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71" r:id="rId2"/>
    <p:sldId id="346" r:id="rId3"/>
    <p:sldId id="355" r:id="rId4"/>
    <p:sldId id="385" r:id="rId5"/>
    <p:sldId id="386" r:id="rId6"/>
    <p:sldId id="356" r:id="rId7"/>
    <p:sldId id="366" r:id="rId8"/>
    <p:sldId id="365" r:id="rId9"/>
    <p:sldId id="364" r:id="rId10"/>
    <p:sldId id="357" r:id="rId11"/>
    <p:sldId id="367" r:id="rId12"/>
    <p:sldId id="359" r:id="rId13"/>
    <p:sldId id="358" r:id="rId14"/>
    <p:sldId id="360" r:id="rId15"/>
    <p:sldId id="368" r:id="rId16"/>
    <p:sldId id="369" r:id="rId17"/>
    <p:sldId id="370" r:id="rId18"/>
    <p:sldId id="361" r:id="rId19"/>
    <p:sldId id="362" r:id="rId20"/>
    <p:sldId id="347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1" r:id="rId31"/>
    <p:sldId id="382" r:id="rId32"/>
    <p:sldId id="383" r:id="rId33"/>
    <p:sldId id="384" r:id="rId34"/>
    <p:sldId id="316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A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74"/>
    <p:restoredTop sz="92762"/>
  </p:normalViewPr>
  <p:slideViewPr>
    <p:cSldViewPr snapToGrid="0" snapToObjects="1">
      <p:cViewPr varScale="1">
        <p:scale>
          <a:sx n="95" d="100"/>
          <a:sy n="95" d="100"/>
        </p:scale>
        <p:origin x="1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F9B8F4-58FF-42FA-8638-A4B0B3080BAC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test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C75A9-AA76-4212-B4F8-B8667CC8AD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596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ECE98-3B20-4F4A-9B9C-E43A6F42C307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7398D-A3C2-2D4A-BB3F-7B427B5B3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124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398D-A3C2-2D4A-BB3F-7B427B5B32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480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398D-A3C2-2D4A-BB3F-7B427B5B32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726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398D-A3C2-2D4A-BB3F-7B427B5B32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53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398D-A3C2-2D4A-BB3F-7B427B5B32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302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398D-A3C2-2D4A-BB3F-7B427B5B32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08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398D-A3C2-2D4A-BB3F-7B427B5B32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7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398D-A3C2-2D4A-BB3F-7B427B5B32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95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398D-A3C2-2D4A-BB3F-7B427B5B32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53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398D-A3C2-2D4A-BB3F-7B427B5B32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637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398D-A3C2-2D4A-BB3F-7B427B5B326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96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398D-A3C2-2D4A-BB3F-7B427B5B32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05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398D-A3C2-2D4A-BB3F-7B427B5B32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7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398D-A3C2-2D4A-BB3F-7B427B5B326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69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398D-A3C2-2D4A-BB3F-7B427B5B32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536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398D-A3C2-2D4A-BB3F-7B427B5B326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75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398D-A3C2-2D4A-BB3F-7B427B5B326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49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398D-A3C2-2D4A-BB3F-7B427B5B32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2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398D-A3C2-2D4A-BB3F-7B427B5B32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22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398D-A3C2-2D4A-BB3F-7B427B5B32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39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398D-A3C2-2D4A-BB3F-7B427B5B32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57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398D-A3C2-2D4A-BB3F-7B427B5B32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49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398D-A3C2-2D4A-BB3F-7B427B5B32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34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398D-A3C2-2D4A-BB3F-7B427B5B32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6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7ECF8B-020E-4F90-821C-87BB73EFB1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2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D1957-F24B-48E9-B7C5-EAC21572A71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033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086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77818"/>
            <a:ext cx="8229600" cy="48213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 baseline="0">
                <a:latin typeface="Corbel" panose="020B0503020204020204" pitchFamily="34" charset="0"/>
              </a:defRPr>
            </a:lvl1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705600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Dark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91919"/>
            <a:ext cx="5111750" cy="4807281"/>
          </a:xfrm>
          <a:prstGeom prst="rect">
            <a:avLst/>
          </a:prstGeom>
        </p:spPr>
        <p:txBody>
          <a:bodyPr/>
          <a:lstStyle>
            <a:lvl1pPr>
              <a:defRPr sz="2000" baseline="0">
                <a:latin typeface="Corbel" panose="020B0503020204020204" pitchFamily="34" charset="0"/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marL="257244" marR="0" lvl="0" indent="-257244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91919"/>
            <a:ext cx="3008313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Corbel" panose="020B0503020204020204" pitchFamily="34" charset="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279132"/>
            <a:ext cx="6697132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724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lumn_Slide_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91919"/>
            <a:ext cx="5111750" cy="4807281"/>
          </a:xfrm>
          <a:prstGeom prst="rect">
            <a:avLst/>
          </a:prstGeom>
        </p:spPr>
        <p:txBody>
          <a:bodyPr/>
          <a:lstStyle>
            <a:lvl1pPr>
              <a:defRPr sz="2000" baseline="0">
                <a:latin typeface="Corbel" panose="020B0503020204020204" pitchFamily="34" charset="0"/>
              </a:defRPr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marL="257244" marR="0" lvl="0" indent="-257244" algn="l" defTabSz="34299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1491919"/>
            <a:ext cx="3008313" cy="4807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latin typeface="Corbel" panose="020B0503020204020204" pitchFamily="34" charset="0"/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fontAlgn="t"/>
            <a:r>
              <a:rPr lang="en-US" sz="1800" b="1" i="0" baseline="0" dirty="0">
                <a:solidFill>
                  <a:schemeClr val="tx1"/>
                </a:solidFill>
                <a:latin typeface="Open Sans" charset="0"/>
              </a:rPr>
              <a:t>Body Header</a:t>
            </a:r>
          </a:p>
          <a:p>
            <a:r>
              <a:rPr lang="en-US" sz="1800" b="0" i="0" baseline="0" dirty="0">
                <a:solidFill>
                  <a:schemeClr val="tx1"/>
                </a:solidFill>
                <a:latin typeface="Open Sans" charset="0"/>
              </a:rPr>
              <a:t>Body text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9132"/>
            <a:ext cx="6697133" cy="62323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aseline="0">
                <a:solidFill>
                  <a:schemeClr val="bg1"/>
                </a:solidFill>
                <a:latin typeface="Constantia" panose="02030602050306030303" pitchFamily="18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6475D-BDED-4D62-A64C-203EC56ADB6A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20D0D-4FC2-458D-8C10-3F61A9FB8AA5}" type="datetimeFigureOut">
              <a:rPr lang="en-US" smtClean="0"/>
              <a:pPr/>
              <a:t>10/20/25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52E2-6965-4E74-AA20-2B9101FF9BC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9D917-DD86-4D68-9996-9AB9E59BA9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5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B22473-E417-4BA1-9E20-362F804ED9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1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64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8" r:id="rId2"/>
    <p:sldLayoutId id="2147483650" r:id="rId3"/>
    <p:sldLayoutId id="2147483663" r:id="rId4"/>
    <p:sldLayoutId id="2147483656" r:id="rId5"/>
    <p:sldLayoutId id="2147483665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ctr" defTabSz="342991" rtl="0" eaLnBrk="1" latinLnBrk="0" hangingPunct="1">
        <a:spcBef>
          <a:spcPct val="0"/>
        </a:spcBef>
        <a:buNone/>
        <a:defRPr sz="3301" kern="1200" baseline="0">
          <a:solidFill>
            <a:schemeClr val="bg2"/>
          </a:solidFill>
          <a:latin typeface="Merriweather" charset="0"/>
          <a:ea typeface="+mj-ea"/>
          <a:cs typeface="+mj-cs"/>
        </a:defRPr>
      </a:lvl1pPr>
    </p:titleStyle>
    <p:bodyStyle>
      <a:lvl1pPr marL="257244" indent="-257244" algn="l" defTabSz="342991" rtl="0" eaLnBrk="1" latinLnBrk="0" hangingPunct="1">
        <a:spcBef>
          <a:spcPct val="20000"/>
        </a:spcBef>
        <a:buFont typeface="Arial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1pPr>
      <a:lvl2pPr marL="557361" indent="-214370" algn="l" defTabSz="342991" rtl="0" eaLnBrk="1" latinLnBrk="0" hangingPunct="1">
        <a:spcBef>
          <a:spcPct val="20000"/>
        </a:spcBef>
        <a:buFont typeface="Arial"/>
        <a:buChar char="–"/>
        <a:defRPr sz="2101" kern="1200">
          <a:solidFill>
            <a:schemeClr val="tx1"/>
          </a:solidFill>
          <a:latin typeface="+mn-lt"/>
          <a:ea typeface="+mn-ea"/>
          <a:cs typeface="+mn-cs"/>
        </a:defRPr>
      </a:lvl2pPr>
      <a:lvl3pPr marL="857479" indent="-171496" algn="l" defTabSz="342991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70" indent="-171496" algn="l" defTabSz="342991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61" indent="-171496" algn="l" defTabSz="342991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3429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3429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i.org/10.1215/00703370-11330227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oi.org/10.1215/00703370-11330227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63175" y="2795071"/>
            <a:ext cx="74710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2057 Demographic Methods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4:</a:t>
            </a:r>
          </a:p>
          <a:p>
            <a:pPr algn="ctr"/>
            <a:r>
              <a:rPr lang="en-GB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Tables 2</a:t>
            </a:r>
          </a:p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24/10/2025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85" y="5256476"/>
            <a:ext cx="1872928" cy="116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94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139F-9C31-4486-4A0E-5EF40EEB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Athens in 1981, female population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232136C-6163-1A0B-4AF0-64D5203597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2194526"/>
              </p:ext>
            </p:extLst>
          </p:nvPr>
        </p:nvGraphicFramePr>
        <p:xfrm>
          <a:off x="25400" y="968263"/>
          <a:ext cx="9080499" cy="5864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7285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9274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93947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614559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50927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919426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928190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81941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111432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80033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79965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239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0.9818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100,000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1,821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98,179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295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97,884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132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97,752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  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66.385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97,658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146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97,512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199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97,313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245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97,068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307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96,761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418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96,343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622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95,721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1,052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94,669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1,724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0.9697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92,945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2,814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90,131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4,639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0.0923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85,492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7,894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0.1614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0.8386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77,598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12,523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0.2716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0.7284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65,075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17,673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1786295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0.5844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47,402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19,701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307877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85+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12009BE-68C1-D07C-B753-243714C7C45F}"/>
              </a:ext>
            </a:extLst>
          </p:cNvPr>
          <p:cNvSpPr/>
          <p:nvPr/>
        </p:nvSpPr>
        <p:spPr>
          <a:xfrm>
            <a:off x="3610400" y="1333502"/>
            <a:ext cx="809199" cy="54991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886557-A598-7418-193B-CE7160518B71}"/>
              </a:ext>
            </a:extLst>
          </p:cNvPr>
          <p:cNvSpPr/>
          <p:nvPr/>
        </p:nvSpPr>
        <p:spPr>
          <a:xfrm>
            <a:off x="2728656" y="1333500"/>
            <a:ext cx="809199" cy="549910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0F1FA3-BAE0-6896-4F02-5F5D5F45F4EC}"/>
                  </a:ext>
                </a:extLst>
              </p:cNvPr>
              <p:cNvSpPr txBox="1"/>
              <p:nvPr/>
            </p:nvSpPr>
            <p:spPr>
              <a:xfrm>
                <a:off x="5036457" y="2604714"/>
                <a:ext cx="3786164" cy="180773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8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5. Calculate </a:t>
                </a:r>
                <a:r>
                  <a:rPr lang="en-GB" sz="2800" baseline="-25000" dirty="0" err="1"/>
                  <a:t>n</a:t>
                </a:r>
                <a:r>
                  <a:rPr lang="en-GB" sz="2800" u="none" strike="noStrike" dirty="0" err="1">
                    <a:effectLst/>
                  </a:rPr>
                  <a:t>p</a:t>
                </a:r>
                <a:r>
                  <a:rPr lang="en-GB" sz="2800" baseline="-25000" dirty="0" err="1"/>
                  <a:t>x</a:t>
                </a:r>
                <a:r>
                  <a:rPr lang="en-GB" sz="2800" dirty="0"/>
                  <a:t> as a function of  </a:t>
                </a:r>
                <a:r>
                  <a:rPr lang="en-GB" sz="2800" baseline="-25000" dirty="0" err="1"/>
                  <a:t>n</a:t>
                </a:r>
                <a:r>
                  <a:rPr lang="en-GB" sz="2800" u="none" strike="noStrike" dirty="0" err="1">
                    <a:effectLst/>
                  </a:rPr>
                  <a:t>q</a:t>
                </a:r>
                <a:r>
                  <a:rPr lang="en-GB" sz="2800" baseline="-25000" dirty="0" err="1"/>
                  <a:t>x</a:t>
                </a:r>
                <a:r>
                  <a:rPr lang="en-GB" sz="2800" dirty="0"/>
                  <a:t>.</a:t>
                </a:r>
              </a:p>
              <a:p>
                <a:endParaRPr lang="en-GB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baseline="-25000" dirty="0" smtClean="0">
                          <a:solidFill>
                            <a:schemeClr val="accent5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n-GB" sz="2800" b="0" i="0" dirty="0" smtClean="0">
                          <a:solidFill>
                            <a:schemeClr val="accent5"/>
                          </a:solidFill>
                        </a:rPr>
                        <m:t>p</m:t>
                      </m:r>
                      <m:r>
                        <m:rPr>
                          <m:nor/>
                        </m:rPr>
                        <a:rPr lang="en-GB" sz="2800" baseline="-25000" dirty="0" smtClean="0">
                          <a:solidFill>
                            <a:schemeClr val="accent5"/>
                          </a:solidFill>
                        </a:rPr>
                        <m:t>x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800" b="0" i="0" dirty="0" smtClean="0"/>
                        <m:t>1</m:t>
                      </m:r>
                      <m:r>
                        <a:rPr lang="en-GB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GB" sz="2800" baseline="-25000" dirty="0" smtClean="0">
                          <a:solidFill>
                            <a:schemeClr val="accent3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n-GB" sz="2800" b="0" i="0" dirty="0" smtClean="0">
                          <a:solidFill>
                            <a:schemeClr val="accent3"/>
                          </a:solidFill>
                        </a:rPr>
                        <m:t>q</m:t>
                      </m:r>
                      <m:r>
                        <m:rPr>
                          <m:nor/>
                        </m:rPr>
                        <a:rPr lang="en-GB" sz="2800" baseline="-25000" dirty="0" smtClean="0">
                          <a:solidFill>
                            <a:schemeClr val="accent3"/>
                          </a:solidFill>
                        </a:rPr>
                        <m:t>x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0F1FA3-BAE0-6896-4F02-5F5D5F45F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457" y="2604714"/>
                <a:ext cx="3786164" cy="1807739"/>
              </a:xfrm>
              <a:prstGeom prst="rect">
                <a:avLst/>
              </a:prstGeom>
              <a:blipFill>
                <a:blip r:embed="rId3"/>
                <a:stretch>
                  <a:fillRect l="-3344" t="-2778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7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139F-9C31-4486-4A0E-5EF40EEB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Athens in 1981, female population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232136C-6163-1A0B-4AF0-64D5203597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397916"/>
              </p:ext>
            </p:extLst>
          </p:nvPr>
        </p:nvGraphicFramePr>
        <p:xfrm>
          <a:off x="25400" y="968263"/>
          <a:ext cx="9080499" cy="5864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7285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9274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93947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614559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50927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919426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928190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81941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111432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80033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79965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239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0.9818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100,000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1,821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98,725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98,179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295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392,008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97,884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132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489,090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97,752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  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488,525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66.385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97,658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146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487,925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97,512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199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487,063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97,313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245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485,953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97,068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307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484,573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96,761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418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482,760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96,343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622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480,160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95,721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1,052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475,975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94,669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1,724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469,035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0.9697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92,945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2,814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457,690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90,131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4,639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439,058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0.0923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85,492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7,894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407,725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0.1614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0.8386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77,598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12,523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356,683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0.2716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0.7284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65,075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17,673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281,193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1786295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0.5844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47,402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19,701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187,758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307877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85+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4A25FC-48F4-97B9-4CAF-0C0FDB8BB8B8}"/>
                  </a:ext>
                </a:extLst>
              </p:cNvPr>
              <p:cNvSpPr txBox="1"/>
              <p:nvPr/>
            </p:nvSpPr>
            <p:spPr>
              <a:xfrm>
                <a:off x="207290" y="1358593"/>
                <a:ext cx="5985353" cy="414081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84774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6. Use a formula to calculate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aseline="-25000" dirty="0" smtClean="0"/>
                      <m:t>n</m:t>
                    </m:r>
                    <m:r>
                      <m:rPr>
                        <m:nor/>
                      </m:rPr>
                      <a:rPr lang="en-GB" sz="2800" b="0" i="0" dirty="0" smtClean="0"/>
                      <m:t>L</m:t>
                    </m:r>
                    <m:r>
                      <m:rPr>
                        <m:nor/>
                      </m:rPr>
                      <a:rPr lang="en-GB" sz="2800" baseline="-25000" dirty="0" smtClean="0"/>
                      <m:t>x</m:t>
                    </m:r>
                  </m:oMath>
                </a14:m>
                <a:r>
                  <a:rPr lang="en-GB" sz="28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4000" baseline="-25000" dirty="0" smtClean="0"/>
                        <m:t>n</m:t>
                      </m:r>
                      <m:r>
                        <m:rPr>
                          <m:nor/>
                        </m:rPr>
                        <a:rPr lang="en-GB" sz="4000" b="0" i="0" dirty="0" smtClean="0"/>
                        <m:t>L</m:t>
                      </m:r>
                      <m:r>
                        <m:rPr>
                          <m:nor/>
                        </m:rPr>
                        <a:rPr lang="en-GB" sz="4000" baseline="-25000" dirty="0" smtClean="0"/>
                        <m:t>x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800" dirty="0" smtClean="0">
                          <a:solidFill>
                            <a:srgbClr val="0070C0"/>
                          </a:solidFill>
                        </a:rPr>
                        <m:t>n</m:t>
                      </m:r>
                      <m:r>
                        <a:rPr lang="en-GB" sz="28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GB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GB" sz="2800" b="0" i="0" dirty="0" smtClean="0">
                              <a:solidFill>
                                <a:srgbClr val="0070C0"/>
                              </a:solidFill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GB" sz="2800" baseline="-25000" dirty="0">
                              <a:solidFill>
                                <a:srgbClr val="0070C0"/>
                              </a:solidFill>
                            </a:rPr>
                            <m:t>x</m:t>
                          </m:r>
                          <m:r>
                            <a:rPr lang="en-GB" sz="28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GB" sz="2800" baseline="-25000" dirty="0">
                              <a:solidFill>
                                <a:srgbClr val="0070C0"/>
                              </a:solidFill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GB" sz="2800" b="0" i="0" dirty="0" smtClean="0">
                              <a:solidFill>
                                <a:srgbClr val="0070C0"/>
                              </a:solidFill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GB" sz="2800" baseline="-25000" dirty="0">
                              <a:solidFill>
                                <a:srgbClr val="0070C0"/>
                              </a:solidFill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en-GB" sz="2800" b="0" i="0" dirty="0" smtClean="0"/>
                        <m:t>+</m:t>
                      </m:r>
                      <m:r>
                        <m:rPr>
                          <m:nor/>
                        </m:rPr>
                        <a:rPr lang="en-GB" sz="2800" b="0" i="0" dirty="0" smtClean="0">
                          <a:solidFill>
                            <a:srgbClr val="FF0000"/>
                          </a:solidFill>
                        </a:rPr>
                        <m:t>n</m:t>
                      </m:r>
                      <m:r>
                        <a:rPr lang="en-GB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en-GB" sz="2800" baseline="-25000" dirty="0">
                          <a:solidFill>
                            <a:srgbClr val="FF0000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n-GB" sz="2800" b="0" i="0" dirty="0" smtClean="0">
                          <a:solidFill>
                            <a:srgbClr val="FF0000"/>
                          </a:solidFill>
                        </a:rPr>
                        <m:t>a</m:t>
                      </m:r>
                      <m:r>
                        <m:rPr>
                          <m:nor/>
                        </m:rPr>
                        <a:rPr lang="en-GB" sz="2800" baseline="-25000" dirty="0">
                          <a:solidFill>
                            <a:srgbClr val="FF0000"/>
                          </a:solidFill>
                        </a:rPr>
                        <m:t>x</m:t>
                      </m:r>
                      <m:r>
                        <a:rPr lang="en-GB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en-GB" sz="2800" baseline="-25000" dirty="0">
                          <a:solidFill>
                            <a:srgbClr val="FF0000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n-GB" sz="2800" dirty="0">
                          <a:solidFill>
                            <a:srgbClr val="FF0000"/>
                          </a:solidFill>
                        </a:rPr>
                        <m:t>d</m:t>
                      </m:r>
                      <m:r>
                        <m:rPr>
                          <m:nor/>
                        </m:rPr>
                        <a:rPr lang="en-GB" sz="2800" baseline="-25000" dirty="0">
                          <a:solidFill>
                            <a:srgbClr val="FF0000"/>
                          </a:solidFill>
                        </a:rPr>
                        <m:t>x</m:t>
                      </m:r>
                    </m:oMath>
                  </m:oMathPara>
                </a14:m>
                <a:endParaRPr lang="en-GB" sz="2800" dirty="0"/>
              </a:p>
              <a:p>
                <a:endParaRPr lang="en-GB" sz="28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aseline="-25000" dirty="0" smtClean="0"/>
                      <m:t>n</m:t>
                    </m:r>
                    <m:r>
                      <m:rPr>
                        <m:nor/>
                      </m:rPr>
                      <a:rPr lang="en-GB" sz="2800" b="0" i="0" dirty="0" smtClean="0"/>
                      <m:t>L</m:t>
                    </m:r>
                    <m:r>
                      <m:rPr>
                        <m:nor/>
                      </m:rPr>
                      <a:rPr lang="en-GB" sz="2800" baseline="-25000" dirty="0" smtClean="0"/>
                      <m:t>x</m:t>
                    </m:r>
                  </m:oMath>
                </a14:m>
                <a:r>
                  <a:rPr lang="en-GB" sz="2800" dirty="0"/>
                  <a:t> is the number of person-years lived in the age interval. While each survivor contributes with n years </a:t>
                </a:r>
                <a:r>
                  <a:rPr lang="en-GB" sz="2800" dirty="0">
                    <a:solidFill>
                      <a:srgbClr val="0070C0"/>
                    </a:solidFill>
                  </a:rPr>
                  <a:t>(in blue)</a:t>
                </a:r>
                <a:r>
                  <a:rPr lang="en-GB" sz="2800" dirty="0"/>
                  <a:t>, each deceased contributes n times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aseline="-25000" dirty="0"/>
                      <m:t>n</m:t>
                    </m:r>
                    <m:r>
                      <m:rPr>
                        <m:nor/>
                      </m:rPr>
                      <a:rPr lang="en-GB" sz="2800" b="0" i="0" dirty="0" smtClean="0"/>
                      <m:t>a</m:t>
                    </m:r>
                    <m:r>
                      <m:rPr>
                        <m:nor/>
                      </m:rPr>
                      <a:rPr lang="en-GB" sz="2800" baseline="-25000" dirty="0"/>
                      <m:t>x</m:t>
                    </m:r>
                  </m:oMath>
                </a14:m>
                <a:r>
                  <a:rPr lang="en-GB" sz="2800" dirty="0"/>
                  <a:t> years </a:t>
                </a:r>
                <a:r>
                  <a:rPr lang="en-GB" sz="2800" dirty="0">
                    <a:solidFill>
                      <a:srgbClr val="FF0000"/>
                    </a:solidFill>
                  </a:rPr>
                  <a:t>(in red)</a:t>
                </a:r>
                <a:r>
                  <a:rPr lang="en-GB" sz="2800" dirty="0"/>
                  <a:t>.</a:t>
                </a:r>
              </a:p>
              <a:p>
                <a:endParaRPr lang="en-GB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54A25FC-48F4-97B9-4CAF-0C0FDB8BB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90" y="1358593"/>
                <a:ext cx="5985353" cy="4140814"/>
              </a:xfrm>
              <a:prstGeom prst="rect">
                <a:avLst/>
              </a:prstGeom>
              <a:blipFill>
                <a:blip r:embed="rId3"/>
                <a:stretch>
                  <a:fillRect l="-2119" t="-1840" r="-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206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139F-9C31-4486-4A0E-5EF40EEB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Athens in 1981, female population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232136C-6163-1A0B-4AF0-64D5203597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624640"/>
              </p:ext>
            </p:extLst>
          </p:nvPr>
        </p:nvGraphicFramePr>
        <p:xfrm>
          <a:off x="25400" y="968263"/>
          <a:ext cx="9080499" cy="5864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7285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9274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93947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614559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50927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919426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928190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81941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111432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80033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79965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239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0.9818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100,000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1,821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98,725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98,179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295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392,008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97,884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132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489,090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97,752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  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488,525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6,489,267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66.385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97,658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146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487,925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97,512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199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487,063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97,313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245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485,953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97,068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307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484,573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96,761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418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482,760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96,343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622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480,160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95,721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1,052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475,975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94,669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1,724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469,035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0.9697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92,945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2,814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457,690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90,131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4,639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439,058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0.0923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85,492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7,894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407,725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0.1614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0.8386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77,598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12,523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356,683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0.2716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0.7284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65,075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17,673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281,193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1786295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0.5844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47,402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19,701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187,758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307877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85+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9E157D-291B-12D8-DB41-05A94AC247EC}"/>
                  </a:ext>
                </a:extLst>
              </p:cNvPr>
              <p:cNvSpPr txBox="1"/>
              <p:nvPr/>
            </p:nvSpPr>
            <p:spPr>
              <a:xfrm>
                <a:off x="207290" y="1358593"/>
                <a:ext cx="4208593" cy="21031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84774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7. Calculate </a:t>
                </a:r>
                <a:r>
                  <a:rPr lang="en-GB" sz="2800" u="none" strike="noStrike" dirty="0">
                    <a:effectLst/>
                  </a:rPr>
                  <a:t>T</a:t>
                </a:r>
                <a:r>
                  <a:rPr lang="en-GB" sz="2800" u="none" strike="noStrike" baseline="-25000" dirty="0">
                    <a:effectLst/>
                  </a:rPr>
                  <a:t>10</a:t>
                </a:r>
                <a:r>
                  <a:rPr lang="en-GB" sz="2800" dirty="0"/>
                  <a:t> from e</a:t>
                </a:r>
                <a:r>
                  <a:rPr lang="en-GB" sz="2800" u="none" strike="noStrike" baseline="-25000" dirty="0">
                    <a:effectLst/>
                  </a:rPr>
                  <a:t>10 </a:t>
                </a:r>
                <a:endParaRPr lang="en-GB" sz="2800" dirty="0"/>
              </a:p>
              <a:p>
                <a:r>
                  <a:rPr lang="en-GB" sz="2800" dirty="0"/>
                  <a:t>and </a:t>
                </a:r>
                <a:r>
                  <a:rPr lang="en-GB" sz="2800" u="none" strike="noStrike" dirty="0">
                    <a:effectLst/>
                  </a:rPr>
                  <a:t>l</a:t>
                </a:r>
                <a:r>
                  <a:rPr lang="en-GB" sz="2800" u="none" strike="noStrike" baseline="-25000" dirty="0">
                    <a:effectLst/>
                  </a:rPr>
                  <a:t>10</a:t>
                </a:r>
              </a:p>
              <a:p>
                <a:endParaRPr lang="en-GB" sz="28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dirty="0" smtClean="0">
                          <a:solidFill>
                            <a:schemeClr val="accent3"/>
                          </a:solidFill>
                        </a:rPr>
                        <m:t>T</m:t>
                      </m:r>
                      <m:r>
                        <m:rPr>
                          <m:nor/>
                        </m:rPr>
                        <a:rPr lang="en-GB" sz="2800" baseline="-25000" dirty="0" smtClean="0">
                          <a:solidFill>
                            <a:schemeClr val="accent3"/>
                          </a:solidFill>
                        </a:rPr>
                        <m:t>10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800" dirty="0" smtClean="0">
                          <a:solidFill>
                            <a:schemeClr val="tx1"/>
                          </a:solidFill>
                        </a:rPr>
                        <m:t>l</m:t>
                      </m:r>
                      <m:r>
                        <m:rPr>
                          <m:nor/>
                        </m:rPr>
                        <a:rPr lang="en-GB" sz="2800" baseline="-25000" dirty="0" smtClean="0">
                          <a:solidFill>
                            <a:schemeClr val="tx1"/>
                          </a:solidFill>
                        </a:rPr>
                        <m:t>10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nor/>
                        </m:rPr>
                        <a:rPr lang="en-GB" sz="2800" dirty="0" smtClean="0">
                          <a:solidFill>
                            <a:srgbClr val="FF0000"/>
                          </a:solidFill>
                        </a:rPr>
                        <m:t>e</m:t>
                      </m:r>
                      <m:r>
                        <m:rPr>
                          <m:nor/>
                        </m:rPr>
                        <a:rPr lang="en-GB" sz="2800" baseline="-25000" dirty="0" smtClean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en-GB" sz="2800" baseline="-25000" dirty="0"/>
                        <m:t> </m:t>
                      </m:r>
                    </m:oMath>
                  </m:oMathPara>
                </a14:m>
                <a:endParaRPr lang="en-GB" sz="2800" dirty="0"/>
              </a:p>
              <a:p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9E157D-291B-12D8-DB41-05A94AC24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90" y="1358593"/>
                <a:ext cx="4208593" cy="2103140"/>
              </a:xfrm>
              <a:prstGeom prst="rect">
                <a:avLst/>
              </a:prstGeom>
              <a:blipFill>
                <a:blip r:embed="rId3"/>
                <a:stretch>
                  <a:fillRect l="-3012" t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42F9290-7FBC-91F9-5251-FA465395F7DA}"/>
              </a:ext>
            </a:extLst>
          </p:cNvPr>
          <p:cNvSpPr/>
          <p:nvPr/>
        </p:nvSpPr>
        <p:spPr>
          <a:xfrm>
            <a:off x="7348650" y="2171946"/>
            <a:ext cx="1003613" cy="33707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3BB6D5-E8DD-D8AD-37A3-1ABC21487E63}"/>
              </a:ext>
            </a:extLst>
          </p:cNvPr>
          <p:cNvSpPr/>
          <p:nvPr/>
        </p:nvSpPr>
        <p:spPr>
          <a:xfrm>
            <a:off x="4523677" y="2179383"/>
            <a:ext cx="851211" cy="337077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1B3A0B-E263-D00C-165F-204D6554F27B}"/>
              </a:ext>
            </a:extLst>
          </p:cNvPr>
          <p:cNvSpPr/>
          <p:nvPr/>
        </p:nvSpPr>
        <p:spPr>
          <a:xfrm>
            <a:off x="8463775" y="2179382"/>
            <a:ext cx="654825" cy="337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261117-F11E-0C96-EBB4-9FCB18EFC74D}"/>
              </a:ext>
            </a:extLst>
          </p:cNvPr>
          <p:cNvCxnSpPr>
            <a:stCxn id="5" idx="3"/>
            <a:endCxn id="4" idx="1"/>
          </p:cNvCxnSpPr>
          <p:nvPr/>
        </p:nvCxnSpPr>
        <p:spPr>
          <a:xfrm flipV="1">
            <a:off x="5374888" y="2340485"/>
            <a:ext cx="1973762" cy="7437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EC20243F-C62B-AFBB-7F73-EEC48172F223}"/>
              </a:ext>
            </a:extLst>
          </p:cNvPr>
          <p:cNvCxnSpPr/>
          <p:nvPr/>
        </p:nvCxnSpPr>
        <p:spPr>
          <a:xfrm rot="10800000">
            <a:off x="7828156" y="2516460"/>
            <a:ext cx="1108554" cy="371707"/>
          </a:xfrm>
          <a:prstGeom prst="bentConnector3">
            <a:avLst>
              <a:gd name="adj1" fmla="val 9929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6D1C90F-7C81-5965-386B-D7294FA0DF8F}"/>
              </a:ext>
            </a:extLst>
          </p:cNvPr>
          <p:cNvCxnSpPr/>
          <p:nvPr/>
        </p:nvCxnSpPr>
        <p:spPr>
          <a:xfrm flipV="1">
            <a:off x="8936710" y="2516459"/>
            <a:ext cx="0" cy="3717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187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139F-9C31-4486-4A0E-5EF40EEB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Athens in 1981, female population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232136C-6163-1A0B-4AF0-64D5203597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9047444"/>
              </p:ext>
            </p:extLst>
          </p:nvPr>
        </p:nvGraphicFramePr>
        <p:xfrm>
          <a:off x="25400" y="968263"/>
          <a:ext cx="9080499" cy="5864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7285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9274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93947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614559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50927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919426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928190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81941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111432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80033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79965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239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0.9818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100,000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1,821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98,725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98,179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295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392,008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97,884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132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489,090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97,752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  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488,525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6,489,267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66.385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97,658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146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487,925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97,512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199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487,063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97,313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245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485,953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97,068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307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484,573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96,761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418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482,760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96,343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622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480,160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95,721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1,052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475,975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94,669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1,724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469,035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0.9697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92,945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2,814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457,690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90,131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4,639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439,058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0.0923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85,492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7,894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407,725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0.1614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0.8386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77,598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12,523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356,683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0.2716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0.7284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65,075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17,673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281,193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1786295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0.5844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47,402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19,701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187,758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307877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85+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17,194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EBA855-08DC-3235-41BE-1B4DA21578B5}"/>
                  </a:ext>
                </a:extLst>
              </p:cNvPr>
              <p:cNvSpPr txBox="1"/>
              <p:nvPr/>
            </p:nvSpPr>
            <p:spPr>
              <a:xfrm>
                <a:off x="207290" y="1358593"/>
                <a:ext cx="4208593" cy="28113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84774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8. Calculate </a:t>
                </a:r>
                <a14:m>
                  <m:oMath xmlns:m="http://schemas.openxmlformats.org/officeDocument/2006/math">
                    <m:r>
                      <a:rPr lang="en-GB" sz="280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m:rPr>
                        <m:nor/>
                      </m:rPr>
                      <a:rPr lang="en-GB" sz="2800" b="0" i="0" dirty="0" smtClean="0"/>
                      <m:t>L</m:t>
                    </m:r>
                    <m:r>
                      <m:rPr>
                        <m:nor/>
                      </m:rPr>
                      <a:rPr lang="en-GB" sz="2800" b="0" i="0" baseline="-25000" dirty="0" smtClean="0"/>
                      <m:t>85</m:t>
                    </m:r>
                  </m:oMath>
                </a14:m>
                <a:r>
                  <a:rPr lang="en-GB" sz="2800" dirty="0"/>
                  <a:t> (i.e., open-ended age interval) as the difference between </a:t>
                </a:r>
                <a:r>
                  <a:rPr lang="en-GB" sz="2800" u="none" strike="noStrike" dirty="0">
                    <a:effectLst/>
                  </a:rPr>
                  <a:t>T</a:t>
                </a:r>
                <a:r>
                  <a:rPr lang="en-GB" sz="2800" u="none" strike="noStrike" baseline="-25000" dirty="0">
                    <a:effectLst/>
                  </a:rPr>
                  <a:t>10</a:t>
                </a:r>
                <a:r>
                  <a:rPr lang="en-GB" sz="2800" dirty="0"/>
                  <a:t> and</a:t>
                </a:r>
                <a:r>
                  <a:rPr lang="en-GB" sz="2800" u="none" strike="noStrike" baseline="-25000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="0" i="0" baseline="-25000" dirty="0" smtClean="0"/>
                      <m:t>70</m:t>
                    </m:r>
                    <m:r>
                      <m:rPr>
                        <m:nor/>
                      </m:rPr>
                      <a:rPr lang="en-GB" sz="2800" b="0" i="0" dirty="0" smtClean="0"/>
                      <m:t>L</m:t>
                    </m:r>
                    <m:r>
                      <m:rPr>
                        <m:nor/>
                      </m:rPr>
                      <a:rPr lang="en-GB" sz="2800" b="0" i="0" baseline="-25000" dirty="0" smtClean="0"/>
                      <m:t>10</m:t>
                    </m:r>
                  </m:oMath>
                </a14:m>
                <a:endParaRPr lang="en-GB" sz="2800" baseline="-25000" dirty="0"/>
              </a:p>
              <a:p>
                <a:endParaRPr lang="en-GB" sz="2800" baseline="-25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baseline="-25000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m:rPr>
                          <m:nor/>
                        </m:rPr>
                        <a:rPr lang="en-GB" sz="2800" dirty="0">
                          <a:solidFill>
                            <a:schemeClr val="accent2"/>
                          </a:solidFill>
                        </a:rPr>
                        <m:t>L</m:t>
                      </m:r>
                      <m:r>
                        <m:rPr>
                          <m:nor/>
                        </m:rPr>
                        <a:rPr lang="en-GB" sz="2800" baseline="-25000" dirty="0">
                          <a:solidFill>
                            <a:schemeClr val="accent2"/>
                          </a:solidFill>
                        </a:rPr>
                        <m:t>85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800" dirty="0" smtClean="0">
                          <a:solidFill>
                            <a:srgbClr val="FF0000"/>
                          </a:solidFill>
                        </a:rPr>
                        <m:t>T</m:t>
                      </m:r>
                      <m:r>
                        <m:rPr>
                          <m:nor/>
                        </m:rPr>
                        <a:rPr lang="en-GB" sz="2800" baseline="-25000" dirty="0" smtClean="0">
                          <a:solidFill>
                            <a:srgbClr val="FF0000"/>
                          </a:solidFill>
                        </a:rPr>
                        <m:t>10</m:t>
                      </m:r>
                      <m:r>
                        <m:rPr>
                          <m:nor/>
                        </m:rPr>
                        <a:rPr lang="en-GB" sz="2800" b="0" i="0" dirty="0" smtClean="0"/>
                        <m:t>−</m:t>
                      </m:r>
                      <m:r>
                        <m:rPr>
                          <m:nor/>
                        </m:rPr>
                        <a:rPr lang="en-GB" sz="2800" baseline="-25000" dirty="0" smtClean="0">
                          <a:solidFill>
                            <a:schemeClr val="accent3"/>
                          </a:solidFill>
                        </a:rPr>
                        <m:t>70</m:t>
                      </m:r>
                      <m:r>
                        <m:rPr>
                          <m:nor/>
                        </m:rPr>
                        <a:rPr lang="en-GB" sz="2800" dirty="0" smtClean="0">
                          <a:solidFill>
                            <a:schemeClr val="accent3"/>
                          </a:solidFill>
                        </a:rPr>
                        <m:t>L</m:t>
                      </m:r>
                      <m:r>
                        <m:rPr>
                          <m:nor/>
                        </m:rPr>
                        <a:rPr lang="en-GB" sz="2800" baseline="-25000" dirty="0" smtClean="0">
                          <a:solidFill>
                            <a:schemeClr val="accent3"/>
                          </a:solidFill>
                        </a:rPr>
                        <m:t>10</m:t>
                      </m:r>
                    </m:oMath>
                  </m:oMathPara>
                </a14:m>
                <a:endParaRPr lang="en-GB" sz="2800" baseline="-25000" dirty="0">
                  <a:solidFill>
                    <a:schemeClr val="accent3"/>
                  </a:solidFill>
                </a:endParaRPr>
              </a:p>
              <a:p>
                <a:endParaRPr lang="en-GB" sz="2800" baseline="-2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EBA855-08DC-3235-41BE-1B4DA2157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90" y="1358593"/>
                <a:ext cx="4208593" cy="2811347"/>
              </a:xfrm>
              <a:prstGeom prst="rect">
                <a:avLst/>
              </a:prstGeom>
              <a:blipFill>
                <a:blip r:embed="rId3"/>
                <a:stretch>
                  <a:fillRect l="-3012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B401F69-C105-5C25-6CEF-5EFF91DABE6D}"/>
              </a:ext>
            </a:extLst>
          </p:cNvPr>
          <p:cNvSpPr/>
          <p:nvPr/>
        </p:nvSpPr>
        <p:spPr>
          <a:xfrm>
            <a:off x="7348650" y="2171946"/>
            <a:ext cx="1003613" cy="337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DFD53A-7D8F-C9DE-15C4-7A552F1F3037}"/>
              </a:ext>
            </a:extLst>
          </p:cNvPr>
          <p:cNvSpPr/>
          <p:nvPr/>
        </p:nvSpPr>
        <p:spPr>
          <a:xfrm>
            <a:off x="6274418" y="2179382"/>
            <a:ext cx="1003613" cy="4333592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1A6B8D-E0D4-6271-F6DA-4BEF56DDC704}"/>
              </a:ext>
            </a:extLst>
          </p:cNvPr>
          <p:cNvSpPr/>
          <p:nvPr/>
        </p:nvSpPr>
        <p:spPr>
          <a:xfrm>
            <a:off x="6274417" y="6578869"/>
            <a:ext cx="1003613" cy="253732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70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139F-9C31-4486-4A0E-5EF40EEB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Athens in 1981, female population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232136C-6163-1A0B-4AF0-64D5203597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2463388"/>
              </p:ext>
            </p:extLst>
          </p:nvPr>
        </p:nvGraphicFramePr>
        <p:xfrm>
          <a:off x="25400" y="968263"/>
          <a:ext cx="9080499" cy="5864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7285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9274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93947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614559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50927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919426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928190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81941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111432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80033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79965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239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0.9818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100,000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1,821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98,725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98,179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295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392,008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97,884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132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489,090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97,752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  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488,525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6,489,267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66.385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97,658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146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487,925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6,000,742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97,512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199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487,063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97,313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245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485,953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97,068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307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484,573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96,761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418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482,760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96,343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622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480,160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95,721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1,052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475,975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94,669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1,724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469,035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0.9697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92,945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2,814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457,690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90,131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4,639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439,058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0.0923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85,492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7,894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407,725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0.1614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0.8386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77,598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12,523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356,683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0.2716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0.7284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65,075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17,673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281,193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1786295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0.5844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47,402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19,701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187,758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307877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85+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17,194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F0321F-C0C4-B8EA-BE0E-18FE3811A829}"/>
                  </a:ext>
                </a:extLst>
              </p:cNvPr>
              <p:cNvSpPr txBox="1"/>
              <p:nvPr/>
            </p:nvSpPr>
            <p:spPr>
              <a:xfrm>
                <a:off x="207290" y="1358593"/>
                <a:ext cx="4208593" cy="167225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84774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9. Calculate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="0" i="0" dirty="0" smtClean="0">
                        <a:solidFill>
                          <a:schemeClr val="tx1"/>
                        </a:solidFill>
                      </a:rPr>
                      <m:t>T</m:t>
                    </m:r>
                    <m:r>
                      <m:rPr>
                        <m:nor/>
                      </m:rPr>
                      <a:rPr lang="en-GB" sz="2800" baseline="-25000" dirty="0" smtClean="0">
                        <a:solidFill>
                          <a:schemeClr val="tx1"/>
                        </a:solidFill>
                      </a:rPr>
                      <m:t>x</m:t>
                    </m:r>
                  </m:oMath>
                </a14:m>
                <a:r>
                  <a:rPr lang="en-GB" sz="2800" dirty="0"/>
                  <a:t> as the cumulative sum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aseline="-25000" dirty="0"/>
                      <m:t>n</m:t>
                    </m:r>
                    <m:r>
                      <m:rPr>
                        <m:nor/>
                      </m:rPr>
                      <a:rPr lang="en-GB" sz="2800" dirty="0"/>
                      <m:t>L</m:t>
                    </m:r>
                    <m:r>
                      <m:rPr>
                        <m:nor/>
                      </m:rPr>
                      <a:rPr lang="en-GB" sz="2800" baseline="-25000" dirty="0"/>
                      <m:t>x</m:t>
                    </m:r>
                  </m:oMath>
                </a14:m>
                <a:r>
                  <a:rPr lang="en-GB" sz="2800" dirty="0"/>
                  <a:t> from x to infinity.</a:t>
                </a:r>
              </a:p>
              <a:p>
                <a:endParaRPr lang="en-GB" sz="2800" baseline="-2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F0321F-C0C4-B8EA-BE0E-18FE3811A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90" y="1358593"/>
                <a:ext cx="4208593" cy="1672253"/>
              </a:xfrm>
              <a:prstGeom prst="rect">
                <a:avLst/>
              </a:prstGeom>
              <a:blipFill>
                <a:blip r:embed="rId3"/>
                <a:stretch>
                  <a:fillRect l="-3012" t="-4545" r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D183EA4-F678-06F2-4D7F-8AA80C9669B0}"/>
              </a:ext>
            </a:extLst>
          </p:cNvPr>
          <p:cNvSpPr/>
          <p:nvPr/>
        </p:nvSpPr>
        <p:spPr>
          <a:xfrm>
            <a:off x="7348650" y="2502146"/>
            <a:ext cx="1003613" cy="33707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D3EDF1-A75F-8044-BD46-8FB7311830EE}"/>
              </a:ext>
            </a:extLst>
          </p:cNvPr>
          <p:cNvSpPr/>
          <p:nvPr/>
        </p:nvSpPr>
        <p:spPr>
          <a:xfrm>
            <a:off x="6274418" y="2509582"/>
            <a:ext cx="1003613" cy="4333592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40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139F-9C31-4486-4A0E-5EF40EEB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Athens in 1981, female population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232136C-6163-1A0B-4AF0-64D5203597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350956"/>
              </p:ext>
            </p:extLst>
          </p:nvPr>
        </p:nvGraphicFramePr>
        <p:xfrm>
          <a:off x="25400" y="968263"/>
          <a:ext cx="9080499" cy="5864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7285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9274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93947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614559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50927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919426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928190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81941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111432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80033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79965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239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0.9818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100,000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1,821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98,725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98,179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295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392,008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97,884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132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489,090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97,752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  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488,525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6,489,267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66.385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97,658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146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487,925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6,000,742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97,512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199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487,063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5,512,817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97,313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245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485,953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97,068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307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484,573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96,761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418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482,760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96,343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622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480,160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95,721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1,052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475,975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94,669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1,724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469,035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0.9697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92,945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2,814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457,690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90,131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4,639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439,058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0.0923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85,492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7,894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407,725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0.1614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0.8386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77,598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12,523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356,683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0.2716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0.7284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65,075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17,673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281,193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1786295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0.5844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47,402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19,701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187,758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307877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85+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17,194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15FB87-9696-4BEC-22ED-AC7A1CFB112A}"/>
                  </a:ext>
                </a:extLst>
              </p:cNvPr>
              <p:cNvSpPr txBox="1"/>
              <p:nvPr/>
            </p:nvSpPr>
            <p:spPr>
              <a:xfrm>
                <a:off x="207290" y="1358593"/>
                <a:ext cx="4208593" cy="167225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84774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9. Calculate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="0" i="0" dirty="0" smtClean="0">
                        <a:solidFill>
                          <a:schemeClr val="tx1"/>
                        </a:solidFill>
                      </a:rPr>
                      <m:t>T</m:t>
                    </m:r>
                    <m:r>
                      <m:rPr>
                        <m:nor/>
                      </m:rPr>
                      <a:rPr lang="en-GB" sz="2800" baseline="-25000" dirty="0" smtClean="0">
                        <a:solidFill>
                          <a:schemeClr val="tx1"/>
                        </a:solidFill>
                      </a:rPr>
                      <m:t>x</m:t>
                    </m:r>
                  </m:oMath>
                </a14:m>
                <a:r>
                  <a:rPr lang="en-GB" sz="2800" dirty="0"/>
                  <a:t> as the cumulative sum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aseline="-25000" dirty="0"/>
                      <m:t>n</m:t>
                    </m:r>
                    <m:r>
                      <m:rPr>
                        <m:nor/>
                      </m:rPr>
                      <a:rPr lang="en-GB" sz="2800" dirty="0"/>
                      <m:t>L</m:t>
                    </m:r>
                    <m:r>
                      <m:rPr>
                        <m:nor/>
                      </m:rPr>
                      <a:rPr lang="en-GB" sz="2800" baseline="-25000" dirty="0"/>
                      <m:t>x</m:t>
                    </m:r>
                  </m:oMath>
                </a14:m>
                <a:r>
                  <a:rPr lang="en-GB" sz="2800" dirty="0"/>
                  <a:t> from x to infinity.</a:t>
                </a:r>
              </a:p>
              <a:p>
                <a:endParaRPr lang="en-GB" sz="2800" baseline="-2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15FB87-9696-4BEC-22ED-AC7A1CFB1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90" y="1358593"/>
                <a:ext cx="4208593" cy="1672253"/>
              </a:xfrm>
              <a:prstGeom prst="rect">
                <a:avLst/>
              </a:prstGeom>
              <a:blipFill>
                <a:blip r:embed="rId3"/>
                <a:stretch>
                  <a:fillRect l="-3012" t="-4545" r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4961E41-DD3F-D503-3E84-E098986AA9C0}"/>
              </a:ext>
            </a:extLst>
          </p:cNvPr>
          <p:cNvSpPr/>
          <p:nvPr/>
        </p:nvSpPr>
        <p:spPr>
          <a:xfrm>
            <a:off x="7348650" y="2781547"/>
            <a:ext cx="1003613" cy="3145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F21CCF-AEC0-BF9B-DDE3-A1B0AABA666D}"/>
              </a:ext>
            </a:extLst>
          </p:cNvPr>
          <p:cNvSpPr/>
          <p:nvPr/>
        </p:nvSpPr>
        <p:spPr>
          <a:xfrm>
            <a:off x="6274418" y="2788982"/>
            <a:ext cx="1003613" cy="4043618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82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139F-9C31-4486-4A0E-5EF40EEB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Athens in 1981, female population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232136C-6163-1A0B-4AF0-64D52035976D}"/>
              </a:ext>
            </a:extLst>
          </p:cNvPr>
          <p:cNvGraphicFramePr>
            <a:graphicFrameLocks/>
          </p:cNvGraphicFramePr>
          <p:nvPr/>
        </p:nvGraphicFramePr>
        <p:xfrm>
          <a:off x="25400" y="968263"/>
          <a:ext cx="9080499" cy="5864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7285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9274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93947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614559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50927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919426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928190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81941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111432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80033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79965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239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0.9818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100,000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1,821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98,725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98,179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295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392,008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97,884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132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489,090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97,752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  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488,525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6,489,267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66.385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97,658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146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487,925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6,000,742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97,512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199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487,063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5,512,817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97,313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245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485,953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5,025,754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97,068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307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484,573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4,539,802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96,761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418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482,760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4,055,229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96,343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622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480,160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3,572,469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95,721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1,052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475,975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3,092,309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94,669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1,724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469,035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2,616,334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0.9697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92,945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2,814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457,690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2,147,299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90,131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4,639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439,058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1,689,609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0.0923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85,492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7,894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407,725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1,250,552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0.1614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0.8386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77,598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12,523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356,683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842,827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0.2716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0.7284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65,075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17,673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281,193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486,144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1786295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0.5844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47,402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19,701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187,758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204,952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307877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85+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17,194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17,194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506657-07E3-CCDB-8E65-B61689797E30}"/>
                  </a:ext>
                </a:extLst>
              </p:cNvPr>
              <p:cNvSpPr txBox="1"/>
              <p:nvPr/>
            </p:nvSpPr>
            <p:spPr>
              <a:xfrm>
                <a:off x="263047" y="1543144"/>
                <a:ext cx="5985353" cy="26776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84774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9. Calculate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="0" i="0" dirty="0" smtClean="0">
                        <a:solidFill>
                          <a:schemeClr val="tx1"/>
                        </a:solidFill>
                      </a:rPr>
                      <m:t>T</m:t>
                    </m:r>
                    <m:r>
                      <m:rPr>
                        <m:nor/>
                      </m:rPr>
                      <a:rPr lang="en-GB" sz="2800" baseline="-25000" dirty="0" smtClean="0">
                        <a:solidFill>
                          <a:schemeClr val="tx1"/>
                        </a:solidFill>
                      </a:rPr>
                      <m:t>x</m:t>
                    </m:r>
                  </m:oMath>
                </a14:m>
                <a:r>
                  <a:rPr lang="en-GB" sz="2800" dirty="0"/>
                  <a:t> as the cumulative sum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aseline="-25000" dirty="0"/>
                      <m:t>n</m:t>
                    </m:r>
                    <m:r>
                      <m:rPr>
                        <m:nor/>
                      </m:rPr>
                      <a:rPr lang="en-GB" sz="2800" dirty="0"/>
                      <m:t>L</m:t>
                    </m:r>
                    <m:r>
                      <m:rPr>
                        <m:nor/>
                      </m:rPr>
                      <a:rPr lang="en-GB" sz="2800" baseline="-25000" dirty="0"/>
                      <m:t>x</m:t>
                    </m:r>
                  </m:oMath>
                </a14:m>
                <a:r>
                  <a:rPr lang="en-GB" sz="2800" dirty="0"/>
                  <a:t> from x to infinity.</a:t>
                </a:r>
              </a:p>
              <a:p>
                <a:endParaRPr lang="en-GB" sz="2800" dirty="0"/>
              </a:p>
              <a:p>
                <a:r>
                  <a:rPr lang="en-GB" sz="2800" dirty="0"/>
                  <a:t>By construction,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dirty="0"/>
                      <m:t>T</m:t>
                    </m:r>
                    <m:r>
                      <m:rPr>
                        <m:nor/>
                      </m:rPr>
                      <a:rPr lang="en-GB" sz="2800" baseline="-25000" dirty="0"/>
                      <m:t>x</m:t>
                    </m:r>
                  </m:oMath>
                </a14:m>
                <a:r>
                  <a:rPr lang="en-GB" sz="2800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aseline="-25000" dirty="0"/>
                      <m:t>n</m:t>
                    </m:r>
                    <m:r>
                      <m:rPr>
                        <m:nor/>
                      </m:rPr>
                      <a:rPr lang="en-GB" sz="2800" dirty="0"/>
                      <m:t>L</m:t>
                    </m:r>
                    <m:r>
                      <m:rPr>
                        <m:nor/>
                      </m:rPr>
                      <a:rPr lang="en-GB" sz="2800" baseline="-25000" dirty="0"/>
                      <m:t>x</m:t>
                    </m:r>
                  </m:oMath>
                </a14:m>
                <a:r>
                  <a:rPr lang="en-GB" sz="2800" dirty="0"/>
                  <a:t> should have the same value at the open-ended age interval.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506657-07E3-CCDB-8E65-B61689797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47" y="1543144"/>
                <a:ext cx="5985353" cy="2677656"/>
              </a:xfrm>
              <a:prstGeom prst="rect">
                <a:avLst/>
              </a:prstGeom>
              <a:blipFill>
                <a:blip r:embed="rId3"/>
                <a:stretch>
                  <a:fillRect l="-2114" t="-2358" r="-2960" b="-5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ACDEEB3-5EBF-146E-54EC-670025CFC91A}"/>
              </a:ext>
            </a:extLst>
          </p:cNvPr>
          <p:cNvSpPr/>
          <p:nvPr/>
        </p:nvSpPr>
        <p:spPr>
          <a:xfrm>
            <a:off x="7348650" y="6540747"/>
            <a:ext cx="1003613" cy="3145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0E0053-C24C-90B8-2B49-AD3D18E10814}"/>
              </a:ext>
            </a:extLst>
          </p:cNvPr>
          <p:cNvSpPr/>
          <p:nvPr/>
        </p:nvSpPr>
        <p:spPr>
          <a:xfrm>
            <a:off x="6274418" y="6548182"/>
            <a:ext cx="1003613" cy="314522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93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139F-9C31-4486-4A0E-5EF40EEB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Athens in 1981, female population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232136C-6163-1A0B-4AF0-64D5203597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5544116"/>
              </p:ext>
            </p:extLst>
          </p:nvPr>
        </p:nvGraphicFramePr>
        <p:xfrm>
          <a:off x="25400" y="968263"/>
          <a:ext cx="9080499" cy="5864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7285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9274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93947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614559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50927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919426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928190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81941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111432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80033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79965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239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0.9818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100,000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1,821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98,725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7,469,090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98,179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295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392,008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97,884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132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489,090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97,752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  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488,525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6,489,267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66.385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97,658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146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487,925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6,000,742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97,512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199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487,063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5,512,817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97,313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245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485,953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5,025,754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97,068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307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484,573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4,539,802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96,761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418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482,760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4,055,229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96,343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622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480,160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3,572,469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95,721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1,052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475,975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3,092,309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94,669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1,724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469,035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2,616,334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0.9697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92,945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2,814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457,690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2,147,299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90,131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4,639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439,058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1,689,609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0.0923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85,492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7,894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407,725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1,250,552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0.1614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0.8386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77,598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12,523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356,683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842,827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0.2716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0.7284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65,075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17,673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281,193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486,144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1786295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0.5844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47,402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19,701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187,758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204,952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307877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85+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17,194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17,194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EF2512-C141-2EE6-E5FD-BBB8246C921D}"/>
                  </a:ext>
                </a:extLst>
              </p:cNvPr>
              <p:cNvSpPr txBox="1"/>
              <p:nvPr/>
            </p:nvSpPr>
            <p:spPr>
              <a:xfrm>
                <a:off x="207290" y="1358593"/>
                <a:ext cx="4208593" cy="167225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84774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9. Calculate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="0" i="0" dirty="0" smtClean="0">
                        <a:solidFill>
                          <a:schemeClr val="tx1"/>
                        </a:solidFill>
                      </a:rPr>
                      <m:t>T</m:t>
                    </m:r>
                    <m:r>
                      <m:rPr>
                        <m:nor/>
                      </m:rPr>
                      <a:rPr lang="en-GB" sz="2800" baseline="-25000" dirty="0" smtClean="0">
                        <a:solidFill>
                          <a:schemeClr val="tx1"/>
                        </a:solidFill>
                      </a:rPr>
                      <m:t>x</m:t>
                    </m:r>
                  </m:oMath>
                </a14:m>
                <a:r>
                  <a:rPr lang="en-GB" sz="2800" dirty="0"/>
                  <a:t> as the cumulative sum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aseline="-25000" dirty="0"/>
                      <m:t>n</m:t>
                    </m:r>
                    <m:r>
                      <m:rPr>
                        <m:nor/>
                      </m:rPr>
                      <a:rPr lang="en-GB" sz="2800" dirty="0"/>
                      <m:t>L</m:t>
                    </m:r>
                    <m:r>
                      <m:rPr>
                        <m:nor/>
                      </m:rPr>
                      <a:rPr lang="en-GB" sz="2800" baseline="-25000" dirty="0"/>
                      <m:t>x</m:t>
                    </m:r>
                  </m:oMath>
                </a14:m>
                <a:r>
                  <a:rPr lang="en-GB" sz="2800" dirty="0"/>
                  <a:t> from x to infinity.</a:t>
                </a:r>
              </a:p>
              <a:p>
                <a:endParaRPr lang="en-GB" sz="2800" baseline="-2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EF2512-C141-2EE6-E5FD-BBB8246C9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90" y="1358593"/>
                <a:ext cx="4208593" cy="1672253"/>
              </a:xfrm>
              <a:prstGeom prst="rect">
                <a:avLst/>
              </a:prstGeom>
              <a:blipFill>
                <a:blip r:embed="rId3"/>
                <a:stretch>
                  <a:fillRect l="-3012" t="-4545" r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561E0CA5-77D9-AB95-8D67-FE739D415B69}"/>
              </a:ext>
            </a:extLst>
          </p:cNvPr>
          <p:cNvSpPr/>
          <p:nvPr/>
        </p:nvSpPr>
        <p:spPr>
          <a:xfrm>
            <a:off x="7348650" y="1308347"/>
            <a:ext cx="1003613" cy="3145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CE0EDC-B0B5-45AF-0979-0A193D439B52}"/>
              </a:ext>
            </a:extLst>
          </p:cNvPr>
          <p:cNvSpPr/>
          <p:nvPr/>
        </p:nvSpPr>
        <p:spPr>
          <a:xfrm>
            <a:off x="6274418" y="1315782"/>
            <a:ext cx="1003613" cy="5516818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02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139F-9C31-4486-4A0E-5EF40EEB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Athens in 1981, female population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232136C-6163-1A0B-4AF0-64D5203597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9869221"/>
              </p:ext>
            </p:extLst>
          </p:nvPr>
        </p:nvGraphicFramePr>
        <p:xfrm>
          <a:off x="25400" y="968263"/>
          <a:ext cx="9080499" cy="5864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7285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9274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93947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614559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50927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919426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928190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81941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111432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80033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79965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239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0.9818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100,000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1,821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98,725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7,469,090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98,179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295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392,008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7,370,365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97,884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132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489,090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6,978,357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97,752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  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488,525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6,489,267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66.385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97,658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146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487,925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6,000,742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97,512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199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487,063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5,512,817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97,313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245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485,953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5,025,754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97,068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307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484,573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4,539,802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96,761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418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482,760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4,055,229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96,343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622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480,160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3,572,469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95,721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1,052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475,975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3,092,309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94,669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1,724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469,035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2,616,334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0.9697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92,945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2,814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457,690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2,147,299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90,131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4,639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439,058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1,689,609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0.0923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85,492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7,894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407,725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1,250,552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0.1614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0.8386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77,598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12,523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356,683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842,827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0.2716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0.7284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65,075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17,673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281,193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486,144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1786295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0.5844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47,402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19,701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187,758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204,952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307877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85+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17,194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17,194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751CF3-F438-C4F9-1B69-C0AC655927BF}"/>
                  </a:ext>
                </a:extLst>
              </p:cNvPr>
              <p:cNvSpPr txBox="1"/>
              <p:nvPr/>
            </p:nvSpPr>
            <p:spPr>
              <a:xfrm>
                <a:off x="207290" y="1358593"/>
                <a:ext cx="4208593" cy="167225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84774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9. Calculate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="0" i="0" dirty="0" smtClean="0">
                        <a:solidFill>
                          <a:schemeClr val="tx1"/>
                        </a:solidFill>
                      </a:rPr>
                      <m:t>T</m:t>
                    </m:r>
                    <m:r>
                      <m:rPr>
                        <m:nor/>
                      </m:rPr>
                      <a:rPr lang="en-GB" sz="2800" baseline="-25000" dirty="0" smtClean="0">
                        <a:solidFill>
                          <a:schemeClr val="tx1"/>
                        </a:solidFill>
                      </a:rPr>
                      <m:t>x</m:t>
                    </m:r>
                  </m:oMath>
                </a14:m>
                <a:r>
                  <a:rPr lang="en-GB" sz="2800" dirty="0"/>
                  <a:t> as the cumulative sum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aseline="-25000" dirty="0"/>
                      <m:t>n</m:t>
                    </m:r>
                    <m:r>
                      <m:rPr>
                        <m:nor/>
                      </m:rPr>
                      <a:rPr lang="en-GB" sz="2800" dirty="0"/>
                      <m:t>L</m:t>
                    </m:r>
                    <m:r>
                      <m:rPr>
                        <m:nor/>
                      </m:rPr>
                      <a:rPr lang="en-GB" sz="2800" baseline="-25000" dirty="0"/>
                      <m:t>x</m:t>
                    </m:r>
                  </m:oMath>
                </a14:m>
                <a:r>
                  <a:rPr lang="en-GB" sz="2800" dirty="0"/>
                  <a:t> from x to infinity.</a:t>
                </a:r>
              </a:p>
              <a:p>
                <a:endParaRPr lang="en-GB" sz="2800" baseline="-2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751CF3-F438-C4F9-1B69-C0AC65592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90" y="1358593"/>
                <a:ext cx="4208593" cy="1672253"/>
              </a:xfrm>
              <a:prstGeom prst="rect">
                <a:avLst/>
              </a:prstGeom>
              <a:blipFill>
                <a:blip r:embed="rId3"/>
                <a:stretch>
                  <a:fillRect l="-3012" t="-4545" r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1408AE9-E364-7AD2-373D-F5982AE594C8}"/>
              </a:ext>
            </a:extLst>
          </p:cNvPr>
          <p:cNvSpPr/>
          <p:nvPr/>
        </p:nvSpPr>
        <p:spPr>
          <a:xfrm>
            <a:off x="7348650" y="1905247"/>
            <a:ext cx="1003613" cy="3145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49B787-84C1-C719-B26A-F4139CC57A15}"/>
              </a:ext>
            </a:extLst>
          </p:cNvPr>
          <p:cNvSpPr/>
          <p:nvPr/>
        </p:nvSpPr>
        <p:spPr>
          <a:xfrm>
            <a:off x="6274418" y="1912682"/>
            <a:ext cx="1003613" cy="4945318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66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139F-9C31-4486-4A0E-5EF40EEB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Athens in 1981, female population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232136C-6163-1A0B-4AF0-64D5203597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0606054"/>
              </p:ext>
            </p:extLst>
          </p:nvPr>
        </p:nvGraphicFramePr>
        <p:xfrm>
          <a:off x="25400" y="968263"/>
          <a:ext cx="9080499" cy="5864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7285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9274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93947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614559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50927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919426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928190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81941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111432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80033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79965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239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0.9818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100,000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1,821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98,725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7,469,090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74.691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98,179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295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392,008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7,370,365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75.071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97,884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132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489,090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6,978,357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71.292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97,752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  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488,525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6,489,267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66.385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97,658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146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487,925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6,000,742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61.446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97,512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199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487,063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5,512,817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56.535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97,313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245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485,953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5,025,754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51.645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97,068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307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484,573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4,539,802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46.769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96,761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418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482,760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4,055,229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41.910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96,343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622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480,160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3,572,469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37.081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95,721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1,052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475,975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3,092,309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32.305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94,669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1,724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469,035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2,616,334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27.637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0.9697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92,945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2,814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457,690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2,147,299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23.103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90,131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4,639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439,058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1,689,609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18.746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0.0923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85,492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7,894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407,725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1,250,552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14.628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0.1614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0.8386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77,598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12,523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356,683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842,827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10.861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0.2716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0.7284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65,075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17,673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281,193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486,144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7.471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1786295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0.5844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47,402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19,701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187,758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204,952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4.324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307877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85+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17,194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17,194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0.621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C5D999-A9A9-B0C5-6514-E71D6E80F0C6}"/>
                  </a:ext>
                </a:extLst>
              </p:cNvPr>
              <p:cNvSpPr txBox="1"/>
              <p:nvPr/>
            </p:nvSpPr>
            <p:spPr>
              <a:xfrm>
                <a:off x="259465" y="1339944"/>
                <a:ext cx="4169253" cy="33071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84774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10. Calculate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="0" i="0" dirty="0" smtClean="0">
                        <a:solidFill>
                          <a:schemeClr val="tx1"/>
                        </a:solidFill>
                      </a:rPr>
                      <m:t>e</m:t>
                    </m:r>
                    <m:r>
                      <m:rPr>
                        <m:nor/>
                      </m:rPr>
                      <a:rPr lang="en-GB" sz="2800" baseline="-25000" dirty="0" smtClean="0">
                        <a:solidFill>
                          <a:schemeClr val="tx1"/>
                        </a:solidFill>
                      </a:rPr>
                      <m:t>x</m:t>
                    </m:r>
                  </m:oMath>
                </a14:m>
                <a:r>
                  <a:rPr lang="en-GB" sz="2800" dirty="0"/>
                  <a:t> as a function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="0" i="0" dirty="0" smtClean="0"/>
                      <m:t>T</m:t>
                    </m:r>
                    <m:r>
                      <m:rPr>
                        <m:nor/>
                      </m:rPr>
                      <a:rPr lang="en-GB" sz="2800" baseline="-25000" dirty="0"/>
                      <m:t>x</m:t>
                    </m:r>
                  </m:oMath>
                </a14:m>
                <a:r>
                  <a:rPr lang="en-GB" sz="2800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="0" i="0" dirty="0" smtClean="0"/>
                      <m:t>l</m:t>
                    </m:r>
                    <m:r>
                      <m:rPr>
                        <m:nor/>
                      </m:rPr>
                      <a:rPr lang="en-GB" sz="2800" baseline="-25000" dirty="0"/>
                      <m:t>x</m:t>
                    </m:r>
                  </m:oMath>
                </a14:m>
                <a:r>
                  <a:rPr lang="en-GB" sz="2800" dirty="0"/>
                  <a:t>.</a:t>
                </a:r>
              </a:p>
              <a:p>
                <a:endParaRPr lang="en-GB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4000" b="0" i="0" dirty="0" smtClean="0">
                          <a:solidFill>
                            <a:srgbClr val="00B050"/>
                          </a:solidFill>
                        </a:rPr>
                        <m:t>e</m:t>
                      </m:r>
                      <m:r>
                        <m:rPr>
                          <m:nor/>
                        </m:rPr>
                        <a:rPr lang="en-GB" sz="4000" b="0" i="0" baseline="-25000" dirty="0" smtClean="0">
                          <a:solidFill>
                            <a:srgbClr val="00B050"/>
                          </a:solidFill>
                        </a:rPr>
                        <m:t>x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sz="2800" b="0" i="0" dirty="0" smtClean="0">
                              <a:solidFill>
                                <a:srgbClr val="7030A0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GB" sz="2800" baseline="-25000" dirty="0" smtClean="0">
                              <a:solidFill>
                                <a:srgbClr val="7030A0"/>
                              </a:solidFill>
                            </a:rPr>
                            <m:t>x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sz="2800" b="0" i="0" dirty="0" smtClean="0">
                              <a:solidFill>
                                <a:schemeClr val="accent3"/>
                              </a:solidFill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GB" sz="2800" baseline="-25000" dirty="0" smtClean="0">
                              <a:solidFill>
                                <a:schemeClr val="accent3"/>
                              </a:solidFill>
                            </a:rPr>
                            <m:t>x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endParaRPr lang="en-GB" sz="2800" dirty="0"/>
              </a:p>
              <a:p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C5D999-A9A9-B0C5-6514-E71D6E80F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5" y="1339944"/>
                <a:ext cx="4169253" cy="3307187"/>
              </a:xfrm>
              <a:prstGeom prst="rect">
                <a:avLst/>
              </a:prstGeom>
              <a:blipFill>
                <a:blip r:embed="rId3"/>
                <a:stretch>
                  <a:fillRect l="-3040" t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776BEF0-BEE2-B2CD-DF02-CB6D30FB4D42}"/>
              </a:ext>
            </a:extLst>
          </p:cNvPr>
          <p:cNvSpPr/>
          <p:nvPr/>
        </p:nvSpPr>
        <p:spPr>
          <a:xfrm>
            <a:off x="4470224" y="1339944"/>
            <a:ext cx="901875" cy="5492656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AEB657-10D5-33C8-4A1B-0215E449A60F}"/>
              </a:ext>
            </a:extLst>
          </p:cNvPr>
          <p:cNvSpPr/>
          <p:nvPr/>
        </p:nvSpPr>
        <p:spPr>
          <a:xfrm>
            <a:off x="7340424" y="1339944"/>
            <a:ext cx="999894" cy="549265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457E6-3009-A913-7B97-BAEBB1AEDCC0}"/>
              </a:ext>
            </a:extLst>
          </p:cNvPr>
          <p:cNvSpPr/>
          <p:nvPr/>
        </p:nvSpPr>
        <p:spPr>
          <a:xfrm>
            <a:off x="8416518" y="1339944"/>
            <a:ext cx="689381" cy="5492656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8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139F-9C31-4486-4A0E-5EF40EEB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Athens in 1981, female population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232136C-6163-1A0B-4AF0-64D5203597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30646"/>
              </p:ext>
            </p:extLst>
          </p:nvPr>
        </p:nvGraphicFramePr>
        <p:xfrm>
          <a:off x="25400" y="968263"/>
          <a:ext cx="9080499" cy="5864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7285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9274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93947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614559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50927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919426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928190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81941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111432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80033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79965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239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100,000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98,179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97,884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97,752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66.385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97,658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97,512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97,313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97,068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96,761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96,343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95,721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94,669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92,945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90,131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85,492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77,598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65,075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1786295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47,402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307877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85+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244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139F-9C31-4486-4A0E-5EF40EEB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Athens in 1981, female population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232136C-6163-1A0B-4AF0-64D5203597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9662204"/>
              </p:ext>
            </p:extLst>
          </p:nvPr>
        </p:nvGraphicFramePr>
        <p:xfrm>
          <a:off x="25400" y="968263"/>
          <a:ext cx="9080499" cy="5864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7285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9274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93947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614559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50927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919426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928190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81941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111432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80033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79965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239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0.0184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0.9818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100,000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1,821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98,725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7,469,090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74.691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98,179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295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392,008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7,370,365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75.071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97,884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132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489,090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6,978,357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71.292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97,752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  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488,525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6,489,267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66.385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97,658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146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487,925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6,000,742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61.446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97,512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199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487,063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5,512,817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56.535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97,313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245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485,953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5,025,754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51.645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97,068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307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484,573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4,539,802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46.769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96,761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418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482,760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4,055,229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41.910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96,343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622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480,160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3,572,469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37.081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95,721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1,052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475,975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3,092,309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32.305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94,669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1,724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469,035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2,616,334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27.637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0.9697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92,945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2,814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457,690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2,147,299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23.103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90,131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4,639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439,058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1,689,609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18.746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0.0923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85,492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7,894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407,725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1,250,552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14.628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0.0351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0.1614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0.8386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77,598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12,523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356,683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842,827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10.861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0.0629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0.2716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0.7284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65,075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17,673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281,193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486,144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7.471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1786295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0.1049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0.5844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47,402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19,701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187,758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204,952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4.324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307877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85+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1.6111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17,194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17,194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0.621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274211-E698-F0D2-EB97-AD7514C7BFC0}"/>
                  </a:ext>
                </a:extLst>
              </p:cNvPr>
              <p:cNvSpPr txBox="1"/>
              <p:nvPr/>
            </p:nvSpPr>
            <p:spPr>
              <a:xfrm>
                <a:off x="1739900" y="1568544"/>
                <a:ext cx="3530600" cy="28763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84774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11. Use an identity to calculate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aseline="-25000" dirty="0" smtClean="0"/>
                      <m:t>n</m:t>
                    </m:r>
                    <m:r>
                      <m:rPr>
                        <m:nor/>
                      </m:rPr>
                      <a:rPr lang="en-GB" sz="2800" b="0" i="0" dirty="0" smtClean="0"/>
                      <m:t>m</m:t>
                    </m:r>
                    <m:r>
                      <m:rPr>
                        <m:nor/>
                      </m:rPr>
                      <a:rPr lang="en-GB" sz="2800" baseline="-25000" dirty="0" smtClean="0"/>
                      <m:t>x</m:t>
                    </m:r>
                  </m:oMath>
                </a14:m>
                <a:r>
                  <a:rPr lang="en-GB" sz="2800" dirty="0"/>
                  <a:t> at all ages.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4000" baseline="-25000" dirty="0" smtClean="0">
                          <a:solidFill>
                            <a:srgbClr val="FF0000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n-GB" sz="4000" b="0" i="0" dirty="0" smtClean="0">
                          <a:solidFill>
                            <a:srgbClr val="FF0000"/>
                          </a:solidFill>
                        </a:rPr>
                        <m:t>m</m:t>
                      </m:r>
                      <m:r>
                        <m:rPr>
                          <m:nor/>
                        </m:rPr>
                        <a:rPr lang="en-GB" sz="4000" baseline="-25000" dirty="0" smtClean="0">
                          <a:solidFill>
                            <a:srgbClr val="FF0000"/>
                          </a:solidFill>
                        </a:rPr>
                        <m:t>x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sz="2800" baseline="-25000" dirty="0" smtClean="0">
                              <a:solidFill>
                                <a:schemeClr val="accent3"/>
                              </a:solidFill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GB" sz="2800" b="0" i="0" dirty="0" smtClean="0">
                              <a:solidFill>
                                <a:schemeClr val="accent3"/>
                              </a:solidFill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GB" sz="2800" baseline="-25000" dirty="0" smtClean="0">
                              <a:solidFill>
                                <a:schemeClr val="accent3"/>
                              </a:solidFill>
                            </a:rPr>
                            <m:t>x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sz="2800" baseline="-25000" dirty="0" smtClean="0">
                              <a:solidFill>
                                <a:srgbClr val="7030A0"/>
                              </a:solidFill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GB" sz="2800" b="0" i="0" dirty="0" smtClean="0">
                              <a:solidFill>
                                <a:srgbClr val="7030A0"/>
                              </a:solidFill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GB" sz="2800" baseline="-25000" dirty="0" smtClean="0">
                              <a:solidFill>
                                <a:srgbClr val="7030A0"/>
                              </a:solidFill>
                            </a:rPr>
                            <m:t>x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274211-E698-F0D2-EB97-AD7514C7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900" y="1568544"/>
                <a:ext cx="3530600" cy="2876300"/>
              </a:xfrm>
              <a:prstGeom prst="rect">
                <a:avLst/>
              </a:prstGeom>
              <a:blipFill>
                <a:blip r:embed="rId3"/>
                <a:stretch>
                  <a:fillRect l="-3214" t="-22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44DCB4B-524E-2083-5F23-6888EE5471E2}"/>
              </a:ext>
            </a:extLst>
          </p:cNvPr>
          <p:cNvSpPr/>
          <p:nvPr/>
        </p:nvSpPr>
        <p:spPr>
          <a:xfrm>
            <a:off x="761824" y="1339944"/>
            <a:ext cx="901875" cy="549265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F5948-4716-4D58-A292-7E4DB03D9F06}"/>
              </a:ext>
            </a:extLst>
          </p:cNvPr>
          <p:cNvSpPr/>
          <p:nvPr/>
        </p:nvSpPr>
        <p:spPr>
          <a:xfrm>
            <a:off x="5384624" y="1339944"/>
            <a:ext cx="999894" cy="5492656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94DE1-36F5-94D8-808A-C5C263406718}"/>
              </a:ext>
            </a:extLst>
          </p:cNvPr>
          <p:cNvSpPr/>
          <p:nvPr/>
        </p:nvSpPr>
        <p:spPr>
          <a:xfrm>
            <a:off x="6460718" y="1339944"/>
            <a:ext cx="943382" cy="5492656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90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139F-9C31-4486-4A0E-5EF40EEB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Athens in 1981, female population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232136C-6163-1A0B-4AF0-64D52035976D}"/>
              </a:ext>
            </a:extLst>
          </p:cNvPr>
          <p:cNvGraphicFramePr>
            <a:graphicFrameLocks/>
          </p:cNvGraphicFramePr>
          <p:nvPr/>
        </p:nvGraphicFramePr>
        <p:xfrm>
          <a:off x="25400" y="968263"/>
          <a:ext cx="9080499" cy="5864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7285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9274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93947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614559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50927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919426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928190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81941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111432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80033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79965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239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0.0184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0.9818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100,000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1,821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98,725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7,469,090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74.691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98,179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295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392,008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7,370,365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75.071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97,884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132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489,090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6,978,357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71.292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97,752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  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488,525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6,489,267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66.385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97,658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146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487,925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6,000,742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61.446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97,512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199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487,063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5,512,817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56.535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97,313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245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485,953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5,025,754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51.645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97,068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307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484,573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4,539,802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46.769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96,761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418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482,760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4,055,229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41.910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96,343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622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480,160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3,572,469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37.081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95,721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1,052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475,975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3,092,309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32.305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94,669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1,724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469,035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2,616,334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27.637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0.9697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92,945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2,814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457,690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2,147,299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23.103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90,131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4,639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439,058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1,689,609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18.746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0.0923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85,492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7,894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407,725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1,250,552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14.628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0.0351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0.1614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0.8386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77,598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12,523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356,683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842,827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10.861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0.0629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0.2716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0.7284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65,075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17,673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281,193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486,144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7.471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1786295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0.1049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0.5844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47,402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19,701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187,758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204,952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4.324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307877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85+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1.6111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17,194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17,194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0.621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274211-E698-F0D2-EB97-AD7514C7BFC0}"/>
              </a:ext>
            </a:extLst>
          </p:cNvPr>
          <p:cNvSpPr txBox="1"/>
          <p:nvPr/>
        </p:nvSpPr>
        <p:spPr>
          <a:xfrm>
            <a:off x="5981700" y="1435223"/>
            <a:ext cx="2921000" cy="1384995"/>
          </a:xfrm>
          <a:prstGeom prst="rect">
            <a:avLst/>
          </a:prstGeom>
          <a:solidFill>
            <a:schemeClr val="accent4">
              <a:lumMod val="20000"/>
              <a:lumOff val="80000"/>
              <a:alpha val="84774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800" dirty="0"/>
              <a:t>a. </a:t>
            </a:r>
            <a:r>
              <a:rPr lang="en-GB" sz="2800" spc="-15" baseline="-25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800" spc="-1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800" spc="-15" baseline="-25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28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spc="-15" baseline="-25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2800" spc="-1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800" spc="-15" baseline="-25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8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spc="-15" baseline="-25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sz="2800" spc="-1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800" spc="-15" baseline="-25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28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spc="-15" baseline="-250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2800" spc="-15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800" spc="-15" baseline="-250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endParaRPr lang="en-GB" sz="28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0B5C5-B20A-6B56-EF5B-70EB83C75974}"/>
              </a:ext>
            </a:extLst>
          </p:cNvPr>
          <p:cNvSpPr/>
          <p:nvPr/>
        </p:nvSpPr>
        <p:spPr>
          <a:xfrm>
            <a:off x="3513250" y="1308347"/>
            <a:ext cx="1003613" cy="2791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90339-6FAE-CA1C-7609-3628799CF3A4}"/>
              </a:ext>
            </a:extLst>
          </p:cNvPr>
          <p:cNvSpPr/>
          <p:nvPr/>
        </p:nvSpPr>
        <p:spPr>
          <a:xfrm>
            <a:off x="3513250" y="1638547"/>
            <a:ext cx="1003613" cy="2791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A6A254-DF66-28BF-B4BF-5D7BF250CDDF}"/>
              </a:ext>
            </a:extLst>
          </p:cNvPr>
          <p:cNvSpPr/>
          <p:nvPr/>
        </p:nvSpPr>
        <p:spPr>
          <a:xfrm>
            <a:off x="3513250" y="2210047"/>
            <a:ext cx="1003613" cy="2791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16C2B6-2DB5-F711-3118-46239B26E34E}"/>
              </a:ext>
            </a:extLst>
          </p:cNvPr>
          <p:cNvSpPr/>
          <p:nvPr/>
        </p:nvSpPr>
        <p:spPr>
          <a:xfrm>
            <a:off x="4478450" y="5981947"/>
            <a:ext cx="1003613" cy="279153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858059-DFBF-E9DC-4FF0-0E6A7535DAFF}"/>
              </a:ext>
            </a:extLst>
          </p:cNvPr>
          <p:cNvSpPr/>
          <p:nvPr/>
        </p:nvSpPr>
        <p:spPr>
          <a:xfrm>
            <a:off x="4478450" y="6553447"/>
            <a:ext cx="1003613" cy="279153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1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139F-9C31-4486-4A0E-5EF40EEB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Athens in 1981, female population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232136C-6163-1A0B-4AF0-64D52035976D}"/>
              </a:ext>
            </a:extLst>
          </p:cNvPr>
          <p:cNvGraphicFramePr>
            <a:graphicFrameLocks/>
          </p:cNvGraphicFramePr>
          <p:nvPr/>
        </p:nvGraphicFramePr>
        <p:xfrm>
          <a:off x="25400" y="968263"/>
          <a:ext cx="9080499" cy="5864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7285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9274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93947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614559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50927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919426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928190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81941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111432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80033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79965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239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0.0184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0.9818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100,000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1,821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98,725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7,469,090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74.691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98,179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295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392,008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7,370,365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75.071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97,884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132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489,090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6,978,357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71.292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97,752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  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488,525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6,489,267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66.385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97,658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146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487,925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6,000,742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61.446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97,512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199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487,063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5,512,817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56.535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97,313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245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485,953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5,025,754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51.645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97,068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307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484,573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4,539,802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46.769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96,761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418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482,760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4,055,229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41.910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96,343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622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480,160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3,572,469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37.081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95,721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1,052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475,975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3,092,309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32.305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94,669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1,724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469,035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2,616,334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27.637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0.9697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92,945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2,814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457,690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2,147,299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23.103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90,131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4,639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439,058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1,689,609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18.746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0.0923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85,492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7,894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407,725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1,250,552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14.628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0.0351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0.1614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0.8386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77,598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12,523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356,683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842,827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10.861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0.0629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0.2716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0.7284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65,075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17,673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281,193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486,144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7.471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1786295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0.1049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0.5844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47,402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19,701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187,758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204,952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4.324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307877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85+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1.6111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17,194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17,194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0.621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274211-E698-F0D2-EB97-AD7514C7BFC0}"/>
              </a:ext>
            </a:extLst>
          </p:cNvPr>
          <p:cNvSpPr txBox="1"/>
          <p:nvPr/>
        </p:nvSpPr>
        <p:spPr>
          <a:xfrm>
            <a:off x="889001" y="2641376"/>
            <a:ext cx="2921000" cy="954107"/>
          </a:xfrm>
          <a:prstGeom prst="rect">
            <a:avLst/>
          </a:prstGeom>
          <a:solidFill>
            <a:schemeClr val="accent4">
              <a:lumMod val="20000"/>
              <a:lumOff val="80000"/>
              <a:alpha val="84774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tabLst>
                <a:tab pos="-457200" algn="l"/>
              </a:tabLst>
            </a:pPr>
            <a:r>
              <a:rPr lang="en-GB" sz="2800" dirty="0"/>
              <a:t>b. </a:t>
            </a:r>
            <a:r>
              <a:rPr lang="en-GB" sz="2800" spc="-15" baseline="-25000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800" spc="-15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800" spc="-15" baseline="-25000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28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spc="-15" baseline="-25000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2800" spc="-15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800" spc="-15" baseline="-25000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8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spc="-15" baseline="-250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GB" sz="2800" spc="-15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800" spc="-15" baseline="-250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en-GB" sz="2800" spc="-15" baseline="-25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tabLst>
                <a:tab pos="-457200" algn="l"/>
              </a:tabLst>
            </a:pPr>
            <a:endParaRPr lang="en-GB" sz="2800" dirty="0">
              <a:solidFill>
                <a:schemeClr val="accent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0B5C5-B20A-6B56-EF5B-70EB83C75974}"/>
              </a:ext>
            </a:extLst>
          </p:cNvPr>
          <p:cNvSpPr/>
          <p:nvPr/>
        </p:nvSpPr>
        <p:spPr>
          <a:xfrm>
            <a:off x="5422900" y="1308347"/>
            <a:ext cx="859263" cy="279153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90339-6FAE-CA1C-7609-3628799CF3A4}"/>
              </a:ext>
            </a:extLst>
          </p:cNvPr>
          <p:cNvSpPr/>
          <p:nvPr/>
        </p:nvSpPr>
        <p:spPr>
          <a:xfrm>
            <a:off x="5422900" y="1638547"/>
            <a:ext cx="859263" cy="279153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16C2B6-2DB5-F711-3118-46239B26E34E}"/>
              </a:ext>
            </a:extLst>
          </p:cNvPr>
          <p:cNvSpPr/>
          <p:nvPr/>
        </p:nvSpPr>
        <p:spPr>
          <a:xfrm>
            <a:off x="5422900" y="4534147"/>
            <a:ext cx="859263" cy="901453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79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139F-9C31-4486-4A0E-5EF40EEB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Athens in 1981, female population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232136C-6163-1A0B-4AF0-64D52035976D}"/>
              </a:ext>
            </a:extLst>
          </p:cNvPr>
          <p:cNvGraphicFramePr>
            <a:graphicFrameLocks/>
          </p:cNvGraphicFramePr>
          <p:nvPr/>
        </p:nvGraphicFramePr>
        <p:xfrm>
          <a:off x="25400" y="968263"/>
          <a:ext cx="9080499" cy="5864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7285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9274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93947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614559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50927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919426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928190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81941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111432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80033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79965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239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0.0184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0.9818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100,000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1,821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98,725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7,469,090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74.691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98,179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295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392,008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7,370,365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75.071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97,884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132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489,090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6,978,357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71.292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97,752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  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488,525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6,489,267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66.385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97,658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146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487,925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6,000,742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61.446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97,512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199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487,063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5,512,817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56.535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97,313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245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485,953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5,025,754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51.645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97,068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307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484,573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4,539,802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46.769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96,761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418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482,760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4,055,229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41.910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96,343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622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480,160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3,572,469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37.081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95,721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1,052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475,975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3,092,309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32.305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94,669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1,724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469,035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2,616,334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27.637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0.9697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92,945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2,814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457,690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2,147,299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23.103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90,131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4,639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439,058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1,689,609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18.746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0.0923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85,492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7,894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407,725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1,250,552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14.628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0.0351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0.1614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0.8386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77,598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12,523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356,683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842,827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10.861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0.0629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0.2716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0.7284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65,075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17,673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281,193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486,144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7.471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1786295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0.1049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0.5844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47,402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19,701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187,758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204,952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4.324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307877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85+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1.6111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17,194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17,194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0.621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274211-E698-F0D2-EB97-AD7514C7BFC0}"/>
              </a:ext>
            </a:extLst>
          </p:cNvPr>
          <p:cNvSpPr txBox="1"/>
          <p:nvPr/>
        </p:nvSpPr>
        <p:spPr>
          <a:xfrm>
            <a:off x="6282163" y="2229206"/>
            <a:ext cx="2677533" cy="954107"/>
          </a:xfrm>
          <a:prstGeom prst="rect">
            <a:avLst/>
          </a:prstGeom>
          <a:solidFill>
            <a:schemeClr val="accent4">
              <a:lumMod val="20000"/>
              <a:lumOff val="80000"/>
              <a:alpha val="84774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tabLst>
                <a:tab pos="-457200" algn="l"/>
              </a:tabLst>
            </a:pPr>
            <a:r>
              <a:rPr lang="en-GB" sz="2800" dirty="0"/>
              <a:t>c. </a:t>
            </a:r>
            <a:r>
              <a:rPr lang="en-GB" sz="2800" spc="-15" baseline="-25000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2800" spc="-15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800" spc="-15" baseline="-25000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8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spc="-15" baseline="-25000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sz="2800" spc="-15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800" spc="-15" baseline="-25000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sz="28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spc="-15" baseline="-250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GB" sz="2800" spc="-15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GB" sz="2800" spc="-15" baseline="-250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en-GB" sz="2800" spc="-15" baseline="-25000" dirty="0">
              <a:solidFill>
                <a:schemeClr val="accent3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tabLst>
                <a:tab pos="-457200" algn="l"/>
              </a:tabLst>
            </a:pPr>
            <a:endParaRPr lang="en-GB" sz="2800" dirty="0">
              <a:solidFill>
                <a:schemeClr val="accent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A79A15-00E2-F03E-47B6-984AF7973E1E}"/>
              </a:ext>
            </a:extLst>
          </p:cNvPr>
          <p:cNvSpPr/>
          <p:nvPr/>
        </p:nvSpPr>
        <p:spPr>
          <a:xfrm>
            <a:off x="2667000" y="1613147"/>
            <a:ext cx="859263" cy="279153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48F80B-A119-33B1-31E4-93CF7808F032}"/>
              </a:ext>
            </a:extLst>
          </p:cNvPr>
          <p:cNvSpPr/>
          <p:nvPr/>
        </p:nvSpPr>
        <p:spPr>
          <a:xfrm>
            <a:off x="2667000" y="1943347"/>
            <a:ext cx="859263" cy="279153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A45FEB-EF4B-8653-DA4B-9C9C5BBE2C9E}"/>
              </a:ext>
            </a:extLst>
          </p:cNvPr>
          <p:cNvSpPr/>
          <p:nvPr/>
        </p:nvSpPr>
        <p:spPr>
          <a:xfrm>
            <a:off x="5422900" y="4534147"/>
            <a:ext cx="859263" cy="901453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0D9182-F7EF-D371-EB72-5D4C9D256A40}"/>
              </a:ext>
            </a:extLst>
          </p:cNvPr>
          <p:cNvSpPr/>
          <p:nvPr/>
        </p:nvSpPr>
        <p:spPr>
          <a:xfrm>
            <a:off x="4508500" y="4546847"/>
            <a:ext cx="859263" cy="279153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941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139F-9C31-4486-4A0E-5EF40EEB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Athens in 1981, female population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232136C-6163-1A0B-4AF0-64D52035976D}"/>
              </a:ext>
            </a:extLst>
          </p:cNvPr>
          <p:cNvGraphicFramePr>
            <a:graphicFrameLocks/>
          </p:cNvGraphicFramePr>
          <p:nvPr/>
        </p:nvGraphicFramePr>
        <p:xfrm>
          <a:off x="25400" y="968263"/>
          <a:ext cx="9080499" cy="5864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7285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9274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93947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614559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50927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919426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928190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81941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111432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80033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79965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239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0.0184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0.9818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100,000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1,821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98,725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7,469,090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74.691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98,179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295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392,008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7,370,365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75.071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97,884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132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489,090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6,978,357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71.292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97,752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  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488,525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6,489,267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66.385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97,658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146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487,925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6,000,742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61.446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97,512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199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487,063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5,512,817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56.535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97,313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245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485,953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5,025,754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51.645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97,068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307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484,573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4,539,802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46.769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96,761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418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482,760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4,055,229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41.910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96,343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622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480,160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3,572,469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37.081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95,721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1,052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475,975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3,092,309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32.305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94,669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1,724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469,035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2,616,334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27.637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0.9697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92,945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2,814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457,690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2,147,299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23.103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90,131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4,639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439,058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1,689,609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18.746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0.0923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85,492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7,894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407,725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1,250,552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14.628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0.0351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0.1614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0.8386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77,598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12,523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356,683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842,827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10.861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0.0629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0.2716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0.7284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65,075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17,673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281,193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486,144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7.471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1786295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0.1049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0.5844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47,402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19,701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187,758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204,952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4.324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307877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85+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1.6111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17,194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17,194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0.621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6A79A15-00E2-F03E-47B6-984AF7973E1E}"/>
              </a:ext>
            </a:extLst>
          </p:cNvPr>
          <p:cNvSpPr/>
          <p:nvPr/>
        </p:nvSpPr>
        <p:spPr>
          <a:xfrm>
            <a:off x="6400800" y="1308347"/>
            <a:ext cx="859263" cy="279153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48F80B-A119-33B1-31E4-93CF7808F032}"/>
              </a:ext>
            </a:extLst>
          </p:cNvPr>
          <p:cNvSpPr/>
          <p:nvPr/>
        </p:nvSpPr>
        <p:spPr>
          <a:xfrm>
            <a:off x="6400800" y="1638547"/>
            <a:ext cx="859263" cy="279153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B28B9-3DD0-6668-1997-34A612C7ABC4}"/>
              </a:ext>
            </a:extLst>
          </p:cNvPr>
          <p:cNvSpPr txBox="1"/>
          <p:nvPr/>
        </p:nvSpPr>
        <p:spPr>
          <a:xfrm>
            <a:off x="889001" y="2641376"/>
            <a:ext cx="2921000" cy="954107"/>
          </a:xfrm>
          <a:prstGeom prst="rect">
            <a:avLst/>
          </a:prstGeom>
          <a:solidFill>
            <a:schemeClr val="accent4">
              <a:lumMod val="20000"/>
              <a:lumOff val="80000"/>
              <a:alpha val="84774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tabLst>
                <a:tab pos="-457200" algn="l"/>
              </a:tabLst>
            </a:pPr>
            <a:r>
              <a:rPr lang="en-GB" sz="2800" dirty="0"/>
              <a:t>d. </a:t>
            </a:r>
            <a:r>
              <a:rPr lang="en-GB" sz="2800" spc="-15" baseline="-250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800" spc="-15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800" spc="-15" baseline="-250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28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spc="-15" baseline="-250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2800" spc="-15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800" spc="-15" baseline="-250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8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spc="-15" baseline="-250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sz="2800" spc="-15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800" spc="-15" baseline="-250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sz="28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spc="-15" baseline="-250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sz="2800" spc="-15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800" spc="-15" baseline="-250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45</a:t>
            </a:r>
            <a:endParaRPr lang="en-GB" sz="28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E437F-D8D5-CEBA-0EE6-3A0E1F5B9929}"/>
              </a:ext>
            </a:extLst>
          </p:cNvPr>
          <p:cNvSpPr/>
          <p:nvPr/>
        </p:nvSpPr>
        <p:spPr>
          <a:xfrm>
            <a:off x="6400800" y="1968747"/>
            <a:ext cx="859263" cy="279153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ABC953-6D2D-302F-A898-42C8F9188E17}"/>
              </a:ext>
            </a:extLst>
          </p:cNvPr>
          <p:cNvSpPr/>
          <p:nvPr/>
        </p:nvSpPr>
        <p:spPr>
          <a:xfrm>
            <a:off x="6400800" y="4267447"/>
            <a:ext cx="859263" cy="279153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2247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139F-9C31-4486-4A0E-5EF40EEB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Athens in 1981, female population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232136C-6163-1A0B-4AF0-64D52035976D}"/>
              </a:ext>
            </a:extLst>
          </p:cNvPr>
          <p:cNvGraphicFramePr>
            <a:graphicFrameLocks/>
          </p:cNvGraphicFramePr>
          <p:nvPr/>
        </p:nvGraphicFramePr>
        <p:xfrm>
          <a:off x="25400" y="968263"/>
          <a:ext cx="9080499" cy="5864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7285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9274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93947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614559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50927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919426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928190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81941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111432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80033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79965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239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0.0184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0.9818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100,000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1,821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98,725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7,469,090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74.691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98,179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295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392,008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7,370,365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75.071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97,884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132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489,090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6,978,357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71.292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97,752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  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488,525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6,489,267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66.385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97,658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146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487,925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6,000,742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61.446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97,512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199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487,063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5,512,817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56.535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97,313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245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485,953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5,025,754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51.645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97,068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307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484,573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4,539,802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46.769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96,761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418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482,760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4,055,229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41.910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96,343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622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480,160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3,572,469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37.081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95,721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1,052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475,975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3,092,309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32.305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94,669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1,724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469,035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2,616,334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27.637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0.9697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92,945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2,814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457,690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2,147,299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23.103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90,131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4,639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439,058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1,689,609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18.746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0.0923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85,492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7,894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407,725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1,250,552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14.628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0.0351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0.1614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0.8386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77,598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12,523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356,683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842,827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10.861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0.0629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0.2716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0.7284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65,075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17,673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281,193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486,144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7.471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1786295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0.1049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0.5844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47,402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19,701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187,758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204,952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4.324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307877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85+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1.6111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17,194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17,194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0.621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6A79A15-00E2-F03E-47B6-984AF7973E1E}"/>
              </a:ext>
            </a:extLst>
          </p:cNvPr>
          <p:cNvSpPr/>
          <p:nvPr/>
        </p:nvSpPr>
        <p:spPr>
          <a:xfrm>
            <a:off x="800100" y="1308347"/>
            <a:ext cx="859263" cy="279153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48F80B-A119-33B1-31E4-93CF7808F032}"/>
              </a:ext>
            </a:extLst>
          </p:cNvPr>
          <p:cNvSpPr/>
          <p:nvPr/>
        </p:nvSpPr>
        <p:spPr>
          <a:xfrm>
            <a:off x="800100" y="1638547"/>
            <a:ext cx="859263" cy="279153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B28B9-3DD0-6668-1997-34A612C7ABC4}"/>
              </a:ext>
            </a:extLst>
          </p:cNvPr>
          <p:cNvSpPr txBox="1"/>
          <p:nvPr/>
        </p:nvSpPr>
        <p:spPr>
          <a:xfrm>
            <a:off x="977901" y="2869840"/>
            <a:ext cx="2921000" cy="954107"/>
          </a:xfrm>
          <a:prstGeom prst="rect">
            <a:avLst/>
          </a:prstGeom>
          <a:solidFill>
            <a:schemeClr val="accent4">
              <a:lumMod val="20000"/>
              <a:lumOff val="80000"/>
              <a:alpha val="84774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 algn="just">
              <a:tabLst>
                <a:tab pos="-457200" algn="l"/>
              </a:tabLst>
            </a:pPr>
            <a:r>
              <a:rPr lang="en-GB" sz="2800" dirty="0"/>
              <a:t>e. </a:t>
            </a:r>
            <a:r>
              <a:rPr lang="en-GB" sz="2800" spc="-15" baseline="-250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800" spc="-15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800" spc="-15" baseline="-250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28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spc="-15" baseline="-250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2800" spc="-15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800" spc="-15" baseline="-25000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8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spc="-15" baseline="-25000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2800" spc="-15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GB" sz="2800" spc="-15" baseline="-25000" dirty="0">
                <a:solidFill>
                  <a:schemeClr val="accent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en-GB" sz="2800" dirty="0">
              <a:solidFill>
                <a:schemeClr val="accent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ABC953-6D2D-302F-A898-42C8F9188E17}"/>
              </a:ext>
            </a:extLst>
          </p:cNvPr>
          <p:cNvSpPr/>
          <p:nvPr/>
        </p:nvSpPr>
        <p:spPr>
          <a:xfrm>
            <a:off x="6400800" y="5118347"/>
            <a:ext cx="859263" cy="583953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925824-E308-B7B9-E4E5-8156FA9BBAE8}"/>
              </a:ext>
            </a:extLst>
          </p:cNvPr>
          <p:cNvSpPr/>
          <p:nvPr/>
        </p:nvSpPr>
        <p:spPr>
          <a:xfrm>
            <a:off x="5372100" y="5131047"/>
            <a:ext cx="859263" cy="583953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337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139F-9C31-4486-4A0E-5EF40EEB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Athens in 1981, female population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232136C-6163-1A0B-4AF0-64D52035976D}"/>
              </a:ext>
            </a:extLst>
          </p:cNvPr>
          <p:cNvGraphicFramePr>
            <a:graphicFrameLocks/>
          </p:cNvGraphicFramePr>
          <p:nvPr/>
        </p:nvGraphicFramePr>
        <p:xfrm>
          <a:off x="25400" y="968263"/>
          <a:ext cx="9080499" cy="5864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7285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9274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93947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614559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50927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919426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928190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81941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111432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80033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79965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239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0.0184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0.9818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100,000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1,821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98,725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7,469,090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74.691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98,179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295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392,008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7,370,365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75.071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97,884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132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489,090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6,978,357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71.292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97,752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  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488,525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6,489,267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66.385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97,658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146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487,925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6,000,742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61.446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97,512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199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487,063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5,512,817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56.535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97,313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245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485,953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5,025,754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51.645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97,068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307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484,573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4,539,802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46.769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96,761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418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482,760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4,055,229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41.910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0.9935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96,343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622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480,160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3,572,469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37.081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95,721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1,052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475,975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3,092,309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32.305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0.9818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94,669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1,724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469,035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2,616,334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27.637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0.0061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0.9697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92,945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2,814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457,690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2,147,299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23.103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0.9485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90,131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4,639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439,058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1,689,609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18.746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0.0923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0.9077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85,492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7,894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407,725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1,250,552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14.628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0.0351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0.1614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0.8386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77,598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12,523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356,683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842,827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10.861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0.0629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0.2716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0.7284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65,075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17,673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281,193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486,144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7.471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1786295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0.1049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0.5844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47,402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19,701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187,758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204,952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4.324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307877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85+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1.6111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17,194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17,194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0.621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6A79A15-00E2-F03E-47B6-984AF7973E1E}"/>
              </a:ext>
            </a:extLst>
          </p:cNvPr>
          <p:cNvSpPr/>
          <p:nvPr/>
        </p:nvSpPr>
        <p:spPr>
          <a:xfrm>
            <a:off x="8382000" y="1308347"/>
            <a:ext cx="744963" cy="2537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48F80B-A119-33B1-31E4-93CF7808F032}"/>
              </a:ext>
            </a:extLst>
          </p:cNvPr>
          <p:cNvSpPr/>
          <p:nvPr/>
        </p:nvSpPr>
        <p:spPr>
          <a:xfrm>
            <a:off x="8382000" y="1638547"/>
            <a:ext cx="744963" cy="2537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3B28B9-3DD0-6668-1997-34A612C7ABC4}"/>
              </a:ext>
            </a:extLst>
          </p:cNvPr>
          <p:cNvSpPr txBox="1"/>
          <p:nvPr/>
        </p:nvSpPr>
        <p:spPr>
          <a:xfrm>
            <a:off x="4241801" y="2234840"/>
            <a:ext cx="2921000" cy="1384995"/>
          </a:xfrm>
          <a:prstGeom prst="rect">
            <a:avLst/>
          </a:prstGeom>
          <a:solidFill>
            <a:schemeClr val="accent4">
              <a:lumMod val="20000"/>
              <a:lumOff val="80000"/>
              <a:alpha val="84774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>
              <a:tabLst>
                <a:tab pos="-457200" algn="l"/>
              </a:tabLst>
            </a:pPr>
            <a:r>
              <a:rPr lang="en-GB" sz="2800" dirty="0"/>
              <a:t>f. </a:t>
            </a:r>
            <a:r>
              <a:rPr lang="en-GB" sz="2800" spc="-1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spc="-15" baseline="-25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GB" sz="28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800" spc="-1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800" spc="-15" baseline="-25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8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assuming that e</a:t>
            </a:r>
            <a:r>
              <a:rPr lang="en-GB" sz="2800" spc="-15" baseline="-25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28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GB" sz="2800" spc="-15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66.385 </a:t>
            </a:r>
            <a:endParaRPr lang="en-GB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247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097124-D5B8-4F6C-0967-C8D4EDDC8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job training program has </a:t>
            </a:r>
            <a:r>
              <a:rPr lang="en-US" sz="3200" spc="-15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r>
              <a:rPr lang="en-US" sz="32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training positions that are always filled. </a:t>
            </a:r>
            <a:r>
              <a:rPr lang="en-US" sz="3200" spc="-15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program admits 30 new people each month</a:t>
            </a:r>
            <a:r>
              <a:rPr lang="en-US" sz="32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spc="-1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Every month 10 people quit the program, and 20 trainees find a job</a:t>
            </a:r>
            <a:r>
              <a:rPr lang="en-US" sz="32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These conditions have prevailed as long as anyone can remember.</a:t>
            </a:r>
            <a:r>
              <a:rPr lang="en-GB" sz="3200" dirty="0">
                <a:effectLst/>
              </a:rPr>
              <a:t> 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BE6BD-9AA9-E2CF-D3B6-21FEAEEBA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z="3200" dirty="0"/>
              <a:t>💡</a:t>
            </a:r>
          </a:p>
          <a:p>
            <a:r>
              <a:rPr lang="en-US" sz="2800" dirty="0"/>
              <a:t>The total number of </a:t>
            </a:r>
            <a:r>
              <a:rPr lang="en-US" sz="2800" dirty="0">
                <a:solidFill>
                  <a:srgbClr val="0070C0"/>
                </a:solidFill>
              </a:rPr>
              <a:t>entries</a:t>
            </a:r>
            <a:r>
              <a:rPr lang="en-US" sz="2800" dirty="0"/>
              <a:t> is equal to the total number of </a:t>
            </a:r>
            <a:r>
              <a:rPr lang="en-US" sz="2800" dirty="0">
                <a:solidFill>
                  <a:srgbClr val="FF0000"/>
                </a:solidFill>
              </a:rPr>
              <a:t>exits</a:t>
            </a:r>
            <a:r>
              <a:rPr lang="en-US" sz="2800" dirty="0"/>
              <a:t>, per unit of time.</a:t>
            </a:r>
          </a:p>
          <a:p>
            <a:r>
              <a:rPr lang="en-US" sz="2800" dirty="0"/>
              <a:t>This is a </a:t>
            </a:r>
            <a:r>
              <a:rPr lang="en-US" sz="2800" dirty="0">
                <a:solidFill>
                  <a:schemeClr val="accent3"/>
                </a:solidFill>
              </a:rPr>
              <a:t>stationary population</a:t>
            </a:r>
            <a:r>
              <a:rPr lang="en-US" sz="2800" dirty="0"/>
              <a:t>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7AAA32-40BE-0935-C907-03E1446C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Application of stationary population theory </a:t>
            </a:r>
          </a:p>
        </p:txBody>
      </p:sp>
    </p:spTree>
    <p:extLst>
      <p:ext uri="{BB962C8B-B14F-4D97-AF65-F5344CB8AC3E}">
        <p14:creationId xmlns:p14="http://schemas.microsoft.com/office/powerpoint/2010/main" val="15883969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097124-D5B8-4F6C-0967-C8D4EDDC8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job training program has 150 training positions that are always filled. The program admits 30 new people each month. Every month 10 people quit the program, and 20 trainees find a job. </a:t>
            </a:r>
            <a:r>
              <a:rPr lang="en-US" sz="3200" spc="-15" dirty="0">
                <a:solidFill>
                  <a:schemeClr val="accent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conditions have prevailed as long as anyone can remember</a:t>
            </a:r>
            <a:r>
              <a:rPr lang="en-US" sz="32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3200" dirty="0">
                <a:effectLst/>
              </a:rPr>
              <a:t> 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BE6BD-9AA9-E2CF-D3B6-21FEAEEBA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 sz="3200" dirty="0"/>
              <a:t>💡</a:t>
            </a:r>
          </a:p>
          <a:p>
            <a:r>
              <a:rPr lang="en-US" sz="2800" dirty="0">
                <a:solidFill>
                  <a:schemeClr val="accent3"/>
                </a:solidFill>
              </a:rPr>
              <a:t>Stable conditions</a:t>
            </a:r>
            <a:r>
              <a:rPr lang="en-US" sz="2800" dirty="0"/>
              <a:t>!</a:t>
            </a:r>
          </a:p>
          <a:p>
            <a:r>
              <a:rPr lang="en-US" sz="2800" dirty="0"/>
              <a:t>The number of trainees per month of training is constant over time.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7AAA32-40BE-0935-C907-03E1446C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Application of stationary population theory </a:t>
            </a:r>
          </a:p>
        </p:txBody>
      </p:sp>
    </p:spTree>
    <p:extLst>
      <p:ext uri="{BB962C8B-B14F-4D97-AF65-F5344CB8AC3E}">
        <p14:creationId xmlns:p14="http://schemas.microsoft.com/office/powerpoint/2010/main" val="3228980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097124-D5B8-4F6C-0967-C8D4EDDC8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job training program has </a:t>
            </a:r>
            <a:r>
              <a:rPr lang="en-US" sz="3200" spc="-15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150 training positions </a:t>
            </a:r>
            <a:r>
              <a:rPr lang="en-US" sz="32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are always filled. The program admits </a:t>
            </a:r>
            <a:r>
              <a:rPr lang="en-US" sz="3200" spc="-15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 new people each month</a:t>
            </a:r>
            <a:r>
              <a:rPr lang="en-US" sz="32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Every month 10 people quit the program, and 20 trainees find a job. These conditions have prevailed as long as anyone can remember.</a:t>
            </a:r>
            <a:r>
              <a:rPr lang="en-GB" sz="3200" dirty="0">
                <a:effectLst/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9ABE6BD-9AA9-E2CF-D3B6-21FEAEEBA6C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/>
              <a:lstStyle/>
              <a:p>
                <a:r>
                  <a:rPr lang="en-US" sz="3200" dirty="0"/>
                  <a:t>💡</a:t>
                </a:r>
              </a:p>
              <a:p>
                <a:r>
                  <a:rPr lang="en-US" sz="2800" dirty="0">
                    <a:solidFill>
                      <a:schemeClr val="accent3"/>
                    </a:solidFill>
                  </a:rPr>
                  <a:t>Stationary population</a:t>
                </a:r>
                <a:r>
                  <a:rPr lang="en-US" sz="2800" dirty="0"/>
                  <a:t>!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="0" i="0" dirty="0" smtClean="0">
                        <a:solidFill>
                          <a:schemeClr val="tx1"/>
                        </a:solidFill>
                      </a:rPr>
                      <m:t>T</m:t>
                    </m:r>
                    <m:r>
                      <m:rPr>
                        <m:nor/>
                      </m:rPr>
                      <a:rPr lang="en-GB" sz="2800" b="0" i="0" baseline="-25000" dirty="0" smtClean="0">
                        <a:solidFill>
                          <a:schemeClr val="tx1"/>
                        </a:solidFill>
                      </a:rPr>
                      <m:t>0</m:t>
                    </m:r>
                  </m:oMath>
                </a14:m>
                <a:r>
                  <a:rPr lang="en-US" sz="2800" dirty="0"/>
                  <a:t>: </a:t>
                </a:r>
                <a:r>
                  <a:rPr lang="en-US" sz="2800" dirty="0">
                    <a:solidFill>
                      <a:srgbClr val="0070C0"/>
                    </a:solidFill>
                  </a:rPr>
                  <a:t>Total number of people (trainees).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aseline="-25000" dirty="0" smtClean="0"/>
                      <m:t>n</m:t>
                    </m:r>
                    <m:r>
                      <m:rPr>
                        <m:nor/>
                      </m:rPr>
                      <a:rPr lang="en-GB" sz="2800" dirty="0" smtClean="0"/>
                      <m:t>L</m:t>
                    </m:r>
                    <m:r>
                      <m:rPr>
                        <m:nor/>
                      </m:rPr>
                      <a:rPr lang="en-GB" sz="2800" baseline="-25000" dirty="0" smtClean="0"/>
                      <m:t>x</m:t>
                    </m:r>
                  </m:oMath>
                </a14:m>
                <a:r>
                  <a:rPr lang="en-US" sz="2800" dirty="0"/>
                  <a:t>: Number of trainees in their x month of training.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dirty="0" smtClean="0">
                        <a:latin typeface="+mn-lt"/>
                      </a:rPr>
                      <m:t>l</m:t>
                    </m:r>
                    <m:r>
                      <m:rPr>
                        <m:nor/>
                      </m:rPr>
                      <a:rPr lang="en-GB" sz="2800" baseline="-25000" dirty="0">
                        <a:latin typeface="+mn-lt"/>
                      </a:rPr>
                      <m:t>0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GB" sz="2800" baseline="-25000" dirty="0"/>
                          <m:t>n</m:t>
                        </m:r>
                        <m:r>
                          <m:rPr>
                            <m:nor/>
                          </m:rPr>
                          <a:rPr lang="en-GB" sz="2800" b="0" i="0" dirty="0" smtClean="0"/>
                          <m:t>d</m:t>
                        </m:r>
                        <m:r>
                          <m:rPr>
                            <m:nor/>
                          </m:rPr>
                          <a:rPr lang="en-GB" sz="2800" baseline="-25000" dirty="0"/>
                          <m:t>x</m:t>
                        </m:r>
                      </m:e>
                    </m:nary>
                  </m:oMath>
                </a14:m>
                <a:r>
                  <a:rPr lang="en-US" sz="2800" dirty="0"/>
                  <a:t>: </a:t>
                </a:r>
                <a:r>
                  <a:rPr lang="en-US" sz="2800" dirty="0">
                    <a:solidFill>
                      <a:srgbClr val="FF0000"/>
                    </a:solidFill>
                  </a:rPr>
                  <a:t>New trainees per month.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9ABE6BD-9AA9-E2CF-D3B6-21FEAEEBA6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5063" t="-1583" r="-5907" b="-1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CC7AAA32-40BE-0935-C907-03E1446C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Application of stationary population theory </a:t>
            </a:r>
          </a:p>
        </p:txBody>
      </p:sp>
    </p:spTree>
    <p:extLst>
      <p:ext uri="{BB962C8B-B14F-4D97-AF65-F5344CB8AC3E}">
        <p14:creationId xmlns:p14="http://schemas.microsoft.com/office/powerpoint/2010/main" val="335475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139F-9C31-4486-4A0E-5EF40EEB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Athens in 1981, female population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232136C-6163-1A0B-4AF0-64D5203597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1728138"/>
              </p:ext>
            </p:extLst>
          </p:nvPr>
        </p:nvGraphicFramePr>
        <p:xfrm>
          <a:off x="25400" y="968263"/>
          <a:ext cx="9080499" cy="5864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7285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9274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93947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614559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50927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919426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928190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81941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111432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80033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79965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239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100,000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98,179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97,884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97,752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66.385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97,658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97,512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97,313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97,068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96,761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96,343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95,721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94,669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92,945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90,131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85,492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77,598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65,075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1786295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47,402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307877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85+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42C1854-BFD2-E300-0DFA-7084A5522B40}"/>
              </a:ext>
            </a:extLst>
          </p:cNvPr>
          <p:cNvSpPr txBox="1"/>
          <p:nvPr/>
        </p:nvSpPr>
        <p:spPr>
          <a:xfrm>
            <a:off x="5549900" y="2679700"/>
            <a:ext cx="3416300" cy="2677656"/>
          </a:xfrm>
          <a:prstGeom prst="rect">
            <a:avLst/>
          </a:prstGeom>
          <a:solidFill>
            <a:schemeClr val="accent4">
              <a:lumMod val="20000"/>
              <a:lumOff val="80000"/>
              <a:alpha val="69746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1. Use </a:t>
            </a:r>
            <a:r>
              <a:rPr lang="en-US" sz="2800" i="1" dirty="0">
                <a:solidFill>
                  <a:srgbClr val="0070C0"/>
                </a:solidFill>
              </a:rPr>
              <a:t>x</a:t>
            </a:r>
            <a:r>
              <a:rPr lang="en-US" sz="2800" dirty="0"/>
              <a:t> to calculate </a:t>
            </a:r>
            <a:r>
              <a:rPr lang="en-US" sz="2800" i="1" dirty="0">
                <a:solidFill>
                  <a:srgbClr val="7030A0"/>
                </a:solidFill>
              </a:rPr>
              <a:t>n</a:t>
            </a:r>
          </a:p>
          <a:p>
            <a:pPr marL="514350" indent="-514350">
              <a:buAutoNum type="arabicPeriod"/>
            </a:pPr>
            <a:endParaRPr lang="en-US" sz="2800" i="1" dirty="0"/>
          </a:p>
          <a:p>
            <a:r>
              <a:rPr lang="en-US" sz="2800" dirty="0"/>
              <a:t>2. Assume corresponding values for </a:t>
            </a:r>
            <a:r>
              <a:rPr lang="en-GB" sz="2800" baseline="-25000" dirty="0">
                <a:solidFill>
                  <a:schemeClr val="accent5"/>
                </a:solidFill>
              </a:rPr>
              <a:t>1</a:t>
            </a:r>
            <a:r>
              <a:rPr lang="en-GB" sz="2800" u="none" strike="noStrike" dirty="0">
                <a:solidFill>
                  <a:schemeClr val="accent5"/>
                </a:solidFill>
                <a:effectLst/>
              </a:rPr>
              <a:t>a</a:t>
            </a:r>
            <a:r>
              <a:rPr lang="en-GB" sz="2800" baseline="-25000" dirty="0">
                <a:solidFill>
                  <a:schemeClr val="accent5"/>
                </a:solidFill>
              </a:rPr>
              <a:t>0</a:t>
            </a:r>
            <a:r>
              <a:rPr lang="en-US" sz="2800" dirty="0"/>
              <a:t> , </a:t>
            </a:r>
            <a:r>
              <a:rPr lang="en-GB" sz="2800" baseline="-25000" dirty="0">
                <a:solidFill>
                  <a:schemeClr val="accent5"/>
                </a:solidFill>
              </a:rPr>
              <a:t>4</a:t>
            </a:r>
            <a:r>
              <a:rPr lang="en-GB" sz="2800" u="none" strike="noStrike" dirty="0">
                <a:solidFill>
                  <a:schemeClr val="accent5"/>
                </a:solidFill>
                <a:effectLst/>
              </a:rPr>
              <a:t>a</a:t>
            </a:r>
            <a:r>
              <a:rPr lang="en-GB" sz="2800" u="none" strike="noStrike" baseline="-25000" dirty="0">
                <a:solidFill>
                  <a:schemeClr val="accent5"/>
                </a:solidFill>
                <a:effectLst/>
              </a:rPr>
              <a:t>1</a:t>
            </a:r>
            <a:r>
              <a:rPr lang="en-GB" sz="2800" u="none" strike="noStrike" baseline="-25000" dirty="0">
                <a:effectLst/>
              </a:rPr>
              <a:t> </a:t>
            </a:r>
            <a:r>
              <a:rPr lang="en-US" sz="2800" dirty="0"/>
              <a:t>, and </a:t>
            </a:r>
            <a:r>
              <a:rPr lang="en-GB" sz="2800" baseline="-25000" dirty="0">
                <a:solidFill>
                  <a:schemeClr val="accent5"/>
                </a:solidFill>
              </a:rPr>
              <a:t>5</a:t>
            </a:r>
            <a:r>
              <a:rPr lang="en-GB" sz="2800" u="none" strike="noStrike" dirty="0">
                <a:solidFill>
                  <a:schemeClr val="accent5"/>
                </a:solidFill>
                <a:effectLst/>
              </a:rPr>
              <a:t>a</a:t>
            </a:r>
            <a:r>
              <a:rPr lang="en-GB" sz="2800" u="none" strike="noStrike" baseline="-25000" dirty="0">
                <a:solidFill>
                  <a:schemeClr val="accent5"/>
                </a:solidFill>
                <a:effectLst/>
              </a:rPr>
              <a:t>x</a:t>
            </a:r>
            <a:r>
              <a:rPr lang="en-US" sz="2800" dirty="0"/>
              <a:t>.</a:t>
            </a:r>
          </a:p>
          <a:p>
            <a:endParaRPr lang="en-US" sz="28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53AA47-B668-9F0D-FFB9-BDE6246B9999}"/>
              </a:ext>
            </a:extLst>
          </p:cNvPr>
          <p:cNvSpPr/>
          <p:nvPr/>
        </p:nvSpPr>
        <p:spPr>
          <a:xfrm>
            <a:off x="148747" y="1333500"/>
            <a:ext cx="600553" cy="54991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7B5BEB-9014-BB07-961E-F3E36BC5A7A0}"/>
              </a:ext>
            </a:extLst>
          </p:cNvPr>
          <p:cNvSpPr/>
          <p:nvPr/>
        </p:nvSpPr>
        <p:spPr>
          <a:xfrm>
            <a:off x="1739899" y="1333500"/>
            <a:ext cx="355601" cy="5284701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5E8C4-4AFC-A4D4-28C6-E7E355C4BDC7}"/>
              </a:ext>
            </a:extLst>
          </p:cNvPr>
          <p:cNvSpPr/>
          <p:nvPr/>
        </p:nvSpPr>
        <p:spPr>
          <a:xfrm>
            <a:off x="2273299" y="1333500"/>
            <a:ext cx="355601" cy="528470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23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097124-D5B8-4F6C-0967-C8D4EDDC8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job training program has 150 training positions that are always filled. The program admits 30 new people each month. Every month 10 people quit the program, and 20 trainees find a job. These conditions have prevailed as long as anyone can remember.</a:t>
            </a:r>
            <a:r>
              <a:rPr lang="en-GB" sz="3200" dirty="0">
                <a:effectLst/>
              </a:rPr>
              <a:t> 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9ABE6BD-9AA9-E2CF-D3B6-21FEAEEBA6C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/>
              <a:lstStyle/>
              <a:p>
                <a:r>
                  <a:rPr lang="en-US" sz="3200" dirty="0"/>
                  <a:t>💡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="0" i="0" dirty="0" smtClean="0"/>
                      <m:t>T</m:t>
                    </m:r>
                    <m:r>
                      <m:rPr>
                        <m:nor/>
                      </m:rPr>
                      <a:rPr lang="en-GB" sz="2800" baseline="-25000" dirty="0"/>
                      <m:t>0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dirty="0" smtClean="0">
                          <a:latin typeface="+mn-lt"/>
                        </a:rPr>
                        <m:t>l</m:t>
                      </m:r>
                      <m:r>
                        <m:rPr>
                          <m:nor/>
                        </m:rPr>
                        <a:rPr lang="en-GB" sz="2800" baseline="-25000" dirty="0">
                          <a:latin typeface="+mn-lt"/>
                        </a:rPr>
                        <m:t>0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800" b="0" dirty="0"/>
              </a:p>
              <a:p>
                <a:r>
                  <a:rPr lang="en-US" sz="2800" i="1" dirty="0"/>
                  <a:t>quitters</a:t>
                </a:r>
                <a:r>
                  <a:rPr lang="en-US" sz="2800" dirty="0"/>
                  <a:t> = 10</a:t>
                </a:r>
              </a:p>
              <a:p>
                <a:r>
                  <a:rPr lang="en-US" sz="2800" i="1" dirty="0"/>
                  <a:t>job finders</a:t>
                </a:r>
                <a:r>
                  <a:rPr lang="en-US" sz="2800" dirty="0"/>
                  <a:t> = 20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9ABE6BD-9AA9-E2CF-D3B6-21FEAEEBA6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2"/>
                <a:stretch>
                  <a:fillRect l="-5063" t="-15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CC7AAA32-40BE-0935-C907-03E1446C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Application of stationary population theory </a:t>
            </a:r>
          </a:p>
        </p:txBody>
      </p:sp>
    </p:spTree>
    <p:extLst>
      <p:ext uri="{BB962C8B-B14F-4D97-AF65-F5344CB8AC3E}">
        <p14:creationId xmlns:p14="http://schemas.microsoft.com/office/powerpoint/2010/main" val="927364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9097124-D5B8-4F6C-0967-C8D4EDDC82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spc="-15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a. How long on average does a person stay in the training program?</a:t>
                </a:r>
              </a:p>
              <a:p>
                <a:pPr marL="0" indent="0">
                  <a:buNone/>
                </a:pPr>
                <a:endParaRPr lang="en-GB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4400" b="0" i="0" dirty="0" smtClean="0">
                          <a:solidFill>
                            <a:schemeClr val="tx1"/>
                          </a:solidFill>
                        </a:rPr>
                        <m:t>e</m:t>
                      </m:r>
                      <m:r>
                        <m:rPr>
                          <m:nor/>
                        </m:rPr>
                        <a:rPr lang="en-GB" sz="4400" baseline="-25000" dirty="0" smtClean="0">
                          <a:solidFill>
                            <a:schemeClr val="tx1"/>
                          </a:solidFill>
                        </a:rPr>
                        <m:t>0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sz="3200" b="0" i="0" dirty="0" smtClean="0">
                              <a:solidFill>
                                <a:schemeClr val="tx1"/>
                              </a:solidFill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GB" sz="3200" b="0" i="0" baseline="-25000" dirty="0" smtClean="0">
                              <a:solidFill>
                                <a:schemeClr val="tx1"/>
                              </a:solidFill>
                            </a:rPr>
                            <m:t>0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sz="3200" b="0" i="0" dirty="0" smtClean="0">
                              <a:solidFill>
                                <a:schemeClr val="tx1"/>
                              </a:solidFill>
                            </a:rPr>
                            <m:t>l</m:t>
                          </m:r>
                          <m:r>
                            <m:rPr>
                              <m:nor/>
                            </m:rPr>
                            <a:rPr lang="en-GB" sz="3200" b="0" i="0" baseline="-25000" dirty="0" smtClean="0">
                              <a:solidFill>
                                <a:schemeClr val="tx1"/>
                              </a:solidFill>
                            </a:rPr>
                            <m:t>0</m:t>
                          </m:r>
                        </m:den>
                      </m:f>
                      <m:r>
                        <a:rPr lang="en-GB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150</m:t>
                          </m:r>
                        </m:num>
                        <m:den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GB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9097124-D5B8-4F6C-0967-C8D4EDDC82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78" t="-15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9ABE6BD-9AA9-E2CF-D3B6-21FEAEEBA6C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/>
              <a:lstStyle/>
              <a:p>
                <a:r>
                  <a:rPr lang="en-US" sz="3200" dirty="0"/>
                  <a:t>💡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="0" i="0" dirty="0" smtClean="0"/>
                      <m:t>T</m:t>
                    </m:r>
                    <m:r>
                      <m:rPr>
                        <m:nor/>
                      </m:rPr>
                      <a:rPr lang="en-GB" sz="2800" baseline="-25000" dirty="0"/>
                      <m:t>0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150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dirty="0" smtClean="0">
                          <a:latin typeface="+mn-lt"/>
                        </a:rPr>
                        <m:t>l</m:t>
                      </m:r>
                      <m:r>
                        <m:rPr>
                          <m:nor/>
                        </m:rPr>
                        <a:rPr lang="en-GB" sz="2800" baseline="-25000" dirty="0">
                          <a:latin typeface="+mn-lt"/>
                        </a:rPr>
                        <m:t>0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Average duration: life expectancy at the time of enrolment.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9ABE6BD-9AA9-E2CF-D3B6-21FEAEEBA6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5063" t="-1583" r="-4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CC7AAA32-40BE-0935-C907-03E1446C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Application of stationary population theory </a:t>
            </a:r>
          </a:p>
        </p:txBody>
      </p:sp>
    </p:spTree>
    <p:extLst>
      <p:ext uri="{BB962C8B-B14F-4D97-AF65-F5344CB8AC3E}">
        <p14:creationId xmlns:p14="http://schemas.microsoft.com/office/powerpoint/2010/main" val="2932475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9097124-D5B8-4F6C-0967-C8D4EDDC82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spc="-15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b. What is the probability that a person will leave the program by finding a job?</a:t>
                </a:r>
              </a:p>
              <a:p>
                <a:pPr marL="0" indent="0">
                  <a:buNone/>
                </a:pPr>
                <a:endParaRPr lang="en-GB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sz="3200" b="0" i="0" dirty="0" smtClean="0">
                              <a:solidFill>
                                <a:schemeClr val="tx1"/>
                              </a:solidFill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en-GB" sz="3200" b="0" i="0" dirty="0" smtClean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sz="3200" b="0" i="0" dirty="0" smtClean="0">
                              <a:solidFill>
                                <a:schemeClr val="tx1"/>
                              </a:solidFill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GB" sz="3200" b="0" i="0" dirty="0" smtClean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sz="3200" b="0" i="0" dirty="0" smtClean="0">
                              <a:solidFill>
                                <a:schemeClr val="tx1"/>
                              </a:solidFill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GB" sz="3200" b="0" i="0" dirty="0" smtClean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sz="3200" b="0" i="0" dirty="0" smtClean="0">
                              <a:solidFill>
                                <a:schemeClr val="tx1"/>
                              </a:solidFill>
                            </a:rPr>
                            <m:t>job</m:t>
                          </m:r>
                          <m:r>
                            <m:rPr>
                              <m:nor/>
                            </m:rPr>
                            <a:rPr lang="en-GB" sz="3200" b="0" i="0" dirty="0" smtClean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sz="3200" b="0" i="0" dirty="0" smtClean="0">
                              <a:solidFill>
                                <a:schemeClr val="tx1"/>
                              </a:solidFill>
                            </a:rPr>
                            <m:t>finders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sz="3200" b="0" i="0" dirty="0" smtClean="0">
                              <a:solidFill>
                                <a:schemeClr val="tx1"/>
                              </a:solidFill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GB" sz="3200" b="0" i="0" dirty="0" smtClean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sz="3200" b="0" i="0" dirty="0" smtClean="0">
                              <a:solidFill>
                                <a:schemeClr val="tx1"/>
                              </a:solidFill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GB" sz="3200" b="0" i="0" dirty="0" smtClean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sz="3200" b="0" i="0" dirty="0" smtClean="0">
                              <a:solidFill>
                                <a:schemeClr val="tx1"/>
                              </a:solidFill>
                            </a:rPr>
                            <m:t>enrolments</m:t>
                          </m:r>
                        </m:den>
                      </m:f>
                      <m:r>
                        <a:rPr lang="en-GB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GB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66</m:t>
                      </m:r>
                    </m:oMath>
                  </m:oMathPara>
                </a14:m>
                <a:endParaRPr lang="en-GB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9097124-D5B8-4F6C-0967-C8D4EDDC82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78" t="-1583" r="-42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9ABE6BD-9AA9-E2CF-D3B6-21FEAEEBA6C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/>
              <a:lstStyle/>
              <a:p>
                <a:r>
                  <a:rPr lang="en-US" sz="3200" dirty="0"/>
                  <a:t>💡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="0" i="0" dirty="0" smtClean="0"/>
                      <m:t>T</m:t>
                    </m:r>
                    <m:r>
                      <m:rPr>
                        <m:nor/>
                      </m:rPr>
                      <a:rPr lang="en-GB" sz="2800" baseline="-25000" dirty="0"/>
                      <m:t>0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dirty="0" smtClean="0">
                          <a:latin typeface="+mn-lt"/>
                        </a:rPr>
                        <m:t>l</m:t>
                      </m:r>
                      <m:r>
                        <m:rPr>
                          <m:nor/>
                        </m:rPr>
                        <a:rPr lang="en-GB" sz="2800" baseline="-25000" dirty="0">
                          <a:latin typeface="+mn-lt"/>
                        </a:rPr>
                        <m:t>0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i="1" dirty="0"/>
                  <a:t>quitters</a:t>
                </a:r>
                <a:r>
                  <a:rPr lang="en-US" sz="2800" dirty="0"/>
                  <a:t> = 10</a:t>
                </a:r>
              </a:p>
              <a:p>
                <a:r>
                  <a:rPr lang="en-US" sz="2800" i="1" dirty="0"/>
                  <a:t>job finders</a:t>
                </a:r>
                <a:r>
                  <a:rPr lang="en-US" sz="2800" dirty="0"/>
                  <a:t> = 20</a:t>
                </a: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9ABE6BD-9AA9-E2CF-D3B6-21FEAEEBA6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5063" t="-15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CC7AAA32-40BE-0935-C907-03E1446C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Application of stationary population theory </a:t>
            </a:r>
          </a:p>
        </p:txBody>
      </p:sp>
    </p:spTree>
    <p:extLst>
      <p:ext uri="{BB962C8B-B14F-4D97-AF65-F5344CB8AC3E}">
        <p14:creationId xmlns:p14="http://schemas.microsoft.com/office/powerpoint/2010/main" val="1242693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9097124-D5B8-4F6C-0967-C8D4EDDC82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3200" spc="-15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c. What is the monthly rate of exiting the training program?</a:t>
                </a:r>
              </a:p>
              <a:p>
                <a:pPr marL="0" indent="0">
                  <a:buNone/>
                </a:pPr>
                <a:endParaRPr lang="en-GB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3200" dirty="0"/>
                        <m:t>C</m:t>
                      </m:r>
                      <m:r>
                        <m:rPr>
                          <m:nor/>
                        </m:rPr>
                        <a:rPr lang="en-GB" sz="3200" b="0" i="0" dirty="0" smtClean="0"/>
                        <m:t>D</m:t>
                      </m:r>
                      <m:r>
                        <m:rPr>
                          <m:nor/>
                        </m:rPr>
                        <a:rPr lang="en-GB" sz="3200" dirty="0"/>
                        <m:t>R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sz="3200" b="0" i="0" dirty="0" smtClean="0"/>
                            <m:t>5</m:t>
                          </m:r>
                        </m:den>
                      </m:f>
                      <m:r>
                        <a:rPr lang="en-GB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3200" b="0" dirty="0"/>
              </a:p>
              <a:p>
                <a:pPr marL="0" indent="0" algn="ctr">
                  <a:buNone/>
                </a:pPr>
                <a:r>
                  <a:rPr lang="en-US" sz="3200" spc="-15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20 exits per 100 trainees.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9097124-D5B8-4F6C-0967-C8D4EDDC82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78" t="-1583" r="-34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9ABE6BD-9AA9-E2CF-D3B6-21FEAEEBA6C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/>
              <a:lstStyle/>
              <a:p>
                <a:r>
                  <a:rPr lang="en-US" sz="3200" dirty="0"/>
                  <a:t>💡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="0" i="0" dirty="0" smtClean="0"/>
                      <m:t>T</m:t>
                    </m:r>
                    <m:r>
                      <m:rPr>
                        <m:nor/>
                      </m:rPr>
                      <a:rPr lang="en-GB" sz="2800" baseline="-25000" dirty="0"/>
                      <m:t>0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dirty="0" smtClean="0">
                          <a:latin typeface="+mn-lt"/>
                        </a:rPr>
                        <m:t>l</m:t>
                      </m:r>
                      <m:r>
                        <m:rPr>
                          <m:nor/>
                        </m:rPr>
                        <a:rPr lang="en-GB" sz="2800" baseline="-25000" dirty="0">
                          <a:latin typeface="+mn-lt"/>
                        </a:rPr>
                        <m:t>0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spc="-15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monthly rate of exiting ~ CDR</a:t>
                </a:r>
              </a:p>
              <a:p>
                <a:r>
                  <a:rPr lang="en-US" sz="2800" dirty="0">
                    <a:solidFill>
                      <a:schemeClr val="accent3"/>
                    </a:solidFill>
                  </a:rPr>
                  <a:t>Stationary population</a:t>
                </a:r>
                <a:r>
                  <a:rPr lang="en-US" sz="2800" dirty="0"/>
                  <a:t>!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b="0" i="0" dirty="0" smtClean="0">
                          <a:latin typeface="+mn-lt"/>
                        </a:rPr>
                        <m:t>CDR</m:t>
                      </m:r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800" b="0" i="0" dirty="0" smtClean="0">
                          <a:latin typeface="+mn-lt"/>
                        </a:rPr>
                        <m:t>CBR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sz="2800" b="0" i="0" dirty="0" smtClean="0">
                              <a:latin typeface="+mn-lt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GB" sz="2800" baseline="-25000" dirty="0">
                              <a:latin typeface="+mn-lt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sz="2800" spc="-15" dirty="0">
                  <a:effectLst/>
                  <a:latin typeface="+mn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9ABE6BD-9AA9-E2CF-D3B6-21FEAEEBA6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5063" t="-15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CC7AAA32-40BE-0935-C907-03E1446CC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Application of stationary population theory </a:t>
            </a:r>
          </a:p>
        </p:txBody>
      </p:sp>
    </p:spTree>
    <p:extLst>
      <p:ext uri="{BB962C8B-B14F-4D97-AF65-F5344CB8AC3E}">
        <p14:creationId xmlns:p14="http://schemas.microsoft.com/office/powerpoint/2010/main" val="2845754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679E2-719C-C824-C401-EDB1676F0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…Thanks!</a:t>
            </a:r>
          </a:p>
        </p:txBody>
      </p:sp>
    </p:spTree>
    <p:extLst>
      <p:ext uri="{BB962C8B-B14F-4D97-AF65-F5344CB8AC3E}">
        <p14:creationId xmlns:p14="http://schemas.microsoft.com/office/powerpoint/2010/main" val="354135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63619-9748-232F-6922-E93F96A4B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A98D-7482-33DA-A465-982FC335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75" y="216501"/>
            <a:ext cx="6705600" cy="623236"/>
          </a:xfrm>
        </p:spPr>
        <p:txBody>
          <a:bodyPr>
            <a:noAutofit/>
          </a:bodyPr>
          <a:lstStyle/>
          <a:p>
            <a:r>
              <a:rPr lang="en-US" sz="2400" dirty="0"/>
              <a:t>1. Athens in 1981, female population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BCEDCC-B571-7F5C-590F-23BF5BC3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75" y="6274736"/>
            <a:ext cx="8229600" cy="4318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https://doi.org/10.1215/00703370-11330227</a:t>
            </a:r>
            <a:endParaRPr lang="en-US" dirty="0"/>
          </a:p>
          <a:p>
            <a:endParaRPr lang="en-US" dirty="0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BC9BA429-88D5-45C7-46E7-A7AB9F5AC3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150"/>
          <a:stretch/>
        </p:blipFill>
        <p:spPr>
          <a:xfrm>
            <a:off x="19569" y="1104900"/>
            <a:ext cx="9104862" cy="516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946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87DEA-F55B-567A-A71D-B98009424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65BB-C05B-3BC0-B321-FA61DEBD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75" y="216501"/>
            <a:ext cx="6705600" cy="623236"/>
          </a:xfrm>
        </p:spPr>
        <p:txBody>
          <a:bodyPr>
            <a:noAutofit/>
          </a:bodyPr>
          <a:lstStyle/>
          <a:p>
            <a:r>
              <a:rPr lang="en-US" sz="2400" dirty="0"/>
              <a:t>1. Athens in 1981, female population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851DBF-6133-4711-67FF-51D0E0C78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75" y="6274736"/>
            <a:ext cx="8229600" cy="4318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https://doi.org/10.1215/00703370-11330227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37A867D0-B402-E88A-EF25-DBAAC4EE8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01" y="1167230"/>
            <a:ext cx="8674654" cy="510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22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139F-9C31-4486-4A0E-5EF40EEB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Athens in 1981, female population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232136C-6163-1A0B-4AF0-64D5203597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7001552"/>
              </p:ext>
            </p:extLst>
          </p:nvPr>
        </p:nvGraphicFramePr>
        <p:xfrm>
          <a:off x="25400" y="968263"/>
          <a:ext cx="9080499" cy="5864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7285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9274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93947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614559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50927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919426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928190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81941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111432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80033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79965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239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100,000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1,821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98,179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97,884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97,752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66.385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97,658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97,512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97,313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97,068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96,761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96,343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95,721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94,669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92,945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90,131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85,492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77,598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65,075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1786295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47,402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307877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85+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313EAFE-86D3-F49C-7864-3E6FD88812E8}"/>
              </a:ext>
            </a:extLst>
          </p:cNvPr>
          <p:cNvSpPr/>
          <p:nvPr/>
        </p:nvSpPr>
        <p:spPr>
          <a:xfrm>
            <a:off x="4571999" y="1308101"/>
            <a:ext cx="787401" cy="27940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5EBB99-D44A-A795-1A2A-42B34319A808}"/>
              </a:ext>
            </a:extLst>
          </p:cNvPr>
          <p:cNvSpPr/>
          <p:nvPr/>
        </p:nvSpPr>
        <p:spPr>
          <a:xfrm>
            <a:off x="4571999" y="1638301"/>
            <a:ext cx="787401" cy="27940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48333C-95E5-5A8D-5D5A-762B1E5EC343}"/>
              </a:ext>
            </a:extLst>
          </p:cNvPr>
          <p:cNvSpPr/>
          <p:nvPr/>
        </p:nvSpPr>
        <p:spPr>
          <a:xfrm>
            <a:off x="5410199" y="1320801"/>
            <a:ext cx="787401" cy="279400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BBC63C6F-2DCC-B006-64ED-16DDAAF97F4E}"/>
              </a:ext>
            </a:extLst>
          </p:cNvPr>
          <p:cNvCxnSpPr>
            <a:endCxn id="6" idx="2"/>
          </p:cNvCxnSpPr>
          <p:nvPr/>
        </p:nvCxnSpPr>
        <p:spPr>
          <a:xfrm flipV="1">
            <a:off x="5359400" y="1600201"/>
            <a:ext cx="444500" cy="165099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B5143EE-8F14-1F7B-4322-D4820E01A52D}"/>
              </a:ext>
            </a:extLst>
          </p:cNvPr>
          <p:cNvCxnSpPr>
            <a:endCxn id="6" idx="0"/>
          </p:cNvCxnSpPr>
          <p:nvPr/>
        </p:nvCxnSpPr>
        <p:spPr>
          <a:xfrm>
            <a:off x="4965700" y="1150387"/>
            <a:ext cx="838200" cy="170414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4C6903-018E-4895-2298-B3B39ABDD24E}"/>
              </a:ext>
            </a:extLst>
          </p:cNvPr>
          <p:cNvCxnSpPr>
            <a:endCxn id="4" idx="0"/>
          </p:cNvCxnSpPr>
          <p:nvPr/>
        </p:nvCxnSpPr>
        <p:spPr>
          <a:xfrm>
            <a:off x="4965700" y="1150387"/>
            <a:ext cx="0" cy="1577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3C8CDC-2838-CF21-8093-380CB42272ED}"/>
                  </a:ext>
                </a:extLst>
              </p:cNvPr>
              <p:cNvSpPr txBox="1"/>
              <p:nvPr/>
            </p:nvSpPr>
            <p:spPr>
              <a:xfrm>
                <a:off x="6288414" y="3257644"/>
                <a:ext cx="2781125" cy="18158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7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3. Calculate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aseline="-25000" dirty="0" smtClean="0"/>
                      <m:t>n</m:t>
                    </m:r>
                    <m:r>
                      <m:rPr>
                        <m:nor/>
                      </m:rPr>
                      <a:rPr lang="en-GB" sz="2800" b="0" i="0" dirty="0" smtClean="0"/>
                      <m:t>d</m:t>
                    </m:r>
                    <m:r>
                      <m:rPr>
                        <m:nor/>
                      </m:rPr>
                      <a:rPr lang="en-GB" sz="2800" baseline="-25000" dirty="0" smtClean="0"/>
                      <m:t>x</m:t>
                    </m:r>
                    <m:r>
                      <m:rPr>
                        <m:nor/>
                      </m:rPr>
                      <a:rPr lang="en-GB" sz="2800" b="0" i="0" baseline="-25000" dirty="0" smtClean="0"/>
                      <m:t> </m:t>
                    </m:r>
                  </m:oMath>
                </a14:m>
                <a:r>
                  <a:rPr lang="en-GB" sz="2800" dirty="0"/>
                  <a:t>, decumulating </a:t>
                </a:r>
                <a:r>
                  <a:rPr lang="en-GB" sz="2800" u="none" strike="noStrike" dirty="0">
                    <a:effectLst/>
                  </a:rPr>
                  <a:t>l</a:t>
                </a:r>
                <a:r>
                  <a:rPr lang="en-GB" sz="2800" baseline="-25000" dirty="0"/>
                  <a:t>x</a:t>
                </a:r>
                <a:r>
                  <a:rPr lang="en-GB" sz="2800" dirty="0"/>
                  <a:t>.</a:t>
                </a:r>
              </a:p>
              <a:p>
                <a:endParaRPr lang="en-GB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baseline="-25000" dirty="0" smtClean="0">
                          <a:solidFill>
                            <a:srgbClr val="C00000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n-GB" sz="2800" b="0" i="0" dirty="0" smtClean="0">
                          <a:solidFill>
                            <a:srgbClr val="C00000"/>
                          </a:solidFill>
                        </a:rPr>
                        <m:t>d</m:t>
                      </m:r>
                      <m:r>
                        <m:rPr>
                          <m:nor/>
                        </m:rPr>
                        <a:rPr lang="en-GB" sz="2800" baseline="-25000" dirty="0" smtClean="0">
                          <a:solidFill>
                            <a:srgbClr val="C00000"/>
                          </a:solidFill>
                        </a:rPr>
                        <m:t>x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800" dirty="0" smtClean="0">
                          <a:solidFill>
                            <a:schemeClr val="accent3"/>
                          </a:solidFill>
                        </a:rPr>
                        <m:t>l</m:t>
                      </m:r>
                      <m:r>
                        <m:rPr>
                          <m:nor/>
                        </m:rPr>
                        <a:rPr lang="en-GB" sz="2800" baseline="-25000" dirty="0" smtClean="0">
                          <a:solidFill>
                            <a:schemeClr val="accent3"/>
                          </a:solidFill>
                        </a:rPr>
                        <m:t>x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GB" sz="2800" dirty="0" smtClean="0">
                          <a:solidFill>
                            <a:schemeClr val="accent3"/>
                          </a:solidFill>
                        </a:rPr>
                        <m:t>l</m:t>
                      </m:r>
                      <m:r>
                        <m:rPr>
                          <m:nor/>
                        </m:rPr>
                        <a:rPr lang="en-GB" sz="2800" baseline="-25000" dirty="0" smtClean="0">
                          <a:solidFill>
                            <a:schemeClr val="accent3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GB" sz="2800" b="0" i="0" baseline="-25000" dirty="0" smtClean="0">
                          <a:solidFill>
                            <a:schemeClr val="accent3"/>
                          </a:solidFill>
                        </a:rPr>
                        <m:t>+</m:t>
                      </m:r>
                      <m:r>
                        <m:rPr>
                          <m:nor/>
                        </m:rPr>
                        <a:rPr lang="en-GB" sz="2800" b="0" i="0" baseline="-25000" dirty="0" smtClean="0">
                          <a:solidFill>
                            <a:schemeClr val="accent3"/>
                          </a:solidFill>
                        </a:rPr>
                        <m:t>n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3C8CDC-2838-CF21-8093-380CB4227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414" y="3257644"/>
                <a:ext cx="2781125" cy="1815882"/>
              </a:xfrm>
              <a:prstGeom prst="rect">
                <a:avLst/>
              </a:prstGeom>
              <a:blipFill>
                <a:blip r:embed="rId3"/>
                <a:stretch>
                  <a:fillRect l="-4072" t="-275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722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139F-9C31-4486-4A0E-5EF40EEB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Athens in 1981, female population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232136C-6163-1A0B-4AF0-64D5203597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0550191"/>
              </p:ext>
            </p:extLst>
          </p:nvPr>
        </p:nvGraphicFramePr>
        <p:xfrm>
          <a:off x="25400" y="968263"/>
          <a:ext cx="9080499" cy="5864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7285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9274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93947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614559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50927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919426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928190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81941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111432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80033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79965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239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100,000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1,821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98,179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295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97,884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97,752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66.385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97,658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97,512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97,313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97,068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96,761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96,343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95,721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94,669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92,945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90,131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85,492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77,598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65,075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1786295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47,402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307877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85+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692D07-8E3D-0283-E6A7-FF7F8FB87AB7}"/>
                  </a:ext>
                </a:extLst>
              </p:cNvPr>
              <p:cNvSpPr txBox="1"/>
              <p:nvPr/>
            </p:nvSpPr>
            <p:spPr>
              <a:xfrm>
                <a:off x="6288414" y="3257644"/>
                <a:ext cx="2781125" cy="181588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70000"/>
                </a:schemeClr>
              </a:solidFill>
              <a:ln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3. Calculate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aseline="-25000" dirty="0" smtClean="0"/>
                      <m:t>n</m:t>
                    </m:r>
                    <m:r>
                      <m:rPr>
                        <m:nor/>
                      </m:rPr>
                      <a:rPr lang="en-GB" sz="2800" b="0" i="0" dirty="0" smtClean="0"/>
                      <m:t>d</m:t>
                    </m:r>
                    <m:r>
                      <m:rPr>
                        <m:nor/>
                      </m:rPr>
                      <a:rPr lang="en-GB" sz="2800" baseline="-25000" dirty="0" smtClean="0"/>
                      <m:t>x</m:t>
                    </m:r>
                    <m:r>
                      <m:rPr>
                        <m:nor/>
                      </m:rPr>
                      <a:rPr lang="en-GB" sz="2800" b="0" i="0" baseline="-25000" dirty="0" smtClean="0"/>
                      <m:t> </m:t>
                    </m:r>
                  </m:oMath>
                </a14:m>
                <a:r>
                  <a:rPr lang="en-GB" sz="2800" dirty="0"/>
                  <a:t>, decumulating </a:t>
                </a:r>
                <a:r>
                  <a:rPr lang="en-GB" sz="2800" u="none" strike="noStrike" dirty="0">
                    <a:effectLst/>
                  </a:rPr>
                  <a:t>l</a:t>
                </a:r>
                <a:r>
                  <a:rPr lang="en-GB" sz="2800" baseline="-25000" dirty="0"/>
                  <a:t>x</a:t>
                </a:r>
                <a:r>
                  <a:rPr lang="en-GB" sz="2800" dirty="0"/>
                  <a:t>.</a:t>
                </a:r>
              </a:p>
              <a:p>
                <a:endParaRPr lang="en-GB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baseline="-25000" dirty="0" smtClean="0">
                          <a:solidFill>
                            <a:srgbClr val="C00000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n-GB" sz="2800" b="0" i="0" dirty="0" smtClean="0">
                          <a:solidFill>
                            <a:srgbClr val="C00000"/>
                          </a:solidFill>
                        </a:rPr>
                        <m:t>d</m:t>
                      </m:r>
                      <m:r>
                        <m:rPr>
                          <m:nor/>
                        </m:rPr>
                        <a:rPr lang="en-GB" sz="2800" baseline="-25000" dirty="0" smtClean="0">
                          <a:solidFill>
                            <a:srgbClr val="C00000"/>
                          </a:solidFill>
                        </a:rPr>
                        <m:t>x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800" dirty="0" smtClean="0">
                          <a:solidFill>
                            <a:schemeClr val="accent3"/>
                          </a:solidFill>
                        </a:rPr>
                        <m:t>l</m:t>
                      </m:r>
                      <m:r>
                        <m:rPr>
                          <m:nor/>
                        </m:rPr>
                        <a:rPr lang="en-GB" sz="2800" baseline="-25000" dirty="0" smtClean="0">
                          <a:solidFill>
                            <a:schemeClr val="accent3"/>
                          </a:solidFill>
                        </a:rPr>
                        <m:t>x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GB" sz="2800" dirty="0" smtClean="0">
                          <a:solidFill>
                            <a:schemeClr val="accent3"/>
                          </a:solidFill>
                        </a:rPr>
                        <m:t>l</m:t>
                      </m:r>
                      <m:r>
                        <m:rPr>
                          <m:nor/>
                        </m:rPr>
                        <a:rPr lang="en-GB" sz="2800" baseline="-25000" dirty="0" smtClean="0">
                          <a:solidFill>
                            <a:schemeClr val="accent3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GB" sz="2800" b="0" i="0" baseline="-25000" dirty="0" smtClean="0">
                          <a:solidFill>
                            <a:schemeClr val="accent3"/>
                          </a:solidFill>
                        </a:rPr>
                        <m:t>+</m:t>
                      </m:r>
                      <m:r>
                        <m:rPr>
                          <m:nor/>
                        </m:rPr>
                        <a:rPr lang="en-GB" sz="2800" b="0" i="0" baseline="-25000" dirty="0" smtClean="0">
                          <a:solidFill>
                            <a:schemeClr val="accent3"/>
                          </a:solidFill>
                        </a:rPr>
                        <m:t>n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692D07-8E3D-0283-E6A7-FF7F8FB87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414" y="3257644"/>
                <a:ext cx="2781125" cy="1815882"/>
              </a:xfrm>
              <a:prstGeom prst="rect">
                <a:avLst/>
              </a:prstGeom>
              <a:blipFill>
                <a:blip r:embed="rId3"/>
                <a:stretch>
                  <a:fillRect l="-4072" t="-275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313EAFE-86D3-F49C-7864-3E6FD88812E8}"/>
              </a:ext>
            </a:extLst>
          </p:cNvPr>
          <p:cNvSpPr/>
          <p:nvPr/>
        </p:nvSpPr>
        <p:spPr>
          <a:xfrm>
            <a:off x="4571999" y="1625601"/>
            <a:ext cx="787401" cy="27940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5EBB99-D44A-A795-1A2A-42B34319A808}"/>
              </a:ext>
            </a:extLst>
          </p:cNvPr>
          <p:cNvSpPr/>
          <p:nvPr/>
        </p:nvSpPr>
        <p:spPr>
          <a:xfrm>
            <a:off x="4571999" y="1955801"/>
            <a:ext cx="787401" cy="27940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48333C-95E5-5A8D-5D5A-762B1E5EC343}"/>
              </a:ext>
            </a:extLst>
          </p:cNvPr>
          <p:cNvSpPr/>
          <p:nvPr/>
        </p:nvSpPr>
        <p:spPr>
          <a:xfrm>
            <a:off x="5410199" y="1638301"/>
            <a:ext cx="787401" cy="279400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BBC63C6F-2DCC-B006-64ED-16DDAAF97F4E}"/>
              </a:ext>
            </a:extLst>
          </p:cNvPr>
          <p:cNvCxnSpPr>
            <a:endCxn id="6" idx="2"/>
          </p:cNvCxnSpPr>
          <p:nvPr/>
        </p:nvCxnSpPr>
        <p:spPr>
          <a:xfrm flipV="1">
            <a:off x="5359400" y="1917701"/>
            <a:ext cx="444500" cy="165099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B5143EE-8F14-1F7B-4322-D4820E01A52D}"/>
              </a:ext>
            </a:extLst>
          </p:cNvPr>
          <p:cNvCxnSpPr>
            <a:endCxn id="6" idx="0"/>
          </p:cNvCxnSpPr>
          <p:nvPr/>
        </p:nvCxnSpPr>
        <p:spPr>
          <a:xfrm>
            <a:off x="4965700" y="1467887"/>
            <a:ext cx="838200" cy="170414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4C6903-018E-4895-2298-B3B39ABDD24E}"/>
              </a:ext>
            </a:extLst>
          </p:cNvPr>
          <p:cNvCxnSpPr>
            <a:endCxn id="4" idx="0"/>
          </p:cNvCxnSpPr>
          <p:nvPr/>
        </p:nvCxnSpPr>
        <p:spPr>
          <a:xfrm>
            <a:off x="4965700" y="1467887"/>
            <a:ext cx="0" cy="1577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17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139F-9C31-4486-4A0E-5EF40EEB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Athens in 1981, female population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232136C-6163-1A0B-4AF0-64D52035976D}"/>
              </a:ext>
            </a:extLst>
          </p:cNvPr>
          <p:cNvGraphicFramePr>
            <a:graphicFrameLocks/>
          </p:cNvGraphicFramePr>
          <p:nvPr/>
        </p:nvGraphicFramePr>
        <p:xfrm>
          <a:off x="25400" y="968263"/>
          <a:ext cx="9080499" cy="5864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7285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9274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93947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614559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50927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919426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928190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81941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111432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80033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79965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239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100,000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1,821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98,179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295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97,884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132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97,752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  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66.385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97,658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146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97,512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199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97,313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245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97,068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307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96,761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418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96,343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622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95,721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1,052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94,669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1,724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92,945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2,814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90,131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4,639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85,492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7,894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77,598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12,523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65,075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17,673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1786295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47,402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19,701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307877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85+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692D07-8E3D-0283-E6A7-FF7F8FB87AB7}"/>
                  </a:ext>
                </a:extLst>
              </p:cNvPr>
              <p:cNvSpPr txBox="1"/>
              <p:nvPr/>
            </p:nvSpPr>
            <p:spPr>
              <a:xfrm>
                <a:off x="6288414" y="3257644"/>
                <a:ext cx="2781125" cy="267765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7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3. Calculate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aseline="-25000" dirty="0" smtClean="0"/>
                      <m:t>n</m:t>
                    </m:r>
                    <m:r>
                      <m:rPr>
                        <m:nor/>
                      </m:rPr>
                      <a:rPr lang="en-GB" sz="2800" b="0" i="0" dirty="0" smtClean="0"/>
                      <m:t>d</m:t>
                    </m:r>
                    <m:r>
                      <m:rPr>
                        <m:nor/>
                      </m:rPr>
                      <a:rPr lang="en-GB" sz="2800" baseline="-25000" dirty="0" smtClean="0"/>
                      <m:t>x</m:t>
                    </m:r>
                    <m:r>
                      <m:rPr>
                        <m:nor/>
                      </m:rPr>
                      <a:rPr lang="en-GB" sz="2800" b="0" i="0" baseline="-25000" dirty="0" smtClean="0"/>
                      <m:t> </m:t>
                    </m:r>
                  </m:oMath>
                </a14:m>
                <a:r>
                  <a:rPr lang="en-GB" sz="2800" dirty="0"/>
                  <a:t>, decumulating </a:t>
                </a:r>
                <a:r>
                  <a:rPr lang="en-GB" sz="2800" u="none" strike="noStrike" dirty="0">
                    <a:effectLst/>
                  </a:rPr>
                  <a:t>l</a:t>
                </a:r>
                <a:r>
                  <a:rPr lang="en-GB" sz="2800" baseline="-25000" dirty="0"/>
                  <a:t>x</a:t>
                </a:r>
                <a:r>
                  <a:rPr lang="en-GB" sz="2800" dirty="0"/>
                  <a:t>.</a:t>
                </a:r>
              </a:p>
              <a:p>
                <a:endParaRPr lang="en-GB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baseline="-25000" dirty="0" smtClean="0">
                          <a:solidFill>
                            <a:srgbClr val="C00000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n-GB" sz="2800" b="0" i="0" dirty="0" smtClean="0">
                          <a:solidFill>
                            <a:srgbClr val="C00000"/>
                          </a:solidFill>
                        </a:rPr>
                        <m:t>d</m:t>
                      </m:r>
                      <m:r>
                        <m:rPr>
                          <m:nor/>
                        </m:rPr>
                        <a:rPr lang="en-GB" sz="2800" baseline="-25000" dirty="0" smtClean="0">
                          <a:solidFill>
                            <a:srgbClr val="C00000"/>
                          </a:solidFill>
                        </a:rPr>
                        <m:t>x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800" dirty="0" smtClean="0">
                          <a:solidFill>
                            <a:schemeClr val="accent3"/>
                          </a:solidFill>
                        </a:rPr>
                        <m:t>l</m:t>
                      </m:r>
                      <m:r>
                        <m:rPr>
                          <m:nor/>
                        </m:rPr>
                        <a:rPr lang="en-GB" sz="2800" baseline="-25000" dirty="0" smtClean="0">
                          <a:solidFill>
                            <a:schemeClr val="accent3"/>
                          </a:solidFill>
                        </a:rPr>
                        <m:t>x</m:t>
                      </m:r>
                      <m:r>
                        <a:rPr lang="en-GB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GB" sz="2800" dirty="0" smtClean="0">
                          <a:solidFill>
                            <a:schemeClr val="accent3"/>
                          </a:solidFill>
                        </a:rPr>
                        <m:t>l</m:t>
                      </m:r>
                      <m:r>
                        <m:rPr>
                          <m:nor/>
                        </m:rPr>
                        <a:rPr lang="en-GB" sz="2800" baseline="-25000" dirty="0" smtClean="0">
                          <a:solidFill>
                            <a:schemeClr val="accent3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GB" sz="2800" b="0" i="0" baseline="-25000" dirty="0" smtClean="0">
                          <a:solidFill>
                            <a:schemeClr val="accent3"/>
                          </a:solidFill>
                        </a:rPr>
                        <m:t>+</m:t>
                      </m:r>
                      <m:r>
                        <m:rPr>
                          <m:nor/>
                        </m:rPr>
                        <a:rPr lang="en-GB" sz="2800" b="0" i="0" baseline="-25000" dirty="0" smtClean="0">
                          <a:solidFill>
                            <a:schemeClr val="accent3"/>
                          </a:solidFill>
                        </a:rPr>
                        <m:t>n</m:t>
                      </m:r>
                    </m:oMath>
                  </m:oMathPara>
                </a14:m>
                <a:endParaRPr lang="en-GB" sz="2800" dirty="0"/>
              </a:p>
              <a:p>
                <a:pPr algn="ctr"/>
                <a:r>
                  <a:rPr lang="en-GB" sz="2800" i="1" dirty="0"/>
                  <a:t>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baseline="-250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m:rPr>
                          <m:nor/>
                        </m:rPr>
                        <a:rPr lang="en-GB" sz="2800" b="0" i="0" dirty="0" smtClean="0">
                          <a:solidFill>
                            <a:srgbClr val="C00000"/>
                          </a:solidFill>
                        </a:rPr>
                        <m:t>d</m:t>
                      </m:r>
                      <m:r>
                        <m:rPr>
                          <m:nor/>
                        </m:rPr>
                        <a:rPr lang="en-GB" sz="2800" b="0" i="0" baseline="-25000" dirty="0" smtClean="0">
                          <a:solidFill>
                            <a:srgbClr val="C00000"/>
                          </a:solidFill>
                        </a:rPr>
                        <m:t>85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800" dirty="0" smtClean="0">
                          <a:solidFill>
                            <a:schemeClr val="accent3"/>
                          </a:solidFill>
                        </a:rPr>
                        <m:t>l</m:t>
                      </m:r>
                      <m:r>
                        <m:rPr>
                          <m:nor/>
                        </m:rPr>
                        <a:rPr lang="en-GB" sz="2800" b="0" i="0" baseline="-25000" dirty="0" smtClean="0">
                          <a:solidFill>
                            <a:schemeClr val="accent3"/>
                          </a:solidFill>
                        </a:rPr>
                        <m:t>85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E692D07-8E3D-0283-E6A7-FF7F8FB87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414" y="3257644"/>
                <a:ext cx="2781125" cy="2677656"/>
              </a:xfrm>
              <a:prstGeom prst="rect">
                <a:avLst/>
              </a:prstGeom>
              <a:blipFill>
                <a:blip r:embed="rId3"/>
                <a:stretch>
                  <a:fillRect l="-4545" t="-2358" b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313EAFE-86D3-F49C-7864-3E6FD88812E8}"/>
              </a:ext>
            </a:extLst>
          </p:cNvPr>
          <p:cNvSpPr/>
          <p:nvPr/>
        </p:nvSpPr>
        <p:spPr>
          <a:xfrm>
            <a:off x="4571999" y="6565901"/>
            <a:ext cx="787401" cy="27940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48333C-95E5-5A8D-5D5A-762B1E5EC343}"/>
              </a:ext>
            </a:extLst>
          </p:cNvPr>
          <p:cNvSpPr/>
          <p:nvPr/>
        </p:nvSpPr>
        <p:spPr>
          <a:xfrm>
            <a:off x="5410199" y="6578601"/>
            <a:ext cx="787401" cy="279400"/>
          </a:xfrm>
          <a:prstGeom prst="rect">
            <a:avLst/>
          </a:prstGeom>
          <a:noFill/>
          <a:ln w="254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FB5143EE-8F14-1F7B-4322-D4820E01A52D}"/>
              </a:ext>
            </a:extLst>
          </p:cNvPr>
          <p:cNvCxnSpPr>
            <a:endCxn id="6" idx="0"/>
          </p:cNvCxnSpPr>
          <p:nvPr/>
        </p:nvCxnSpPr>
        <p:spPr>
          <a:xfrm>
            <a:off x="4965700" y="6408187"/>
            <a:ext cx="838200" cy="170414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4C6903-018E-4895-2298-B3B39ABDD24E}"/>
              </a:ext>
            </a:extLst>
          </p:cNvPr>
          <p:cNvCxnSpPr>
            <a:endCxn id="4" idx="0"/>
          </p:cNvCxnSpPr>
          <p:nvPr/>
        </p:nvCxnSpPr>
        <p:spPr>
          <a:xfrm>
            <a:off x="4965700" y="6408187"/>
            <a:ext cx="0" cy="1577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80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8139F-9C31-4486-4A0E-5EF40EEB1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Athens in 1981, female population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6232136C-6163-1A0B-4AF0-64D52035976D}"/>
              </a:ext>
            </a:extLst>
          </p:cNvPr>
          <p:cNvGraphicFramePr>
            <a:graphicFrameLocks/>
          </p:cNvGraphicFramePr>
          <p:nvPr/>
        </p:nvGraphicFramePr>
        <p:xfrm>
          <a:off x="25400" y="968263"/>
          <a:ext cx="9080499" cy="58643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7285">
                  <a:extLst>
                    <a:ext uri="{9D8B030D-6E8A-4147-A177-3AD203B41FA5}">
                      <a16:colId xmlns:a16="http://schemas.microsoft.com/office/drawing/2014/main" val="597382724"/>
                    </a:ext>
                  </a:extLst>
                </a:gridCol>
                <a:gridCol w="992749">
                  <a:extLst>
                    <a:ext uri="{9D8B030D-6E8A-4147-A177-3AD203B41FA5}">
                      <a16:colId xmlns:a16="http://schemas.microsoft.com/office/drawing/2014/main" val="907240751"/>
                    </a:ext>
                  </a:extLst>
                </a:gridCol>
                <a:gridCol w="393947">
                  <a:extLst>
                    <a:ext uri="{9D8B030D-6E8A-4147-A177-3AD203B41FA5}">
                      <a16:colId xmlns:a16="http://schemas.microsoft.com/office/drawing/2014/main" val="3537494612"/>
                    </a:ext>
                  </a:extLst>
                </a:gridCol>
                <a:gridCol w="614559">
                  <a:extLst>
                    <a:ext uri="{9D8B030D-6E8A-4147-A177-3AD203B41FA5}">
                      <a16:colId xmlns:a16="http://schemas.microsoft.com/office/drawing/2014/main" val="3370435675"/>
                    </a:ext>
                  </a:extLst>
                </a:gridCol>
                <a:gridCol w="850927">
                  <a:extLst>
                    <a:ext uri="{9D8B030D-6E8A-4147-A177-3AD203B41FA5}">
                      <a16:colId xmlns:a16="http://schemas.microsoft.com/office/drawing/2014/main" val="453783258"/>
                    </a:ext>
                  </a:extLst>
                </a:gridCol>
                <a:gridCol w="919426">
                  <a:extLst>
                    <a:ext uri="{9D8B030D-6E8A-4147-A177-3AD203B41FA5}">
                      <a16:colId xmlns:a16="http://schemas.microsoft.com/office/drawing/2014/main" val="32167178"/>
                    </a:ext>
                  </a:extLst>
                </a:gridCol>
                <a:gridCol w="928190">
                  <a:extLst>
                    <a:ext uri="{9D8B030D-6E8A-4147-A177-3AD203B41FA5}">
                      <a16:colId xmlns:a16="http://schemas.microsoft.com/office/drawing/2014/main" val="992895084"/>
                    </a:ext>
                  </a:extLst>
                </a:gridCol>
                <a:gridCol w="819411">
                  <a:extLst>
                    <a:ext uri="{9D8B030D-6E8A-4147-A177-3AD203B41FA5}">
                      <a16:colId xmlns:a16="http://schemas.microsoft.com/office/drawing/2014/main" val="2926090883"/>
                    </a:ext>
                  </a:extLst>
                </a:gridCol>
                <a:gridCol w="1114322">
                  <a:extLst>
                    <a:ext uri="{9D8B030D-6E8A-4147-A177-3AD203B41FA5}">
                      <a16:colId xmlns:a16="http://schemas.microsoft.com/office/drawing/2014/main" val="815181949"/>
                    </a:ext>
                  </a:extLst>
                </a:gridCol>
                <a:gridCol w="1080033">
                  <a:extLst>
                    <a:ext uri="{9D8B030D-6E8A-4147-A177-3AD203B41FA5}">
                      <a16:colId xmlns:a16="http://schemas.microsoft.com/office/drawing/2014/main" val="2142801543"/>
                    </a:ext>
                  </a:extLst>
                </a:gridCol>
                <a:gridCol w="799650">
                  <a:extLst>
                    <a:ext uri="{9D8B030D-6E8A-4147-A177-3AD203B41FA5}">
                      <a16:colId xmlns:a16="http://schemas.microsoft.com/office/drawing/2014/main" val="3347405084"/>
                    </a:ext>
                  </a:extLst>
                </a:gridCol>
              </a:tblGrid>
              <a:tr h="32393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m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n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a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q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p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l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d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baseline="-25000" dirty="0" err="1">
                          <a:effectLst/>
                        </a:rPr>
                        <a:t>n</a:t>
                      </a:r>
                      <a:r>
                        <a:rPr lang="en-GB" sz="1600" u="none" strike="noStrike" dirty="0" err="1">
                          <a:effectLst/>
                        </a:rPr>
                        <a:t>L</a:t>
                      </a:r>
                      <a:r>
                        <a:rPr lang="en-GB" sz="1600" u="none" strike="noStrike" baseline="-25000" dirty="0" err="1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T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u="none" strike="noStrike" dirty="0">
                          <a:effectLst/>
                        </a:rPr>
                        <a:t>e</a:t>
                      </a:r>
                      <a:r>
                        <a:rPr lang="en-GB" sz="1600" u="none" strike="noStrike" baseline="-25000" dirty="0">
                          <a:effectLst/>
                        </a:rPr>
                        <a:t>x</a:t>
                      </a:r>
                      <a:endParaRPr lang="en-GB" sz="16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4180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0.3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100,000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1,821 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593023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98,179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295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322817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97,884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132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55554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97,752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  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66.385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11129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97,658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146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518458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97,512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199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881227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97,313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245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36370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97,068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307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4203039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96,761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418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888525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0.0065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96,343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    622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54325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45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95,721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1,052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872867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0.0182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94,669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1,724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4145636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0.0303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92,945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2,814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341220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0.0515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90,131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4,639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931714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0.0923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85,492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 7,894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7443212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0.1614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77,598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12,523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6680973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0.2716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65,075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 17,673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1786295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0.4156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47,402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19,701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3078771"/>
                  </a:ext>
                </a:extLst>
              </a:tr>
              <a:tr h="291600"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85+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1.0000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70C0"/>
                          </a:solidFill>
                          <a:effectLst/>
                          <a:latin typeface="Corbel" panose="020B0503020204020204" pitchFamily="34" charset="0"/>
                        </a:rPr>
                        <a:t>  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rbel" panose="020B0503020204020204" pitchFamily="34" charset="0"/>
                        </a:rPr>
                        <a:t>      27,701 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5615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80A951-C5E9-E707-9E92-B140CFF93BD7}"/>
                  </a:ext>
                </a:extLst>
              </p:cNvPr>
              <p:cNvSpPr txBox="1"/>
              <p:nvPr/>
            </p:nvSpPr>
            <p:spPr>
              <a:xfrm>
                <a:off x="6288414" y="3257644"/>
                <a:ext cx="2781125" cy="238969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7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4. Calculate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aseline="-25000" dirty="0" smtClean="0"/>
                      <m:t>n</m:t>
                    </m:r>
                    <m:r>
                      <m:rPr>
                        <m:nor/>
                      </m:rPr>
                      <a:rPr lang="en-GB" sz="2800" b="0" i="0" dirty="0" smtClean="0"/>
                      <m:t>q</m:t>
                    </m:r>
                    <m:r>
                      <m:rPr>
                        <m:nor/>
                      </m:rPr>
                      <a:rPr lang="en-GB" sz="2800" baseline="-25000" dirty="0" smtClean="0"/>
                      <m:t>x</m:t>
                    </m:r>
                    <m:r>
                      <m:rPr>
                        <m:nor/>
                      </m:rPr>
                      <a:rPr lang="en-GB" sz="2800" b="0" i="0" baseline="-25000" dirty="0" smtClean="0"/>
                      <m:t> </m:t>
                    </m:r>
                  </m:oMath>
                </a14:m>
                <a:r>
                  <a:rPr lang="en-GB" sz="2800" dirty="0"/>
                  <a:t>, dividing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800" baseline="-25000" dirty="0"/>
                      <m:t>n</m:t>
                    </m:r>
                    <m:r>
                      <m:rPr>
                        <m:nor/>
                      </m:rPr>
                      <a:rPr lang="en-GB" sz="2800" dirty="0"/>
                      <m:t>d</m:t>
                    </m:r>
                    <m:r>
                      <m:rPr>
                        <m:nor/>
                      </m:rPr>
                      <a:rPr lang="en-GB" sz="2800" baseline="-25000" dirty="0"/>
                      <m:t>x</m:t>
                    </m:r>
                  </m:oMath>
                </a14:m>
                <a:r>
                  <a:rPr lang="en-GB" sz="2800" dirty="0"/>
                  <a:t> by </a:t>
                </a:r>
                <a:r>
                  <a:rPr lang="en-GB" sz="2800" u="none" strike="noStrike" dirty="0">
                    <a:effectLst/>
                  </a:rPr>
                  <a:t>l</a:t>
                </a:r>
                <a:r>
                  <a:rPr lang="en-GB" sz="2800" baseline="-25000" dirty="0"/>
                  <a:t>x</a:t>
                </a:r>
                <a:r>
                  <a:rPr lang="en-GB" sz="2800" dirty="0"/>
                  <a:t>.</a:t>
                </a:r>
              </a:p>
              <a:p>
                <a:endParaRPr lang="en-GB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GB" sz="2800" baseline="-25000" dirty="0"/>
                        <m:t>n</m:t>
                      </m:r>
                      <m:r>
                        <m:rPr>
                          <m:nor/>
                        </m:rPr>
                        <a:rPr lang="en-GB" sz="2800" b="0" i="0" dirty="0" smtClean="0"/>
                        <m:t>q</m:t>
                      </m:r>
                      <m:r>
                        <m:rPr>
                          <m:nor/>
                        </m:rPr>
                        <a:rPr lang="en-GB" sz="2800" baseline="-25000" dirty="0"/>
                        <m:t>x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 baseline="-25000" dirty="0"/>
                            <m:t>n</m:t>
                          </m:r>
                          <m:r>
                            <m:rPr>
                              <m:nor/>
                            </m:rPr>
                            <a:rPr lang="en-GB" dirty="0"/>
                            <m:t>d</m:t>
                          </m:r>
                          <m:r>
                            <m:rPr>
                              <m:nor/>
                            </m:rPr>
                            <a:rPr lang="en-GB" baseline="-25000" dirty="0"/>
                            <m:t>x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 dirty="0"/>
                            <m:t>l</m:t>
                          </m:r>
                          <m:r>
                            <m:rPr>
                              <m:nor/>
                            </m:rPr>
                            <a:rPr lang="en-GB" baseline="-25000" dirty="0"/>
                            <m:t>x</m:t>
                          </m:r>
                        </m:den>
                      </m:f>
                    </m:oMath>
                  </m:oMathPara>
                </a14:m>
                <a:endParaRPr lang="en-GB" b="0" i="1" dirty="0"/>
              </a:p>
              <a:p>
                <a:endParaRPr lang="en-GB" b="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80A951-C5E9-E707-9E92-B140CFF93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414" y="3257644"/>
                <a:ext cx="2781125" cy="2389693"/>
              </a:xfrm>
              <a:prstGeom prst="rect">
                <a:avLst/>
              </a:prstGeom>
              <a:blipFill>
                <a:blip r:embed="rId3"/>
                <a:stretch>
                  <a:fillRect l="-4545" t="-2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0B7720A-A18F-845C-514F-DA2BE3E7113C}"/>
              </a:ext>
            </a:extLst>
          </p:cNvPr>
          <p:cNvSpPr/>
          <p:nvPr/>
        </p:nvSpPr>
        <p:spPr>
          <a:xfrm>
            <a:off x="4557458" y="1333500"/>
            <a:ext cx="809199" cy="5499100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7DB6A8-3F13-7587-C2FB-4BF2B1130E83}"/>
              </a:ext>
            </a:extLst>
          </p:cNvPr>
          <p:cNvSpPr/>
          <p:nvPr/>
        </p:nvSpPr>
        <p:spPr>
          <a:xfrm>
            <a:off x="5460974" y="1344384"/>
            <a:ext cx="809199" cy="549910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DCA88C-3158-ABD5-67DD-D896648AE0E3}"/>
              </a:ext>
            </a:extLst>
          </p:cNvPr>
          <p:cNvSpPr/>
          <p:nvPr/>
        </p:nvSpPr>
        <p:spPr>
          <a:xfrm>
            <a:off x="2728656" y="1344384"/>
            <a:ext cx="809199" cy="5499100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50490"/>
      </p:ext>
    </p:extLst>
  </p:cSld>
  <p:clrMapOvr>
    <a:masterClrMapping/>
  </p:clrMapOvr>
</p:sld>
</file>

<file path=ppt/theme/theme1.xml><?xml version="1.0" encoding="utf-8"?>
<a:theme xmlns:a="http://schemas.openxmlformats.org/drawingml/2006/main" name="Main_Presentation_Title_Page">
  <a:themeElements>
    <a:clrScheme name="Custom 1">
      <a:dk1>
        <a:srgbClr val="000000"/>
      </a:dk1>
      <a:lt1>
        <a:srgbClr val="FFFFFF"/>
      </a:lt1>
      <a:dk2>
        <a:srgbClr val="004550"/>
      </a:dk2>
      <a:lt2>
        <a:srgbClr val="2BAC6D"/>
      </a:lt2>
      <a:accent1>
        <a:srgbClr val="2BAC6D"/>
      </a:accent1>
      <a:accent2>
        <a:srgbClr val="004550"/>
      </a:accent2>
      <a:accent3>
        <a:srgbClr val="00ABCE"/>
      </a:accent3>
      <a:accent4>
        <a:srgbClr val="FBB800"/>
      </a:accent4>
      <a:accent5>
        <a:srgbClr val="E95B0C"/>
      </a:accent5>
      <a:accent6>
        <a:srgbClr val="B1B2B3"/>
      </a:accent6>
      <a:hlink>
        <a:srgbClr val="00ABCE"/>
      </a:hlink>
      <a:folHlink>
        <a:srgbClr val="B1B2B3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5896</TotalTime>
  <Words>6150</Words>
  <Application>Microsoft Macintosh PowerPoint</Application>
  <PresentationFormat>On-screen Show (4:3)</PresentationFormat>
  <Paragraphs>3925</Paragraphs>
  <Slides>34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Cambria Math</vt:lpstr>
      <vt:lpstr>Constantia</vt:lpstr>
      <vt:lpstr>Corbel</vt:lpstr>
      <vt:lpstr>Merriweather</vt:lpstr>
      <vt:lpstr>Open Sans</vt:lpstr>
      <vt:lpstr>Times New Roman</vt:lpstr>
      <vt:lpstr>Main_Presentation_Title_Page</vt:lpstr>
      <vt:lpstr>PowerPoint Presentation</vt:lpstr>
      <vt:lpstr>1. Athens in 1981, female population</vt:lpstr>
      <vt:lpstr>1. Athens in 1981, female population</vt:lpstr>
      <vt:lpstr>1. Athens in 1981, female population</vt:lpstr>
      <vt:lpstr>1. Athens in 1981, female population</vt:lpstr>
      <vt:lpstr>1. Athens in 1981, female population</vt:lpstr>
      <vt:lpstr>1. Athens in 1981, female population</vt:lpstr>
      <vt:lpstr>1. Athens in 1981, female population</vt:lpstr>
      <vt:lpstr>1. Athens in 1981, female population</vt:lpstr>
      <vt:lpstr>1. Athens in 1981, female population</vt:lpstr>
      <vt:lpstr>1. Athens in 1981, female population</vt:lpstr>
      <vt:lpstr>1. Athens in 1981, female population</vt:lpstr>
      <vt:lpstr>1. Athens in 1981, female population</vt:lpstr>
      <vt:lpstr>1. Athens in 1981, female population</vt:lpstr>
      <vt:lpstr>1. Athens in 1981, female population</vt:lpstr>
      <vt:lpstr>1. Athens in 1981, female population</vt:lpstr>
      <vt:lpstr>1. Athens in 1981, female population</vt:lpstr>
      <vt:lpstr>1. Athens in 1981, female population</vt:lpstr>
      <vt:lpstr>1. Athens in 1981, female population</vt:lpstr>
      <vt:lpstr>1. Athens in 1981, female population</vt:lpstr>
      <vt:lpstr>1. Athens in 1981, female population</vt:lpstr>
      <vt:lpstr>1. Athens in 1981, female population</vt:lpstr>
      <vt:lpstr>1. Athens in 1981, female population</vt:lpstr>
      <vt:lpstr>1. Athens in 1981, female population</vt:lpstr>
      <vt:lpstr>1. Athens in 1981, female population</vt:lpstr>
      <vt:lpstr>1. Athens in 1981, female population</vt:lpstr>
      <vt:lpstr>2. Application of stationary population theory </vt:lpstr>
      <vt:lpstr>2. Application of stationary population theory </vt:lpstr>
      <vt:lpstr>2. Application of stationary population theory </vt:lpstr>
      <vt:lpstr>2. Application of stationary population theory </vt:lpstr>
      <vt:lpstr>2. Application of stationary population theory </vt:lpstr>
      <vt:lpstr>2. Application of stationary population theory </vt:lpstr>
      <vt:lpstr>2. Application of stationary population theory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London School of Hygiene  &amp; Tropical Medicine</dc:title>
  <dc:creator>Julio E Romero-Prieto</dc:creator>
  <cp:lastModifiedBy>Julio Romero Prieto</cp:lastModifiedBy>
  <cp:revision>248</cp:revision>
  <dcterms:created xsi:type="dcterms:W3CDTF">2017-08-07T14:02:54Z</dcterms:created>
  <dcterms:modified xsi:type="dcterms:W3CDTF">2025-10-20T03:53:55Z</dcterms:modified>
</cp:coreProperties>
</file>