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879" autoAdjust="0"/>
    <p:restoredTop sz="94660"/>
  </p:normalViewPr>
  <p:slideViewPr>
    <p:cSldViewPr>
      <p:cViewPr varScale="1">
        <p:scale>
          <a:sx n="88" d="100"/>
          <a:sy n="88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000232" y="428604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Affichage SDL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715008" y="3929066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Déplacement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0" y="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Application principale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071934" y="357166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Menu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000232" y="2428868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Mission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000232" y="3571876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Personnage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000232" y="128586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Parole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2000232" y="6021288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Objet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5214942" y="1785926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Scanf</a:t>
            </a:r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SDL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2000232" y="522920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Stock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2658" y="5429264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Compétence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786578" y="428604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Combat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2658" y="450057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Capacité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929058" y="450057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Equipement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2000232" y="450057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Inventaire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7358082" y="485776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Terrain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7358082" y="5661248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Tile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25" name="Connecteur en angle 24"/>
          <p:cNvCxnSpPr>
            <a:stCxn id="6" idx="2"/>
            <a:endCxn id="4" idx="0"/>
          </p:cNvCxnSpPr>
          <p:nvPr/>
        </p:nvCxnSpPr>
        <p:spPr>
          <a:xfrm rot="5400000" flipH="1" flipV="1">
            <a:off x="1714484" y="-500062"/>
            <a:ext cx="142900" cy="2000232"/>
          </a:xfrm>
          <a:prstGeom prst="bentConnector5">
            <a:avLst>
              <a:gd name="adj1" fmla="val -159972"/>
              <a:gd name="adj2" fmla="val 50000"/>
              <a:gd name="adj3" fmla="val 3124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4"/>
          <p:cNvCxnSpPr>
            <a:stCxn id="6" idx="2"/>
            <a:endCxn id="16" idx="0"/>
          </p:cNvCxnSpPr>
          <p:nvPr/>
        </p:nvCxnSpPr>
        <p:spPr>
          <a:xfrm rot="5400000" flipH="1" flipV="1">
            <a:off x="4107657" y="-2893235"/>
            <a:ext cx="142900" cy="6786578"/>
          </a:xfrm>
          <a:prstGeom prst="bentConnector5">
            <a:avLst>
              <a:gd name="adj1" fmla="val -159972"/>
              <a:gd name="adj2" fmla="val 14659"/>
              <a:gd name="adj3" fmla="val 3019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24"/>
          <p:cNvCxnSpPr>
            <a:stCxn id="6" idx="2"/>
            <a:endCxn id="7" idx="0"/>
          </p:cNvCxnSpPr>
          <p:nvPr/>
        </p:nvCxnSpPr>
        <p:spPr>
          <a:xfrm rot="5400000" flipH="1" flipV="1">
            <a:off x="2714616" y="-1571632"/>
            <a:ext cx="214338" cy="4071934"/>
          </a:xfrm>
          <a:prstGeom prst="bentConnector5">
            <a:avLst>
              <a:gd name="adj1" fmla="val -106654"/>
              <a:gd name="adj2" fmla="val 24599"/>
              <a:gd name="adj3" fmla="val 2066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24"/>
          <p:cNvCxnSpPr>
            <a:stCxn id="4" idx="2"/>
            <a:endCxn id="11" idx="0"/>
          </p:cNvCxnSpPr>
          <p:nvPr/>
        </p:nvCxnSpPr>
        <p:spPr>
          <a:xfrm rot="5400000">
            <a:off x="2643174" y="114298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24"/>
          <p:cNvCxnSpPr/>
          <p:nvPr/>
        </p:nvCxnSpPr>
        <p:spPr>
          <a:xfrm rot="5400000">
            <a:off x="2342826" y="2143116"/>
            <a:ext cx="571504" cy="158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24"/>
          <p:cNvCxnSpPr/>
          <p:nvPr/>
        </p:nvCxnSpPr>
        <p:spPr>
          <a:xfrm rot="5400000">
            <a:off x="2342826" y="3286124"/>
            <a:ext cx="571504" cy="158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en angle 24"/>
          <p:cNvCxnSpPr>
            <a:stCxn id="10" idx="2"/>
            <a:endCxn id="19" idx="0"/>
          </p:cNvCxnSpPr>
          <p:nvPr/>
        </p:nvCxnSpPr>
        <p:spPr>
          <a:xfrm rot="5400000">
            <a:off x="2607455" y="4321975"/>
            <a:ext cx="357190" cy="158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24"/>
          <p:cNvCxnSpPr>
            <a:stCxn id="10" idx="2"/>
            <a:endCxn id="17" idx="0"/>
          </p:cNvCxnSpPr>
          <p:nvPr/>
        </p:nvCxnSpPr>
        <p:spPr>
          <a:xfrm rot="5400000">
            <a:off x="1623668" y="3338188"/>
            <a:ext cx="357190" cy="196757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ngle 24"/>
          <p:cNvCxnSpPr>
            <a:stCxn id="10" idx="2"/>
            <a:endCxn id="18" idx="0"/>
          </p:cNvCxnSpPr>
          <p:nvPr/>
        </p:nvCxnSpPr>
        <p:spPr>
          <a:xfrm rot="16200000" flipH="1">
            <a:off x="3571868" y="3357562"/>
            <a:ext cx="357190" cy="192882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ngle 24"/>
          <p:cNvCxnSpPr>
            <a:stCxn id="19" idx="2"/>
            <a:endCxn id="14" idx="0"/>
          </p:cNvCxnSpPr>
          <p:nvPr/>
        </p:nvCxnSpPr>
        <p:spPr>
          <a:xfrm rot="5400000">
            <a:off x="2707487" y="5150637"/>
            <a:ext cx="157126" cy="127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en angle 24"/>
          <p:cNvCxnSpPr/>
          <p:nvPr/>
        </p:nvCxnSpPr>
        <p:spPr>
          <a:xfrm rot="5400000">
            <a:off x="2451834" y="5910996"/>
            <a:ext cx="220584" cy="1270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ngle 24"/>
          <p:cNvCxnSpPr>
            <a:stCxn id="20" idx="2"/>
            <a:endCxn id="21" idx="0"/>
          </p:cNvCxnSpPr>
          <p:nvPr/>
        </p:nvCxnSpPr>
        <p:spPr>
          <a:xfrm rot="5400000">
            <a:off x="8027908" y="5545256"/>
            <a:ext cx="231984" cy="1270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en angle 24"/>
          <p:cNvCxnSpPr>
            <a:stCxn id="17" idx="2"/>
            <a:endCxn id="15" idx="0"/>
          </p:cNvCxnSpPr>
          <p:nvPr/>
        </p:nvCxnSpPr>
        <p:spPr>
          <a:xfrm rot="5400000">
            <a:off x="639881" y="5250669"/>
            <a:ext cx="357190" cy="1270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en angle 24"/>
          <p:cNvCxnSpPr>
            <a:stCxn id="18" idx="2"/>
            <a:endCxn id="12" idx="0"/>
          </p:cNvCxnSpPr>
          <p:nvPr/>
        </p:nvCxnSpPr>
        <p:spPr>
          <a:xfrm rot="5400000">
            <a:off x="3275856" y="4582268"/>
            <a:ext cx="949214" cy="1928826"/>
          </a:xfrm>
          <a:prstGeom prst="bentConnector3">
            <a:avLst>
              <a:gd name="adj1" fmla="val 9013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ngle 24"/>
          <p:cNvCxnSpPr>
            <a:stCxn id="7" idx="2"/>
            <a:endCxn id="13" idx="0"/>
          </p:cNvCxnSpPr>
          <p:nvPr/>
        </p:nvCxnSpPr>
        <p:spPr>
          <a:xfrm rot="16200000" flipH="1">
            <a:off x="5000628" y="785794"/>
            <a:ext cx="857256" cy="1143008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en angle 24"/>
          <p:cNvCxnSpPr>
            <a:stCxn id="7" idx="2"/>
            <a:endCxn id="9" idx="0"/>
          </p:cNvCxnSpPr>
          <p:nvPr/>
        </p:nvCxnSpPr>
        <p:spPr>
          <a:xfrm rot="5400000">
            <a:off x="3071802" y="642918"/>
            <a:ext cx="1500198" cy="2071702"/>
          </a:xfrm>
          <a:prstGeom prst="bentConnector3">
            <a:avLst>
              <a:gd name="adj1" fmla="val 75397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en angle 24"/>
          <p:cNvCxnSpPr/>
          <p:nvPr/>
        </p:nvCxnSpPr>
        <p:spPr>
          <a:xfrm rot="16200000" flipH="1">
            <a:off x="4334022" y="2038894"/>
            <a:ext cx="2417892" cy="1370432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en angle 24"/>
          <p:cNvCxnSpPr>
            <a:stCxn id="16" idx="2"/>
            <a:endCxn id="20" idx="0"/>
          </p:cNvCxnSpPr>
          <p:nvPr/>
        </p:nvCxnSpPr>
        <p:spPr>
          <a:xfrm rot="16200000" flipH="1">
            <a:off x="5929322" y="2643182"/>
            <a:ext cx="3857652" cy="571504"/>
          </a:xfrm>
          <a:prstGeom prst="bentConnector3">
            <a:avLst>
              <a:gd name="adj1" fmla="val 5677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24"/>
          <p:cNvCxnSpPr>
            <a:stCxn id="16" idx="2"/>
            <a:endCxn id="10" idx="0"/>
          </p:cNvCxnSpPr>
          <p:nvPr/>
        </p:nvCxnSpPr>
        <p:spPr>
          <a:xfrm rot="5400000">
            <a:off x="3893339" y="-107181"/>
            <a:ext cx="2571768" cy="4786346"/>
          </a:xfrm>
          <a:prstGeom prst="bentConnector3">
            <a:avLst>
              <a:gd name="adj1" fmla="val 8566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en angle 24"/>
          <p:cNvCxnSpPr>
            <a:stCxn id="16" idx="2"/>
            <a:endCxn id="5" idx="0"/>
          </p:cNvCxnSpPr>
          <p:nvPr/>
        </p:nvCxnSpPr>
        <p:spPr>
          <a:xfrm rot="5400000">
            <a:off x="5572132" y="1928802"/>
            <a:ext cx="2928958" cy="1071570"/>
          </a:xfrm>
          <a:prstGeom prst="bentConnector3">
            <a:avLst>
              <a:gd name="adj1" fmla="val 7490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à coins arrondis 50"/>
          <p:cNvSpPr/>
          <p:nvPr/>
        </p:nvSpPr>
        <p:spPr>
          <a:xfrm>
            <a:off x="107504" y="2453912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Liste_Perso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52" name="Connecteur en angle 24"/>
          <p:cNvCxnSpPr/>
          <p:nvPr/>
        </p:nvCxnSpPr>
        <p:spPr>
          <a:xfrm rot="16200000" flipH="1">
            <a:off x="1386436" y="2610580"/>
            <a:ext cx="546460" cy="137613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en angle 24"/>
          <p:cNvCxnSpPr>
            <a:stCxn id="6" idx="2"/>
            <a:endCxn id="51" idx="0"/>
          </p:cNvCxnSpPr>
          <p:nvPr/>
        </p:nvCxnSpPr>
        <p:spPr>
          <a:xfrm rot="16200000" flipH="1">
            <a:off x="-101634" y="1458956"/>
            <a:ext cx="1882408" cy="1075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5220072" y="6093296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Constante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68" name="Connecteur en angle 24"/>
          <p:cNvCxnSpPr>
            <a:stCxn id="15" idx="2"/>
            <a:endCxn id="63" idx="2"/>
          </p:cNvCxnSpPr>
          <p:nvPr/>
        </p:nvCxnSpPr>
        <p:spPr>
          <a:xfrm rot="16200000" flipH="1">
            <a:off x="3080167" y="3739077"/>
            <a:ext cx="664032" cy="5187414"/>
          </a:xfrm>
          <a:prstGeom prst="bentConnector3">
            <a:avLst>
              <a:gd name="adj1" fmla="val 118033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ngle 24"/>
          <p:cNvCxnSpPr>
            <a:stCxn id="63" idx="1"/>
            <a:endCxn id="12" idx="2"/>
          </p:cNvCxnSpPr>
          <p:nvPr/>
        </p:nvCxnSpPr>
        <p:spPr>
          <a:xfrm rot="10800000" flipV="1">
            <a:off x="2786050" y="6379048"/>
            <a:ext cx="2434022" cy="213744"/>
          </a:xfrm>
          <a:prstGeom prst="bentConnector4">
            <a:avLst>
              <a:gd name="adj1" fmla="val 33858"/>
              <a:gd name="adj2" fmla="val 138781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en angle 24"/>
          <p:cNvCxnSpPr>
            <a:stCxn id="5" idx="2"/>
            <a:endCxn id="63" idx="0"/>
          </p:cNvCxnSpPr>
          <p:nvPr/>
        </p:nvCxnSpPr>
        <p:spPr>
          <a:xfrm rot="5400000">
            <a:off x="5456995" y="5049465"/>
            <a:ext cx="1592726" cy="49493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ngle 24"/>
          <p:cNvCxnSpPr>
            <a:stCxn id="21" idx="2"/>
            <a:endCxn id="63" idx="3"/>
          </p:cNvCxnSpPr>
          <p:nvPr/>
        </p:nvCxnSpPr>
        <p:spPr>
          <a:xfrm rot="5400000">
            <a:off x="7394656" y="5629804"/>
            <a:ext cx="146296" cy="135219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188076"/>
          <a:ext cx="8501122" cy="3672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Tile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5953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</a:t>
                      </a:r>
                      <a:r>
                        <a:rPr lang="fr-FR" sz="1600" b="1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Tile</a:t>
                      </a:r>
                      <a:endParaRPr lang="fr-FR" sz="1600" b="1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posX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posY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collision : Booléen</a:t>
                      </a:r>
                    </a:p>
                    <a:p>
                      <a:endParaRPr lang="fr-FR" sz="1600" baseline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3425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Accesseurs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40585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</a:t>
                      </a:r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initTile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Tile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t)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170132"/>
          <a:ext cx="8501122" cy="6355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Terrain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4145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</a:t>
                      </a:r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Terrain</a:t>
                      </a:r>
                      <a:endParaRPr lang="fr-FR" sz="1600" b="1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nbrTileChipset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hauteurChipset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largeurChipset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numCarte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tabChipset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Tile</a:t>
                      </a:r>
                      <a:endParaRPr lang="fr-FR" sz="1600" baseline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chipset : Surface SDL</a:t>
                      </a:r>
                    </a:p>
                    <a:p>
                      <a:r>
                        <a:rPr lang="fr-FR" sz="1600" dirty="0" err="1" smtClean="0">
                          <a:solidFill>
                            <a:srgbClr val="FF0000"/>
                          </a:solidFill>
                          <a:latin typeface="Bookman Old Style" pitchFamily="18" charset="0"/>
                        </a:rPr>
                        <a:t>unsigned</a:t>
                      </a:r>
                      <a:r>
                        <a:rPr lang="fr-FR" sz="1600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  <a:latin typeface="Bookman Old Style" pitchFamily="18" charset="0"/>
                        </a:rPr>
                        <a:t>int</a:t>
                      </a:r>
                      <a:r>
                        <a:rPr lang="fr-FR" sz="1600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</a:rPr>
                        <a:t> *carte;       /** le pointeur sur la carte*/</a:t>
                      </a:r>
                    </a:p>
                    <a:p>
                      <a:r>
                        <a:rPr lang="fr-FR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ookman Old Style" pitchFamily="18" charset="0"/>
                        </a:rPr>
                        <a:t>decalageX</a:t>
                      </a:r>
                      <a:r>
                        <a:rPr lang="fr-F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ookman Old Style" pitchFamily="18" charset="0"/>
                        </a:rPr>
                        <a:t>defilY</a:t>
                      </a:r>
                      <a:r>
                        <a:rPr lang="fr-F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ookman Old Style" pitchFamily="18" charset="0"/>
                        </a:rPr>
                        <a:t>tileSel</a:t>
                      </a:r>
                      <a:r>
                        <a:rPr lang="fr-F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721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Accesseurs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09969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</a:t>
                      </a:r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terInit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Terrain ter)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terRemplirStruct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Terrain ter)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terSauvegarde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Terrain ter, in : Chaîne de caractères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nomChipset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terCharger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Terrain ter, in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Chaîne de caractères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nomFichier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terLibere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Terrain ter)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51316"/>
          <a:ext cx="8501122" cy="675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Déplacement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</a:t>
                      </a:r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  <a:endParaRPr lang="fr-FR" sz="16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estDifferentTab2D (in : Tableau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tab1, in : Tableau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tab2) : Booléen</a:t>
                      </a:r>
                    </a:p>
                    <a:p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deplacerCaseColonne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Entier y, in : Tableau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tab)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deplacerCaseLigne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Entier x, in : Tableau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tab)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  <a:endParaRPr lang="fr-FR" sz="16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testRetourColonne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Entier y, in : Tableau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tab)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testRetourLigne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Entier x, in : Tableau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tab)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  <a:endParaRPr lang="fr-FR" sz="16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chercher2 (in : Tableau 2D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d’Entiers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tab, in : Entiers x,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y, i)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quatreChemins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Entiers droite, haut, bas, gauche)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6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deplacementIA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Entiers x, y, z, t, in-out : Tableau 2D d’Entiers tab) : Entier</a:t>
                      </a:r>
                    </a:p>
                    <a:p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chemin(in : Entiers x, y, z, t, in-out : Tableau 2D d’Entiers tab) : Entier</a:t>
                      </a:r>
                    </a:p>
                    <a:p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seRapprocher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Tableau 2D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d’Entier tab,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  Entier nb, in-out : Entiers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a, b, orientation)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 Entier</a:t>
                      </a:r>
                    </a:p>
                    <a:p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sEloigner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Tableau 2D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d’Entier tab,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  Entier nb, in-out : Entiers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a, b, orientation)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 Entier</a:t>
                      </a:r>
                    </a:p>
                    <a:p>
                      <a:endParaRPr lang="fr-FR" sz="16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8569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</a:t>
                      </a:r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</a:p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copieTab2D (in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 Tableau 2D d’Entiers tab, in-out : Tableau 2D d’Entiers tab2)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[TAILLE_MAX_H][TAILLE_MAX_L], char tab2 [TAILLE_MAX_H][TAILLE_MAX_L]);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getColonne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Entier col, in : Tableau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tab, in-out : Tableau 1D d’Entiers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tamp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afficherTab2D (in : Tableau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tab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tunnel (in : Entiers x, y, i, in-out : Tableau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tab)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reinitTunnel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Entiers x,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y,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Tableau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tab)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577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Combat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0009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</a:t>
                      </a:r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Combattant</a:t>
                      </a:r>
                      <a:endParaRPr lang="fr-FR" sz="1400" b="1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Personnage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camp : Entier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ordre : Entier</a:t>
                      </a:r>
                    </a:p>
                    <a:p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posX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posY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terrain : Entier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(énuméré)</a:t>
                      </a:r>
                    </a:p>
                    <a:p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derniereAction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(énuméré)</a:t>
                      </a:r>
                    </a:p>
                    <a:p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2D d’Entiers</a:t>
                      </a:r>
                      <a:endParaRPr lang="fr-FR" sz="14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tri (in-out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d’Entiers tab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 e, l)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estDansChampDeVision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Tableau 2D d’Entiers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        in : Entiers x, y, z, t, orientation)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estLaFin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Combattants groupe, in : Entiers l,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campJoueur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Booléen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testNbCombattant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Combattant groupe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 l,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in : Tableau 2D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d’Entiers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attaquer (in-out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Combattants attaquant,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in : Entiers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degats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bonusA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bonusD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bonusAg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bonusEsc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type, distance)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estAPortee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Tableau 2D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d’Entiers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Combattants attaquant,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in : Entier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portee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Booléen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deplaceCombDroite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Combattant combattant, in : Entier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nbDeplacement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in : Tableau 2D d’Entiers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deplaceCombGauche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deplaceCombBas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deplaceCombHaut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571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Combat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4102"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</a:t>
                      </a:r>
                      <a:r>
                        <a:rPr lang="fr-FR" sz="13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areneInit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Terrain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terrain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Tableau 2D d’Entiers tab)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initCombattant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Tableau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Personnages liste, in :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Entier l, in-out : Tableau de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Combattants groupe)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initPosGauche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Combattant combattant, 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initPosDroite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Combattant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combattant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initPosCombattant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Tableau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Combattants liste, in : Entier l,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 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ordreGroupe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Tableau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Combattants liste, in : Entier l)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initCombat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Personnages liste, in : Entier l,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in-out : Tableau de Combattants groupe, 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3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copieCombattant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Combattant comb1, in-out : Combattant comb2)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verifierDerniereAction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Combattant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bonusDef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bonusEsc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ajouterCompetenceAttaque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Combattants attaquant,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rapport, type)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attaqueBrutale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Combattants attaquant,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degat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type)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attaquePrudente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Combattants attaquant,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degat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type)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feinte (in-out : Combattants attaquant,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degat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type)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viserPourAttaquer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Combattants attaquant,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degat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type)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preparerParade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Combattants attaquant,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degat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type)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tourIA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Tableau de Combattants groupe, in : Entiers j, l, 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tourJoueur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Tableau de Combattants groupe, in : Entiers j, l,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combat (in-out : Tableau de Personnages liste, in : Entier l, 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afficherPortee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Combattant perso,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in : Entier </a:t>
                      </a:r>
                      <a:r>
                        <a:rPr lang="fr-FR" sz="13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portee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effacerPortee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Combattant perso,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in : Entier </a:t>
                      </a:r>
                      <a:r>
                        <a:rPr lang="fr-FR" sz="13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portee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78199"/>
          <a:ext cx="8501122" cy="671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2057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Objet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nom : Chaîne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caractères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type : Entier (énuméré)</a:t>
                      </a:r>
                    </a:p>
                    <a:p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posXCible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posYCible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nomPerso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Chaîne de caractères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objCible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Objet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suite : Entier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4193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Accesseurs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estPersoMission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Mission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Personnage perso) :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estLieuMission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Mission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posX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posY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estObjetMission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Mission mission, in : 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Booléen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testMissionParlerA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Mission mission, in : Personnage perso)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testMissionFaireParler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Mission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Personnage perso)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testMissionTuer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Mission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Personnage perso)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testMissionObjetObtenir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Mission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testMissionAllerA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Mission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posX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posY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Booléen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673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</a:t>
                      </a:r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Mission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missionDefinir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:Mission mission, in : Entier l,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in : Tableau d’Objets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missionAccomplir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Mission mission,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 : Tableau d’Objets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missionCopie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Mission mission1, in : Mission mission2)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58868"/>
          <a:ext cx="8501122" cy="6535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Parole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37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</a:t>
                      </a:r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Dialogue</a:t>
                      </a:r>
                      <a:endParaRPr lang="fr-FR" sz="1400" b="1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perso1 : Personnage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perso2 : Personnage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humeur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4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Accesseurs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obtenirInfo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Dialogue dialogue, in-out : Chaîne de caractères info,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in-out :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 mission, Tableau d’Objets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parlerQuete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Dialogue* dialogue,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in-out : Chaîne de caractères info)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soudoyer(in-out : Dialogue* dialogue,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in-out : Chaîne de caractères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menacer(in-out : Dialogue* dialogue,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in-out : Chaîne de caractères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seduire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Dialogue* dialogue,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in-out : Chaîne de caractères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acheter(in-out : Dialogue dialogue, 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Objet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objet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Chaîne de caractères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in-out : Mission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in : Tableau d’Objets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vendre(in-out : Dialogue dialogue, in : Objet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objet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in-out : Chaîne de caractères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9057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</a:t>
                      </a:r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dialogueInit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Dialogue dialogue, in : Personnages perso1, perso2)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setReponse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Chaîne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caractères question,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in-out :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Chaîne de caractères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reponse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marchander (in-out : Dialogue dialogue, in-out : Entier valeur)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249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Scanf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SDL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eventScanf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Surface SDL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Caractère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chiffre)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Caractère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9451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</a:t>
                      </a:r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scanfSDL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Chaîne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caractères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chaine, in-out : Surface SDL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in : Entier longueur, in-out : Entier action, in : Police TTF police,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in : Booléen chiffre)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6527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Menu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34025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</a:t>
                      </a:r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Partie</a:t>
                      </a:r>
                    </a:p>
                    <a:p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nom : Chaîne</a:t>
                      </a:r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caractères</a:t>
                      </a:r>
                    </a:p>
                    <a:p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joueur : Tableau de Personnages</a:t>
                      </a:r>
                    </a:p>
                    <a:p>
                      <a:r>
                        <a:rPr lang="fr-FR" sz="1400" b="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nbJoueur</a:t>
                      </a:r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missionsAccomplies</a:t>
                      </a:r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Missions</a:t>
                      </a:r>
                      <a:endParaRPr lang="fr-FR" sz="14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nbMission</a:t>
                      </a:r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4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missionActuelle</a:t>
                      </a:r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4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numCarte</a:t>
                      </a:r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4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Accesseurs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eventMenu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afficherPage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Police TTF police,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Chaînes de caractères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texte_SDL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in : Entiers nb, choix,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in-out : Entiers position, haut, pas, page)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nouvellePartie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Police TTF police,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in-out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Partie jeu, in : Chaîne de caractères sauvegarde,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in : FMOD_SYSYEM system)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afficherOptions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Police TTF police,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in : FMOD_SYSYEM system,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in-out : FMOD_SOUD musique)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afficherMenu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Booléen jeu,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in : Police TTF police,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in-out Partie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partie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Entier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4345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</a:t>
                      </a:r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partieInit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Partie jeu, … 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partieLibere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Partie jeu)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513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7921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</a:t>
                      </a:r>
                      <a:r>
                        <a:rPr lang="fr-FR" sz="1600" b="1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endParaRPr lang="fr-FR" sz="1600" b="1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Personnages</a:t>
                      </a:r>
                    </a:p>
                    <a:p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nbrPerso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3073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getNbGroupesPNJ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()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4102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</a:t>
                      </a:r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listePersoInit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liste, in : Entier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tabListePerso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 de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liste, in : Entier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tabListePersoInitPNJ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 de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liste,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  in : Tableau d’Objets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listePersoLibere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liste)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tabListePersoLibere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liste)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initialiserTousLesPNJ2(in-out : Tableau de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tabPNJ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     in : Tableau d’Objets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libererTousLesPNJ2(in-out : Tableau de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tabPNJ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857224" y="2714620"/>
            <a:ext cx="1571636" cy="785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Objet *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643306" y="1285860"/>
            <a:ext cx="1571636" cy="785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Affichage SDL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643306" y="2714620"/>
            <a:ext cx="1571636" cy="785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Scanf</a:t>
            </a:r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SDL *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500826" y="2714620"/>
            <a:ext cx="1571636" cy="785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Terrain *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643306" y="142852"/>
            <a:ext cx="1571636" cy="785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Application principale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500826" y="3786190"/>
            <a:ext cx="1571636" cy="785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Tile</a:t>
            </a:r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*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10" y="607220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*Ces modules sont les mêmes que ceux utilisés dans l’application </a:t>
            </a:r>
            <a:r>
              <a:rPr lang="fr-FR" dirty="0" err="1" smtClean="0"/>
              <a:t>Iniuriam</a:t>
            </a:r>
            <a:r>
              <a:rPr lang="fr-FR" dirty="0" smtClean="0"/>
              <a:t>, ou bien des versions tronquées.</a:t>
            </a:r>
            <a:endParaRPr lang="fr-FR" dirty="0"/>
          </a:p>
        </p:txBody>
      </p:sp>
      <p:cxnSp>
        <p:nvCxnSpPr>
          <p:cNvPr id="14" name="Forme 13"/>
          <p:cNvCxnSpPr>
            <a:stCxn id="10" idx="2"/>
            <a:endCxn id="6" idx="0"/>
          </p:cNvCxnSpPr>
          <p:nvPr/>
        </p:nvCxnSpPr>
        <p:spPr>
          <a:xfrm rot="5400000">
            <a:off x="4250529" y="1107265"/>
            <a:ext cx="35719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3643306" y="5000636"/>
            <a:ext cx="1571636" cy="785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Constante *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8" name="Connecteur en angle 17"/>
          <p:cNvCxnSpPr>
            <a:stCxn id="6" idx="2"/>
            <a:endCxn id="5" idx="0"/>
          </p:cNvCxnSpPr>
          <p:nvPr/>
        </p:nvCxnSpPr>
        <p:spPr>
          <a:xfrm rot="5400000">
            <a:off x="2714612" y="1000108"/>
            <a:ext cx="642942" cy="27860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6" idx="2"/>
            <a:endCxn id="7" idx="0"/>
          </p:cNvCxnSpPr>
          <p:nvPr/>
        </p:nvCxnSpPr>
        <p:spPr>
          <a:xfrm rot="5400000">
            <a:off x="4107653" y="2393149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6" idx="2"/>
            <a:endCxn id="9" idx="0"/>
          </p:cNvCxnSpPr>
          <p:nvPr/>
        </p:nvCxnSpPr>
        <p:spPr>
          <a:xfrm rot="16200000" flipH="1">
            <a:off x="5536413" y="964389"/>
            <a:ext cx="642942" cy="28575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9" idx="2"/>
            <a:endCxn id="11" idx="0"/>
          </p:cNvCxnSpPr>
          <p:nvPr/>
        </p:nvCxnSpPr>
        <p:spPr>
          <a:xfrm rot="5400000">
            <a:off x="7143768" y="364331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5" idx="2"/>
            <a:endCxn id="15" idx="0"/>
          </p:cNvCxnSpPr>
          <p:nvPr/>
        </p:nvCxnSpPr>
        <p:spPr>
          <a:xfrm rot="16200000" flipH="1">
            <a:off x="2285984" y="2857496"/>
            <a:ext cx="1500198" cy="2786082"/>
          </a:xfrm>
          <a:prstGeom prst="bentConnector3">
            <a:avLst>
              <a:gd name="adj1" fmla="val 848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11" idx="2"/>
            <a:endCxn id="15" idx="0"/>
          </p:cNvCxnSpPr>
          <p:nvPr/>
        </p:nvCxnSpPr>
        <p:spPr>
          <a:xfrm rot="5400000">
            <a:off x="5643570" y="3357562"/>
            <a:ext cx="428628" cy="28575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en angle 71"/>
          <p:cNvCxnSpPr>
            <a:stCxn id="7" idx="2"/>
            <a:endCxn id="15" idx="0"/>
          </p:cNvCxnSpPr>
          <p:nvPr/>
        </p:nvCxnSpPr>
        <p:spPr>
          <a:xfrm rot="5400000">
            <a:off x="3679025" y="4250537"/>
            <a:ext cx="1500198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116632"/>
          <a:ext cx="8501122" cy="598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Affichage SDL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</a:t>
                      </a:r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</a:p>
                    <a:p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eventCombatSDL</a:t>
                      </a:r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Personnage </a:t>
                      </a:r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 </a:t>
                      </a:r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nbrHero</a:t>
                      </a:r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in-out : Tableau de </a:t>
                      </a:r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ennemi, in: Terrain ter,</a:t>
                      </a:r>
                    </a:p>
                    <a:p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in-out : Surface </a:t>
                      </a:r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SDL </a:t>
                      </a:r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eventArmesEquiSDL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Combattant combattant, in : Entier choix,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  </a:t>
                      </a:r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Surface </a:t>
                      </a:r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SDL </a:t>
                      </a:r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  <a:endParaRPr lang="fr-FR" sz="14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4102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</a:t>
                      </a:r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</a:p>
                    <a:p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affCarte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Terrain ter,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affPerso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Tableau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pnjs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nbrPnj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in-out : Surface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affInventaire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affProfil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eventInventaireSDL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affMenuDialogue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Chaîne de caractères info, in : Entier curseur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in-out : Surface SDL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affDialogue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 Personnage perso, in-out : Chaîne de caractères info,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affSoudoyer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Personnage perso, in : Entier curseur,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affInvPnj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pnj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affVendre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Dialogue dialogue, 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Objet objet,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affInfOb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Rectangle SDL position, in : Objet objet,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affCombat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Terrain ter, in-out : Tableau de Combattants groupe, in :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Entier l,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in-out : Tableau 2D d’Entiers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affArmesEqui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Combattant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 choix,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affAttaque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choix,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187132"/>
          <a:ext cx="8501122" cy="632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Affichage SDL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4102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eventJeuSDL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 de Personnages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nbrHero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in-out : Tableau de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pnjs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nbrPnj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in-out : Mission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Tableau d’Objets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in : Terrain ter,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eventJournalSDL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eventProfilSDL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eventInventaireSDL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eventTourJoueurSDL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Combattants groupe, in : Entiers j, l,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  in-out : Tableau 2D d’Entiers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in : Terrain ter,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 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eventAttaqueSDL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Combattants combattant,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Objet arme,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in-out :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Tableau 2D d’Entiers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eventRecupInvSDL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Personnage ennemi, 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in-out : Mission mission, in : Tableau d’Objets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eventDialogueSDL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Dialogue dialogue, in : Tableau de Personnages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pnjs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in-out : Chaîne de caractères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repondre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Mission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in : Tableau d’Objets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Terrain ter,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eventSoudoyerSDL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Dialogue dialogue, in-out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Chaîne de caractères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eventAcheterSDL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Dialogue dialogue, in-out : Chaîne de caractères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reponse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in-out :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Mission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Tableau d’Objets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eventVendreSDL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Dialogue dialogue, in-out : Chaîne de caractères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reponse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  <a:endParaRPr lang="fr-FR" sz="14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622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Objet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5825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Objet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nom : chaîne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caractères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description : chaîne de caractères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type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utilite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entier (énuméré)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portee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degats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protection : entier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valeur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icon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surface SDL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getNbObjet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()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4102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</a:t>
                      </a:r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type)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objLibere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initialiserTousLesObjets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 d’Objet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libererTousLesObjets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 d’Objet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afficherObjet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436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3784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Stock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9427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</a:t>
                      </a:r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Stock</a:t>
                      </a:r>
                      <a:endParaRPr lang="fr-FR" sz="1600" b="1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objet : Objet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quantite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3331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6237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stockInit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Stock st, in : Objet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stockLibere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Stock st)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incrementerStock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Stock st, in : entier n)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copieStock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Stock st1, in : Stock st2)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512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Inventaire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01977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</a:t>
                      </a:r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Inventaire</a:t>
                      </a:r>
                      <a:endParaRPr lang="fr-FR" sz="1600" b="1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 : Tableau de Stock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nbObjet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Accesseurs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estObjDansInv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Inventaire inventaire, in : 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4102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</a:t>
                      </a:r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inventaireInit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Inventaire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inventaire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inventaireLibere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Inventaire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inventaire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ajouterObjetInventaire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Inventaire* inventaire, in : 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enleverObjetInventaire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Inventaire* inventaire, in : 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copieInventaire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Inventaire inventaire1, in : Inventaire inventaire2)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afficherInventaire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Inventaire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inventaire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530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Compétence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5825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</a:t>
                      </a:r>
                      <a:r>
                        <a:rPr lang="fr-FR" sz="1600" b="1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Competence</a:t>
                      </a:r>
                      <a:endParaRPr lang="fr-FR" sz="1600" b="1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action : Chaîne de caractères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type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experience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bonusatt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bonusdef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bonusint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bonusafi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bonuschar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4384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Accesseurs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6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</a:t>
                      </a:r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Competence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 type, in : Entier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experience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copieCompetence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Competence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comp1, in :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Competence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comp2)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33122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Capacité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8623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</a:t>
                      </a:r>
                      <a:r>
                        <a:rPr lang="fr-FR" sz="1600" b="1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endParaRPr lang="fr-FR" sz="1600" b="1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Competence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nbCompetence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quantite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7716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chercherCompetence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 type) : Entier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0141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</a:t>
                      </a:r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capaciteLibere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ajouterCompetenceCapacite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Competence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              in :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Entier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exp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copieCapacite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capacite1, 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capacite2)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121004"/>
          <a:ext cx="8501122" cy="4892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Equipement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4065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</a:t>
                      </a:r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Equipement</a:t>
                      </a:r>
                      <a:endParaRPr lang="fr-FR" sz="1600" b="1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Adresse d’un Objet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torse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 Adresse d’un Objet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bas : Adresse d’un Objet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mains : Adresse d’un Objet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pieds : Adresse d’un Objet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armeGauche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Adresse d’un Objet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armeDroite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3 adresses d’Objet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0153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Accesseurs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45345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</a:t>
                      </a:r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equiInit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Equipement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equi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copieEquipement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Equipement equi1, in-out : Equipement equi2)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116632"/>
          <a:ext cx="8501122" cy="666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561"/>
                <a:gridCol w="4250561"/>
              </a:tblGrid>
              <a:tr h="472572"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Personnage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6073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</a:t>
                      </a:r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Personnage</a:t>
                      </a:r>
                      <a:endParaRPr lang="fr-FR" sz="1200" b="1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nom : Chaîne de caractères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race : Entier (énuméré)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sexe: Entier (énuméré)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faction : Entier (énuméré)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argent : Entier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attaque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intelligence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agilite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charisme: Entier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experience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niveau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carriere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ptDeVie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posX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posY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2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endParaRPr lang="fr-FR" sz="12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inventaire : Inventaire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equipement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Equipement</a:t>
                      </a:r>
                      <a:endParaRPr lang="fr-FR" sz="12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avatar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Surface SDL</a:t>
                      </a:r>
                      <a:endParaRPr lang="fr-FR" sz="12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2606">
                <a:tc gridSpan="2"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getNbPNJ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() : Entier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getNbCarriere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()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2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calculNiveau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Entier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experience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2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4102">
                <a:tc gridSpan="2"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persoInit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Personnage perso)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chargerPerso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Personnage perso, in : … 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nouveauPerso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Personnage perso, in : … 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persoInitPNJ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Personnage perso, in :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Entier l, in : Tableau d’Objet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tab)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persoLibere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Personnage perso)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addPersoPtDeVie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Personnage perso, in : Entier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pdv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ajouterInventaire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Personnage perso, in : Objet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);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soustraireInventaire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Personnage perso, in : Objet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);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ajouterCompetencePerso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Personnage perso, in : Entier type, in : Entier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exp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persoUtiliseObjet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Personnage perso, in-out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Objet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Personnage cible)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copiePerso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Personnage perso1, in-out : Personnage perso2)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equiper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Personnage* perso, in : Objet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int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i)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initialiserTousLesPNJ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 de Personnage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tabPNJ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Tableau d’Objet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libererTousLesPNJ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 de Personnage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tabPNJ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3228</Words>
  <Application>Microsoft Office PowerPoint</Application>
  <PresentationFormat>Affichage à l'écran (4:3)</PresentationFormat>
  <Paragraphs>428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Maison</cp:lastModifiedBy>
  <cp:revision>18</cp:revision>
  <dcterms:modified xsi:type="dcterms:W3CDTF">2013-06-03T15:41:31Z</dcterms:modified>
</cp:coreProperties>
</file>