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80" r:id="rId5"/>
    <p:sldId id="281" r:id="rId6"/>
    <p:sldId id="282" r:id="rId7"/>
    <p:sldId id="283" r:id="rId8"/>
    <p:sldId id="284" r:id="rId9"/>
    <p:sldId id="286" r:id="rId10"/>
    <p:sldId id="256" r:id="rId11"/>
    <p:sldId id="257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69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79" autoAdjust="0"/>
    <p:restoredTop sz="94660"/>
  </p:normalViewPr>
  <p:slideViewPr>
    <p:cSldViewPr>
      <p:cViewPr varScale="1">
        <p:scale>
          <a:sx n="88" d="100"/>
          <a:sy n="88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65570" y="548680"/>
            <a:ext cx="6012000" cy="180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55676" y="620688"/>
            <a:ext cx="58326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91005" y="476672"/>
            <a:ext cx="516199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0" b="1" cap="small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Iniuriam</a:t>
            </a:r>
            <a:endParaRPr lang="fr-FR" sz="11500" b="1" cap="small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9592" y="2636912"/>
            <a:ext cx="270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Bookman Old Style" pitchFamily="18" charset="0"/>
              </a:rPr>
              <a:t>Un jeu réalisé par :</a:t>
            </a:r>
          </a:p>
          <a:p>
            <a:endParaRPr lang="fr-FR" dirty="0" smtClean="0">
              <a:latin typeface="Bookman Old Style" pitchFamily="18" charset="0"/>
            </a:endParaRPr>
          </a:p>
          <a:p>
            <a:r>
              <a:rPr lang="fr-FR" dirty="0" smtClean="0">
                <a:latin typeface="Bookman Old Style" pitchFamily="18" charset="0"/>
              </a:rPr>
              <a:t>Isabelle FLORES</a:t>
            </a:r>
          </a:p>
          <a:p>
            <a:r>
              <a:rPr lang="fr-FR" dirty="0" smtClean="0">
                <a:latin typeface="Bookman Old Style" pitchFamily="18" charset="0"/>
              </a:rPr>
              <a:t>Dimitri RODARIE</a:t>
            </a:r>
          </a:p>
          <a:p>
            <a:r>
              <a:rPr lang="fr-FR" dirty="0" smtClean="0">
                <a:latin typeface="Bookman Old Style" pitchFamily="18" charset="0"/>
              </a:rPr>
              <a:t>Romain VERSAEVEL</a:t>
            </a:r>
            <a:endParaRPr lang="fr-FR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000232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715008" y="39290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Déplacement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0" y="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71934" y="35716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Menu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000232" y="242886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Mission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000232" y="357187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Personnage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00232" y="12858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Parole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000232" y="602128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214942" y="1785926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000232" y="522920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Stock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658" y="542926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Compétence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86578" y="428604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Combat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2658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Capacité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929058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Equipement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000232" y="450057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Inventaire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358082" y="4857760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358082" y="566124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5" name="Connecteur en angle 24"/>
          <p:cNvCxnSpPr>
            <a:stCxn id="6" idx="2"/>
            <a:endCxn id="4" idx="0"/>
          </p:cNvCxnSpPr>
          <p:nvPr/>
        </p:nvCxnSpPr>
        <p:spPr>
          <a:xfrm rot="5400000" flipH="1" flipV="1">
            <a:off x="1714484" y="-500062"/>
            <a:ext cx="142900" cy="2000232"/>
          </a:xfrm>
          <a:prstGeom prst="bentConnector5">
            <a:avLst>
              <a:gd name="adj1" fmla="val -159972"/>
              <a:gd name="adj2" fmla="val 50000"/>
              <a:gd name="adj3" fmla="val 3124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4"/>
          <p:cNvCxnSpPr>
            <a:stCxn id="6" idx="2"/>
            <a:endCxn id="16" idx="0"/>
          </p:cNvCxnSpPr>
          <p:nvPr/>
        </p:nvCxnSpPr>
        <p:spPr>
          <a:xfrm rot="5400000" flipH="1" flipV="1">
            <a:off x="4107657" y="-2893235"/>
            <a:ext cx="142900" cy="6786578"/>
          </a:xfrm>
          <a:prstGeom prst="bentConnector5">
            <a:avLst>
              <a:gd name="adj1" fmla="val -159972"/>
              <a:gd name="adj2" fmla="val 14659"/>
              <a:gd name="adj3" fmla="val 30193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24"/>
          <p:cNvCxnSpPr>
            <a:stCxn id="6" idx="2"/>
            <a:endCxn id="7" idx="0"/>
          </p:cNvCxnSpPr>
          <p:nvPr/>
        </p:nvCxnSpPr>
        <p:spPr>
          <a:xfrm rot="5400000" flipH="1" flipV="1">
            <a:off x="2714616" y="-1571632"/>
            <a:ext cx="214338" cy="4071934"/>
          </a:xfrm>
          <a:prstGeom prst="bentConnector5">
            <a:avLst>
              <a:gd name="adj1" fmla="val -106654"/>
              <a:gd name="adj2" fmla="val 24599"/>
              <a:gd name="adj3" fmla="val 2066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24"/>
          <p:cNvCxnSpPr>
            <a:stCxn id="4" idx="2"/>
            <a:endCxn id="11" idx="0"/>
          </p:cNvCxnSpPr>
          <p:nvPr/>
        </p:nvCxnSpPr>
        <p:spPr>
          <a:xfrm rot="5400000">
            <a:off x="2643174" y="1142984"/>
            <a:ext cx="285752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24"/>
          <p:cNvCxnSpPr/>
          <p:nvPr/>
        </p:nvCxnSpPr>
        <p:spPr>
          <a:xfrm rot="5400000">
            <a:off x="2342826" y="2143116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24"/>
          <p:cNvCxnSpPr/>
          <p:nvPr/>
        </p:nvCxnSpPr>
        <p:spPr>
          <a:xfrm rot="5400000">
            <a:off x="2270818" y="3286124"/>
            <a:ext cx="5715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24"/>
          <p:cNvCxnSpPr>
            <a:stCxn id="10" idx="2"/>
            <a:endCxn id="19" idx="0"/>
          </p:cNvCxnSpPr>
          <p:nvPr/>
        </p:nvCxnSpPr>
        <p:spPr>
          <a:xfrm rot="5400000">
            <a:off x="2607455" y="4321975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24"/>
          <p:cNvCxnSpPr>
            <a:stCxn id="10" idx="2"/>
            <a:endCxn id="17" idx="0"/>
          </p:cNvCxnSpPr>
          <p:nvPr/>
        </p:nvCxnSpPr>
        <p:spPr>
          <a:xfrm rot="5400000">
            <a:off x="1623668" y="3338188"/>
            <a:ext cx="357190" cy="196757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24"/>
          <p:cNvCxnSpPr>
            <a:stCxn id="10" idx="2"/>
            <a:endCxn id="18" idx="0"/>
          </p:cNvCxnSpPr>
          <p:nvPr/>
        </p:nvCxnSpPr>
        <p:spPr>
          <a:xfrm rot="16200000" flipH="1">
            <a:off x="3571868" y="3357562"/>
            <a:ext cx="357190" cy="19288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24"/>
          <p:cNvCxnSpPr>
            <a:stCxn id="19" idx="2"/>
            <a:endCxn id="14" idx="0"/>
          </p:cNvCxnSpPr>
          <p:nvPr/>
        </p:nvCxnSpPr>
        <p:spPr>
          <a:xfrm rot="5400000">
            <a:off x="2707487" y="5150637"/>
            <a:ext cx="157126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24"/>
          <p:cNvCxnSpPr/>
          <p:nvPr/>
        </p:nvCxnSpPr>
        <p:spPr>
          <a:xfrm rot="5400000">
            <a:off x="2451834" y="5910996"/>
            <a:ext cx="220584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24"/>
          <p:cNvCxnSpPr>
            <a:stCxn id="20" idx="2"/>
            <a:endCxn id="21" idx="0"/>
          </p:cNvCxnSpPr>
          <p:nvPr/>
        </p:nvCxnSpPr>
        <p:spPr>
          <a:xfrm rot="5400000">
            <a:off x="8027908" y="5545256"/>
            <a:ext cx="231984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24"/>
          <p:cNvCxnSpPr>
            <a:stCxn id="17" idx="2"/>
            <a:endCxn id="15" idx="0"/>
          </p:cNvCxnSpPr>
          <p:nvPr/>
        </p:nvCxnSpPr>
        <p:spPr>
          <a:xfrm rot="5400000">
            <a:off x="639881" y="5250669"/>
            <a:ext cx="35719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en angle 24"/>
          <p:cNvCxnSpPr>
            <a:stCxn id="18" idx="2"/>
            <a:endCxn id="12" idx="0"/>
          </p:cNvCxnSpPr>
          <p:nvPr/>
        </p:nvCxnSpPr>
        <p:spPr>
          <a:xfrm rot="5400000">
            <a:off x="3275856" y="4582268"/>
            <a:ext cx="949214" cy="1928826"/>
          </a:xfrm>
          <a:prstGeom prst="bentConnector3">
            <a:avLst>
              <a:gd name="adj1" fmla="val 8096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24"/>
          <p:cNvCxnSpPr>
            <a:stCxn id="7" idx="2"/>
            <a:endCxn id="13" idx="0"/>
          </p:cNvCxnSpPr>
          <p:nvPr/>
        </p:nvCxnSpPr>
        <p:spPr>
          <a:xfrm rot="16200000" flipH="1">
            <a:off x="5000628" y="785794"/>
            <a:ext cx="857256" cy="1143008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24"/>
          <p:cNvCxnSpPr>
            <a:stCxn id="7" idx="2"/>
            <a:endCxn id="9" idx="0"/>
          </p:cNvCxnSpPr>
          <p:nvPr/>
        </p:nvCxnSpPr>
        <p:spPr>
          <a:xfrm rot="5400000">
            <a:off x="3071802" y="642918"/>
            <a:ext cx="1500198" cy="2071702"/>
          </a:xfrm>
          <a:prstGeom prst="bentConnector3">
            <a:avLst>
              <a:gd name="adj1" fmla="val 75397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24"/>
          <p:cNvCxnSpPr/>
          <p:nvPr/>
        </p:nvCxnSpPr>
        <p:spPr>
          <a:xfrm rot="16200000" flipH="1">
            <a:off x="4334022" y="2038894"/>
            <a:ext cx="2417892" cy="137043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24"/>
          <p:cNvCxnSpPr>
            <a:stCxn id="16" idx="2"/>
            <a:endCxn id="20" idx="0"/>
          </p:cNvCxnSpPr>
          <p:nvPr/>
        </p:nvCxnSpPr>
        <p:spPr>
          <a:xfrm rot="16200000" flipH="1">
            <a:off x="5929322" y="2643182"/>
            <a:ext cx="3857652" cy="571504"/>
          </a:xfrm>
          <a:prstGeom prst="bentConnector3">
            <a:avLst>
              <a:gd name="adj1" fmla="val 5677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24"/>
          <p:cNvCxnSpPr>
            <a:stCxn id="16" idx="2"/>
            <a:endCxn id="10" idx="0"/>
          </p:cNvCxnSpPr>
          <p:nvPr/>
        </p:nvCxnSpPr>
        <p:spPr>
          <a:xfrm rot="5400000">
            <a:off x="3893339" y="-107181"/>
            <a:ext cx="2571768" cy="4786346"/>
          </a:xfrm>
          <a:prstGeom prst="bentConnector3">
            <a:avLst>
              <a:gd name="adj1" fmla="val 8566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24"/>
          <p:cNvCxnSpPr>
            <a:stCxn id="16" idx="2"/>
            <a:endCxn id="5" idx="0"/>
          </p:cNvCxnSpPr>
          <p:nvPr/>
        </p:nvCxnSpPr>
        <p:spPr>
          <a:xfrm rot="5400000">
            <a:off x="5572132" y="1928802"/>
            <a:ext cx="2928958" cy="1071570"/>
          </a:xfrm>
          <a:prstGeom prst="bentConnector3">
            <a:avLst>
              <a:gd name="adj1" fmla="val 7490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107504" y="2453912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Liste_Perso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2" name="Connecteur en angle 24"/>
          <p:cNvCxnSpPr/>
          <p:nvPr/>
        </p:nvCxnSpPr>
        <p:spPr>
          <a:xfrm rot="16200000" flipH="1">
            <a:off x="1386436" y="2610580"/>
            <a:ext cx="546460" cy="137613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24"/>
          <p:cNvCxnSpPr>
            <a:stCxn id="6" idx="2"/>
            <a:endCxn id="51" idx="0"/>
          </p:cNvCxnSpPr>
          <p:nvPr/>
        </p:nvCxnSpPr>
        <p:spPr>
          <a:xfrm rot="16200000" flipH="1">
            <a:off x="-101634" y="1458956"/>
            <a:ext cx="1882408" cy="1075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5220072" y="6025848"/>
            <a:ext cx="1571636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Constante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68" name="Connecteur en angle 24"/>
          <p:cNvCxnSpPr>
            <a:stCxn id="15" idx="2"/>
            <a:endCxn id="63" idx="2"/>
          </p:cNvCxnSpPr>
          <p:nvPr/>
        </p:nvCxnSpPr>
        <p:spPr>
          <a:xfrm rot="16200000" flipH="1">
            <a:off x="3113891" y="3705353"/>
            <a:ext cx="596584" cy="5187414"/>
          </a:xfrm>
          <a:prstGeom prst="bentConnector3">
            <a:avLst>
              <a:gd name="adj1" fmla="val 138318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24"/>
          <p:cNvCxnSpPr>
            <a:stCxn id="12" idx="2"/>
            <a:endCxn id="63" idx="1"/>
          </p:cNvCxnSpPr>
          <p:nvPr/>
        </p:nvCxnSpPr>
        <p:spPr>
          <a:xfrm rot="5400000" flipH="1" flipV="1">
            <a:off x="3862465" y="5235185"/>
            <a:ext cx="281192" cy="2434022"/>
          </a:xfrm>
          <a:prstGeom prst="bentConnector4">
            <a:avLst>
              <a:gd name="adj1" fmla="val -46456"/>
              <a:gd name="adj2" fmla="val 66142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24"/>
          <p:cNvCxnSpPr>
            <a:stCxn id="5" idx="2"/>
            <a:endCxn id="63" idx="0"/>
          </p:cNvCxnSpPr>
          <p:nvPr/>
        </p:nvCxnSpPr>
        <p:spPr>
          <a:xfrm rot="5400000">
            <a:off x="5490719" y="5015741"/>
            <a:ext cx="1525278" cy="49493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24"/>
          <p:cNvCxnSpPr>
            <a:stCxn id="21" idx="2"/>
            <a:endCxn id="63" idx="3"/>
          </p:cNvCxnSpPr>
          <p:nvPr/>
        </p:nvCxnSpPr>
        <p:spPr>
          <a:xfrm rot="5400000">
            <a:off x="7428380" y="5596080"/>
            <a:ext cx="78848" cy="13521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857224" y="2714620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Objet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43306" y="1285860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Affichage SDL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43306" y="2714620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Scanf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SDL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00826" y="2714620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Terrain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643306" y="142852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Application principale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00826" y="3786190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Tile</a:t>
            </a:r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10" y="6072206"/>
            <a:ext cx="800105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*Ces modules sont les mêmes que ceux utilisés dans l’application </a:t>
            </a:r>
            <a:r>
              <a:rPr lang="fr-FR" dirty="0" err="1" smtClean="0">
                <a:solidFill>
                  <a:schemeClr val="bg1"/>
                </a:solidFill>
              </a:rPr>
              <a:t>Iniuriam</a:t>
            </a:r>
            <a:r>
              <a:rPr lang="fr-FR" dirty="0" smtClean="0">
                <a:solidFill>
                  <a:schemeClr val="bg1"/>
                </a:solidFill>
              </a:rPr>
              <a:t>, ou bien des versions tronquées.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4" name="Forme 13"/>
          <p:cNvCxnSpPr>
            <a:stCxn id="10" idx="2"/>
            <a:endCxn id="6" idx="0"/>
          </p:cNvCxnSpPr>
          <p:nvPr/>
        </p:nvCxnSpPr>
        <p:spPr>
          <a:xfrm rot="5400000">
            <a:off x="4250529" y="1107265"/>
            <a:ext cx="35719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643306" y="5000636"/>
            <a:ext cx="1571636" cy="7858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Constante *</a:t>
            </a:r>
            <a:endParaRPr lang="fr-FR" sz="16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8" name="Connecteur en angle 17"/>
          <p:cNvCxnSpPr>
            <a:stCxn id="6" idx="2"/>
            <a:endCxn id="5" idx="0"/>
          </p:cNvCxnSpPr>
          <p:nvPr/>
        </p:nvCxnSpPr>
        <p:spPr>
          <a:xfrm rot="5400000">
            <a:off x="2714612" y="1000108"/>
            <a:ext cx="642942" cy="27860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2"/>
            <a:endCxn id="7" idx="0"/>
          </p:cNvCxnSpPr>
          <p:nvPr/>
        </p:nvCxnSpPr>
        <p:spPr>
          <a:xfrm rot="5400000">
            <a:off x="4107653" y="2393149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2"/>
            <a:endCxn id="9" idx="0"/>
          </p:cNvCxnSpPr>
          <p:nvPr/>
        </p:nvCxnSpPr>
        <p:spPr>
          <a:xfrm rot="16200000" flipH="1">
            <a:off x="5536413" y="964389"/>
            <a:ext cx="642942" cy="2857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9" idx="2"/>
            <a:endCxn id="11" idx="0"/>
          </p:cNvCxnSpPr>
          <p:nvPr/>
        </p:nvCxnSpPr>
        <p:spPr>
          <a:xfrm rot="5400000">
            <a:off x="7143768" y="3643314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5" idx="2"/>
            <a:endCxn id="15" idx="0"/>
          </p:cNvCxnSpPr>
          <p:nvPr/>
        </p:nvCxnSpPr>
        <p:spPr>
          <a:xfrm rot="16200000" flipH="1">
            <a:off x="2285984" y="2857496"/>
            <a:ext cx="1500198" cy="2786082"/>
          </a:xfrm>
          <a:prstGeom prst="bentConnector3">
            <a:avLst>
              <a:gd name="adj1" fmla="val 848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2"/>
            <a:endCxn id="15" idx="0"/>
          </p:cNvCxnSpPr>
          <p:nvPr/>
        </p:nvCxnSpPr>
        <p:spPr>
          <a:xfrm rot="5400000">
            <a:off x="5643570" y="3357562"/>
            <a:ext cx="428628" cy="2857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7" idx="2"/>
            <a:endCxn id="15" idx="0"/>
          </p:cNvCxnSpPr>
          <p:nvPr/>
        </p:nvCxnSpPr>
        <p:spPr>
          <a:xfrm rot="5400000">
            <a:off x="3679025" y="4250537"/>
            <a:ext cx="150019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622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Objet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58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Objet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description : chaîne de caractères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utilite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(énuméré)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protection : entier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valeur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icon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surface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initialiserTousLesObjets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libererTousLesObjets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d’Objet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436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3784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Stock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942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Stock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: Objet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quantite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333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623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Stock st, in : Objet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stockLibere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Stock 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incrementerStock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Stock st, in : entier n)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copieStock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Stock st1, in : Stock st2)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12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Inventaire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197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Inventaire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 : Tableau de Stock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nbObjet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estObjDansInv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Inventaire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ajouterObjetInventaire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Inventaire*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enleverObjetInventaire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Inventaire* inventaire,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Inventaire inventaire1, in : Inventaire inventaire2)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3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Compétence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58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action : Chaîne de caractères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bonusatt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bonusdef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bonusint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bonusafi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bonuschar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4384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type,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comp1, in :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comp2)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33122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Capacité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862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nbCompetence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quantite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771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chercherCompetence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type)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014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Competence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         in :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capacite1, 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capacite2)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21004"/>
          <a:ext cx="8501122" cy="489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Equipement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406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Equipement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torse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bas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mains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pieds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armeGauche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Adresse d’un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armeDroite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3 adresses d’Objet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015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534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Equipement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copieEquipement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 equi1, in-out : Equipement equi2)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16632"/>
          <a:ext cx="8501122" cy="66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/>
                <a:gridCol w="4250561"/>
              </a:tblGrid>
              <a:tr h="4725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Personnage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6073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Personnage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 de caractères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race : Entier (énuméré)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sexe: Entier (énuméré)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faction : Entier (énuméré)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argent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intelligence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agilite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charisme: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niveau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carriere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ptDeVie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Capacite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inventaire : Inventaire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Equipement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avatar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Surface SDL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 : Entier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getNbCarriere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calculNiveau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experience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2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4102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persoInit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chargerPerso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… 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nouveauPerso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… 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persoInitPNJ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 in : Tableau d’Objet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tab)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persoLibere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addPersoPtDeVie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pdv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ajouterInventaire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);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soustraireInventaire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);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perso, in : Entier type, in : Entier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exp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persoUtiliseObjet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perso, 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cible)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copiePerso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perso1, in-out : Personnage perso2)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equiper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Personnage* perso, in : 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int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initialiserTousLesPNJ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libererTousLesPNJ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 </a:t>
                      </a:r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88076"/>
          <a:ext cx="8501122" cy="367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595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collision : Booléen</a:t>
                      </a:r>
                    </a:p>
                    <a:p>
                      <a:endParaRPr lang="fr-FR" sz="1600" baseline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342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058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initTile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Bookman Old Style" pitchFamily="18" charset="0"/>
              </a:rPr>
              <a:t>INIURIAM est un Jeu de Rôle, pour 1 à 4 joueurs.</a:t>
            </a:r>
          </a:p>
          <a:p>
            <a:r>
              <a:rPr lang="fr-FR" b="1" dirty="0" smtClean="0">
                <a:latin typeface="Bookman Old Style" pitchFamily="18" charset="0"/>
              </a:rPr>
              <a:t>Son univers est de type futuriste.</a:t>
            </a:r>
          </a:p>
          <a:p>
            <a:r>
              <a:rPr lang="fr-FR" b="1" dirty="0" smtClean="0">
                <a:latin typeface="Bookman Old Style" pitchFamily="18" charset="0"/>
              </a:rPr>
              <a:t>On y retrouve la plupart des éléments caractéristiques des Jeux de Rôle : gestion des objets, des compétences, de l’expérience, des carrières, des quêtes, personnalisations possibles…</a:t>
            </a:r>
            <a:endParaRPr lang="fr-FR" b="1" dirty="0">
              <a:latin typeface="Bookman Old Style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2636912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dirty="0" smtClean="0">
                <a:solidFill>
                  <a:srgbClr val="FF0000"/>
                </a:solidFill>
                <a:latin typeface="Bookman Old Style" pitchFamily="18" charset="0"/>
              </a:rPr>
              <a:t>SCREENS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70132"/>
          <a:ext cx="8501122" cy="635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Terrain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4145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Terrain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nbrTileChipset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hauteurChipset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largeurChipset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numCarte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tabChipset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Tile</a:t>
                      </a:r>
                      <a:endParaRPr lang="fr-FR" sz="1600" baseline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chipset : Surface SDL</a:t>
                      </a:r>
                    </a:p>
                    <a:p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unsigned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int</a:t>
                      </a: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a:t> *carte;       /** le pointeur sur la carte*/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decalageX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defilY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tileSel</a:t>
                      </a: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72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9969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terRemplirStruct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terSauvegarde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 : Chaîne de caractères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nomChipset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terCharger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nomFichier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Terrain ter)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51316"/>
          <a:ext cx="8501122" cy="675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Déplacement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estDifferentTab2D (in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tab1,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tab2) : Booléen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deplacerCaseColonne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y,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deplacerCaseLigne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x,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testRetourColonne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y,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testRetourLigne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 x, in : Tableau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chercher2 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tab, in : Entiers x,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y, i) : 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quatreChemins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droite, haut, bas, gauche)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deplacementIA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x, y, z, t, in-out : Tableau 2D d’Entiers tab) 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chemin(in : Entiers x, y, z, t, in-out : Tableau 2D d’Entiers tab) 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seRapprocher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 tab,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 Entier nb, in-out : Entiers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a, b, orientation)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Entier</a:t>
                      </a:r>
                    </a:p>
                    <a:p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sEloigner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Tableau 2D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 tab,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 Entier nb, in-out : Entiers</a:t>
                      </a:r>
                      <a:r>
                        <a:rPr lang="fr-FR" sz="16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a, b, orientation) </a:t>
                      </a:r>
                      <a:r>
                        <a:rPr lang="fr-FR" sz="16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Entier</a:t>
                      </a:r>
                    </a:p>
                    <a:p>
                      <a:endParaRPr lang="fr-FR" sz="16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8569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copieTab2D (in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Tableau 2D d’Entiers tab, in-out : Tableau 2D d’Entiers tab2)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[TAILLE_MAX_H][TAILLE_MAX_L], char tab2 [TAILLE_MAX_H][TAILLE_MAX_L]);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getColonne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Entier col, in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tab, in-out : Tableau 1D d’Entiers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tamp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afficherTab2D (in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tunnel (in : Entiers x, y, i, in-out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reinitTunnel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Entiers x,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y,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Tableau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2D d’Entiers tab)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77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Combat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0009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Combattant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Personnage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camp : Entier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ordre : Entier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 : Entier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(énuméré)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derniereAction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(énuméré)</a:t>
                      </a:r>
                    </a:p>
                    <a:p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2D d’Entiers</a:t>
                      </a:r>
                      <a:endParaRPr lang="fr-FR" sz="14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tri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d’Entiers tab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e, l)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estDansChampDeVision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 2D d’Entiers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   in : Entiers x, y, z, t, orientation)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estLaFin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Combattants groupe, in : Entiers l,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campJoueur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testNbCombattant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Combattant groupe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l,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in : Tableau 2D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attaquer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attaquant,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in : 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bonusAg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bonusEsc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type, distance)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estAPortee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 2D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Combattants attaquant,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 : Entier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deplaceCombDroite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combattant,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nbDeplacement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in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deplaceCombGauche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deplaceCombBas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deplaceCombHaut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71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Combat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areneInit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Terrain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terrain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Tableau 2D d’Entiers tab)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Personnages liste, in :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 in-out : Tableau de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Combattants groupe)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initPosGauche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 combattant,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initPosDroite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initPosCombattant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liste, in : Entier 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ordreGroupe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liste, in : Entier l)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initCombat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Personnages liste, in : Entier l,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Tableau de Combattants groupe,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copieCombattant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Combattant comb1, in-out : Combattant comb2)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verifierDerniereAction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Combattant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bonusDef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bonusEsc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ajouterCompetenceAttaque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rapport, type)</a:t>
                      </a:r>
                    </a:p>
                    <a:p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attaqueBrutale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attaquePrudente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feinte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viserPourAttaquer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preparerParade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Combattants attaquant,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degat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type)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tourIA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de Combattants groupe, in : Entiers j, l,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tourJoueur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de Combattants groupe, in : Entiers j, l,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combat (in-out : Tableau de Personnages liste, in : Entier l, 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afficherPortee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 perso,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Entier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effacerPortee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Tableau 2D d’Entiers </a:t>
                      </a:r>
                      <a:r>
                        <a:rPr lang="fr-FR" sz="13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3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Combattant perso,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Entier </a:t>
                      </a:r>
                      <a:r>
                        <a:rPr lang="fr-FR" sz="13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portee</a:t>
                      </a:r>
                      <a:r>
                        <a:rPr lang="fr-FR" sz="13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78199"/>
          <a:ext cx="8501122" cy="671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Mission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2057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Objet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type : Entier (énuméré)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:Entier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objCible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Objet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suite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9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estPersoMission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estLieuMission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estObjetMission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mission,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testMissionParlerA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mission,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testMissionFaireParler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testMissionTuer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Personnage perso)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Booléen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testMissionObjetObtenir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Objet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testMissionAllerA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posX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posY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Booléen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067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Mission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missionDefinir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:Mission mission, in : Entier l,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Tableau d’Objets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missionAccomplir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Mission mission, 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 : Tableau d’Objets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missionCopie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Mission mission1, in : Mission mission2)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58868"/>
          <a:ext cx="8501122" cy="653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Parole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1937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Dialogue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perso1 : Personnage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perso2 : Personnage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humeur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obtenirInfo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info,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 mission,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parlerQuete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Chaîne de caractères info)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soudoyer(in-out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menacer(in-out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seduire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Dialogue* dialogue,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acheter(in-out : Dialogue dialogue,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in-out :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vendre(in-out : Dialogue dialogue, in : Objet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9057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dialogueInit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Dialogue dialogue, in : Personnages perso1, perso2)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setReponse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 : Chaîne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 question,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in-out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marchander (in-out : Dialogue dialogue, in-out : Entier valeur)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249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Scanf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eventScanf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Caractère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chiffre)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Caractère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945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scanfSDL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Chaîne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chaine, in-out : Surface SDL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in : Entier longueur, in-out : Entier action, in : Police TTF police,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in : Booléen chiffre)</a:t>
                      </a:r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652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Menu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402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Partie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nom : Chaîne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caractères</a:t>
                      </a:r>
                    </a:p>
                    <a:p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joueur : Tableau de Personnages</a:t>
                      </a:r>
                    </a:p>
                    <a:p>
                      <a:r>
                        <a:rPr lang="fr-FR" sz="1400" b="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nbJoueur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missionsAccomplies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Missions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nbMission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missionActuelle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numCarte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eventMenu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afficherPage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Chaînes de caractères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texte_SDL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 : Entiers nb, choix,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in-out : Entiers position, haut, pas, page)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nouvellePartie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Partie jeu, in : Chaîne de caractères sauvegarde,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in : FMOD_SYSYEM system)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afficherOptions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Police TTF police,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in : FMOD_SYSYEM system,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in-out : FMOD_SOUD musique) : Entier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afficherMenu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Booléen jeu,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 : Police TTF police,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in-out Partie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 : Entier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434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partieInit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 : Partie jeu, … 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partieLibere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(in-out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Partie jeu)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14291"/>
          <a:ext cx="8501122" cy="513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7921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Structure </a:t>
                      </a:r>
                      <a:r>
                        <a:rPr lang="fr-FR" sz="1600" b="1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endParaRPr lang="fr-FR" sz="1600" b="1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Tableau de Personnages</a:t>
                      </a:r>
                    </a:p>
                    <a:p>
                      <a:r>
                        <a:rPr lang="fr-FR" sz="16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3073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Accesseurs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getNbGroupesPNJ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()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</a:t>
                      </a:r>
                    </a:p>
                    <a:p>
                      <a:endParaRPr lang="fr-FR" sz="16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Mutateurs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listePersoInit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liste, in : Entier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tabListePersoInitPNJ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in : Tableau d’Objets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listePersoLibere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tabListePersoLibere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liste)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initialiserTousLesPNJ2(in-out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   in : Tableau d’Objets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libererTousLesPNJ2(in-out : Tableau de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6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tabPNJ</a:t>
                      </a:r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16632"/>
          <a:ext cx="8501122" cy="598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Affichage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2606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Fonctions :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eventCombatSDL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nbrHero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in-out : Tableau de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ennemi, in: Terrain ter,</a:t>
                      </a:r>
                    </a:p>
                    <a:p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in-out : Surface 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eventArmesEquiSDL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combattant, in : Entier choix,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</a:t>
                      </a:r>
                      <a:r>
                        <a:rPr lang="fr-FR" sz="1400" b="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b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affCarte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in-out : Surface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affInventaire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affProfil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eventInventaireSDL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affMenuDialogue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Chaîne de caractères info, in : Entier curseur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 Surface SDL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affDialogue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: Personnage perso, in-out : Chaîne de caractères info,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affSoudoyer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perso, in : Entier curseur,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affInvPnj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affVendre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Objet objet,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affInfOb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Rectangle SDL position, in : Objet objet,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affCombat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Terrain ter, in-out : Tableau de Combattants groupe, in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Entier l,</a:t>
                      </a:r>
                      <a:endParaRPr lang="fr-FR" sz="140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in-out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affArmesEqui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choix,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affAttaque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Entier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choix,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0" y="2636912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dirty="0" smtClean="0">
                <a:solidFill>
                  <a:srgbClr val="FF0000"/>
                </a:solidFill>
                <a:latin typeface="Bookman Old Style" pitchFamily="18" charset="0"/>
              </a:rPr>
              <a:t>SCREENS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87132"/>
          <a:ext cx="8501122" cy="63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Module</a:t>
                      </a:r>
                      <a:r>
                        <a:rPr lang="fr-FR" sz="16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Affichage SDL</a:t>
                      </a:r>
                      <a:endParaRPr lang="fr-FR" sz="1600" dirty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102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Procédures :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eventJeuSDL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 de Personnages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in-out : Tableau de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Liste_Perso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Entier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nbrPnj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in-out : Mission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in : Terrain ter,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eventJournalSDL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b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eventProfilSDL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eventInventaireSDL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eventTourJoueurSDL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Tableau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de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Combattants groupe, in : Entiers j, l,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in-out : Tableau 2D d’Entiers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in : Terrain ter,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eventAttaqueSDL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Combattants combattant,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defenseur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Objet arme,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Tableau 2D d’Entiers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arene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eventRecupInvSDL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Personnage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hero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Personnage ennemi, 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in-out : Mission mission, in : Tableau d’Objets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eventDialogueSDL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 : Tableau de Personnages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pnjs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in-out : Chaîne de caractères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repondre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in-out :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in : Tableau d’Objets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Terrain ter,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eventSoudoyerSDL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: Chaîne de caractères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eventAcheterSDL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in-out :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Mission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mission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 in : Tableau d’Objets </a:t>
                      </a:r>
                      <a:r>
                        <a:rPr lang="fr-FR" sz="1400" baseline="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tabObjets</a:t>
                      </a:r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</a:p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+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eventVendreSDL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(in-out : Dialogue dialogue, in-out : Chaîne de caractères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reponse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,</a:t>
                      </a:r>
                    </a:p>
                    <a:p>
                      <a:r>
                        <a:rPr lang="fr-FR" sz="1400" baseline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                              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in-out : Surface SDL </a:t>
                      </a:r>
                      <a:r>
                        <a:rPr lang="fr-FR" sz="1400" dirty="0" err="1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ecran</a:t>
                      </a:r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</a:rPr>
                        <a:t>)</a:t>
                      </a:r>
                      <a:endParaRPr lang="fr-FR" sz="1400" b="0" dirty="0" smtClean="0">
                        <a:solidFill>
                          <a:sysClr val="windowText" lastClr="00000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Bookman Old Style" pitchFamily="18" charset="0"/>
              </a:rPr>
              <a:t>Nous avons aussi conçu un Editeur graphique, qui permet de modifier certaines données de jeu.</a:t>
            </a:r>
            <a:endParaRPr lang="fr-FR" b="1" dirty="0">
              <a:latin typeface="Bookman Old Style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636912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dirty="0" smtClean="0">
                <a:solidFill>
                  <a:srgbClr val="FF0000"/>
                </a:solidFill>
                <a:latin typeface="Bookman Old Style" pitchFamily="18" charset="0"/>
              </a:rPr>
              <a:t>SCREENS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Bookman Old Style" pitchFamily="18" charset="0"/>
              </a:rPr>
              <a:t>Bilan du développement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Bookman Old Style" pitchFamily="18" charset="0"/>
              </a:rPr>
              <a:t>Bilan du développement :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Un projet trop ambitieux</a:t>
            </a:r>
          </a:p>
        </p:txBody>
      </p:sp>
      <p:pic>
        <p:nvPicPr>
          <p:cNvPr id="4098" name="Picture 2" descr="http://gusandcodotnet.files.wordpress.com/2011/04/go.jpg"/>
          <p:cNvPicPr>
            <a:picLocks noChangeAspect="1" noChangeArrowheads="1"/>
          </p:cNvPicPr>
          <p:nvPr/>
        </p:nvPicPr>
        <p:blipFill>
          <a:blip r:embed="rId3" cstate="print"/>
          <a:srcRect b="45960"/>
          <a:stretch>
            <a:fillRect/>
          </a:stretch>
        </p:blipFill>
        <p:spPr bwMode="auto">
          <a:xfrm>
            <a:off x="-396552" y="4365104"/>
            <a:ext cx="10045772" cy="2952328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Bookman Old Style" pitchFamily="18" charset="0"/>
              </a:rPr>
              <a:t>Bilan du développement :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Un projet trop ambitieux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Mais beaucoup de travail engagé (plus de 40 fichiers sources)</a:t>
            </a:r>
          </a:p>
        </p:txBody>
      </p:sp>
      <p:pic>
        <p:nvPicPr>
          <p:cNvPr id="6" name="Picture 2" descr="http://gusandcodotnet.files.wordpress.com/2011/04/go.jpg"/>
          <p:cNvPicPr>
            <a:picLocks noChangeAspect="1" noChangeArrowheads="1"/>
          </p:cNvPicPr>
          <p:nvPr/>
        </p:nvPicPr>
        <p:blipFill>
          <a:blip r:embed="rId3" cstate="print"/>
          <a:srcRect b="48596"/>
          <a:stretch>
            <a:fillRect/>
          </a:stretch>
        </p:blipFill>
        <p:spPr bwMode="auto">
          <a:xfrm>
            <a:off x="-396552" y="4365104"/>
            <a:ext cx="10045772" cy="2808312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1809" t="9760" r="46717" b="66720"/>
          <a:stretch>
            <a:fillRect/>
          </a:stretch>
        </p:blipFill>
        <p:spPr bwMode="auto">
          <a:xfrm>
            <a:off x="323528" y="3140968"/>
            <a:ext cx="56886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pic>
        <p:nvPicPr>
          <p:cNvPr id="10" name="Picture 2" descr="http://gusandcodotnet.files.wordpress.com/2011/04/go.jpg"/>
          <p:cNvPicPr>
            <a:picLocks noChangeAspect="1" noChangeArrowheads="1"/>
          </p:cNvPicPr>
          <p:nvPr/>
        </p:nvPicPr>
        <p:blipFill>
          <a:blip r:embed="rId3" cstate="print"/>
          <a:srcRect b="45959"/>
          <a:stretch>
            <a:fillRect/>
          </a:stretch>
        </p:blipFill>
        <p:spPr bwMode="auto">
          <a:xfrm>
            <a:off x="-396552" y="4365104"/>
            <a:ext cx="10045772" cy="2952328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8" name="ZoneTexte 7"/>
          <p:cNvSpPr txBox="1"/>
          <p:nvPr/>
        </p:nvSpPr>
        <p:spPr>
          <a:xfrm>
            <a:off x="179512" y="260648"/>
            <a:ext cx="86409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Bookman Old Style" pitchFamily="18" charset="0"/>
              </a:rPr>
              <a:t>Bilan du développement :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Un projet trop ambitieux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Mais beaucoup de travail engagé (plus de 40 fichiers sources)</a:t>
            </a:r>
          </a:p>
          <a:p>
            <a:endParaRPr lang="fr-FR" b="1" dirty="0" smtClean="0">
              <a:latin typeface="Bookman Old Style" pitchFamily="18" charset="0"/>
            </a:endParaRPr>
          </a:p>
          <a:p>
            <a:r>
              <a:rPr lang="fr-FR" b="1" dirty="0" smtClean="0">
                <a:latin typeface="Bookman Old Style" pitchFamily="18" charset="0"/>
              </a:rPr>
              <a:t>• Découverte de SVN, </a:t>
            </a:r>
            <a:r>
              <a:rPr lang="fr-FR" b="1" dirty="0" err="1" smtClean="0">
                <a:latin typeface="Bookman Old Style" pitchFamily="18" charset="0"/>
              </a:rPr>
              <a:t>Valgrind</a:t>
            </a:r>
            <a:r>
              <a:rPr lang="fr-FR" b="1" dirty="0" smtClean="0">
                <a:latin typeface="Bookman Old Style" pitchFamily="18" charset="0"/>
              </a:rPr>
              <a:t>, la SDL…</a:t>
            </a:r>
            <a:endParaRPr lang="fr-FR" b="1" dirty="0">
              <a:latin typeface="Bookman Old Style" pitchFamily="18" charset="0"/>
            </a:endParaRPr>
          </a:p>
        </p:txBody>
      </p:sp>
      <p:pic>
        <p:nvPicPr>
          <p:cNvPr id="2050" name="Picture 2" descr="http://www.libsdl.org/images/SDL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924944"/>
            <a:ext cx="2620944" cy="1525539"/>
          </a:xfrm>
          <a:prstGeom prst="rect">
            <a:avLst/>
          </a:prstGeom>
          <a:noFill/>
        </p:spPr>
      </p:pic>
      <p:pic>
        <p:nvPicPr>
          <p:cNvPr id="2052" name="Picture 4" descr="http://www10.pic-upload.de/03.06.13/cnmhxvr9s7z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653136"/>
            <a:ext cx="2592288" cy="1944216"/>
          </a:xfrm>
          <a:prstGeom prst="round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 l="11809" t="9760" r="46717" b="66720"/>
          <a:stretch>
            <a:fillRect/>
          </a:stretch>
        </p:blipFill>
        <p:spPr bwMode="auto">
          <a:xfrm>
            <a:off x="323528" y="3140968"/>
            <a:ext cx="56886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054" name="Picture 6" descr="http://www.cinepaint.org/wp-content/uploads/2011/11/valgri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3645024"/>
            <a:ext cx="3045321" cy="2127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F:\Info\LIF7\iniuriam\data\Media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-36385"/>
            <a:ext cx="11089232" cy="69307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-972616" y="1825660"/>
            <a:ext cx="1108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Bookman Old Style" pitchFamily="18" charset="0"/>
              </a:rPr>
              <a:t>Passons au diagramme des Modules !</a:t>
            </a:r>
            <a:endParaRPr lang="fr-FR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3385</Words>
  <Application>Microsoft Office PowerPoint</Application>
  <PresentationFormat>Affichage à l'écran (4:3)</PresentationFormat>
  <Paragraphs>458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Maison</cp:lastModifiedBy>
  <cp:revision>19</cp:revision>
  <dcterms:modified xsi:type="dcterms:W3CDTF">2013-06-03T18:56:08Z</dcterms:modified>
</cp:coreProperties>
</file>