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4" r:id="rId6"/>
    <p:sldId id="261" r:id="rId7"/>
    <p:sldId id="260" r:id="rId8"/>
    <p:sldId id="263" r:id="rId9"/>
    <p:sldId id="265" r:id="rId10"/>
    <p:sldId id="267"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67936" autoAdjust="0"/>
  </p:normalViewPr>
  <p:slideViewPr>
    <p:cSldViewPr snapToGrid="0">
      <p:cViewPr varScale="1">
        <p:scale>
          <a:sx n="86" d="100"/>
          <a:sy n="86" d="100"/>
        </p:scale>
        <p:origin x="48" y="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omeu\Downloads\Thinkful\Capstone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anya\Desktop\Thinkful\CAPSTONE%20II%20Housing%20price%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anya\Desktop\Thinkful\CAPSTONE%20II%20Housing%20price%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anya\Desktop\Thinkful\CAPSTONE%20II%20Housing%20price%20dat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errBars>
            <c:errBarType val="both"/>
            <c:errValType val="cust"/>
            <c:noEndCap val="0"/>
            <c:plus>
              <c:numRef>
                <c:f>'Overall Quality'!$O$28:$P$28</c:f>
                <c:numCache>
                  <c:formatCode>General</c:formatCode>
                  <c:ptCount val="2"/>
                  <c:pt idx="0">
                    <c:v>79124.508680029423</c:v>
                  </c:pt>
                  <c:pt idx="1">
                    <c:v>10357.350983312992</c:v>
                  </c:pt>
                </c:numCache>
              </c:numRef>
            </c:plus>
            <c:minus>
              <c:numRef>
                <c:f>'Overall Quality'!$O$29:$P$29</c:f>
                <c:numCache>
                  <c:formatCode>General</c:formatCode>
                  <c:ptCount val="2"/>
                  <c:pt idx="0">
                    <c:v>79124.508680029423</c:v>
                  </c:pt>
                  <c:pt idx="1">
                    <c:v>10357.350983312992</c:v>
                  </c:pt>
                </c:numCache>
              </c:numRef>
            </c:minus>
            <c:spPr>
              <a:noFill/>
              <a:ln w="9525" cap="flat" cmpd="sng" algn="ctr">
                <a:solidFill>
                  <a:schemeClr val="tx1">
                    <a:lumMod val="65000"/>
                    <a:lumOff val="35000"/>
                  </a:schemeClr>
                </a:solidFill>
                <a:round/>
              </a:ln>
              <a:effectLst/>
            </c:spPr>
          </c:errBars>
          <c:cat>
            <c:strRef>
              <c:f>'Overall Quality'!$O$23:$P$23</c:f>
              <c:strCache>
                <c:ptCount val="2"/>
                <c:pt idx="0">
                  <c:v>Quality 10</c:v>
                </c:pt>
                <c:pt idx="1">
                  <c:v>Quality 8</c:v>
                </c:pt>
              </c:strCache>
            </c:strRef>
          </c:cat>
          <c:val>
            <c:numRef>
              <c:f>'Overall Quality'!$O$24:$P$24</c:f>
              <c:numCache>
                <c:formatCode>General</c:formatCode>
                <c:ptCount val="2"/>
                <c:pt idx="0">
                  <c:v>438588.38888888888</c:v>
                </c:pt>
                <c:pt idx="1">
                  <c:v>274735.53571428574</c:v>
                </c:pt>
              </c:numCache>
            </c:numRef>
          </c:val>
          <c:extLst>
            <c:ext xmlns:c16="http://schemas.microsoft.com/office/drawing/2014/chart" uri="{C3380CC4-5D6E-409C-BE32-E72D297353CC}">
              <c16:uniqueId val="{00000000-81FE-4815-89A0-38E8BB634EB0}"/>
            </c:ext>
          </c:extLst>
        </c:ser>
        <c:dLbls>
          <c:showLegendKey val="0"/>
          <c:showVal val="0"/>
          <c:showCatName val="0"/>
          <c:showSerName val="0"/>
          <c:showPercent val="0"/>
          <c:showBubbleSize val="0"/>
        </c:dLbls>
        <c:gapWidth val="219"/>
        <c:overlap val="-27"/>
        <c:axId val="388594592"/>
        <c:axId val="388608736"/>
      </c:barChart>
      <c:catAx>
        <c:axId val="388594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88608736"/>
        <c:crosses val="autoZero"/>
        <c:auto val="1"/>
        <c:lblAlgn val="ctr"/>
        <c:lblOffset val="100"/>
        <c:noMultiLvlLbl val="0"/>
      </c:catAx>
      <c:valAx>
        <c:axId val="388608736"/>
        <c:scaling>
          <c:orientation val="minMax"/>
        </c:scaling>
        <c:delete val="0"/>
        <c:axPos val="l"/>
        <c:numFmt formatCode="&quot;$&quot;#,##0.0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88594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0070C0"/>
            </a:solidFill>
            <a:ln>
              <a:noFill/>
            </a:ln>
            <a:effectLst/>
          </c:spPr>
          <c:invertIfNegative val="0"/>
          <c:errBars>
            <c:errBarType val="both"/>
            <c:errValType val="cust"/>
            <c:noEndCap val="0"/>
            <c:plus>
              <c:numRef>
                <c:f>'t-test Fence'!$M$8:$N$8</c:f>
                <c:numCache>
                  <c:formatCode>General</c:formatCode>
                  <c:ptCount val="2"/>
                  <c:pt idx="0">
                    <c:v>7278.8458839336608</c:v>
                  </c:pt>
                  <c:pt idx="1">
                    <c:v>4671.5593730952205</c:v>
                  </c:pt>
                </c:numCache>
              </c:numRef>
            </c:plus>
            <c:minus>
              <c:numRef>
                <c:f>'t-test Fence'!$M$9:$N$9</c:f>
                <c:numCache>
                  <c:formatCode>General</c:formatCode>
                  <c:ptCount val="2"/>
                  <c:pt idx="0">
                    <c:v>7278.8458839336608</c:v>
                  </c:pt>
                  <c:pt idx="1">
                    <c:v>4671.5593730952205</c:v>
                  </c:pt>
                </c:numCache>
              </c:numRef>
            </c:minus>
            <c:spPr>
              <a:noFill/>
              <a:ln w="9525" cap="flat" cmpd="sng" algn="ctr">
                <a:solidFill>
                  <a:schemeClr val="tx1">
                    <a:lumMod val="65000"/>
                    <a:lumOff val="35000"/>
                  </a:schemeClr>
                </a:solidFill>
                <a:round/>
              </a:ln>
              <a:effectLst/>
            </c:spPr>
          </c:errBars>
          <c:cat>
            <c:strRef>
              <c:f>'t-test Fence'!$M$3:$N$3</c:f>
              <c:strCache>
                <c:ptCount val="2"/>
                <c:pt idx="0">
                  <c:v>Fence</c:v>
                </c:pt>
                <c:pt idx="1">
                  <c:v>No Fence</c:v>
                </c:pt>
              </c:strCache>
            </c:strRef>
          </c:cat>
          <c:val>
            <c:numRef>
              <c:f>'t-test Fence'!$M$4:$N$4</c:f>
              <c:numCache>
                <c:formatCode>General</c:formatCode>
                <c:ptCount val="2"/>
                <c:pt idx="0">
                  <c:v>152912.00711743772</c:v>
                </c:pt>
                <c:pt idx="1">
                  <c:v>187596.83799830364</c:v>
                </c:pt>
              </c:numCache>
            </c:numRef>
          </c:val>
          <c:extLst>
            <c:ext xmlns:c16="http://schemas.microsoft.com/office/drawing/2014/chart" uri="{C3380CC4-5D6E-409C-BE32-E72D297353CC}">
              <c16:uniqueId val="{00000000-2125-4A5A-93C1-663F54B98658}"/>
            </c:ext>
          </c:extLst>
        </c:ser>
        <c:dLbls>
          <c:showLegendKey val="0"/>
          <c:showVal val="0"/>
          <c:showCatName val="0"/>
          <c:showSerName val="0"/>
          <c:showPercent val="0"/>
          <c:showBubbleSize val="0"/>
        </c:dLbls>
        <c:gapWidth val="219"/>
        <c:overlap val="-27"/>
        <c:axId val="590693663"/>
        <c:axId val="310552863"/>
      </c:barChart>
      <c:catAx>
        <c:axId val="590693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10552863"/>
        <c:crosses val="autoZero"/>
        <c:auto val="1"/>
        <c:lblAlgn val="ctr"/>
        <c:lblOffset val="100"/>
        <c:noMultiLvlLbl val="0"/>
      </c:catAx>
      <c:valAx>
        <c:axId val="310552863"/>
        <c:scaling>
          <c:orientation val="minMax"/>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9069366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0070C0"/>
            </a:solidFill>
            <a:ln>
              <a:noFill/>
            </a:ln>
            <a:effectLst/>
          </c:spPr>
          <c:invertIfNegative val="0"/>
          <c:errBars>
            <c:errBarType val="both"/>
            <c:errValType val="cust"/>
            <c:noEndCap val="0"/>
            <c:plus>
              <c:numRef>
                <c:f>'t-test Garages'!$L$8:$M$8</c:f>
                <c:numCache>
                  <c:formatCode>General</c:formatCode>
                  <c:ptCount val="2"/>
                  <c:pt idx="0">
                    <c:v>3106.4254917323051</c:v>
                  </c:pt>
                  <c:pt idx="1">
                    <c:v>3528.2064151125883</c:v>
                  </c:pt>
                </c:numCache>
              </c:numRef>
            </c:plus>
            <c:minus>
              <c:numRef>
                <c:f>'t-test Garages'!$L$9:$M$9</c:f>
                <c:numCache>
                  <c:formatCode>General</c:formatCode>
                  <c:ptCount val="2"/>
                  <c:pt idx="0">
                    <c:v>3106.4254917323051</c:v>
                  </c:pt>
                  <c:pt idx="1">
                    <c:v>3528.2064151125883</c:v>
                  </c:pt>
                </c:numCache>
              </c:numRef>
            </c:minus>
            <c:spPr>
              <a:noFill/>
              <a:ln w="9525" cap="flat" cmpd="sng" algn="ctr">
                <a:solidFill>
                  <a:schemeClr val="tx1">
                    <a:lumMod val="65000"/>
                    <a:lumOff val="35000"/>
                  </a:schemeClr>
                </a:solidFill>
                <a:round/>
              </a:ln>
              <a:effectLst/>
            </c:spPr>
          </c:errBars>
          <c:cat>
            <c:strRef>
              <c:f>'t-test Garages'!$L$3:$M$3</c:f>
              <c:strCache>
                <c:ptCount val="2"/>
                <c:pt idx="0">
                  <c:v>1-car Garage</c:v>
                </c:pt>
                <c:pt idx="1">
                  <c:v>2-car Garage</c:v>
                </c:pt>
              </c:strCache>
            </c:strRef>
          </c:cat>
          <c:val>
            <c:numRef>
              <c:f>'t-test Garages'!$L$4:$M$4</c:f>
              <c:numCache>
                <c:formatCode>General</c:formatCode>
                <c:ptCount val="2"/>
                <c:pt idx="0">
                  <c:v>128116.68834688347</c:v>
                </c:pt>
                <c:pt idx="1">
                  <c:v>183851.66383495147</c:v>
                </c:pt>
              </c:numCache>
            </c:numRef>
          </c:val>
          <c:extLst>
            <c:ext xmlns:c16="http://schemas.microsoft.com/office/drawing/2014/chart" uri="{C3380CC4-5D6E-409C-BE32-E72D297353CC}">
              <c16:uniqueId val="{00000000-8B58-4BB1-A059-38DEE359D22C}"/>
            </c:ext>
          </c:extLst>
        </c:ser>
        <c:dLbls>
          <c:showLegendKey val="0"/>
          <c:showVal val="0"/>
          <c:showCatName val="0"/>
          <c:showSerName val="0"/>
          <c:showPercent val="0"/>
          <c:showBubbleSize val="0"/>
        </c:dLbls>
        <c:gapWidth val="219"/>
        <c:overlap val="-27"/>
        <c:axId val="717273871"/>
        <c:axId val="308646847"/>
      </c:barChart>
      <c:catAx>
        <c:axId val="717273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08646847"/>
        <c:crosses val="autoZero"/>
        <c:auto val="1"/>
        <c:lblAlgn val="ctr"/>
        <c:lblOffset val="100"/>
        <c:noMultiLvlLbl val="0"/>
      </c:catAx>
      <c:valAx>
        <c:axId val="308646847"/>
        <c:scaling>
          <c:orientation val="minMax"/>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71727387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0070C0"/>
            </a:solidFill>
            <a:ln>
              <a:noFill/>
            </a:ln>
            <a:effectLst/>
          </c:spPr>
          <c:invertIfNegative val="0"/>
          <c:errBars>
            <c:errBarType val="both"/>
            <c:errValType val="cust"/>
            <c:noEndCap val="0"/>
            <c:plus>
              <c:numRef>
                <c:f>'t-test Bsmt'!$L$8:$M$8</c:f>
                <c:numCache>
                  <c:formatCode>General</c:formatCode>
                  <c:ptCount val="2"/>
                  <c:pt idx="0">
                    <c:v>4454.0479981301742</c:v>
                  </c:pt>
                  <c:pt idx="1">
                    <c:v>9395.9451661292605</c:v>
                  </c:pt>
                </c:numCache>
              </c:numRef>
            </c:plus>
            <c:minus>
              <c:numRef>
                <c:f>'t-test Bsmt'!$L$9:$M$9</c:f>
                <c:numCache>
                  <c:formatCode>General</c:formatCode>
                  <c:ptCount val="2"/>
                  <c:pt idx="0">
                    <c:v>4454.0479981301742</c:v>
                  </c:pt>
                  <c:pt idx="1">
                    <c:v>9395.9451661292605</c:v>
                  </c:pt>
                </c:numCache>
              </c:numRef>
            </c:minus>
            <c:spPr>
              <a:noFill/>
              <a:ln w="9525" cap="flat" cmpd="sng" algn="ctr">
                <a:solidFill>
                  <a:schemeClr val="tx1">
                    <a:lumMod val="65000"/>
                    <a:lumOff val="35000"/>
                  </a:schemeClr>
                </a:solidFill>
                <a:round/>
              </a:ln>
              <a:effectLst/>
            </c:spPr>
          </c:errBars>
          <c:cat>
            <c:strRef>
              <c:f>'t-test Bsmt'!$L$3:$M$3</c:f>
              <c:strCache>
                <c:ptCount val="2"/>
                <c:pt idx="0">
                  <c:v>None/Unfinished</c:v>
                </c:pt>
                <c:pt idx="1">
                  <c:v>Finished</c:v>
                </c:pt>
              </c:strCache>
            </c:strRef>
          </c:cat>
          <c:val>
            <c:numRef>
              <c:f>'t-test Bsmt'!$L$4:$M$4</c:f>
              <c:numCache>
                <c:formatCode>General</c:formatCode>
                <c:ptCount val="2"/>
                <c:pt idx="0">
                  <c:v>182511.35085007729</c:v>
                </c:pt>
                <c:pt idx="1">
                  <c:v>168525.65060240965</c:v>
                </c:pt>
              </c:numCache>
            </c:numRef>
          </c:val>
          <c:extLst>
            <c:ext xmlns:c16="http://schemas.microsoft.com/office/drawing/2014/chart" uri="{C3380CC4-5D6E-409C-BE32-E72D297353CC}">
              <c16:uniqueId val="{00000000-0195-402C-8F3B-88D8BA049E31}"/>
            </c:ext>
          </c:extLst>
        </c:ser>
        <c:dLbls>
          <c:showLegendKey val="0"/>
          <c:showVal val="0"/>
          <c:showCatName val="0"/>
          <c:showSerName val="0"/>
          <c:showPercent val="0"/>
          <c:showBubbleSize val="0"/>
        </c:dLbls>
        <c:gapWidth val="219"/>
        <c:overlap val="-27"/>
        <c:axId val="450096607"/>
        <c:axId val="308648511"/>
      </c:barChart>
      <c:catAx>
        <c:axId val="4500966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08648511"/>
        <c:crosses val="autoZero"/>
        <c:auto val="1"/>
        <c:lblAlgn val="ctr"/>
        <c:lblOffset val="100"/>
        <c:noMultiLvlLbl val="0"/>
      </c:catAx>
      <c:valAx>
        <c:axId val="308648511"/>
        <c:scaling>
          <c:orientation val="minMax"/>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500966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435D4C74-D2DF-4B72-8F04-5F2331780D7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8AEA42D-C2C5-470A-A462-368708406BAF}">
      <dgm:prSet/>
      <dgm:spPr/>
      <dgm:t>
        <a:bodyPr/>
        <a:lstStyle/>
        <a:p>
          <a:r>
            <a:rPr lang="en-US" dirty="0"/>
            <a:t>The economy</a:t>
          </a:r>
        </a:p>
      </dgm:t>
    </dgm:pt>
    <dgm:pt modelId="{467B9E91-9B58-4402-A4CE-3ADF8857C157}" type="parTrans" cxnId="{CE002754-3350-4F3E-8875-2DF65BCC0874}">
      <dgm:prSet/>
      <dgm:spPr/>
      <dgm:t>
        <a:bodyPr/>
        <a:lstStyle/>
        <a:p>
          <a:endParaRPr lang="en-US"/>
        </a:p>
      </dgm:t>
    </dgm:pt>
    <dgm:pt modelId="{6F26F08E-C0EB-49DA-BD59-07C90B320AB3}" type="sibTrans" cxnId="{CE002754-3350-4F3E-8875-2DF65BCC0874}">
      <dgm:prSet/>
      <dgm:spPr/>
      <dgm:t>
        <a:bodyPr/>
        <a:lstStyle/>
        <a:p>
          <a:endParaRPr lang="en-US"/>
        </a:p>
      </dgm:t>
    </dgm:pt>
    <dgm:pt modelId="{65E3DDC6-5217-4100-9F35-062DC8541F72}">
      <dgm:prSet/>
      <dgm:spPr/>
      <dgm:t>
        <a:bodyPr/>
        <a:lstStyle/>
        <a:p>
          <a:r>
            <a:rPr lang="en-US"/>
            <a:t>Inventory levels</a:t>
          </a:r>
        </a:p>
      </dgm:t>
    </dgm:pt>
    <dgm:pt modelId="{CE3F03D8-ECDF-42F3-96F2-F2912E3D136E}" type="parTrans" cxnId="{3F4BAF06-C0C3-4962-9FA0-9ABB2E0A05D7}">
      <dgm:prSet/>
      <dgm:spPr/>
      <dgm:t>
        <a:bodyPr/>
        <a:lstStyle/>
        <a:p>
          <a:endParaRPr lang="en-US"/>
        </a:p>
      </dgm:t>
    </dgm:pt>
    <dgm:pt modelId="{FA40C22F-6CAE-4BF9-87C2-35812CFC849F}" type="sibTrans" cxnId="{3F4BAF06-C0C3-4962-9FA0-9ABB2E0A05D7}">
      <dgm:prSet/>
      <dgm:spPr/>
      <dgm:t>
        <a:bodyPr/>
        <a:lstStyle/>
        <a:p>
          <a:endParaRPr lang="en-US"/>
        </a:p>
      </dgm:t>
    </dgm:pt>
    <dgm:pt modelId="{90DDC176-3905-472D-84C0-2C6D4E1A791C}">
      <dgm:prSet/>
      <dgm:spPr/>
      <dgm:t>
        <a:bodyPr/>
        <a:lstStyle/>
        <a:p>
          <a:r>
            <a:rPr lang="en-US"/>
            <a:t>Market cycles and consumer behavior</a:t>
          </a:r>
        </a:p>
      </dgm:t>
    </dgm:pt>
    <dgm:pt modelId="{13BF1AAF-A172-4FD0-906D-AFC86C6D35CD}" type="parTrans" cxnId="{3CEE3DB9-DEB6-46B6-97F1-86913765FA19}">
      <dgm:prSet/>
      <dgm:spPr/>
      <dgm:t>
        <a:bodyPr/>
        <a:lstStyle/>
        <a:p>
          <a:endParaRPr lang="en-US"/>
        </a:p>
      </dgm:t>
    </dgm:pt>
    <dgm:pt modelId="{706C5405-B619-4D2D-AA0D-2731CC6AB174}" type="sibTrans" cxnId="{3CEE3DB9-DEB6-46B6-97F1-86913765FA19}">
      <dgm:prSet/>
      <dgm:spPr/>
      <dgm:t>
        <a:bodyPr/>
        <a:lstStyle/>
        <a:p>
          <a:endParaRPr lang="en-US"/>
        </a:p>
      </dgm:t>
    </dgm:pt>
    <dgm:pt modelId="{2FAD4067-8D98-40D1-B915-45EE2220D18B}">
      <dgm:prSet/>
      <dgm:spPr/>
      <dgm:t>
        <a:bodyPr/>
        <a:lstStyle/>
        <a:p>
          <a:r>
            <a:rPr lang="en-US"/>
            <a:t>Interest rates</a:t>
          </a:r>
        </a:p>
      </dgm:t>
    </dgm:pt>
    <dgm:pt modelId="{D00402C8-DAE3-46D4-818E-674EA9985CA9}" type="parTrans" cxnId="{B6464CA0-B7F3-4D03-89E2-650EC46B54EC}">
      <dgm:prSet/>
      <dgm:spPr/>
      <dgm:t>
        <a:bodyPr/>
        <a:lstStyle/>
        <a:p>
          <a:endParaRPr lang="en-US"/>
        </a:p>
      </dgm:t>
    </dgm:pt>
    <dgm:pt modelId="{66D7C61C-FFC1-4214-B250-8DC3060D2CF8}" type="sibTrans" cxnId="{B6464CA0-B7F3-4D03-89E2-650EC46B54EC}">
      <dgm:prSet/>
      <dgm:spPr/>
      <dgm:t>
        <a:bodyPr/>
        <a:lstStyle/>
        <a:p>
          <a:endParaRPr lang="en-US"/>
        </a:p>
      </dgm:t>
    </dgm:pt>
    <dgm:pt modelId="{3703FCD6-A213-4C06-B508-8D4AFAFBC97E}" type="pres">
      <dgm:prSet presAssocID="{435D4C74-D2DF-4B72-8F04-5F2331780D74}" presName="root" presStyleCnt="0">
        <dgm:presLayoutVars>
          <dgm:dir/>
          <dgm:resizeHandles val="exact"/>
        </dgm:presLayoutVars>
      </dgm:prSet>
      <dgm:spPr/>
    </dgm:pt>
    <dgm:pt modelId="{E5E95896-3688-48A4-AF99-621C71073C94}" type="pres">
      <dgm:prSet presAssocID="{E8AEA42D-C2C5-470A-A462-368708406BAF}" presName="compNode" presStyleCnt="0"/>
      <dgm:spPr/>
    </dgm:pt>
    <dgm:pt modelId="{F61291E4-F22A-473F-ACC1-03C2892C96DE}" type="pres">
      <dgm:prSet presAssocID="{E8AEA42D-C2C5-470A-A462-368708406BAF}" presName="bgRect" presStyleLbl="bgShp" presStyleIdx="0" presStyleCnt="4"/>
      <dgm:spPr/>
    </dgm:pt>
    <dgm:pt modelId="{35DCCF27-0F0A-46F1-8395-8234773E2A41}" type="pres">
      <dgm:prSet presAssocID="{E8AEA42D-C2C5-470A-A462-368708406BA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ins"/>
        </a:ext>
      </dgm:extLst>
    </dgm:pt>
    <dgm:pt modelId="{C1022AA0-893E-4B1A-8B4A-19A94731EE78}" type="pres">
      <dgm:prSet presAssocID="{E8AEA42D-C2C5-470A-A462-368708406BAF}" presName="spaceRect" presStyleCnt="0"/>
      <dgm:spPr/>
    </dgm:pt>
    <dgm:pt modelId="{E21FB1D3-AB20-4BBE-B884-84D157384C5C}" type="pres">
      <dgm:prSet presAssocID="{E8AEA42D-C2C5-470A-A462-368708406BAF}" presName="parTx" presStyleLbl="revTx" presStyleIdx="0" presStyleCnt="4">
        <dgm:presLayoutVars>
          <dgm:chMax val="0"/>
          <dgm:chPref val="0"/>
        </dgm:presLayoutVars>
      </dgm:prSet>
      <dgm:spPr/>
    </dgm:pt>
    <dgm:pt modelId="{571D317F-0E2C-4E81-9656-C4344B72420B}" type="pres">
      <dgm:prSet presAssocID="{6F26F08E-C0EB-49DA-BD59-07C90B320AB3}" presName="sibTrans" presStyleCnt="0"/>
      <dgm:spPr/>
    </dgm:pt>
    <dgm:pt modelId="{F00C351E-5E80-48D1-9E21-7D7A74286836}" type="pres">
      <dgm:prSet presAssocID="{65E3DDC6-5217-4100-9F35-062DC8541F72}" presName="compNode" presStyleCnt="0"/>
      <dgm:spPr/>
    </dgm:pt>
    <dgm:pt modelId="{8AC4B93F-409D-41FB-82DF-A36A540660A4}" type="pres">
      <dgm:prSet presAssocID="{65E3DDC6-5217-4100-9F35-062DC8541F72}" presName="bgRect" presStyleLbl="bgShp" presStyleIdx="1" presStyleCnt="4"/>
      <dgm:spPr/>
    </dgm:pt>
    <dgm:pt modelId="{FCD3DFBB-CC47-40BB-8E55-9302A318F82D}" type="pres">
      <dgm:prSet presAssocID="{65E3DDC6-5217-4100-9F35-062DC8541F7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x"/>
        </a:ext>
      </dgm:extLst>
    </dgm:pt>
    <dgm:pt modelId="{8048F2F4-9324-4BAC-B8C2-F3D11F5155A8}" type="pres">
      <dgm:prSet presAssocID="{65E3DDC6-5217-4100-9F35-062DC8541F72}" presName="spaceRect" presStyleCnt="0"/>
      <dgm:spPr/>
    </dgm:pt>
    <dgm:pt modelId="{B8983450-9A87-4B70-B74B-037A05FC6346}" type="pres">
      <dgm:prSet presAssocID="{65E3DDC6-5217-4100-9F35-062DC8541F72}" presName="parTx" presStyleLbl="revTx" presStyleIdx="1" presStyleCnt="4">
        <dgm:presLayoutVars>
          <dgm:chMax val="0"/>
          <dgm:chPref val="0"/>
        </dgm:presLayoutVars>
      </dgm:prSet>
      <dgm:spPr/>
    </dgm:pt>
    <dgm:pt modelId="{80F821F9-C341-45C6-ADD9-FA9757A16BD6}" type="pres">
      <dgm:prSet presAssocID="{FA40C22F-6CAE-4BF9-87C2-35812CFC849F}" presName="sibTrans" presStyleCnt="0"/>
      <dgm:spPr/>
    </dgm:pt>
    <dgm:pt modelId="{6F442A84-052B-4104-80B9-A4B7439C3EEC}" type="pres">
      <dgm:prSet presAssocID="{90DDC176-3905-472D-84C0-2C6D4E1A791C}" presName="compNode" presStyleCnt="0"/>
      <dgm:spPr/>
    </dgm:pt>
    <dgm:pt modelId="{4DB23E0B-8B3E-4B1D-81D1-1A1BF07C4A11}" type="pres">
      <dgm:prSet presAssocID="{90DDC176-3905-472D-84C0-2C6D4E1A791C}" presName="bgRect" presStyleLbl="bgShp" presStyleIdx="2" presStyleCnt="4"/>
      <dgm:spPr/>
    </dgm:pt>
    <dgm:pt modelId="{9E1430B4-3E47-407D-AA4E-5C818B950928}" type="pres">
      <dgm:prSet presAssocID="{90DDC176-3905-472D-84C0-2C6D4E1A791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opping cart"/>
        </a:ext>
      </dgm:extLst>
    </dgm:pt>
    <dgm:pt modelId="{1A5651A6-CB5F-4D08-A0B9-B47E5BEE9742}" type="pres">
      <dgm:prSet presAssocID="{90DDC176-3905-472D-84C0-2C6D4E1A791C}" presName="spaceRect" presStyleCnt="0"/>
      <dgm:spPr/>
    </dgm:pt>
    <dgm:pt modelId="{F973E8A2-2A3C-457D-9029-4CA232A34BA6}" type="pres">
      <dgm:prSet presAssocID="{90DDC176-3905-472D-84C0-2C6D4E1A791C}" presName="parTx" presStyleLbl="revTx" presStyleIdx="2" presStyleCnt="4">
        <dgm:presLayoutVars>
          <dgm:chMax val="0"/>
          <dgm:chPref val="0"/>
        </dgm:presLayoutVars>
      </dgm:prSet>
      <dgm:spPr/>
    </dgm:pt>
    <dgm:pt modelId="{17A836C5-9989-4057-ACA5-F4BE9F48B985}" type="pres">
      <dgm:prSet presAssocID="{706C5405-B619-4D2D-AA0D-2731CC6AB174}" presName="sibTrans" presStyleCnt="0"/>
      <dgm:spPr/>
    </dgm:pt>
    <dgm:pt modelId="{F383AACC-D0D9-4BE5-9A59-04264BEC75F7}" type="pres">
      <dgm:prSet presAssocID="{2FAD4067-8D98-40D1-B915-45EE2220D18B}" presName="compNode" presStyleCnt="0"/>
      <dgm:spPr/>
    </dgm:pt>
    <dgm:pt modelId="{5AA198DC-9240-4708-AAC5-30505F9543CC}" type="pres">
      <dgm:prSet presAssocID="{2FAD4067-8D98-40D1-B915-45EE2220D18B}" presName="bgRect" presStyleLbl="bgShp" presStyleIdx="3" presStyleCnt="4"/>
      <dgm:spPr/>
    </dgm:pt>
    <dgm:pt modelId="{535F68EE-04AB-49EA-A4C5-5207055048B1}" type="pres">
      <dgm:prSet presAssocID="{2FAD4067-8D98-40D1-B915-45EE2220D18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2BE4A76A-C710-4510-9E4B-C6E1D966A12E}" type="pres">
      <dgm:prSet presAssocID="{2FAD4067-8D98-40D1-B915-45EE2220D18B}" presName="spaceRect" presStyleCnt="0"/>
      <dgm:spPr/>
    </dgm:pt>
    <dgm:pt modelId="{7BDB050B-E8F9-4E4F-8BE1-93ADF9400876}" type="pres">
      <dgm:prSet presAssocID="{2FAD4067-8D98-40D1-B915-45EE2220D18B}" presName="parTx" presStyleLbl="revTx" presStyleIdx="3" presStyleCnt="4">
        <dgm:presLayoutVars>
          <dgm:chMax val="0"/>
          <dgm:chPref val="0"/>
        </dgm:presLayoutVars>
      </dgm:prSet>
      <dgm:spPr/>
    </dgm:pt>
  </dgm:ptLst>
  <dgm:cxnLst>
    <dgm:cxn modelId="{3F4BAF06-C0C3-4962-9FA0-9ABB2E0A05D7}" srcId="{435D4C74-D2DF-4B72-8F04-5F2331780D74}" destId="{65E3DDC6-5217-4100-9F35-062DC8541F72}" srcOrd="1" destOrd="0" parTransId="{CE3F03D8-ECDF-42F3-96F2-F2912E3D136E}" sibTransId="{FA40C22F-6CAE-4BF9-87C2-35812CFC849F}"/>
    <dgm:cxn modelId="{EC8F0929-3A61-4441-BC9D-E062AA53B061}" type="presOf" srcId="{E8AEA42D-C2C5-470A-A462-368708406BAF}" destId="{E21FB1D3-AB20-4BBE-B884-84D157384C5C}" srcOrd="0" destOrd="0" presId="urn:microsoft.com/office/officeart/2018/2/layout/IconVerticalSolidList"/>
    <dgm:cxn modelId="{CE002754-3350-4F3E-8875-2DF65BCC0874}" srcId="{435D4C74-D2DF-4B72-8F04-5F2331780D74}" destId="{E8AEA42D-C2C5-470A-A462-368708406BAF}" srcOrd="0" destOrd="0" parTransId="{467B9E91-9B58-4402-A4CE-3ADF8857C157}" sibTransId="{6F26F08E-C0EB-49DA-BD59-07C90B320AB3}"/>
    <dgm:cxn modelId="{B6464CA0-B7F3-4D03-89E2-650EC46B54EC}" srcId="{435D4C74-D2DF-4B72-8F04-5F2331780D74}" destId="{2FAD4067-8D98-40D1-B915-45EE2220D18B}" srcOrd="3" destOrd="0" parTransId="{D00402C8-DAE3-46D4-818E-674EA9985CA9}" sibTransId="{66D7C61C-FFC1-4214-B250-8DC3060D2CF8}"/>
    <dgm:cxn modelId="{3CEE3DB9-DEB6-46B6-97F1-86913765FA19}" srcId="{435D4C74-D2DF-4B72-8F04-5F2331780D74}" destId="{90DDC176-3905-472D-84C0-2C6D4E1A791C}" srcOrd="2" destOrd="0" parTransId="{13BF1AAF-A172-4FD0-906D-AFC86C6D35CD}" sibTransId="{706C5405-B619-4D2D-AA0D-2731CC6AB174}"/>
    <dgm:cxn modelId="{F3CB64C1-CE9C-4B05-9FEE-8413A91136BC}" type="presOf" srcId="{2FAD4067-8D98-40D1-B915-45EE2220D18B}" destId="{7BDB050B-E8F9-4E4F-8BE1-93ADF9400876}" srcOrd="0" destOrd="0" presId="urn:microsoft.com/office/officeart/2018/2/layout/IconVerticalSolidList"/>
    <dgm:cxn modelId="{07838BC6-3C98-4528-A6F1-BD8F4A3FF6EA}" type="presOf" srcId="{65E3DDC6-5217-4100-9F35-062DC8541F72}" destId="{B8983450-9A87-4B70-B74B-037A05FC6346}" srcOrd="0" destOrd="0" presId="urn:microsoft.com/office/officeart/2018/2/layout/IconVerticalSolidList"/>
    <dgm:cxn modelId="{7E2B82E6-864E-430B-A63C-91101071D86C}" type="presOf" srcId="{435D4C74-D2DF-4B72-8F04-5F2331780D74}" destId="{3703FCD6-A213-4C06-B508-8D4AFAFBC97E}" srcOrd="0" destOrd="0" presId="urn:microsoft.com/office/officeart/2018/2/layout/IconVerticalSolidList"/>
    <dgm:cxn modelId="{EA2C47EF-7A50-4BDF-9BCF-5AA6DCF37E28}" type="presOf" srcId="{90DDC176-3905-472D-84C0-2C6D4E1A791C}" destId="{F973E8A2-2A3C-457D-9029-4CA232A34BA6}" srcOrd="0" destOrd="0" presId="urn:microsoft.com/office/officeart/2018/2/layout/IconVerticalSolidList"/>
    <dgm:cxn modelId="{C23766A2-E59B-4F47-A753-6D94C65080C1}" type="presParOf" srcId="{3703FCD6-A213-4C06-B508-8D4AFAFBC97E}" destId="{E5E95896-3688-48A4-AF99-621C71073C94}" srcOrd="0" destOrd="0" presId="urn:microsoft.com/office/officeart/2018/2/layout/IconVerticalSolidList"/>
    <dgm:cxn modelId="{8D4540AA-947B-44F6-9BAE-47084282BE69}" type="presParOf" srcId="{E5E95896-3688-48A4-AF99-621C71073C94}" destId="{F61291E4-F22A-473F-ACC1-03C2892C96DE}" srcOrd="0" destOrd="0" presId="urn:microsoft.com/office/officeart/2018/2/layout/IconVerticalSolidList"/>
    <dgm:cxn modelId="{32F5F7C4-4F8A-4933-B3D2-EC58689FAF53}" type="presParOf" srcId="{E5E95896-3688-48A4-AF99-621C71073C94}" destId="{35DCCF27-0F0A-46F1-8395-8234773E2A41}" srcOrd="1" destOrd="0" presId="urn:microsoft.com/office/officeart/2018/2/layout/IconVerticalSolidList"/>
    <dgm:cxn modelId="{C6EE1E3A-82AA-49EA-A7B7-15E729B4B340}" type="presParOf" srcId="{E5E95896-3688-48A4-AF99-621C71073C94}" destId="{C1022AA0-893E-4B1A-8B4A-19A94731EE78}" srcOrd="2" destOrd="0" presId="urn:microsoft.com/office/officeart/2018/2/layout/IconVerticalSolidList"/>
    <dgm:cxn modelId="{A69CD562-6B59-4614-B1FF-23FC67845E44}" type="presParOf" srcId="{E5E95896-3688-48A4-AF99-621C71073C94}" destId="{E21FB1D3-AB20-4BBE-B884-84D157384C5C}" srcOrd="3" destOrd="0" presId="urn:microsoft.com/office/officeart/2018/2/layout/IconVerticalSolidList"/>
    <dgm:cxn modelId="{81026C42-91C7-4400-920A-3EA98FE6CFD9}" type="presParOf" srcId="{3703FCD6-A213-4C06-B508-8D4AFAFBC97E}" destId="{571D317F-0E2C-4E81-9656-C4344B72420B}" srcOrd="1" destOrd="0" presId="urn:microsoft.com/office/officeart/2018/2/layout/IconVerticalSolidList"/>
    <dgm:cxn modelId="{993B7F56-9DD9-4FF0-B8E7-2D283D8458C0}" type="presParOf" srcId="{3703FCD6-A213-4C06-B508-8D4AFAFBC97E}" destId="{F00C351E-5E80-48D1-9E21-7D7A74286836}" srcOrd="2" destOrd="0" presId="urn:microsoft.com/office/officeart/2018/2/layout/IconVerticalSolidList"/>
    <dgm:cxn modelId="{8480C13B-D9C8-482B-9B91-631E2952849E}" type="presParOf" srcId="{F00C351E-5E80-48D1-9E21-7D7A74286836}" destId="{8AC4B93F-409D-41FB-82DF-A36A540660A4}" srcOrd="0" destOrd="0" presId="urn:microsoft.com/office/officeart/2018/2/layout/IconVerticalSolidList"/>
    <dgm:cxn modelId="{F7B8BDC1-A7DC-4C64-AB92-715A7D93E7D3}" type="presParOf" srcId="{F00C351E-5E80-48D1-9E21-7D7A74286836}" destId="{FCD3DFBB-CC47-40BB-8E55-9302A318F82D}" srcOrd="1" destOrd="0" presId="urn:microsoft.com/office/officeart/2018/2/layout/IconVerticalSolidList"/>
    <dgm:cxn modelId="{002D0704-AD95-4DA9-A8FA-81899466AA28}" type="presParOf" srcId="{F00C351E-5E80-48D1-9E21-7D7A74286836}" destId="{8048F2F4-9324-4BAC-B8C2-F3D11F5155A8}" srcOrd="2" destOrd="0" presId="urn:microsoft.com/office/officeart/2018/2/layout/IconVerticalSolidList"/>
    <dgm:cxn modelId="{52D12373-7EEE-4B94-9059-02F9F94DBF7A}" type="presParOf" srcId="{F00C351E-5E80-48D1-9E21-7D7A74286836}" destId="{B8983450-9A87-4B70-B74B-037A05FC6346}" srcOrd="3" destOrd="0" presId="urn:microsoft.com/office/officeart/2018/2/layout/IconVerticalSolidList"/>
    <dgm:cxn modelId="{0EF7F705-EBD0-412F-95EB-55F4F5FACD19}" type="presParOf" srcId="{3703FCD6-A213-4C06-B508-8D4AFAFBC97E}" destId="{80F821F9-C341-45C6-ADD9-FA9757A16BD6}" srcOrd="3" destOrd="0" presId="urn:microsoft.com/office/officeart/2018/2/layout/IconVerticalSolidList"/>
    <dgm:cxn modelId="{7DC73A93-EFAC-4BC7-8FD5-5A3F5A72C539}" type="presParOf" srcId="{3703FCD6-A213-4C06-B508-8D4AFAFBC97E}" destId="{6F442A84-052B-4104-80B9-A4B7439C3EEC}" srcOrd="4" destOrd="0" presId="urn:microsoft.com/office/officeart/2018/2/layout/IconVerticalSolidList"/>
    <dgm:cxn modelId="{865694D6-3B0A-4217-8731-25DA3B0E73F6}" type="presParOf" srcId="{6F442A84-052B-4104-80B9-A4B7439C3EEC}" destId="{4DB23E0B-8B3E-4B1D-81D1-1A1BF07C4A11}" srcOrd="0" destOrd="0" presId="urn:microsoft.com/office/officeart/2018/2/layout/IconVerticalSolidList"/>
    <dgm:cxn modelId="{CD6B49D5-8143-422D-81AE-02161FF34A00}" type="presParOf" srcId="{6F442A84-052B-4104-80B9-A4B7439C3EEC}" destId="{9E1430B4-3E47-407D-AA4E-5C818B950928}" srcOrd="1" destOrd="0" presId="urn:microsoft.com/office/officeart/2018/2/layout/IconVerticalSolidList"/>
    <dgm:cxn modelId="{0F8183E8-12AA-4547-BA88-D7FFB4B73A4F}" type="presParOf" srcId="{6F442A84-052B-4104-80B9-A4B7439C3EEC}" destId="{1A5651A6-CB5F-4D08-A0B9-B47E5BEE9742}" srcOrd="2" destOrd="0" presId="urn:microsoft.com/office/officeart/2018/2/layout/IconVerticalSolidList"/>
    <dgm:cxn modelId="{2CC2CF1A-407C-4F13-8E3A-66A63C46A807}" type="presParOf" srcId="{6F442A84-052B-4104-80B9-A4B7439C3EEC}" destId="{F973E8A2-2A3C-457D-9029-4CA232A34BA6}" srcOrd="3" destOrd="0" presId="urn:microsoft.com/office/officeart/2018/2/layout/IconVerticalSolidList"/>
    <dgm:cxn modelId="{4E576840-66C0-489A-AD4A-69F6196A7A89}" type="presParOf" srcId="{3703FCD6-A213-4C06-B508-8D4AFAFBC97E}" destId="{17A836C5-9989-4057-ACA5-F4BE9F48B985}" srcOrd="5" destOrd="0" presId="urn:microsoft.com/office/officeart/2018/2/layout/IconVerticalSolidList"/>
    <dgm:cxn modelId="{088443F6-5C1B-4565-A4D0-7CF23456F61F}" type="presParOf" srcId="{3703FCD6-A213-4C06-B508-8D4AFAFBC97E}" destId="{F383AACC-D0D9-4BE5-9A59-04264BEC75F7}" srcOrd="6" destOrd="0" presId="urn:microsoft.com/office/officeart/2018/2/layout/IconVerticalSolidList"/>
    <dgm:cxn modelId="{E8A1554C-23A6-4987-BDC3-3B830190754D}" type="presParOf" srcId="{F383AACC-D0D9-4BE5-9A59-04264BEC75F7}" destId="{5AA198DC-9240-4708-AAC5-30505F9543CC}" srcOrd="0" destOrd="0" presId="urn:microsoft.com/office/officeart/2018/2/layout/IconVerticalSolidList"/>
    <dgm:cxn modelId="{57D608A4-3349-43C5-A908-77594C710379}" type="presParOf" srcId="{F383AACC-D0D9-4BE5-9A59-04264BEC75F7}" destId="{535F68EE-04AB-49EA-A4C5-5207055048B1}" srcOrd="1" destOrd="0" presId="urn:microsoft.com/office/officeart/2018/2/layout/IconVerticalSolidList"/>
    <dgm:cxn modelId="{C6D0CB59-2508-4F77-A0F5-B491611D0A33}" type="presParOf" srcId="{F383AACC-D0D9-4BE5-9A59-04264BEC75F7}" destId="{2BE4A76A-C710-4510-9E4B-C6E1D966A12E}" srcOrd="2" destOrd="0" presId="urn:microsoft.com/office/officeart/2018/2/layout/IconVerticalSolidList"/>
    <dgm:cxn modelId="{22A30D29-C26E-4930-9590-E449FF06DEE8}" type="presParOf" srcId="{F383AACC-D0D9-4BE5-9A59-04264BEC75F7}" destId="{7BDB050B-E8F9-4E4F-8BE1-93ADF940087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941875-A09E-4712-A431-13B66FED5AB5}"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03F4D96F-2BEE-4DA5-AF2B-2F2CC8EC619C}">
      <dgm:prSet/>
      <dgm:spPr/>
      <dgm:t>
        <a:bodyPr/>
        <a:lstStyle/>
        <a:p>
          <a:pPr>
            <a:defRPr cap="all"/>
          </a:pPr>
          <a:r>
            <a:rPr lang="en-US">
              <a:solidFill>
                <a:schemeClr val="bg1"/>
              </a:solidFill>
            </a:rPr>
            <a:t>Overall quality</a:t>
          </a:r>
        </a:p>
      </dgm:t>
    </dgm:pt>
    <dgm:pt modelId="{7CD4F39F-AB74-4A9E-B217-7559577FBFFB}" type="parTrans" cxnId="{2DA57775-5E6D-42BC-B960-98BCF964CC21}">
      <dgm:prSet/>
      <dgm:spPr/>
      <dgm:t>
        <a:bodyPr/>
        <a:lstStyle/>
        <a:p>
          <a:endParaRPr lang="en-US"/>
        </a:p>
      </dgm:t>
    </dgm:pt>
    <dgm:pt modelId="{8580EE64-B821-450E-A22B-10FD43D56C25}" type="sibTrans" cxnId="{2DA57775-5E6D-42BC-B960-98BCF964CC21}">
      <dgm:prSet/>
      <dgm:spPr/>
      <dgm:t>
        <a:bodyPr/>
        <a:lstStyle/>
        <a:p>
          <a:endParaRPr lang="en-US"/>
        </a:p>
      </dgm:t>
    </dgm:pt>
    <dgm:pt modelId="{BC264F46-FED4-4323-94F5-3E9532C5853E}">
      <dgm:prSet/>
      <dgm:spPr/>
      <dgm:t>
        <a:bodyPr/>
        <a:lstStyle/>
        <a:p>
          <a:pPr>
            <a:defRPr cap="all"/>
          </a:pPr>
          <a:r>
            <a:rPr lang="en-US">
              <a:solidFill>
                <a:schemeClr val="bg1"/>
              </a:solidFill>
            </a:rPr>
            <a:t>FENCE</a:t>
          </a:r>
        </a:p>
      </dgm:t>
    </dgm:pt>
    <dgm:pt modelId="{4F0ECEA5-057A-4D2A-8830-9333548B2422}" type="parTrans" cxnId="{C8CF8EB9-7085-4AEA-93EF-78C4A8EE950C}">
      <dgm:prSet/>
      <dgm:spPr/>
      <dgm:t>
        <a:bodyPr/>
        <a:lstStyle/>
        <a:p>
          <a:endParaRPr lang="en-US"/>
        </a:p>
      </dgm:t>
    </dgm:pt>
    <dgm:pt modelId="{BE9A5649-41F3-4DC2-95CF-E424702A33C2}" type="sibTrans" cxnId="{C8CF8EB9-7085-4AEA-93EF-78C4A8EE950C}">
      <dgm:prSet/>
      <dgm:spPr/>
      <dgm:t>
        <a:bodyPr/>
        <a:lstStyle/>
        <a:p>
          <a:endParaRPr lang="en-US"/>
        </a:p>
      </dgm:t>
    </dgm:pt>
    <dgm:pt modelId="{444CEF07-D04D-4000-AEE9-F62F26335C3D}">
      <dgm:prSet/>
      <dgm:spPr/>
      <dgm:t>
        <a:bodyPr/>
        <a:lstStyle/>
        <a:p>
          <a:pPr>
            <a:defRPr cap="all"/>
          </a:pPr>
          <a:r>
            <a:rPr lang="en-US">
              <a:solidFill>
                <a:schemeClr val="bg1"/>
              </a:solidFill>
            </a:rPr>
            <a:t>basement</a:t>
          </a:r>
        </a:p>
      </dgm:t>
    </dgm:pt>
    <dgm:pt modelId="{DA3E3F2F-58A2-4A6F-BFE3-55406B27F1CF}" type="parTrans" cxnId="{319F17D6-3842-4655-8724-2C22BF51D530}">
      <dgm:prSet/>
      <dgm:spPr/>
      <dgm:t>
        <a:bodyPr/>
        <a:lstStyle/>
        <a:p>
          <a:endParaRPr lang="en-US"/>
        </a:p>
      </dgm:t>
    </dgm:pt>
    <dgm:pt modelId="{2B091AA1-A75B-4AC0-A38F-BFAE9AC2ED13}" type="sibTrans" cxnId="{319F17D6-3842-4655-8724-2C22BF51D530}">
      <dgm:prSet/>
      <dgm:spPr/>
      <dgm:t>
        <a:bodyPr/>
        <a:lstStyle/>
        <a:p>
          <a:endParaRPr lang="en-US"/>
        </a:p>
      </dgm:t>
    </dgm:pt>
    <dgm:pt modelId="{9D4D8B32-2696-44C1-83AE-648EA8E4963B}">
      <dgm:prSet/>
      <dgm:spPr/>
      <dgm:t>
        <a:bodyPr/>
        <a:lstStyle/>
        <a:p>
          <a:pPr>
            <a:defRPr cap="all"/>
          </a:pPr>
          <a:r>
            <a:rPr lang="en-US" i="0">
              <a:solidFill>
                <a:schemeClr val="bg1"/>
              </a:solidFill>
            </a:rPr>
            <a:t>Garage cars</a:t>
          </a:r>
          <a:endParaRPr lang="en-US">
            <a:solidFill>
              <a:schemeClr val="bg1"/>
            </a:solidFill>
          </a:endParaRPr>
        </a:p>
      </dgm:t>
    </dgm:pt>
    <dgm:pt modelId="{38A7821D-643B-40DA-8F19-B04B50F498E0}" type="parTrans" cxnId="{BE7466E7-035C-438B-8128-1D8C806316FA}">
      <dgm:prSet/>
      <dgm:spPr/>
      <dgm:t>
        <a:bodyPr/>
        <a:lstStyle/>
        <a:p>
          <a:endParaRPr lang="en-US"/>
        </a:p>
      </dgm:t>
    </dgm:pt>
    <dgm:pt modelId="{9A5EA2C9-9646-49B2-9D5B-FA21B211B692}" type="sibTrans" cxnId="{BE7466E7-035C-438B-8128-1D8C806316FA}">
      <dgm:prSet/>
      <dgm:spPr/>
      <dgm:t>
        <a:bodyPr/>
        <a:lstStyle/>
        <a:p>
          <a:endParaRPr lang="en-US"/>
        </a:p>
      </dgm:t>
    </dgm:pt>
    <dgm:pt modelId="{61CCE352-FE64-47F3-8D00-C45FB15CCA8E}" type="pres">
      <dgm:prSet presAssocID="{4B941875-A09E-4712-A431-13B66FED5AB5}" presName="root" presStyleCnt="0">
        <dgm:presLayoutVars>
          <dgm:dir/>
          <dgm:resizeHandles val="exact"/>
        </dgm:presLayoutVars>
      </dgm:prSet>
      <dgm:spPr/>
    </dgm:pt>
    <dgm:pt modelId="{DFF7DADE-B594-4601-B301-B56ECB1A4232}" type="pres">
      <dgm:prSet presAssocID="{03F4D96F-2BEE-4DA5-AF2B-2F2CC8EC619C}" presName="compNode" presStyleCnt="0"/>
      <dgm:spPr/>
    </dgm:pt>
    <dgm:pt modelId="{65EC73B5-CC3B-4C44-9D1F-103F5ED0E3C2}" type="pres">
      <dgm:prSet presAssocID="{03F4D96F-2BEE-4DA5-AF2B-2F2CC8EC619C}" presName="iconBgRect" presStyleLbl="bgShp" presStyleIdx="0" presStyleCnt="4"/>
      <dgm:spPr/>
    </dgm:pt>
    <dgm:pt modelId="{FF04C060-9CB7-4CB5-8C1F-0F842741DC2F}" type="pres">
      <dgm:prSet presAssocID="{03F4D96F-2BEE-4DA5-AF2B-2F2CC8EC619C}" presName="iconRect" presStyleLbl="node1" presStyleIdx="0" presStyleCnt="4" custScaleX="188129" custScaleY="154899"/>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box Checked with solid fill"/>
        </a:ext>
      </dgm:extLst>
    </dgm:pt>
    <dgm:pt modelId="{470C8990-5969-4F4C-9E54-3EB699E41A9C}" type="pres">
      <dgm:prSet presAssocID="{03F4D96F-2BEE-4DA5-AF2B-2F2CC8EC619C}" presName="spaceRect" presStyleCnt="0"/>
      <dgm:spPr/>
    </dgm:pt>
    <dgm:pt modelId="{5B5E0144-81EF-414E-AC91-4F76B77791AC}" type="pres">
      <dgm:prSet presAssocID="{03F4D96F-2BEE-4DA5-AF2B-2F2CC8EC619C}" presName="textRect" presStyleLbl="revTx" presStyleIdx="0" presStyleCnt="4">
        <dgm:presLayoutVars>
          <dgm:chMax val="1"/>
          <dgm:chPref val="1"/>
        </dgm:presLayoutVars>
      </dgm:prSet>
      <dgm:spPr/>
    </dgm:pt>
    <dgm:pt modelId="{E0FAEA77-B396-4AB8-9AB2-6C13498EF021}" type="pres">
      <dgm:prSet presAssocID="{8580EE64-B821-450E-A22B-10FD43D56C25}" presName="sibTrans" presStyleCnt="0"/>
      <dgm:spPr/>
    </dgm:pt>
    <dgm:pt modelId="{4519C10E-F9D9-4854-A4BB-629317F512D1}" type="pres">
      <dgm:prSet presAssocID="{BC264F46-FED4-4323-94F5-3E9532C5853E}" presName="compNode" presStyleCnt="0"/>
      <dgm:spPr/>
    </dgm:pt>
    <dgm:pt modelId="{C30AED82-F5F7-4828-A55B-6A041F66B3CE}" type="pres">
      <dgm:prSet presAssocID="{BC264F46-FED4-4323-94F5-3E9532C5853E}" presName="iconBgRect" presStyleLbl="bgShp" presStyleIdx="1" presStyleCnt="4"/>
      <dgm:spPr/>
    </dgm:pt>
    <dgm:pt modelId="{6488CDF1-B1BD-4C1C-9F8A-DD503B975CE5}" type="pres">
      <dgm:prSet presAssocID="{BC264F46-FED4-4323-94F5-3E9532C5853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ence"/>
        </a:ext>
      </dgm:extLst>
    </dgm:pt>
    <dgm:pt modelId="{D358B96E-9AAE-4E2A-8386-28DD8520ECF1}" type="pres">
      <dgm:prSet presAssocID="{BC264F46-FED4-4323-94F5-3E9532C5853E}" presName="spaceRect" presStyleCnt="0"/>
      <dgm:spPr/>
    </dgm:pt>
    <dgm:pt modelId="{2A484B24-08D2-4E61-8CB4-06191ABFC309}" type="pres">
      <dgm:prSet presAssocID="{BC264F46-FED4-4323-94F5-3E9532C5853E}" presName="textRect" presStyleLbl="revTx" presStyleIdx="1" presStyleCnt="4">
        <dgm:presLayoutVars>
          <dgm:chMax val="1"/>
          <dgm:chPref val="1"/>
        </dgm:presLayoutVars>
      </dgm:prSet>
      <dgm:spPr/>
    </dgm:pt>
    <dgm:pt modelId="{80390EA4-7A7F-40A1-9A81-3BCDA2BE2C5F}" type="pres">
      <dgm:prSet presAssocID="{BE9A5649-41F3-4DC2-95CF-E424702A33C2}" presName="sibTrans" presStyleCnt="0"/>
      <dgm:spPr/>
    </dgm:pt>
    <dgm:pt modelId="{299373DF-7F2A-4268-9F8C-4AC6A6153336}" type="pres">
      <dgm:prSet presAssocID="{444CEF07-D04D-4000-AEE9-F62F26335C3D}" presName="compNode" presStyleCnt="0"/>
      <dgm:spPr/>
    </dgm:pt>
    <dgm:pt modelId="{CD8FE1D1-EA60-476D-BE3C-2B52323209CD}" type="pres">
      <dgm:prSet presAssocID="{444CEF07-D04D-4000-AEE9-F62F26335C3D}" presName="iconBgRect" presStyleLbl="bgShp" presStyleIdx="2" presStyleCnt="4"/>
      <dgm:spPr/>
    </dgm:pt>
    <dgm:pt modelId="{F3CA7E74-741C-433B-99D8-494986368356}" type="pres">
      <dgm:prSet presAssocID="{444CEF07-D04D-4000-AEE9-F62F26335C3D}" presName="iconRect" presStyleLbl="node1" presStyleIdx="2" presStyleCnt="4" custAng="10800000" custFlipVert="1" custFlipHor="1" custScaleX="60480" custScaleY="47784" custLinFactX="-200000" custLinFactY="-49126" custLinFactNeighborX="-295485" custLinFactNeighborY="-100000"/>
      <dgm:spPr>
        <a:solidFill>
          <a:schemeClr val="tx1"/>
        </a:solidFill>
        <a:ln>
          <a:noFill/>
        </a:ln>
      </dgm:spPr>
      <dgm:extLst>
        <a:ext uri="{E40237B7-FDA0-4F09-8148-C483321AD2D9}">
          <dgm14:cNvPr xmlns:dgm14="http://schemas.microsoft.com/office/drawing/2010/diagram" id="0" name="" descr="City"/>
        </a:ext>
      </dgm:extLst>
    </dgm:pt>
    <dgm:pt modelId="{10A834A6-1AB8-4BA6-B4F8-212BD098437B}" type="pres">
      <dgm:prSet presAssocID="{444CEF07-D04D-4000-AEE9-F62F26335C3D}" presName="spaceRect" presStyleCnt="0"/>
      <dgm:spPr/>
    </dgm:pt>
    <dgm:pt modelId="{B5D3C6E8-EFEC-4B34-ADD3-25844FD86036}" type="pres">
      <dgm:prSet presAssocID="{444CEF07-D04D-4000-AEE9-F62F26335C3D}" presName="textRect" presStyleLbl="revTx" presStyleIdx="2" presStyleCnt="4" custLinFactX="17482" custLinFactNeighborX="100000" custLinFactNeighborY="-16306">
        <dgm:presLayoutVars>
          <dgm:chMax val="1"/>
          <dgm:chPref val="1"/>
        </dgm:presLayoutVars>
      </dgm:prSet>
      <dgm:spPr/>
    </dgm:pt>
    <dgm:pt modelId="{3B1C701C-F139-4204-A6FD-A71F2813A0C2}" type="pres">
      <dgm:prSet presAssocID="{2B091AA1-A75B-4AC0-A38F-BFAE9AC2ED13}" presName="sibTrans" presStyleCnt="0"/>
      <dgm:spPr/>
    </dgm:pt>
    <dgm:pt modelId="{937F9889-C3C4-48CB-B204-17797F13B850}" type="pres">
      <dgm:prSet presAssocID="{9D4D8B32-2696-44C1-83AE-648EA8E4963B}" presName="compNode" presStyleCnt="0"/>
      <dgm:spPr/>
    </dgm:pt>
    <dgm:pt modelId="{5A8FD9D8-12EA-406E-9FCE-49321DF6C24B}" type="pres">
      <dgm:prSet presAssocID="{9D4D8B32-2696-44C1-83AE-648EA8E4963B}" presName="iconBgRect" presStyleLbl="bgShp" presStyleIdx="3" presStyleCnt="4"/>
      <dgm:spPr/>
    </dgm:pt>
    <dgm:pt modelId="{0522EF24-105B-47B2-A6A5-3486325E1023}" type="pres">
      <dgm:prSet presAssocID="{9D4D8B32-2696-44C1-83AE-648EA8E4963B}" presName="iconRect" presStyleLbl="node1" presStyleIdx="3" presStyleCnt="4" custLinFactX="-100000" custLinFactY="-65008" custLinFactNeighborX="-122550" custLinFactNeighborY="-100000"/>
      <dgm:spPr>
        <a:solidFill>
          <a:schemeClr val="tx1"/>
        </a:solidFill>
        <a:ln>
          <a:noFill/>
        </a:ln>
      </dgm:spPr>
      <dgm:extLst>
        <a:ext uri="{E40237B7-FDA0-4F09-8148-C483321AD2D9}">
          <dgm14:cNvPr xmlns:dgm14="http://schemas.microsoft.com/office/drawing/2010/diagram" id="0" name="" descr="Camera"/>
        </a:ext>
      </dgm:extLst>
    </dgm:pt>
    <dgm:pt modelId="{E0F82C46-E1FA-4BFB-83EC-4A1D2645E7CA}" type="pres">
      <dgm:prSet presAssocID="{9D4D8B32-2696-44C1-83AE-648EA8E4963B}" presName="spaceRect" presStyleCnt="0"/>
      <dgm:spPr/>
    </dgm:pt>
    <dgm:pt modelId="{1DEF00FB-EA55-4A13-8D3A-4A82FFA89D7D}" type="pres">
      <dgm:prSet presAssocID="{9D4D8B32-2696-44C1-83AE-648EA8E4963B}" presName="textRect" presStyleLbl="revTx" presStyleIdx="3" presStyleCnt="4" custLinFactX="-26103" custLinFactNeighborX="-100000" custLinFactNeighborY="-10652">
        <dgm:presLayoutVars>
          <dgm:chMax val="1"/>
          <dgm:chPref val="1"/>
        </dgm:presLayoutVars>
      </dgm:prSet>
      <dgm:spPr/>
    </dgm:pt>
  </dgm:ptLst>
  <dgm:cxnLst>
    <dgm:cxn modelId="{192EDC24-66EE-4FAF-BD63-EC4603D31A76}" type="presOf" srcId="{BC264F46-FED4-4323-94F5-3E9532C5853E}" destId="{2A484B24-08D2-4E61-8CB4-06191ABFC309}" srcOrd="0" destOrd="0" presId="urn:microsoft.com/office/officeart/2018/5/layout/IconCircleLabelList"/>
    <dgm:cxn modelId="{22A03A3B-702A-433D-B1A5-E507BE5CDFD1}" type="presOf" srcId="{4B941875-A09E-4712-A431-13B66FED5AB5}" destId="{61CCE352-FE64-47F3-8D00-C45FB15CCA8E}" srcOrd="0" destOrd="0" presId="urn:microsoft.com/office/officeart/2018/5/layout/IconCircleLabelList"/>
    <dgm:cxn modelId="{4752EB42-CC6D-469A-884A-30BF2757AD57}" type="presOf" srcId="{444CEF07-D04D-4000-AEE9-F62F26335C3D}" destId="{B5D3C6E8-EFEC-4B34-ADD3-25844FD86036}" srcOrd="0" destOrd="0" presId="urn:microsoft.com/office/officeart/2018/5/layout/IconCircleLabelList"/>
    <dgm:cxn modelId="{91A68564-8A86-40DF-94D3-3A2C86AE9E9C}" type="presOf" srcId="{03F4D96F-2BEE-4DA5-AF2B-2F2CC8EC619C}" destId="{5B5E0144-81EF-414E-AC91-4F76B77791AC}" srcOrd="0" destOrd="0" presId="urn:microsoft.com/office/officeart/2018/5/layout/IconCircleLabelList"/>
    <dgm:cxn modelId="{2DA57775-5E6D-42BC-B960-98BCF964CC21}" srcId="{4B941875-A09E-4712-A431-13B66FED5AB5}" destId="{03F4D96F-2BEE-4DA5-AF2B-2F2CC8EC619C}" srcOrd="0" destOrd="0" parTransId="{7CD4F39F-AB74-4A9E-B217-7559577FBFFB}" sibTransId="{8580EE64-B821-450E-A22B-10FD43D56C25}"/>
    <dgm:cxn modelId="{C8CF8EB9-7085-4AEA-93EF-78C4A8EE950C}" srcId="{4B941875-A09E-4712-A431-13B66FED5AB5}" destId="{BC264F46-FED4-4323-94F5-3E9532C5853E}" srcOrd="1" destOrd="0" parTransId="{4F0ECEA5-057A-4D2A-8830-9333548B2422}" sibTransId="{BE9A5649-41F3-4DC2-95CF-E424702A33C2}"/>
    <dgm:cxn modelId="{319F17D6-3842-4655-8724-2C22BF51D530}" srcId="{4B941875-A09E-4712-A431-13B66FED5AB5}" destId="{444CEF07-D04D-4000-AEE9-F62F26335C3D}" srcOrd="2" destOrd="0" parTransId="{DA3E3F2F-58A2-4A6F-BFE3-55406B27F1CF}" sibTransId="{2B091AA1-A75B-4AC0-A38F-BFAE9AC2ED13}"/>
    <dgm:cxn modelId="{04E2D2E3-81CE-46D5-8D96-99EF3D1640A8}" type="presOf" srcId="{9D4D8B32-2696-44C1-83AE-648EA8E4963B}" destId="{1DEF00FB-EA55-4A13-8D3A-4A82FFA89D7D}" srcOrd="0" destOrd="0" presId="urn:microsoft.com/office/officeart/2018/5/layout/IconCircleLabelList"/>
    <dgm:cxn modelId="{BE7466E7-035C-438B-8128-1D8C806316FA}" srcId="{4B941875-A09E-4712-A431-13B66FED5AB5}" destId="{9D4D8B32-2696-44C1-83AE-648EA8E4963B}" srcOrd="3" destOrd="0" parTransId="{38A7821D-643B-40DA-8F19-B04B50F498E0}" sibTransId="{9A5EA2C9-9646-49B2-9D5B-FA21B211B692}"/>
    <dgm:cxn modelId="{A0BF2CB9-20DE-41DB-BE3B-8BDCB02F5F98}" type="presParOf" srcId="{61CCE352-FE64-47F3-8D00-C45FB15CCA8E}" destId="{DFF7DADE-B594-4601-B301-B56ECB1A4232}" srcOrd="0" destOrd="0" presId="urn:microsoft.com/office/officeart/2018/5/layout/IconCircleLabelList"/>
    <dgm:cxn modelId="{26B0EA5F-B358-4C1C-A2AB-A25060BF52CB}" type="presParOf" srcId="{DFF7DADE-B594-4601-B301-B56ECB1A4232}" destId="{65EC73B5-CC3B-4C44-9D1F-103F5ED0E3C2}" srcOrd="0" destOrd="0" presId="urn:microsoft.com/office/officeart/2018/5/layout/IconCircleLabelList"/>
    <dgm:cxn modelId="{F365F57D-F150-4136-9019-691D99EA050B}" type="presParOf" srcId="{DFF7DADE-B594-4601-B301-B56ECB1A4232}" destId="{FF04C060-9CB7-4CB5-8C1F-0F842741DC2F}" srcOrd="1" destOrd="0" presId="urn:microsoft.com/office/officeart/2018/5/layout/IconCircleLabelList"/>
    <dgm:cxn modelId="{F401C982-0DAF-4E24-B3BE-2C505865EE8E}" type="presParOf" srcId="{DFF7DADE-B594-4601-B301-B56ECB1A4232}" destId="{470C8990-5969-4F4C-9E54-3EB699E41A9C}" srcOrd="2" destOrd="0" presId="urn:microsoft.com/office/officeart/2018/5/layout/IconCircleLabelList"/>
    <dgm:cxn modelId="{D21D4883-D1F2-4449-BF16-18E2ECE33604}" type="presParOf" srcId="{DFF7DADE-B594-4601-B301-B56ECB1A4232}" destId="{5B5E0144-81EF-414E-AC91-4F76B77791AC}" srcOrd="3" destOrd="0" presId="urn:microsoft.com/office/officeart/2018/5/layout/IconCircleLabelList"/>
    <dgm:cxn modelId="{D84AC56D-E733-44CB-BCDC-60DED14967D3}" type="presParOf" srcId="{61CCE352-FE64-47F3-8D00-C45FB15CCA8E}" destId="{E0FAEA77-B396-4AB8-9AB2-6C13498EF021}" srcOrd="1" destOrd="0" presId="urn:microsoft.com/office/officeart/2018/5/layout/IconCircleLabelList"/>
    <dgm:cxn modelId="{6081EAAE-9E81-4DCC-BC89-1A2CD40A41F5}" type="presParOf" srcId="{61CCE352-FE64-47F3-8D00-C45FB15CCA8E}" destId="{4519C10E-F9D9-4854-A4BB-629317F512D1}" srcOrd="2" destOrd="0" presId="urn:microsoft.com/office/officeart/2018/5/layout/IconCircleLabelList"/>
    <dgm:cxn modelId="{3E0995BB-91DF-401C-B765-8FFC388E7412}" type="presParOf" srcId="{4519C10E-F9D9-4854-A4BB-629317F512D1}" destId="{C30AED82-F5F7-4828-A55B-6A041F66B3CE}" srcOrd="0" destOrd="0" presId="urn:microsoft.com/office/officeart/2018/5/layout/IconCircleLabelList"/>
    <dgm:cxn modelId="{FB57ABD0-9B4F-48EA-A16C-CEB06706EC6A}" type="presParOf" srcId="{4519C10E-F9D9-4854-A4BB-629317F512D1}" destId="{6488CDF1-B1BD-4C1C-9F8A-DD503B975CE5}" srcOrd="1" destOrd="0" presId="urn:microsoft.com/office/officeart/2018/5/layout/IconCircleLabelList"/>
    <dgm:cxn modelId="{60A16F08-EC49-472D-AF9E-A891D4847A1A}" type="presParOf" srcId="{4519C10E-F9D9-4854-A4BB-629317F512D1}" destId="{D358B96E-9AAE-4E2A-8386-28DD8520ECF1}" srcOrd="2" destOrd="0" presId="urn:microsoft.com/office/officeart/2018/5/layout/IconCircleLabelList"/>
    <dgm:cxn modelId="{2AD7C2D9-6EFA-4F4C-B67F-027567121015}" type="presParOf" srcId="{4519C10E-F9D9-4854-A4BB-629317F512D1}" destId="{2A484B24-08D2-4E61-8CB4-06191ABFC309}" srcOrd="3" destOrd="0" presId="urn:microsoft.com/office/officeart/2018/5/layout/IconCircleLabelList"/>
    <dgm:cxn modelId="{1A5EF725-BB3E-49A6-AB8A-255E31D0E25A}" type="presParOf" srcId="{61CCE352-FE64-47F3-8D00-C45FB15CCA8E}" destId="{80390EA4-7A7F-40A1-9A81-3BCDA2BE2C5F}" srcOrd="3" destOrd="0" presId="urn:microsoft.com/office/officeart/2018/5/layout/IconCircleLabelList"/>
    <dgm:cxn modelId="{729C6064-99E3-4666-BF41-EF214D5A48D6}" type="presParOf" srcId="{61CCE352-FE64-47F3-8D00-C45FB15CCA8E}" destId="{299373DF-7F2A-4268-9F8C-4AC6A6153336}" srcOrd="4" destOrd="0" presId="urn:microsoft.com/office/officeart/2018/5/layout/IconCircleLabelList"/>
    <dgm:cxn modelId="{03C6192F-5BEB-4CCD-A94A-5121ECD99F97}" type="presParOf" srcId="{299373DF-7F2A-4268-9F8C-4AC6A6153336}" destId="{CD8FE1D1-EA60-476D-BE3C-2B52323209CD}" srcOrd="0" destOrd="0" presId="urn:microsoft.com/office/officeart/2018/5/layout/IconCircleLabelList"/>
    <dgm:cxn modelId="{E644CA6D-C7C8-42DC-B90D-1868799B848A}" type="presParOf" srcId="{299373DF-7F2A-4268-9F8C-4AC6A6153336}" destId="{F3CA7E74-741C-433B-99D8-494986368356}" srcOrd="1" destOrd="0" presId="urn:microsoft.com/office/officeart/2018/5/layout/IconCircleLabelList"/>
    <dgm:cxn modelId="{09207481-D46B-4854-80C2-E601636CB02D}" type="presParOf" srcId="{299373DF-7F2A-4268-9F8C-4AC6A6153336}" destId="{10A834A6-1AB8-4BA6-B4F8-212BD098437B}" srcOrd="2" destOrd="0" presId="urn:microsoft.com/office/officeart/2018/5/layout/IconCircleLabelList"/>
    <dgm:cxn modelId="{52BDF1DE-FE45-418C-B5DB-FC21555E0C0C}" type="presParOf" srcId="{299373DF-7F2A-4268-9F8C-4AC6A6153336}" destId="{B5D3C6E8-EFEC-4B34-ADD3-25844FD86036}" srcOrd="3" destOrd="0" presId="urn:microsoft.com/office/officeart/2018/5/layout/IconCircleLabelList"/>
    <dgm:cxn modelId="{94E92751-DC89-4275-882A-99C9C028F2FE}" type="presParOf" srcId="{61CCE352-FE64-47F3-8D00-C45FB15CCA8E}" destId="{3B1C701C-F139-4204-A6FD-A71F2813A0C2}" srcOrd="5" destOrd="0" presId="urn:microsoft.com/office/officeart/2018/5/layout/IconCircleLabelList"/>
    <dgm:cxn modelId="{63E8AC07-862F-423E-B590-AD75496CB4AD}" type="presParOf" srcId="{61CCE352-FE64-47F3-8D00-C45FB15CCA8E}" destId="{937F9889-C3C4-48CB-B204-17797F13B850}" srcOrd="6" destOrd="0" presId="urn:microsoft.com/office/officeart/2018/5/layout/IconCircleLabelList"/>
    <dgm:cxn modelId="{D114D334-0C54-4DC1-AFB3-19177A12B0D6}" type="presParOf" srcId="{937F9889-C3C4-48CB-B204-17797F13B850}" destId="{5A8FD9D8-12EA-406E-9FCE-49321DF6C24B}" srcOrd="0" destOrd="0" presId="urn:microsoft.com/office/officeart/2018/5/layout/IconCircleLabelList"/>
    <dgm:cxn modelId="{375D93C2-387C-482B-A84C-112076238F9B}" type="presParOf" srcId="{937F9889-C3C4-48CB-B204-17797F13B850}" destId="{0522EF24-105B-47B2-A6A5-3486325E1023}" srcOrd="1" destOrd="0" presId="urn:microsoft.com/office/officeart/2018/5/layout/IconCircleLabelList"/>
    <dgm:cxn modelId="{0E2539A1-2D47-4B50-B0A3-499799BB0253}" type="presParOf" srcId="{937F9889-C3C4-48CB-B204-17797F13B850}" destId="{E0F82C46-E1FA-4BFB-83EC-4A1D2645E7CA}" srcOrd="2" destOrd="0" presId="urn:microsoft.com/office/officeart/2018/5/layout/IconCircleLabelList"/>
    <dgm:cxn modelId="{B4577809-4AD6-4FA6-AEEE-49A6E10EDEB5}" type="presParOf" srcId="{937F9889-C3C4-48CB-B204-17797F13B850}" destId="{1DEF00FB-EA55-4A13-8D3A-4A82FFA89D7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291E4-F22A-473F-ACC1-03C2892C96DE}">
      <dsp:nvSpPr>
        <dsp:cNvPr id="0" name=""/>
        <dsp:cNvSpPr/>
      </dsp:nvSpPr>
      <dsp:spPr>
        <a:xfrm>
          <a:off x="0" y="2347"/>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DCCF27-0F0A-46F1-8395-8234773E2A41}">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1FB1D3-AB20-4BBE-B884-84D157384C5C}">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dirty="0"/>
            <a:t>The economy</a:t>
          </a:r>
        </a:p>
      </dsp:txBody>
      <dsp:txXfrm>
        <a:off x="1374223" y="2347"/>
        <a:ext cx="4874176" cy="1189803"/>
      </dsp:txXfrm>
    </dsp:sp>
    <dsp:sp modelId="{8AC4B93F-409D-41FB-82DF-A36A540660A4}">
      <dsp:nvSpPr>
        <dsp:cNvPr id="0" name=""/>
        <dsp:cNvSpPr/>
      </dsp:nvSpPr>
      <dsp:spPr>
        <a:xfrm>
          <a:off x="0" y="1489602"/>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3DFBB-CC47-40BB-8E55-9302A318F82D}">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983450-9A87-4B70-B74B-037A05FC6346}">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Inventory levels</a:t>
          </a:r>
        </a:p>
      </dsp:txBody>
      <dsp:txXfrm>
        <a:off x="1374223" y="1489602"/>
        <a:ext cx="4874176" cy="1189803"/>
      </dsp:txXfrm>
    </dsp:sp>
    <dsp:sp modelId="{4DB23E0B-8B3E-4B1D-81D1-1A1BF07C4A11}">
      <dsp:nvSpPr>
        <dsp:cNvPr id="0" name=""/>
        <dsp:cNvSpPr/>
      </dsp:nvSpPr>
      <dsp:spPr>
        <a:xfrm>
          <a:off x="0" y="2976856"/>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430B4-3E47-407D-AA4E-5C818B950928}">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73E8A2-2A3C-457D-9029-4CA232A34BA6}">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Market cycles and consumer behavior</a:t>
          </a:r>
        </a:p>
      </dsp:txBody>
      <dsp:txXfrm>
        <a:off x="1374223" y="2976856"/>
        <a:ext cx="4874176" cy="1189803"/>
      </dsp:txXfrm>
    </dsp:sp>
    <dsp:sp modelId="{5AA198DC-9240-4708-AAC5-30505F9543CC}">
      <dsp:nvSpPr>
        <dsp:cNvPr id="0" name=""/>
        <dsp:cNvSpPr/>
      </dsp:nvSpPr>
      <dsp:spPr>
        <a:xfrm>
          <a:off x="0" y="4464111"/>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5F68EE-04AB-49EA-A4C5-5207055048B1}">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DB050B-E8F9-4E4F-8BE1-93ADF9400876}">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Interest rates</a:t>
          </a:r>
        </a:p>
      </dsp:txBody>
      <dsp:txXfrm>
        <a:off x="1374223" y="4464111"/>
        <a:ext cx="4874176" cy="1189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C73B5-CC3B-4C44-9D1F-103F5ED0E3C2}">
      <dsp:nvSpPr>
        <dsp:cNvPr id="0" name=""/>
        <dsp:cNvSpPr/>
      </dsp:nvSpPr>
      <dsp:spPr>
        <a:xfrm>
          <a:off x="969209" y="1078881"/>
          <a:ext cx="1263966" cy="126396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04C060-9CB7-4CB5-8C1F-0F842741DC2F}">
      <dsp:nvSpPr>
        <dsp:cNvPr id="0" name=""/>
        <dsp:cNvSpPr/>
      </dsp:nvSpPr>
      <dsp:spPr>
        <a:xfrm>
          <a:off x="919011" y="1149180"/>
          <a:ext cx="1364362" cy="112336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5E0144-81EF-414E-AC91-4F76B77791AC}">
      <dsp:nvSpPr>
        <dsp:cNvPr id="0" name=""/>
        <dsp:cNvSpPr/>
      </dsp:nvSpPr>
      <dsp:spPr>
        <a:xfrm>
          <a:off x="565154" y="2736542"/>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solidFill>
                <a:schemeClr val="bg1"/>
              </a:solidFill>
            </a:rPr>
            <a:t>Overall quality</a:t>
          </a:r>
        </a:p>
      </dsp:txBody>
      <dsp:txXfrm>
        <a:off x="565154" y="2736542"/>
        <a:ext cx="2072076" cy="720000"/>
      </dsp:txXfrm>
    </dsp:sp>
    <dsp:sp modelId="{C30AED82-F5F7-4828-A55B-6A041F66B3CE}">
      <dsp:nvSpPr>
        <dsp:cNvPr id="0" name=""/>
        <dsp:cNvSpPr/>
      </dsp:nvSpPr>
      <dsp:spPr>
        <a:xfrm>
          <a:off x="3403899" y="1078881"/>
          <a:ext cx="1263966" cy="126396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88CDF1-B1BD-4C1C-9F8A-DD503B975CE5}">
      <dsp:nvSpPr>
        <dsp:cNvPr id="0" name=""/>
        <dsp:cNvSpPr/>
      </dsp:nvSpPr>
      <dsp:spPr>
        <a:xfrm>
          <a:off x="3673269" y="1348251"/>
          <a:ext cx="725226" cy="7252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484B24-08D2-4E61-8CB4-06191ABFC309}">
      <dsp:nvSpPr>
        <dsp:cNvPr id="0" name=""/>
        <dsp:cNvSpPr/>
      </dsp:nvSpPr>
      <dsp:spPr>
        <a:xfrm>
          <a:off x="2999844" y="2736542"/>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solidFill>
                <a:schemeClr val="bg1"/>
              </a:solidFill>
            </a:rPr>
            <a:t>FENCE</a:t>
          </a:r>
        </a:p>
      </dsp:txBody>
      <dsp:txXfrm>
        <a:off x="2999844" y="2736542"/>
        <a:ext cx="2072076" cy="720000"/>
      </dsp:txXfrm>
    </dsp:sp>
    <dsp:sp modelId="{CD8FE1D1-EA60-476D-BE3C-2B52323209CD}">
      <dsp:nvSpPr>
        <dsp:cNvPr id="0" name=""/>
        <dsp:cNvSpPr/>
      </dsp:nvSpPr>
      <dsp:spPr>
        <a:xfrm>
          <a:off x="5838589" y="1078881"/>
          <a:ext cx="1263966" cy="126396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A7E74-741C-433B-99D8-494986368356}">
      <dsp:nvSpPr>
        <dsp:cNvPr id="0" name=""/>
        <dsp:cNvSpPr/>
      </dsp:nvSpPr>
      <dsp:spPr>
        <a:xfrm rot="10800000" flipH="1" flipV="1">
          <a:off x="2657874" y="456091"/>
          <a:ext cx="438617" cy="346542"/>
        </a:xfrm>
        <a:prstGeom prst="rect">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D3C6E8-EFEC-4B34-ADD3-25844FD86036}">
      <dsp:nvSpPr>
        <dsp:cNvPr id="0" name=""/>
        <dsp:cNvSpPr/>
      </dsp:nvSpPr>
      <dsp:spPr>
        <a:xfrm>
          <a:off x="7868851" y="2619139"/>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solidFill>
                <a:schemeClr val="bg1"/>
              </a:solidFill>
            </a:rPr>
            <a:t>basement</a:t>
          </a:r>
        </a:p>
      </dsp:txBody>
      <dsp:txXfrm>
        <a:off x="7868851" y="2619139"/>
        <a:ext cx="2072076" cy="720000"/>
      </dsp:txXfrm>
    </dsp:sp>
    <dsp:sp modelId="{5A8FD9D8-12EA-406E-9FCE-49321DF6C24B}">
      <dsp:nvSpPr>
        <dsp:cNvPr id="0" name=""/>
        <dsp:cNvSpPr/>
      </dsp:nvSpPr>
      <dsp:spPr>
        <a:xfrm>
          <a:off x="8273279" y="1078881"/>
          <a:ext cx="1263966" cy="126396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22EF24-105B-47B2-A6A5-3486325E1023}">
      <dsp:nvSpPr>
        <dsp:cNvPr id="0" name=""/>
        <dsp:cNvSpPr/>
      </dsp:nvSpPr>
      <dsp:spPr>
        <a:xfrm>
          <a:off x="6928657" y="151568"/>
          <a:ext cx="725226" cy="725226"/>
        </a:xfrm>
        <a:prstGeom prst="rect">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EF00FB-EA55-4A13-8D3A-4A82FFA89D7D}">
      <dsp:nvSpPr>
        <dsp:cNvPr id="0" name=""/>
        <dsp:cNvSpPr/>
      </dsp:nvSpPr>
      <dsp:spPr>
        <a:xfrm>
          <a:off x="5256273" y="2659848"/>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i="0" kern="1200">
              <a:solidFill>
                <a:schemeClr val="bg1"/>
              </a:solidFill>
            </a:rPr>
            <a:t>Garage cars</a:t>
          </a:r>
          <a:endParaRPr lang="en-US" sz="2500" kern="1200">
            <a:solidFill>
              <a:schemeClr val="bg1"/>
            </a:solidFill>
          </a:endParaRPr>
        </a:p>
      </dsp:txBody>
      <dsp:txXfrm>
        <a:off x="5256273" y="2659848"/>
        <a:ext cx="2072076"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5AAEF-AAE0-4E2D-BABA-D2B667294270}"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7E3F6-957C-4DE5-9981-98248E5744E9}" type="slidenum">
              <a:rPr lang="en-US" smtClean="0"/>
              <a:t>‹#›</a:t>
            </a:fld>
            <a:endParaRPr lang="en-US"/>
          </a:p>
        </p:txBody>
      </p:sp>
    </p:spTree>
    <p:extLst>
      <p:ext uri="{BB962C8B-B14F-4D97-AF65-F5344CB8AC3E}">
        <p14:creationId xmlns:p14="http://schemas.microsoft.com/office/powerpoint/2010/main" val="1625210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FFFFFF"/>
                </a:solidFill>
              </a:rPr>
              <a:t>When an investor buys a mortgage-backed security, he is essentially lending money to home buyers. In return, the investor gets the rights to the value of the mortgage, including interest and principal payments made by the borrower.</a:t>
            </a:r>
            <a:br>
              <a:rPr lang="en-US" sz="1200" dirty="0">
                <a:solidFill>
                  <a:srgbClr val="FFFFFF"/>
                </a:solidFill>
              </a:rPr>
            </a:br>
            <a:endParaRPr lang="en-US" dirty="0"/>
          </a:p>
        </p:txBody>
      </p:sp>
      <p:sp>
        <p:nvSpPr>
          <p:cNvPr id="4" name="Slide Number Placeholder 3"/>
          <p:cNvSpPr>
            <a:spLocks noGrp="1"/>
          </p:cNvSpPr>
          <p:nvPr>
            <p:ph type="sldNum" sz="quarter" idx="5"/>
          </p:nvPr>
        </p:nvSpPr>
        <p:spPr/>
        <p:txBody>
          <a:bodyPr/>
          <a:lstStyle/>
          <a:p>
            <a:fld id="{EBD7E3F6-957C-4DE5-9981-98248E5744E9}" type="slidenum">
              <a:rPr lang="en-US" smtClean="0"/>
              <a:t>2</a:t>
            </a:fld>
            <a:endParaRPr lang="en-US"/>
          </a:p>
        </p:txBody>
      </p:sp>
    </p:spTree>
    <p:extLst>
      <p:ext uri="{BB962C8B-B14F-4D97-AF65-F5344CB8AC3E}">
        <p14:creationId xmlns:p14="http://schemas.microsoft.com/office/powerpoint/2010/main" val="2370563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means this factor does impact price</a:t>
            </a:r>
          </a:p>
          <a:p>
            <a:endParaRPr lang="en-US" dirty="0"/>
          </a:p>
        </p:txBody>
      </p:sp>
      <p:sp>
        <p:nvSpPr>
          <p:cNvPr id="4" name="Slide Number Placeholder 3"/>
          <p:cNvSpPr>
            <a:spLocks noGrp="1"/>
          </p:cNvSpPr>
          <p:nvPr>
            <p:ph type="sldNum" sz="quarter" idx="5"/>
          </p:nvPr>
        </p:nvSpPr>
        <p:spPr/>
        <p:txBody>
          <a:bodyPr/>
          <a:lstStyle/>
          <a:p>
            <a:fld id="{EBD7E3F6-957C-4DE5-9981-98248E5744E9}" type="slidenum">
              <a:rPr lang="en-US" smtClean="0"/>
              <a:t>11</a:t>
            </a:fld>
            <a:endParaRPr lang="en-US"/>
          </a:p>
        </p:txBody>
      </p:sp>
    </p:spTree>
    <p:extLst>
      <p:ext uri="{BB962C8B-B14F-4D97-AF65-F5344CB8AC3E}">
        <p14:creationId xmlns:p14="http://schemas.microsoft.com/office/powerpoint/2010/main" val="3099171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As a property owner, you can assert some control over the value of your home with diligent upkeep and selective home updates. At the same time, dozens of factors large and small impact the state of housing as a whole and how real estate performs on a local level</a:t>
            </a:r>
          </a:p>
          <a:p>
            <a:endParaRPr lang="en-US" dirty="0"/>
          </a:p>
        </p:txBody>
      </p:sp>
      <p:sp>
        <p:nvSpPr>
          <p:cNvPr id="4" name="Slide Number Placeholder 3"/>
          <p:cNvSpPr>
            <a:spLocks noGrp="1"/>
          </p:cNvSpPr>
          <p:nvPr>
            <p:ph type="sldNum" sz="quarter" idx="5"/>
          </p:nvPr>
        </p:nvSpPr>
        <p:spPr/>
        <p:txBody>
          <a:bodyPr/>
          <a:lstStyle/>
          <a:p>
            <a:fld id="{EBD7E3F6-957C-4DE5-9981-98248E5744E9}" type="slidenum">
              <a:rPr lang="en-US" smtClean="0"/>
              <a:t>3</a:t>
            </a:fld>
            <a:endParaRPr lang="en-US"/>
          </a:p>
        </p:txBody>
      </p:sp>
    </p:spTree>
    <p:extLst>
      <p:ext uri="{BB962C8B-B14F-4D97-AF65-F5344CB8AC3E}">
        <p14:creationId xmlns:p14="http://schemas.microsoft.com/office/powerpoint/2010/main" val="3509816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 FACTORS – PROPERTY QUALITY, NEIGHBORHOOD, HOW MANY BEDROOMS OR BATHROOMS</a:t>
            </a:r>
          </a:p>
        </p:txBody>
      </p:sp>
      <p:sp>
        <p:nvSpPr>
          <p:cNvPr id="4" name="Slide Number Placeholder 3"/>
          <p:cNvSpPr>
            <a:spLocks noGrp="1"/>
          </p:cNvSpPr>
          <p:nvPr>
            <p:ph type="sldNum" sz="quarter" idx="5"/>
          </p:nvPr>
        </p:nvSpPr>
        <p:spPr/>
        <p:txBody>
          <a:bodyPr/>
          <a:lstStyle/>
          <a:p>
            <a:fld id="{EBD7E3F6-957C-4DE5-9981-98248E5744E9}" type="slidenum">
              <a:rPr lang="en-US" smtClean="0"/>
              <a:t>4</a:t>
            </a:fld>
            <a:endParaRPr lang="en-US"/>
          </a:p>
        </p:txBody>
      </p:sp>
    </p:spTree>
    <p:extLst>
      <p:ext uri="{BB962C8B-B14F-4D97-AF65-F5344CB8AC3E}">
        <p14:creationId xmlns:p14="http://schemas.microsoft.com/office/powerpoint/2010/main" val="1625787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GOING TO ANALYZE THE INTERNAL FACTORS AND HERE WE HAVE THE DESCRIPITIVE STATISTICS FROM OUR DATA SET….</a:t>
            </a:r>
          </a:p>
        </p:txBody>
      </p:sp>
      <p:sp>
        <p:nvSpPr>
          <p:cNvPr id="4" name="Slide Number Placeholder 3"/>
          <p:cNvSpPr>
            <a:spLocks noGrp="1"/>
          </p:cNvSpPr>
          <p:nvPr>
            <p:ph type="sldNum" sz="quarter" idx="5"/>
          </p:nvPr>
        </p:nvSpPr>
        <p:spPr/>
        <p:txBody>
          <a:bodyPr/>
          <a:lstStyle/>
          <a:p>
            <a:fld id="{EBD7E3F6-957C-4DE5-9981-98248E5744E9}" type="slidenum">
              <a:rPr lang="en-US" smtClean="0"/>
              <a:t>5</a:t>
            </a:fld>
            <a:endParaRPr lang="en-US"/>
          </a:p>
        </p:txBody>
      </p:sp>
    </p:spTree>
    <p:extLst>
      <p:ext uri="{BB962C8B-B14F-4D97-AF65-F5344CB8AC3E}">
        <p14:creationId xmlns:p14="http://schemas.microsoft.com/office/powerpoint/2010/main" val="480065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t>
            </a:r>
          </a:p>
        </p:txBody>
      </p:sp>
      <p:sp>
        <p:nvSpPr>
          <p:cNvPr id="4" name="Slide Number Placeholder 3"/>
          <p:cNvSpPr>
            <a:spLocks noGrp="1"/>
          </p:cNvSpPr>
          <p:nvPr>
            <p:ph type="sldNum" sz="quarter" idx="5"/>
          </p:nvPr>
        </p:nvSpPr>
        <p:spPr/>
        <p:txBody>
          <a:bodyPr/>
          <a:lstStyle/>
          <a:p>
            <a:fld id="{EBD7E3F6-957C-4DE5-9981-98248E5744E9}" type="slidenum">
              <a:rPr lang="en-US" smtClean="0"/>
              <a:t>6</a:t>
            </a:fld>
            <a:endParaRPr lang="en-US"/>
          </a:p>
        </p:txBody>
      </p:sp>
    </p:spTree>
    <p:extLst>
      <p:ext uri="{BB962C8B-B14F-4D97-AF65-F5344CB8AC3E}">
        <p14:creationId xmlns:p14="http://schemas.microsoft.com/office/powerpoint/2010/main" val="2041938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7E3F6-957C-4DE5-9981-98248E5744E9}" type="slidenum">
              <a:rPr lang="en-US" smtClean="0"/>
              <a:t>7</a:t>
            </a:fld>
            <a:endParaRPr lang="en-US"/>
          </a:p>
        </p:txBody>
      </p:sp>
    </p:spTree>
    <p:extLst>
      <p:ext uri="{BB962C8B-B14F-4D97-AF65-F5344CB8AC3E}">
        <p14:creationId xmlns:p14="http://schemas.microsoft.com/office/powerpoint/2010/main" val="3596578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means this factor does impact price</a:t>
            </a:r>
          </a:p>
          <a:p>
            <a:endParaRPr lang="en-US" dirty="0"/>
          </a:p>
        </p:txBody>
      </p:sp>
      <p:sp>
        <p:nvSpPr>
          <p:cNvPr id="4" name="Slide Number Placeholder 3"/>
          <p:cNvSpPr>
            <a:spLocks noGrp="1"/>
          </p:cNvSpPr>
          <p:nvPr>
            <p:ph type="sldNum" sz="quarter" idx="5"/>
          </p:nvPr>
        </p:nvSpPr>
        <p:spPr/>
        <p:txBody>
          <a:bodyPr/>
          <a:lstStyle/>
          <a:p>
            <a:fld id="{EBD7E3F6-957C-4DE5-9981-98248E5744E9}" type="slidenum">
              <a:rPr lang="en-US" smtClean="0"/>
              <a:t>8</a:t>
            </a:fld>
            <a:endParaRPr lang="en-US"/>
          </a:p>
        </p:txBody>
      </p:sp>
    </p:spTree>
    <p:extLst>
      <p:ext uri="{BB962C8B-B14F-4D97-AF65-F5344CB8AC3E}">
        <p14:creationId xmlns:p14="http://schemas.microsoft.com/office/powerpoint/2010/main" val="3768757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 VALUE IS LOWER THAN 0.05…Which means this factor does impact price</a:t>
            </a:r>
          </a:p>
          <a:p>
            <a:endParaRPr lang="en-US" dirty="0"/>
          </a:p>
        </p:txBody>
      </p:sp>
      <p:sp>
        <p:nvSpPr>
          <p:cNvPr id="4" name="Slide Number Placeholder 3"/>
          <p:cNvSpPr>
            <a:spLocks noGrp="1"/>
          </p:cNvSpPr>
          <p:nvPr>
            <p:ph type="sldNum" sz="quarter" idx="5"/>
          </p:nvPr>
        </p:nvSpPr>
        <p:spPr/>
        <p:txBody>
          <a:bodyPr/>
          <a:lstStyle/>
          <a:p>
            <a:fld id="{EBD7E3F6-957C-4DE5-9981-98248E5744E9}" type="slidenum">
              <a:rPr lang="en-US" smtClean="0"/>
              <a:t>9</a:t>
            </a:fld>
            <a:endParaRPr lang="en-US"/>
          </a:p>
        </p:txBody>
      </p:sp>
    </p:spTree>
    <p:extLst>
      <p:ext uri="{BB962C8B-B14F-4D97-AF65-F5344CB8AC3E}">
        <p14:creationId xmlns:p14="http://schemas.microsoft.com/office/powerpoint/2010/main" val="1596269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means this factor does impact price</a:t>
            </a:r>
          </a:p>
        </p:txBody>
      </p:sp>
      <p:sp>
        <p:nvSpPr>
          <p:cNvPr id="4" name="Slide Number Placeholder 3"/>
          <p:cNvSpPr>
            <a:spLocks noGrp="1"/>
          </p:cNvSpPr>
          <p:nvPr>
            <p:ph type="sldNum" sz="quarter" idx="5"/>
          </p:nvPr>
        </p:nvSpPr>
        <p:spPr/>
        <p:txBody>
          <a:bodyPr/>
          <a:lstStyle/>
          <a:p>
            <a:fld id="{EBD7E3F6-957C-4DE5-9981-98248E5744E9}" type="slidenum">
              <a:rPr lang="en-US" smtClean="0"/>
              <a:t>10</a:t>
            </a:fld>
            <a:endParaRPr lang="en-US"/>
          </a:p>
        </p:txBody>
      </p:sp>
    </p:spTree>
    <p:extLst>
      <p:ext uri="{BB962C8B-B14F-4D97-AF65-F5344CB8AC3E}">
        <p14:creationId xmlns:p14="http://schemas.microsoft.com/office/powerpoint/2010/main" val="890742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4912D-D132-45C4-A5E9-9EC438AFBB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B4D3C6-B956-44A1-BCEC-E6BA7DCCA4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BDB886-AE38-43E3-96D5-70E8FD933BC2}"/>
              </a:ext>
            </a:extLst>
          </p:cNvPr>
          <p:cNvSpPr>
            <a:spLocks noGrp="1"/>
          </p:cNvSpPr>
          <p:nvPr>
            <p:ph type="dt" sz="half" idx="10"/>
          </p:nvPr>
        </p:nvSpPr>
        <p:spPr/>
        <p:txBody>
          <a:bodyPr/>
          <a:lstStyle/>
          <a:p>
            <a:fld id="{2491C542-7CA4-4A2B-A705-ABB6173747E6}" type="datetimeFigureOut">
              <a:rPr lang="en-US" smtClean="0"/>
              <a:t>3/31/2021</a:t>
            </a:fld>
            <a:endParaRPr lang="en-US"/>
          </a:p>
        </p:txBody>
      </p:sp>
      <p:sp>
        <p:nvSpPr>
          <p:cNvPr id="5" name="Footer Placeholder 4">
            <a:extLst>
              <a:ext uri="{FF2B5EF4-FFF2-40B4-BE49-F238E27FC236}">
                <a16:creationId xmlns:a16="http://schemas.microsoft.com/office/drawing/2014/main" id="{CC8CAF69-1783-479F-9A9D-84D9B3E3D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674C7-B689-4B0C-9BE2-592FE33DEC0B}"/>
              </a:ext>
            </a:extLst>
          </p:cNvPr>
          <p:cNvSpPr>
            <a:spLocks noGrp="1"/>
          </p:cNvSpPr>
          <p:nvPr>
            <p:ph type="sldNum" sz="quarter" idx="12"/>
          </p:nvPr>
        </p:nvSpPr>
        <p:spPr/>
        <p:txBody>
          <a:bodyPr/>
          <a:lstStyle/>
          <a:p>
            <a:fld id="{524327D7-6EA8-4218-B949-2BC63EDC1391}" type="slidenum">
              <a:rPr lang="en-US" smtClean="0"/>
              <a:t>‹#›</a:t>
            </a:fld>
            <a:endParaRPr lang="en-US"/>
          </a:p>
        </p:txBody>
      </p:sp>
    </p:spTree>
    <p:extLst>
      <p:ext uri="{BB962C8B-B14F-4D97-AF65-F5344CB8AC3E}">
        <p14:creationId xmlns:p14="http://schemas.microsoft.com/office/powerpoint/2010/main" val="2608406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63EF5-6BAD-4392-87FA-35439B068B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994351-2D7C-4B63-9ABD-974D050B2C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1CEAE-8892-4854-962C-DB1F8A598C07}"/>
              </a:ext>
            </a:extLst>
          </p:cNvPr>
          <p:cNvSpPr>
            <a:spLocks noGrp="1"/>
          </p:cNvSpPr>
          <p:nvPr>
            <p:ph type="dt" sz="half" idx="10"/>
          </p:nvPr>
        </p:nvSpPr>
        <p:spPr/>
        <p:txBody>
          <a:bodyPr/>
          <a:lstStyle/>
          <a:p>
            <a:fld id="{2491C542-7CA4-4A2B-A705-ABB6173747E6}" type="datetimeFigureOut">
              <a:rPr lang="en-US" smtClean="0"/>
              <a:t>3/31/2021</a:t>
            </a:fld>
            <a:endParaRPr lang="en-US"/>
          </a:p>
        </p:txBody>
      </p:sp>
      <p:sp>
        <p:nvSpPr>
          <p:cNvPr id="5" name="Footer Placeholder 4">
            <a:extLst>
              <a:ext uri="{FF2B5EF4-FFF2-40B4-BE49-F238E27FC236}">
                <a16:creationId xmlns:a16="http://schemas.microsoft.com/office/drawing/2014/main" id="{81FC78C8-BDDE-4735-8DE1-F2990D2B3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71845-84A0-42B7-A0FF-54357D6C1247}"/>
              </a:ext>
            </a:extLst>
          </p:cNvPr>
          <p:cNvSpPr>
            <a:spLocks noGrp="1"/>
          </p:cNvSpPr>
          <p:nvPr>
            <p:ph type="sldNum" sz="quarter" idx="12"/>
          </p:nvPr>
        </p:nvSpPr>
        <p:spPr/>
        <p:txBody>
          <a:bodyPr/>
          <a:lstStyle/>
          <a:p>
            <a:fld id="{524327D7-6EA8-4218-B949-2BC63EDC1391}" type="slidenum">
              <a:rPr lang="en-US" smtClean="0"/>
              <a:t>‹#›</a:t>
            </a:fld>
            <a:endParaRPr lang="en-US"/>
          </a:p>
        </p:txBody>
      </p:sp>
    </p:spTree>
    <p:extLst>
      <p:ext uri="{BB962C8B-B14F-4D97-AF65-F5344CB8AC3E}">
        <p14:creationId xmlns:p14="http://schemas.microsoft.com/office/powerpoint/2010/main" val="395381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93E16D-AF1C-4A6A-8CE2-95BDEDA469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CFE605-2F9C-4761-85F0-A59E5544AA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9C0DDE-B476-4150-868E-2132D5230A6E}"/>
              </a:ext>
            </a:extLst>
          </p:cNvPr>
          <p:cNvSpPr>
            <a:spLocks noGrp="1"/>
          </p:cNvSpPr>
          <p:nvPr>
            <p:ph type="dt" sz="half" idx="10"/>
          </p:nvPr>
        </p:nvSpPr>
        <p:spPr/>
        <p:txBody>
          <a:bodyPr/>
          <a:lstStyle/>
          <a:p>
            <a:fld id="{2491C542-7CA4-4A2B-A705-ABB6173747E6}" type="datetimeFigureOut">
              <a:rPr lang="en-US" smtClean="0"/>
              <a:t>3/31/2021</a:t>
            </a:fld>
            <a:endParaRPr lang="en-US"/>
          </a:p>
        </p:txBody>
      </p:sp>
      <p:sp>
        <p:nvSpPr>
          <p:cNvPr id="5" name="Footer Placeholder 4">
            <a:extLst>
              <a:ext uri="{FF2B5EF4-FFF2-40B4-BE49-F238E27FC236}">
                <a16:creationId xmlns:a16="http://schemas.microsoft.com/office/drawing/2014/main" id="{B718C4B4-6AAC-472F-9078-896EA1F14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B0A4A-6E60-43E1-A434-8A11BFD16DDF}"/>
              </a:ext>
            </a:extLst>
          </p:cNvPr>
          <p:cNvSpPr>
            <a:spLocks noGrp="1"/>
          </p:cNvSpPr>
          <p:nvPr>
            <p:ph type="sldNum" sz="quarter" idx="12"/>
          </p:nvPr>
        </p:nvSpPr>
        <p:spPr/>
        <p:txBody>
          <a:bodyPr/>
          <a:lstStyle/>
          <a:p>
            <a:fld id="{524327D7-6EA8-4218-B949-2BC63EDC1391}" type="slidenum">
              <a:rPr lang="en-US" smtClean="0"/>
              <a:t>‹#›</a:t>
            </a:fld>
            <a:endParaRPr lang="en-US"/>
          </a:p>
        </p:txBody>
      </p:sp>
    </p:spTree>
    <p:extLst>
      <p:ext uri="{BB962C8B-B14F-4D97-AF65-F5344CB8AC3E}">
        <p14:creationId xmlns:p14="http://schemas.microsoft.com/office/powerpoint/2010/main" val="180663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929AA-CC14-4179-ABF6-34A672C1B4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022E6A-BFB2-4872-8AC1-BF86753DA2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5EC85-517B-4918-9A4D-AF4867C35C75}"/>
              </a:ext>
            </a:extLst>
          </p:cNvPr>
          <p:cNvSpPr>
            <a:spLocks noGrp="1"/>
          </p:cNvSpPr>
          <p:nvPr>
            <p:ph type="dt" sz="half" idx="10"/>
          </p:nvPr>
        </p:nvSpPr>
        <p:spPr/>
        <p:txBody>
          <a:bodyPr/>
          <a:lstStyle/>
          <a:p>
            <a:fld id="{2491C542-7CA4-4A2B-A705-ABB6173747E6}" type="datetimeFigureOut">
              <a:rPr lang="en-US" smtClean="0"/>
              <a:t>3/31/2021</a:t>
            </a:fld>
            <a:endParaRPr lang="en-US"/>
          </a:p>
        </p:txBody>
      </p:sp>
      <p:sp>
        <p:nvSpPr>
          <p:cNvPr id="5" name="Footer Placeholder 4">
            <a:extLst>
              <a:ext uri="{FF2B5EF4-FFF2-40B4-BE49-F238E27FC236}">
                <a16:creationId xmlns:a16="http://schemas.microsoft.com/office/drawing/2014/main" id="{6715D3D3-F523-40AF-B725-D2F67A11E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A5491-F71C-43B7-8BC7-AF878CE35F3C}"/>
              </a:ext>
            </a:extLst>
          </p:cNvPr>
          <p:cNvSpPr>
            <a:spLocks noGrp="1"/>
          </p:cNvSpPr>
          <p:nvPr>
            <p:ph type="sldNum" sz="quarter" idx="12"/>
          </p:nvPr>
        </p:nvSpPr>
        <p:spPr/>
        <p:txBody>
          <a:bodyPr/>
          <a:lstStyle/>
          <a:p>
            <a:fld id="{524327D7-6EA8-4218-B949-2BC63EDC1391}" type="slidenum">
              <a:rPr lang="en-US" smtClean="0"/>
              <a:t>‹#›</a:t>
            </a:fld>
            <a:endParaRPr lang="en-US"/>
          </a:p>
        </p:txBody>
      </p:sp>
    </p:spTree>
    <p:extLst>
      <p:ext uri="{BB962C8B-B14F-4D97-AF65-F5344CB8AC3E}">
        <p14:creationId xmlns:p14="http://schemas.microsoft.com/office/powerpoint/2010/main" val="3732000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7E24-B431-4C66-A4B4-FF5BC9523E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307B64-3458-40F6-AE5A-8E94FD8592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39B10F-009B-4321-93EF-60EADAE07C8C}"/>
              </a:ext>
            </a:extLst>
          </p:cNvPr>
          <p:cNvSpPr>
            <a:spLocks noGrp="1"/>
          </p:cNvSpPr>
          <p:nvPr>
            <p:ph type="dt" sz="half" idx="10"/>
          </p:nvPr>
        </p:nvSpPr>
        <p:spPr/>
        <p:txBody>
          <a:bodyPr/>
          <a:lstStyle/>
          <a:p>
            <a:fld id="{2491C542-7CA4-4A2B-A705-ABB6173747E6}" type="datetimeFigureOut">
              <a:rPr lang="en-US" smtClean="0"/>
              <a:t>3/31/2021</a:t>
            </a:fld>
            <a:endParaRPr lang="en-US"/>
          </a:p>
        </p:txBody>
      </p:sp>
      <p:sp>
        <p:nvSpPr>
          <p:cNvPr id="5" name="Footer Placeholder 4">
            <a:extLst>
              <a:ext uri="{FF2B5EF4-FFF2-40B4-BE49-F238E27FC236}">
                <a16:creationId xmlns:a16="http://schemas.microsoft.com/office/drawing/2014/main" id="{B5805F8D-AF6F-4D69-B963-52BE323CE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AE366-253D-4778-89E2-5748B2D976B0}"/>
              </a:ext>
            </a:extLst>
          </p:cNvPr>
          <p:cNvSpPr>
            <a:spLocks noGrp="1"/>
          </p:cNvSpPr>
          <p:nvPr>
            <p:ph type="sldNum" sz="quarter" idx="12"/>
          </p:nvPr>
        </p:nvSpPr>
        <p:spPr/>
        <p:txBody>
          <a:bodyPr/>
          <a:lstStyle/>
          <a:p>
            <a:fld id="{524327D7-6EA8-4218-B949-2BC63EDC1391}" type="slidenum">
              <a:rPr lang="en-US" smtClean="0"/>
              <a:t>‹#›</a:t>
            </a:fld>
            <a:endParaRPr lang="en-US"/>
          </a:p>
        </p:txBody>
      </p:sp>
    </p:spTree>
    <p:extLst>
      <p:ext uri="{BB962C8B-B14F-4D97-AF65-F5344CB8AC3E}">
        <p14:creationId xmlns:p14="http://schemas.microsoft.com/office/powerpoint/2010/main" val="130739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BC10-2C3A-41C9-ACBF-C7CE0A2B9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1C0DD-5829-4539-9A53-2FB42E6715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12FBFD-DA68-4C7F-915A-844D2C159F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2F3250-5678-4786-8527-B1257D626AB7}"/>
              </a:ext>
            </a:extLst>
          </p:cNvPr>
          <p:cNvSpPr>
            <a:spLocks noGrp="1"/>
          </p:cNvSpPr>
          <p:nvPr>
            <p:ph type="dt" sz="half" idx="10"/>
          </p:nvPr>
        </p:nvSpPr>
        <p:spPr/>
        <p:txBody>
          <a:bodyPr/>
          <a:lstStyle/>
          <a:p>
            <a:fld id="{2491C542-7CA4-4A2B-A705-ABB6173747E6}" type="datetimeFigureOut">
              <a:rPr lang="en-US" smtClean="0"/>
              <a:t>3/31/2021</a:t>
            </a:fld>
            <a:endParaRPr lang="en-US"/>
          </a:p>
        </p:txBody>
      </p:sp>
      <p:sp>
        <p:nvSpPr>
          <p:cNvPr id="6" name="Footer Placeholder 5">
            <a:extLst>
              <a:ext uri="{FF2B5EF4-FFF2-40B4-BE49-F238E27FC236}">
                <a16:creationId xmlns:a16="http://schemas.microsoft.com/office/drawing/2014/main" id="{84416899-9976-4CD4-A6C7-6EAC279123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08D7D-C9B3-475B-9830-4446B9EC0622}"/>
              </a:ext>
            </a:extLst>
          </p:cNvPr>
          <p:cNvSpPr>
            <a:spLocks noGrp="1"/>
          </p:cNvSpPr>
          <p:nvPr>
            <p:ph type="sldNum" sz="quarter" idx="12"/>
          </p:nvPr>
        </p:nvSpPr>
        <p:spPr/>
        <p:txBody>
          <a:bodyPr/>
          <a:lstStyle/>
          <a:p>
            <a:fld id="{524327D7-6EA8-4218-B949-2BC63EDC1391}" type="slidenum">
              <a:rPr lang="en-US" smtClean="0"/>
              <a:t>‹#›</a:t>
            </a:fld>
            <a:endParaRPr lang="en-US"/>
          </a:p>
        </p:txBody>
      </p:sp>
    </p:spTree>
    <p:extLst>
      <p:ext uri="{BB962C8B-B14F-4D97-AF65-F5344CB8AC3E}">
        <p14:creationId xmlns:p14="http://schemas.microsoft.com/office/powerpoint/2010/main" val="103426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FDD6-C66B-4F65-9CFD-FA8F3EB516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EBF303-23D1-4264-8FC6-10529A656B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A909EA-F1D2-4C2B-A1E6-AC24CFE052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D23BAE-0AB0-42B7-B9E8-1EE425A48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0B3599-8128-46D6-B628-95E1315D84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1F505B-4816-4F71-8C5D-B4E3A24EFD31}"/>
              </a:ext>
            </a:extLst>
          </p:cNvPr>
          <p:cNvSpPr>
            <a:spLocks noGrp="1"/>
          </p:cNvSpPr>
          <p:nvPr>
            <p:ph type="dt" sz="half" idx="10"/>
          </p:nvPr>
        </p:nvSpPr>
        <p:spPr/>
        <p:txBody>
          <a:bodyPr/>
          <a:lstStyle/>
          <a:p>
            <a:fld id="{2491C542-7CA4-4A2B-A705-ABB6173747E6}" type="datetimeFigureOut">
              <a:rPr lang="en-US" smtClean="0"/>
              <a:t>3/31/2021</a:t>
            </a:fld>
            <a:endParaRPr lang="en-US"/>
          </a:p>
        </p:txBody>
      </p:sp>
      <p:sp>
        <p:nvSpPr>
          <p:cNvPr id="8" name="Footer Placeholder 7">
            <a:extLst>
              <a:ext uri="{FF2B5EF4-FFF2-40B4-BE49-F238E27FC236}">
                <a16:creationId xmlns:a16="http://schemas.microsoft.com/office/drawing/2014/main" id="{8AEBB230-4F33-40A5-9259-BD0DEE2210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75BC40-04A1-4C3D-9D2F-22C583D0D7A7}"/>
              </a:ext>
            </a:extLst>
          </p:cNvPr>
          <p:cNvSpPr>
            <a:spLocks noGrp="1"/>
          </p:cNvSpPr>
          <p:nvPr>
            <p:ph type="sldNum" sz="quarter" idx="12"/>
          </p:nvPr>
        </p:nvSpPr>
        <p:spPr/>
        <p:txBody>
          <a:bodyPr/>
          <a:lstStyle/>
          <a:p>
            <a:fld id="{524327D7-6EA8-4218-B949-2BC63EDC1391}" type="slidenum">
              <a:rPr lang="en-US" smtClean="0"/>
              <a:t>‹#›</a:t>
            </a:fld>
            <a:endParaRPr lang="en-US"/>
          </a:p>
        </p:txBody>
      </p:sp>
    </p:spTree>
    <p:extLst>
      <p:ext uri="{BB962C8B-B14F-4D97-AF65-F5344CB8AC3E}">
        <p14:creationId xmlns:p14="http://schemas.microsoft.com/office/powerpoint/2010/main" val="227279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58EF-5213-4B04-A979-DAF449F4EA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17DE32-B8A8-4654-9312-1E586C542306}"/>
              </a:ext>
            </a:extLst>
          </p:cNvPr>
          <p:cNvSpPr>
            <a:spLocks noGrp="1"/>
          </p:cNvSpPr>
          <p:nvPr>
            <p:ph type="dt" sz="half" idx="10"/>
          </p:nvPr>
        </p:nvSpPr>
        <p:spPr/>
        <p:txBody>
          <a:bodyPr/>
          <a:lstStyle/>
          <a:p>
            <a:fld id="{2491C542-7CA4-4A2B-A705-ABB6173747E6}" type="datetimeFigureOut">
              <a:rPr lang="en-US" smtClean="0"/>
              <a:t>3/31/2021</a:t>
            </a:fld>
            <a:endParaRPr lang="en-US"/>
          </a:p>
        </p:txBody>
      </p:sp>
      <p:sp>
        <p:nvSpPr>
          <p:cNvPr id="4" name="Footer Placeholder 3">
            <a:extLst>
              <a:ext uri="{FF2B5EF4-FFF2-40B4-BE49-F238E27FC236}">
                <a16:creationId xmlns:a16="http://schemas.microsoft.com/office/drawing/2014/main" id="{F613987A-E30B-4760-92D9-3F651BFCE5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1C4F66-D33E-4167-BE08-CE15EF63A345}"/>
              </a:ext>
            </a:extLst>
          </p:cNvPr>
          <p:cNvSpPr>
            <a:spLocks noGrp="1"/>
          </p:cNvSpPr>
          <p:nvPr>
            <p:ph type="sldNum" sz="quarter" idx="12"/>
          </p:nvPr>
        </p:nvSpPr>
        <p:spPr/>
        <p:txBody>
          <a:bodyPr/>
          <a:lstStyle/>
          <a:p>
            <a:fld id="{524327D7-6EA8-4218-B949-2BC63EDC1391}" type="slidenum">
              <a:rPr lang="en-US" smtClean="0"/>
              <a:t>‹#›</a:t>
            </a:fld>
            <a:endParaRPr lang="en-US"/>
          </a:p>
        </p:txBody>
      </p:sp>
    </p:spTree>
    <p:extLst>
      <p:ext uri="{BB962C8B-B14F-4D97-AF65-F5344CB8AC3E}">
        <p14:creationId xmlns:p14="http://schemas.microsoft.com/office/powerpoint/2010/main" val="162652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FA194F-F083-4689-8C73-44F7524FF77A}"/>
              </a:ext>
            </a:extLst>
          </p:cNvPr>
          <p:cNvSpPr>
            <a:spLocks noGrp="1"/>
          </p:cNvSpPr>
          <p:nvPr>
            <p:ph type="dt" sz="half" idx="10"/>
          </p:nvPr>
        </p:nvSpPr>
        <p:spPr/>
        <p:txBody>
          <a:bodyPr/>
          <a:lstStyle/>
          <a:p>
            <a:fld id="{2491C542-7CA4-4A2B-A705-ABB6173747E6}" type="datetimeFigureOut">
              <a:rPr lang="en-US" smtClean="0"/>
              <a:t>3/31/2021</a:t>
            </a:fld>
            <a:endParaRPr lang="en-US"/>
          </a:p>
        </p:txBody>
      </p:sp>
      <p:sp>
        <p:nvSpPr>
          <p:cNvPr id="3" name="Footer Placeholder 2">
            <a:extLst>
              <a:ext uri="{FF2B5EF4-FFF2-40B4-BE49-F238E27FC236}">
                <a16:creationId xmlns:a16="http://schemas.microsoft.com/office/drawing/2014/main" id="{33443F51-9078-47AC-A45C-3C16C22B52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345105-0C13-4207-988F-7DBD738D958E}"/>
              </a:ext>
            </a:extLst>
          </p:cNvPr>
          <p:cNvSpPr>
            <a:spLocks noGrp="1"/>
          </p:cNvSpPr>
          <p:nvPr>
            <p:ph type="sldNum" sz="quarter" idx="12"/>
          </p:nvPr>
        </p:nvSpPr>
        <p:spPr/>
        <p:txBody>
          <a:bodyPr/>
          <a:lstStyle/>
          <a:p>
            <a:fld id="{524327D7-6EA8-4218-B949-2BC63EDC1391}" type="slidenum">
              <a:rPr lang="en-US" smtClean="0"/>
              <a:t>‹#›</a:t>
            </a:fld>
            <a:endParaRPr lang="en-US"/>
          </a:p>
        </p:txBody>
      </p:sp>
    </p:spTree>
    <p:extLst>
      <p:ext uri="{BB962C8B-B14F-4D97-AF65-F5344CB8AC3E}">
        <p14:creationId xmlns:p14="http://schemas.microsoft.com/office/powerpoint/2010/main" val="107555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B5E3-4542-4A3F-AB42-171D24133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E77026-6099-41FC-A5D6-5EF851F167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363932-A298-43D5-9E00-D18E327EE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70816F-DA06-4489-99C5-BFC6B87058BE}"/>
              </a:ext>
            </a:extLst>
          </p:cNvPr>
          <p:cNvSpPr>
            <a:spLocks noGrp="1"/>
          </p:cNvSpPr>
          <p:nvPr>
            <p:ph type="dt" sz="half" idx="10"/>
          </p:nvPr>
        </p:nvSpPr>
        <p:spPr/>
        <p:txBody>
          <a:bodyPr/>
          <a:lstStyle/>
          <a:p>
            <a:fld id="{2491C542-7CA4-4A2B-A705-ABB6173747E6}" type="datetimeFigureOut">
              <a:rPr lang="en-US" smtClean="0"/>
              <a:t>3/31/2021</a:t>
            </a:fld>
            <a:endParaRPr lang="en-US"/>
          </a:p>
        </p:txBody>
      </p:sp>
      <p:sp>
        <p:nvSpPr>
          <p:cNvPr id="6" name="Footer Placeholder 5">
            <a:extLst>
              <a:ext uri="{FF2B5EF4-FFF2-40B4-BE49-F238E27FC236}">
                <a16:creationId xmlns:a16="http://schemas.microsoft.com/office/drawing/2014/main" id="{3B92FF4A-FA7E-4D36-86C8-B408CA8ADB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C16001-15F0-4CC3-9787-4AA4EA3F65AF}"/>
              </a:ext>
            </a:extLst>
          </p:cNvPr>
          <p:cNvSpPr>
            <a:spLocks noGrp="1"/>
          </p:cNvSpPr>
          <p:nvPr>
            <p:ph type="sldNum" sz="quarter" idx="12"/>
          </p:nvPr>
        </p:nvSpPr>
        <p:spPr/>
        <p:txBody>
          <a:bodyPr/>
          <a:lstStyle/>
          <a:p>
            <a:fld id="{524327D7-6EA8-4218-B949-2BC63EDC1391}" type="slidenum">
              <a:rPr lang="en-US" smtClean="0"/>
              <a:t>‹#›</a:t>
            </a:fld>
            <a:endParaRPr lang="en-US"/>
          </a:p>
        </p:txBody>
      </p:sp>
    </p:spTree>
    <p:extLst>
      <p:ext uri="{BB962C8B-B14F-4D97-AF65-F5344CB8AC3E}">
        <p14:creationId xmlns:p14="http://schemas.microsoft.com/office/powerpoint/2010/main" val="3477054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13FE-D102-4BA8-A9E9-2D3F57A43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4794F4-A908-4903-A027-326AE94014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953F0B-DDE6-456A-A4F1-4B796F4F6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4EEB3F-C129-4E30-979B-FDA492C4CE05}"/>
              </a:ext>
            </a:extLst>
          </p:cNvPr>
          <p:cNvSpPr>
            <a:spLocks noGrp="1"/>
          </p:cNvSpPr>
          <p:nvPr>
            <p:ph type="dt" sz="half" idx="10"/>
          </p:nvPr>
        </p:nvSpPr>
        <p:spPr/>
        <p:txBody>
          <a:bodyPr/>
          <a:lstStyle/>
          <a:p>
            <a:fld id="{2491C542-7CA4-4A2B-A705-ABB6173747E6}" type="datetimeFigureOut">
              <a:rPr lang="en-US" smtClean="0"/>
              <a:t>3/31/2021</a:t>
            </a:fld>
            <a:endParaRPr lang="en-US"/>
          </a:p>
        </p:txBody>
      </p:sp>
      <p:sp>
        <p:nvSpPr>
          <p:cNvPr id="6" name="Footer Placeholder 5">
            <a:extLst>
              <a:ext uri="{FF2B5EF4-FFF2-40B4-BE49-F238E27FC236}">
                <a16:creationId xmlns:a16="http://schemas.microsoft.com/office/drawing/2014/main" id="{8BB2733A-1755-4B69-8B77-942D66649A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DF2994-7C12-45CB-B26C-51A244F33EA1}"/>
              </a:ext>
            </a:extLst>
          </p:cNvPr>
          <p:cNvSpPr>
            <a:spLocks noGrp="1"/>
          </p:cNvSpPr>
          <p:nvPr>
            <p:ph type="sldNum" sz="quarter" idx="12"/>
          </p:nvPr>
        </p:nvSpPr>
        <p:spPr/>
        <p:txBody>
          <a:bodyPr/>
          <a:lstStyle/>
          <a:p>
            <a:fld id="{524327D7-6EA8-4218-B949-2BC63EDC1391}" type="slidenum">
              <a:rPr lang="en-US" smtClean="0"/>
              <a:t>‹#›</a:t>
            </a:fld>
            <a:endParaRPr lang="en-US"/>
          </a:p>
        </p:txBody>
      </p:sp>
    </p:spTree>
    <p:extLst>
      <p:ext uri="{BB962C8B-B14F-4D97-AF65-F5344CB8AC3E}">
        <p14:creationId xmlns:p14="http://schemas.microsoft.com/office/powerpoint/2010/main" val="4271434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3B779A-A223-4ACE-B3F4-4E5D90B868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8D1279-81D0-40A2-AAA9-D2F47CD887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1FC7C-78FE-4007-ABA6-DBEB0E8C08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1C542-7CA4-4A2B-A705-ABB6173747E6}" type="datetimeFigureOut">
              <a:rPr lang="en-US" smtClean="0"/>
              <a:t>3/31/2021</a:t>
            </a:fld>
            <a:endParaRPr lang="en-US"/>
          </a:p>
        </p:txBody>
      </p:sp>
      <p:sp>
        <p:nvSpPr>
          <p:cNvPr id="5" name="Footer Placeholder 4">
            <a:extLst>
              <a:ext uri="{FF2B5EF4-FFF2-40B4-BE49-F238E27FC236}">
                <a16:creationId xmlns:a16="http://schemas.microsoft.com/office/drawing/2014/main" id="{8C624D4B-4308-4D96-A465-1CFDC9BAEE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9F5AF4-EEC2-4EFC-9746-90952E261D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327D7-6EA8-4218-B949-2BC63EDC1391}" type="slidenum">
              <a:rPr lang="en-US" smtClean="0"/>
              <a:t>‹#›</a:t>
            </a:fld>
            <a:endParaRPr lang="en-US"/>
          </a:p>
        </p:txBody>
      </p:sp>
    </p:spTree>
    <p:extLst>
      <p:ext uri="{BB962C8B-B14F-4D97-AF65-F5344CB8AC3E}">
        <p14:creationId xmlns:p14="http://schemas.microsoft.com/office/powerpoint/2010/main" val="580394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21.svg"/><Relationship Id="rId5" Type="http://schemas.openxmlformats.org/officeDocument/2006/relationships/diagramQuickStyle" Target="../diagrams/quickStyle2.xml"/><Relationship Id="rId10" Type="http://schemas.openxmlformats.org/officeDocument/2006/relationships/image" Target="../media/image20.png"/><Relationship Id="rId4" Type="http://schemas.openxmlformats.org/officeDocument/2006/relationships/diagramLayout" Target="../diagrams/layout2.xml"/><Relationship Id="rId9"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3" descr="Keys to a home">
            <a:extLst>
              <a:ext uri="{FF2B5EF4-FFF2-40B4-BE49-F238E27FC236}">
                <a16:creationId xmlns:a16="http://schemas.microsoft.com/office/drawing/2014/main" id="{D9B98731-9EEF-4408-8654-74F87151A766}"/>
              </a:ext>
            </a:extLst>
          </p:cNvPr>
          <p:cNvPicPr>
            <a:picLocks noChangeAspect="1"/>
          </p:cNvPicPr>
          <p:nvPr/>
        </p:nvPicPr>
        <p:blipFill rotWithShape="1">
          <a:blip r:embed="rId2">
            <a:alphaModFix amt="50000"/>
          </a:blip>
          <a:srcRect t="10402" r="-1" b="5306"/>
          <a:stretch/>
        </p:blipFill>
        <p:spPr>
          <a:xfrm>
            <a:off x="20" y="10"/>
            <a:ext cx="12188930" cy="6857990"/>
          </a:xfrm>
          <a:prstGeom prst="rect">
            <a:avLst/>
          </a:prstGeom>
        </p:spPr>
      </p:pic>
      <p:sp>
        <p:nvSpPr>
          <p:cNvPr id="2" name="Title 1">
            <a:extLst>
              <a:ext uri="{FF2B5EF4-FFF2-40B4-BE49-F238E27FC236}">
                <a16:creationId xmlns:a16="http://schemas.microsoft.com/office/drawing/2014/main" id="{DE06D5DF-2544-421E-816A-22238E3EAD75}"/>
              </a:ext>
            </a:extLst>
          </p:cNvPr>
          <p:cNvSpPr>
            <a:spLocks noGrp="1"/>
          </p:cNvSpPr>
          <p:nvPr>
            <p:ph type="ctrTitle"/>
          </p:nvPr>
        </p:nvSpPr>
        <p:spPr>
          <a:xfrm>
            <a:off x="1524000" y="1122363"/>
            <a:ext cx="9144000" cy="3063240"/>
          </a:xfrm>
        </p:spPr>
        <p:txBody>
          <a:bodyPr>
            <a:normAutofit/>
          </a:bodyPr>
          <a:lstStyle/>
          <a:p>
            <a:r>
              <a:rPr lang="en-US" sz="6600" b="1" dirty="0">
                <a:solidFill>
                  <a:srgbClr val="FFFFFF"/>
                </a:solidFill>
              </a:rPr>
              <a:t>The factors that drive home prices</a:t>
            </a:r>
          </a:p>
        </p:txBody>
      </p:sp>
      <p:sp>
        <p:nvSpPr>
          <p:cNvPr id="2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79650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1BD1AE04-1044-4811-81DD-F4B08BEE2C30}"/>
              </a:ext>
            </a:extLst>
          </p:cNvPr>
          <p:cNvSpPr>
            <a:spLocks noGrp="1"/>
          </p:cNvSpPr>
          <p:nvPr>
            <p:ph type="title"/>
          </p:nvPr>
        </p:nvSpPr>
        <p:spPr>
          <a:xfrm>
            <a:off x="765051" y="662400"/>
            <a:ext cx="3384000" cy="1492132"/>
          </a:xfrm>
        </p:spPr>
        <p:txBody>
          <a:bodyPr anchor="t">
            <a:normAutofit fontScale="90000"/>
          </a:bodyPr>
          <a:lstStyle/>
          <a:p>
            <a:r>
              <a:rPr lang="en-US" dirty="0">
                <a:solidFill>
                  <a:schemeClr val="bg1"/>
                </a:solidFill>
              </a:rPr>
              <a:t>Does garage size affect home price?</a:t>
            </a:r>
          </a:p>
        </p:txBody>
      </p:sp>
      <p:sp>
        <p:nvSpPr>
          <p:cNvPr id="5" name="Content Placeholder 2">
            <a:extLst>
              <a:ext uri="{FF2B5EF4-FFF2-40B4-BE49-F238E27FC236}">
                <a16:creationId xmlns:a16="http://schemas.microsoft.com/office/drawing/2014/main" id="{92A82BFD-67AA-4D1A-9B94-C656EAF40150}"/>
              </a:ext>
            </a:extLst>
          </p:cNvPr>
          <p:cNvSpPr>
            <a:spLocks noGrp="1"/>
          </p:cNvSpPr>
          <p:nvPr>
            <p:ph idx="1"/>
          </p:nvPr>
        </p:nvSpPr>
        <p:spPr>
          <a:xfrm>
            <a:off x="642914" y="2479621"/>
            <a:ext cx="3628273" cy="1082565"/>
          </a:xfrm>
        </p:spPr>
        <p:txBody>
          <a:bodyPr>
            <a:normAutofit/>
          </a:bodyPr>
          <a:lstStyle/>
          <a:p>
            <a:r>
              <a:rPr lang="en-US" sz="2400" dirty="0">
                <a:solidFill>
                  <a:schemeClr val="accent1">
                    <a:lumMod val="20000"/>
                    <a:lumOff val="80000"/>
                    <a:alpha val="60000"/>
                  </a:schemeClr>
                </a:solidFill>
              </a:rPr>
              <a:t>H₀: </a:t>
            </a:r>
            <a:r>
              <a:rPr lang="el-GR" sz="2400" dirty="0">
                <a:solidFill>
                  <a:schemeClr val="accent1">
                    <a:lumMod val="20000"/>
                    <a:lumOff val="80000"/>
                    <a:alpha val="60000"/>
                  </a:schemeClr>
                </a:solidFill>
              </a:rPr>
              <a:t>μ₁ - μ₂ = 0  </a:t>
            </a:r>
          </a:p>
          <a:p>
            <a:r>
              <a:rPr lang="en-US" sz="2400" dirty="0">
                <a:solidFill>
                  <a:schemeClr val="accent1">
                    <a:lumMod val="20000"/>
                    <a:lumOff val="80000"/>
                    <a:alpha val="60000"/>
                  </a:schemeClr>
                </a:solidFill>
              </a:rPr>
              <a:t>Hₐ: </a:t>
            </a:r>
            <a:r>
              <a:rPr lang="el-GR" sz="2400" dirty="0">
                <a:solidFill>
                  <a:schemeClr val="accent1">
                    <a:lumMod val="20000"/>
                    <a:lumOff val="80000"/>
                    <a:alpha val="60000"/>
                  </a:schemeClr>
                </a:solidFill>
              </a:rPr>
              <a:t>μ₁ - μ₂ ≠ 0</a:t>
            </a:r>
            <a:endParaRPr lang="en-US" sz="2400" dirty="0">
              <a:solidFill>
                <a:schemeClr val="accent1">
                  <a:lumMod val="20000"/>
                  <a:lumOff val="80000"/>
                  <a:alpha val="60000"/>
                </a:schemeClr>
              </a:solidFill>
            </a:endParaRPr>
          </a:p>
        </p:txBody>
      </p:sp>
      <p:graphicFrame>
        <p:nvGraphicFramePr>
          <p:cNvPr id="6" name="Chart 5">
            <a:extLst>
              <a:ext uri="{FF2B5EF4-FFF2-40B4-BE49-F238E27FC236}">
                <a16:creationId xmlns:a16="http://schemas.microsoft.com/office/drawing/2014/main" id="{D7041D59-BBD8-44C6-AC0E-53859BACFCF7}"/>
              </a:ext>
            </a:extLst>
          </p:cNvPr>
          <p:cNvGraphicFramePr>
            <a:graphicFrameLocks/>
          </p:cNvGraphicFramePr>
          <p:nvPr>
            <p:extLst>
              <p:ext uri="{D42A27DB-BD31-4B8C-83A1-F6EECF244321}">
                <p14:modId xmlns:p14="http://schemas.microsoft.com/office/powerpoint/2010/main" val="948127514"/>
              </p:ext>
            </p:extLst>
          </p:nvPr>
        </p:nvGraphicFramePr>
        <p:xfrm>
          <a:off x="5411053" y="643469"/>
          <a:ext cx="6014185" cy="5571062"/>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6DA5B41C-FE96-428D-9CB2-577DB8231423}"/>
              </a:ext>
            </a:extLst>
          </p:cNvPr>
          <p:cNvSpPr txBox="1"/>
          <p:nvPr/>
        </p:nvSpPr>
        <p:spPr>
          <a:xfrm>
            <a:off x="472020" y="3887276"/>
            <a:ext cx="3749658" cy="2308324"/>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accent1">
                    <a:lumMod val="20000"/>
                    <a:lumOff val="80000"/>
                  </a:schemeClr>
                </a:solidFill>
              </a:rPr>
              <a:t>P = 9.09E-98 &lt; 0.05</a:t>
            </a:r>
          </a:p>
          <a:p>
            <a:pPr marL="285750" indent="-285750">
              <a:buFont typeface="Wingdings" panose="05000000000000000000" pitchFamily="2" charset="2"/>
              <a:buChar char="Ø"/>
            </a:pPr>
            <a:r>
              <a:rPr lang="en-US" sz="2400" dirty="0">
                <a:solidFill>
                  <a:schemeClr val="accent1">
                    <a:lumMod val="20000"/>
                    <a:lumOff val="80000"/>
                  </a:schemeClr>
                </a:solidFill>
              </a:rPr>
              <a:t>Confidence Level 95%</a:t>
            </a:r>
          </a:p>
          <a:p>
            <a:pPr marL="285750" indent="-285750">
              <a:buFont typeface="Wingdings" panose="05000000000000000000" pitchFamily="2" charset="2"/>
              <a:buChar char="Ø"/>
            </a:pPr>
            <a:r>
              <a:rPr lang="en-US" sz="2400" dirty="0">
                <a:solidFill>
                  <a:schemeClr val="accent1">
                    <a:lumMod val="20000"/>
                    <a:lumOff val="80000"/>
                  </a:schemeClr>
                </a:solidFill>
              </a:rPr>
              <a:t>Reject the null  is, statistically significant.</a:t>
            </a:r>
          </a:p>
          <a:p>
            <a:endParaRPr lang="en-US" sz="2400" dirty="0">
              <a:solidFill>
                <a:schemeClr val="accent1">
                  <a:lumMod val="20000"/>
                  <a:lumOff val="80000"/>
                </a:schemeClr>
              </a:solidFill>
            </a:endParaRPr>
          </a:p>
          <a:p>
            <a:pPr marL="285750" indent="-285750">
              <a:buFont typeface="Wingdings" panose="05000000000000000000" pitchFamily="2" charset="2"/>
              <a:buChar char="Ø"/>
            </a:pPr>
            <a:endParaRPr lang="en-US" sz="2400" dirty="0">
              <a:solidFill>
                <a:schemeClr val="accent1">
                  <a:lumMod val="20000"/>
                  <a:lumOff val="80000"/>
                </a:schemeClr>
              </a:solidFill>
            </a:endParaRPr>
          </a:p>
        </p:txBody>
      </p:sp>
    </p:spTree>
    <p:extLst>
      <p:ext uri="{BB962C8B-B14F-4D97-AF65-F5344CB8AC3E}">
        <p14:creationId xmlns:p14="http://schemas.microsoft.com/office/powerpoint/2010/main" val="2127728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3694C0C0-89C1-4CCB-8386-A10675803A59}"/>
              </a:ext>
            </a:extLst>
          </p:cNvPr>
          <p:cNvSpPr>
            <a:spLocks noGrp="1"/>
          </p:cNvSpPr>
          <p:nvPr>
            <p:ph type="title"/>
          </p:nvPr>
        </p:nvSpPr>
        <p:spPr>
          <a:xfrm>
            <a:off x="151075" y="662400"/>
            <a:ext cx="4198288" cy="1492132"/>
          </a:xfrm>
        </p:spPr>
        <p:txBody>
          <a:bodyPr anchor="t">
            <a:normAutofit fontScale="90000"/>
          </a:bodyPr>
          <a:lstStyle/>
          <a:p>
            <a:r>
              <a:rPr lang="en-US" dirty="0">
                <a:solidFill>
                  <a:schemeClr val="bg1"/>
                </a:solidFill>
              </a:rPr>
              <a:t>Does finished basement affect home price?</a:t>
            </a:r>
          </a:p>
        </p:txBody>
      </p:sp>
      <p:sp>
        <p:nvSpPr>
          <p:cNvPr id="5" name="Content Placeholder 2">
            <a:extLst>
              <a:ext uri="{FF2B5EF4-FFF2-40B4-BE49-F238E27FC236}">
                <a16:creationId xmlns:a16="http://schemas.microsoft.com/office/drawing/2014/main" id="{EEA622A3-F6A0-45F0-8CF5-18F663178EEB}"/>
              </a:ext>
            </a:extLst>
          </p:cNvPr>
          <p:cNvSpPr>
            <a:spLocks noGrp="1"/>
          </p:cNvSpPr>
          <p:nvPr>
            <p:ph idx="1"/>
          </p:nvPr>
        </p:nvSpPr>
        <p:spPr>
          <a:xfrm>
            <a:off x="620667" y="2612186"/>
            <a:ext cx="3596742" cy="1143000"/>
          </a:xfrm>
        </p:spPr>
        <p:txBody>
          <a:bodyPr>
            <a:normAutofit/>
          </a:bodyPr>
          <a:lstStyle/>
          <a:p>
            <a:r>
              <a:rPr lang="en-US" sz="2400" dirty="0">
                <a:solidFill>
                  <a:schemeClr val="accent1">
                    <a:lumMod val="20000"/>
                    <a:lumOff val="80000"/>
                    <a:alpha val="60000"/>
                  </a:schemeClr>
                </a:solidFill>
              </a:rPr>
              <a:t>H₀: </a:t>
            </a:r>
            <a:r>
              <a:rPr lang="el-GR" sz="2400" dirty="0">
                <a:solidFill>
                  <a:schemeClr val="accent1">
                    <a:lumMod val="20000"/>
                    <a:lumOff val="80000"/>
                    <a:alpha val="60000"/>
                  </a:schemeClr>
                </a:solidFill>
              </a:rPr>
              <a:t>μ₁ - μ₂ = 0  </a:t>
            </a:r>
          </a:p>
          <a:p>
            <a:r>
              <a:rPr lang="en-US" sz="2400" dirty="0">
                <a:solidFill>
                  <a:schemeClr val="accent1">
                    <a:lumMod val="20000"/>
                    <a:lumOff val="80000"/>
                    <a:alpha val="60000"/>
                  </a:schemeClr>
                </a:solidFill>
              </a:rPr>
              <a:t>Hₐ: </a:t>
            </a:r>
            <a:r>
              <a:rPr lang="el-GR" sz="2400" dirty="0">
                <a:solidFill>
                  <a:schemeClr val="accent1">
                    <a:lumMod val="20000"/>
                    <a:lumOff val="80000"/>
                    <a:alpha val="60000"/>
                  </a:schemeClr>
                </a:solidFill>
              </a:rPr>
              <a:t>μ₁ - μ₂ ≠ 0</a:t>
            </a:r>
            <a:endParaRPr lang="en-US" sz="2400" dirty="0">
              <a:solidFill>
                <a:schemeClr val="accent1">
                  <a:lumMod val="20000"/>
                  <a:lumOff val="80000"/>
                  <a:alpha val="60000"/>
                </a:schemeClr>
              </a:solidFill>
            </a:endParaRPr>
          </a:p>
        </p:txBody>
      </p:sp>
      <p:graphicFrame>
        <p:nvGraphicFramePr>
          <p:cNvPr id="6" name="Chart 5">
            <a:extLst>
              <a:ext uri="{FF2B5EF4-FFF2-40B4-BE49-F238E27FC236}">
                <a16:creationId xmlns:a16="http://schemas.microsoft.com/office/drawing/2014/main" id="{169FABAB-7757-4586-A84B-9BD7E81B4DCA}"/>
              </a:ext>
            </a:extLst>
          </p:cNvPr>
          <p:cNvGraphicFramePr>
            <a:graphicFrameLocks/>
          </p:cNvGraphicFramePr>
          <p:nvPr>
            <p:extLst>
              <p:ext uri="{D42A27DB-BD31-4B8C-83A1-F6EECF244321}">
                <p14:modId xmlns:p14="http://schemas.microsoft.com/office/powerpoint/2010/main" val="2280689653"/>
              </p:ext>
            </p:extLst>
          </p:nvPr>
        </p:nvGraphicFramePr>
        <p:xfrm>
          <a:off x="5411053" y="643469"/>
          <a:ext cx="6014185" cy="5571062"/>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22FA89B8-DEA7-4B0F-BA40-E2C420550F82}"/>
              </a:ext>
            </a:extLst>
          </p:cNvPr>
          <p:cNvSpPr txBox="1"/>
          <p:nvPr/>
        </p:nvSpPr>
        <p:spPr>
          <a:xfrm>
            <a:off x="399393" y="3918639"/>
            <a:ext cx="3749658" cy="156966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accent1">
                    <a:lumMod val="20000"/>
                    <a:lumOff val="80000"/>
                  </a:schemeClr>
                </a:solidFill>
              </a:rPr>
              <a:t>P = 8.75E-08 &lt; 0.05</a:t>
            </a:r>
          </a:p>
          <a:p>
            <a:pPr marL="285750" indent="-285750">
              <a:buFont typeface="Wingdings" panose="05000000000000000000" pitchFamily="2" charset="2"/>
              <a:buChar char="Ø"/>
            </a:pPr>
            <a:r>
              <a:rPr lang="en-US" sz="2400" dirty="0">
                <a:solidFill>
                  <a:schemeClr val="accent1">
                    <a:lumMod val="20000"/>
                    <a:lumOff val="80000"/>
                  </a:schemeClr>
                </a:solidFill>
              </a:rPr>
              <a:t>Confidence Level 95%</a:t>
            </a:r>
          </a:p>
          <a:p>
            <a:pPr marL="285750" indent="-285750">
              <a:buFont typeface="Wingdings" panose="05000000000000000000" pitchFamily="2" charset="2"/>
              <a:buChar char="Ø"/>
            </a:pPr>
            <a:r>
              <a:rPr lang="en-US" sz="2400" dirty="0">
                <a:solidFill>
                  <a:schemeClr val="accent1">
                    <a:lumMod val="20000"/>
                    <a:lumOff val="80000"/>
                  </a:schemeClr>
                </a:solidFill>
              </a:rPr>
              <a:t>Reject the null, is statistically significant.</a:t>
            </a:r>
          </a:p>
        </p:txBody>
      </p:sp>
    </p:spTree>
    <p:extLst>
      <p:ext uri="{BB962C8B-B14F-4D97-AF65-F5344CB8AC3E}">
        <p14:creationId xmlns:p14="http://schemas.microsoft.com/office/powerpoint/2010/main" val="1865855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2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2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2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BC7C363-7B7F-42F5-8D69-A64F08581E1B}"/>
              </a:ext>
            </a:extLst>
          </p:cNvPr>
          <p:cNvSpPr txBox="1"/>
          <p:nvPr/>
        </p:nvSpPr>
        <p:spPr>
          <a:xfrm>
            <a:off x="1102368" y="1877492"/>
            <a:ext cx="4030132" cy="321537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a:solidFill>
                  <a:schemeClr val="bg1"/>
                </a:solidFill>
                <a:latin typeface="+mj-lt"/>
                <a:ea typeface="+mj-ea"/>
                <a:cs typeface="+mj-cs"/>
              </a:rPr>
              <a:t>THANK YOU</a:t>
            </a:r>
          </a:p>
        </p:txBody>
      </p:sp>
      <p:grpSp>
        <p:nvGrpSpPr>
          <p:cNvPr id="46" name="Group 2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9" name="Freeform: Shape 2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7" name="Freeform: Shape 2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Oval 3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a:extLst>
              <a:ext uri="{FF2B5EF4-FFF2-40B4-BE49-F238E27FC236}">
                <a16:creationId xmlns:a16="http://schemas.microsoft.com/office/drawing/2014/main" id="{F63CBD52-8BE5-4447-9008-35C033923EA4}"/>
              </a:ext>
            </a:extLst>
          </p:cNvPr>
          <p:cNvSpPr txBox="1"/>
          <p:nvPr/>
        </p:nvSpPr>
        <p:spPr>
          <a:xfrm>
            <a:off x="6383303" y="4733310"/>
            <a:ext cx="5217173" cy="746646"/>
          </a:xfrm>
          <a:prstGeom prst="rect">
            <a:avLst/>
          </a:prstGeom>
        </p:spPr>
        <p:txBody>
          <a:bodyPr vert="horz" lIns="91440" tIns="45720" rIns="91440" bIns="45720" rtlCol="0">
            <a:normAutofit/>
          </a:bodyPr>
          <a:lstStyle/>
          <a:p>
            <a:pPr>
              <a:lnSpc>
                <a:spcPct val="90000"/>
              </a:lnSpc>
              <a:spcAft>
                <a:spcPts val="600"/>
              </a:spcAft>
            </a:pPr>
            <a:r>
              <a:rPr lang="en-US" sz="2800" dirty="0">
                <a:solidFill>
                  <a:schemeClr val="bg1"/>
                </a:solidFill>
              </a:rPr>
              <a:t>Romeu Duarte Catao</a:t>
            </a:r>
          </a:p>
        </p:txBody>
      </p:sp>
      <p:grpSp>
        <p:nvGrpSpPr>
          <p:cNvPr id="4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41" name="Freeform: Shape 4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278460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 on document with pen">
            <a:extLst>
              <a:ext uri="{FF2B5EF4-FFF2-40B4-BE49-F238E27FC236}">
                <a16:creationId xmlns:a16="http://schemas.microsoft.com/office/drawing/2014/main" id="{E896B0AD-99A1-4437-981C-91EF805AAF21}"/>
              </a:ext>
            </a:extLst>
          </p:cNvPr>
          <p:cNvPicPr>
            <a:picLocks noChangeAspect="1"/>
          </p:cNvPicPr>
          <p:nvPr/>
        </p:nvPicPr>
        <p:blipFill rotWithShape="1">
          <a:blip r:embed="rId3">
            <a:alphaModFix amt="35000"/>
          </a:blip>
          <a:srcRect t="1510" b="14220"/>
          <a:stretch/>
        </p:blipFill>
        <p:spPr>
          <a:xfrm>
            <a:off x="-56251" y="1"/>
            <a:ext cx="12191980" cy="6857999"/>
          </a:xfrm>
          <a:prstGeom prst="rect">
            <a:avLst/>
          </a:prstGeom>
        </p:spPr>
      </p:pic>
      <p:sp>
        <p:nvSpPr>
          <p:cNvPr id="2" name="Title 1">
            <a:extLst>
              <a:ext uri="{FF2B5EF4-FFF2-40B4-BE49-F238E27FC236}">
                <a16:creationId xmlns:a16="http://schemas.microsoft.com/office/drawing/2014/main" id="{CAE505E8-1FD3-4AFC-B2B3-587A86EFBB2A}"/>
              </a:ext>
            </a:extLst>
          </p:cNvPr>
          <p:cNvSpPr>
            <a:spLocks noGrp="1"/>
          </p:cNvSpPr>
          <p:nvPr>
            <p:ph type="title"/>
          </p:nvPr>
        </p:nvSpPr>
        <p:spPr>
          <a:xfrm>
            <a:off x="921108" y="1558231"/>
            <a:ext cx="3313164" cy="4726276"/>
          </a:xfrm>
        </p:spPr>
        <p:txBody>
          <a:bodyPr vert="horz" lIns="91440" tIns="45720" rIns="91440" bIns="45720" rtlCol="0" anchor="ctr">
            <a:normAutofit/>
          </a:bodyPr>
          <a:lstStyle/>
          <a:p>
            <a:pPr algn="r"/>
            <a:br>
              <a:rPr lang="en-US" sz="2200" dirty="0">
                <a:solidFill>
                  <a:srgbClr val="FFFFFF"/>
                </a:solidFill>
              </a:rPr>
            </a:br>
            <a:br>
              <a:rPr lang="en-US" sz="2200" dirty="0">
                <a:solidFill>
                  <a:srgbClr val="FFFFFF"/>
                </a:solidFill>
              </a:rPr>
            </a:br>
            <a:endParaRPr lang="en-US" sz="2200" dirty="0">
              <a:solidFill>
                <a:srgbClr val="FFFFFF"/>
              </a:solidFill>
            </a:endParaRP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BF52920-3CD0-4624-BF4E-6F88923976FC}"/>
              </a:ext>
            </a:extLst>
          </p:cNvPr>
          <p:cNvSpPr txBox="1"/>
          <p:nvPr/>
        </p:nvSpPr>
        <p:spPr>
          <a:xfrm>
            <a:off x="5072473" y="950248"/>
            <a:ext cx="5744685" cy="4726276"/>
          </a:xfrm>
          <a:prstGeom prst="rect">
            <a:avLst/>
          </a:prstGeom>
        </p:spPr>
        <p:txBody>
          <a:bodyPr vert="horz" lIns="91440" tIns="45720" rIns="91440" bIns="45720" rtlCol="0" anchor="ctr">
            <a:normAutofit/>
          </a:bodyPr>
          <a:lstStyle/>
          <a:p>
            <a:pPr>
              <a:lnSpc>
                <a:spcPct val="90000"/>
              </a:lnSpc>
              <a:spcAft>
                <a:spcPts val="600"/>
              </a:spcAft>
            </a:pPr>
            <a:r>
              <a:rPr lang="en-US" sz="2800" dirty="0">
                <a:solidFill>
                  <a:srgbClr val="FFFFFF"/>
                </a:solidFill>
              </a:rPr>
              <a:t>Important factors for investment include:</a:t>
            </a:r>
            <a:br>
              <a:rPr lang="en-US" sz="2800" dirty="0">
                <a:solidFill>
                  <a:srgbClr val="FFFFFF"/>
                </a:solidFill>
              </a:rPr>
            </a:br>
            <a:r>
              <a:rPr lang="en-US" sz="2800" dirty="0">
                <a:solidFill>
                  <a:srgbClr val="FFFFFF"/>
                </a:solidFill>
              </a:rPr>
              <a:t> </a:t>
            </a:r>
          </a:p>
          <a:p>
            <a:pPr marL="285750" indent="-228600">
              <a:lnSpc>
                <a:spcPct val="90000"/>
              </a:lnSpc>
              <a:spcAft>
                <a:spcPts val="600"/>
              </a:spcAft>
              <a:buFont typeface="Arial" panose="020B0604020202020204" pitchFamily="34" charset="0"/>
              <a:buChar char="•"/>
            </a:pPr>
            <a:r>
              <a:rPr lang="en-US" sz="2800" dirty="0">
                <a:solidFill>
                  <a:srgbClr val="FFFFFF"/>
                </a:solidFill>
              </a:rPr>
              <a:t>lending standards for granting mortgages to home buyers </a:t>
            </a:r>
            <a:br>
              <a:rPr lang="en-US" sz="2800" dirty="0">
                <a:solidFill>
                  <a:srgbClr val="FFFFFF"/>
                </a:solidFill>
              </a:rPr>
            </a:br>
            <a:endParaRPr lang="en-US" sz="2800" dirty="0">
              <a:solidFill>
                <a:srgbClr val="FFFFFF"/>
              </a:solidFill>
            </a:endParaRPr>
          </a:p>
          <a:p>
            <a:pPr marL="285750" indent="-228600">
              <a:lnSpc>
                <a:spcPct val="90000"/>
              </a:lnSpc>
              <a:spcAft>
                <a:spcPts val="600"/>
              </a:spcAft>
              <a:buFont typeface="Arial" panose="020B0604020202020204" pitchFamily="34" charset="0"/>
              <a:buChar char="•"/>
            </a:pPr>
            <a:r>
              <a:rPr lang="en-US" sz="2800" dirty="0">
                <a:solidFill>
                  <a:srgbClr val="FFFFFF"/>
                </a:solidFill>
              </a:rPr>
              <a:t>the value of the real estate in question.</a:t>
            </a:r>
          </a:p>
        </p:txBody>
      </p:sp>
    </p:spTree>
    <p:extLst>
      <p:ext uri="{BB962C8B-B14F-4D97-AF65-F5344CB8AC3E}">
        <p14:creationId xmlns:p14="http://schemas.microsoft.com/office/powerpoint/2010/main" val="222314511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5" name="Picture 4" descr="Question mark against red wall">
            <a:extLst>
              <a:ext uri="{FF2B5EF4-FFF2-40B4-BE49-F238E27FC236}">
                <a16:creationId xmlns:a16="http://schemas.microsoft.com/office/drawing/2014/main" id="{FC2CAB83-A9FF-44AA-BF1E-7BD319576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5984"/>
            <a:ext cx="12192000" cy="7369968"/>
          </a:xfrm>
          <a:prstGeom prst="rect">
            <a:avLst/>
          </a:prstGeom>
        </p:spPr>
      </p:pic>
      <p:pic>
        <p:nvPicPr>
          <p:cNvPr id="7" name="Graphic 6" descr="Question Mark with solid fill">
            <a:extLst>
              <a:ext uri="{FF2B5EF4-FFF2-40B4-BE49-F238E27FC236}">
                <a16:creationId xmlns:a16="http://schemas.microsoft.com/office/drawing/2014/main" id="{09A1F8AF-4149-4BFF-8C73-7375A74F54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88800" y="3121800"/>
            <a:ext cx="914400" cy="914400"/>
          </a:xfrm>
          <a:prstGeom prst="rect">
            <a:avLst/>
          </a:prstGeom>
        </p:spPr>
      </p:pic>
      <p:sp>
        <p:nvSpPr>
          <p:cNvPr id="2" name="Title 1">
            <a:extLst>
              <a:ext uri="{FF2B5EF4-FFF2-40B4-BE49-F238E27FC236}">
                <a16:creationId xmlns:a16="http://schemas.microsoft.com/office/drawing/2014/main" id="{B213998B-5A7F-4A3D-BC8B-269D2D6A00C1}"/>
              </a:ext>
            </a:extLst>
          </p:cNvPr>
          <p:cNvSpPr>
            <a:spLocks noGrp="1"/>
          </p:cNvSpPr>
          <p:nvPr>
            <p:ph type="title"/>
          </p:nvPr>
        </p:nvSpPr>
        <p:spPr>
          <a:xfrm>
            <a:off x="1098752" y="1088687"/>
            <a:ext cx="6636340" cy="4066226"/>
          </a:xfrm>
        </p:spPr>
        <p:txBody>
          <a:bodyPr anchor="ctr">
            <a:normAutofit/>
          </a:bodyPr>
          <a:lstStyle/>
          <a:p>
            <a:r>
              <a:rPr lang="en-US" sz="6800" dirty="0">
                <a:solidFill>
                  <a:schemeClr val="bg1"/>
                </a:solidFill>
              </a:rPr>
              <a:t>What affects home prices</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72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A18128-F294-4959-8E42-D403A0254CD7}"/>
              </a:ext>
            </a:extLst>
          </p:cNvPr>
          <p:cNvSpPr>
            <a:spLocks noGrp="1"/>
          </p:cNvSpPr>
          <p:nvPr>
            <p:ph type="title"/>
          </p:nvPr>
        </p:nvSpPr>
        <p:spPr>
          <a:xfrm>
            <a:off x="532016" y="559678"/>
            <a:ext cx="3797900" cy="4952492"/>
          </a:xfrm>
        </p:spPr>
        <p:txBody>
          <a:bodyPr>
            <a:normAutofit/>
          </a:bodyPr>
          <a:lstStyle/>
          <a:p>
            <a:r>
              <a:rPr lang="en-US" b="1" dirty="0">
                <a:solidFill>
                  <a:schemeClr val="bg1"/>
                </a:solidFill>
              </a:rPr>
              <a:t>External</a:t>
            </a:r>
            <a:r>
              <a:rPr lang="en-US" b="1" i="0" dirty="0">
                <a:solidFill>
                  <a:schemeClr val="bg1"/>
                </a:solidFill>
                <a:effectLst/>
              </a:rPr>
              <a:t> factors that influence residential home values</a:t>
            </a:r>
            <a:endParaRPr lang="en-US" b="1" dirty="0">
              <a:solidFill>
                <a:schemeClr val="bg1"/>
              </a:solidFill>
            </a:endParaRP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FCC4007-F492-4599-9289-2EC81956C68E}"/>
              </a:ext>
            </a:extLst>
          </p:cNvPr>
          <p:cNvGraphicFramePr>
            <a:graphicFrameLocks noGrp="1"/>
          </p:cNvGraphicFramePr>
          <p:nvPr>
            <p:ph idx="1"/>
            <p:extLst>
              <p:ext uri="{D42A27DB-BD31-4B8C-83A1-F6EECF244321}">
                <p14:modId xmlns:p14="http://schemas.microsoft.com/office/powerpoint/2010/main" val="1840621353"/>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0858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1" name="Straight Connector 2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AF93A54-CB07-4CD1-8A3C-E56297377846}"/>
              </a:ext>
            </a:extLst>
          </p:cNvPr>
          <p:cNvSpPr txBox="1"/>
          <p:nvPr/>
        </p:nvSpPr>
        <p:spPr>
          <a:xfrm>
            <a:off x="6527800" y="1909192"/>
            <a:ext cx="4713997" cy="3647710"/>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i="0" dirty="0">
                <a:solidFill>
                  <a:schemeClr val="bg1"/>
                </a:solidFill>
              </a:rPr>
              <a:t>For this analysis, the data set was a sample of 1460 houses that were sold between 2006-2010.</a:t>
            </a:r>
          </a:p>
          <a:p>
            <a:pPr marL="342900" indent="-228600">
              <a:lnSpc>
                <a:spcPct val="90000"/>
              </a:lnSpc>
              <a:spcAft>
                <a:spcPts val="600"/>
              </a:spcAft>
              <a:buFont typeface="Arial" panose="020B0604020202020204" pitchFamily="34" charset="0"/>
              <a:buChar char="•"/>
            </a:pPr>
            <a:r>
              <a:rPr lang="en-US" sz="2000" i="0" dirty="0">
                <a:solidFill>
                  <a:schemeClr val="bg1"/>
                </a:solidFill>
              </a:rPr>
              <a:t>There were 82 columns in the data set, with an approximately even distribution between categorical and numerical data.</a:t>
            </a:r>
          </a:p>
          <a:p>
            <a:pPr marL="342900" indent="-228600">
              <a:lnSpc>
                <a:spcPct val="90000"/>
              </a:lnSpc>
              <a:spcAft>
                <a:spcPts val="600"/>
              </a:spcAft>
              <a:buFont typeface="Arial" panose="020B0604020202020204" pitchFamily="34" charset="0"/>
              <a:buChar char="•"/>
            </a:pPr>
            <a:r>
              <a:rPr lang="en-US" sz="2000" i="0" dirty="0">
                <a:solidFill>
                  <a:schemeClr val="bg1"/>
                </a:solidFill>
              </a:rPr>
              <a:t>This data originally comes from Kaggle: https://www.kaggle.com/c/house-prices-advanced-regression-techniques/data </a:t>
            </a:r>
          </a:p>
          <a:p>
            <a:pPr marL="342900" indent="-228600">
              <a:lnSpc>
                <a:spcPct val="90000"/>
              </a:lnSpc>
              <a:spcAft>
                <a:spcPts val="600"/>
              </a:spcAft>
              <a:buFont typeface="Arial" panose="020B0604020202020204" pitchFamily="34" charset="0"/>
              <a:buChar char="•"/>
            </a:pPr>
            <a:r>
              <a:rPr lang="en-US" sz="2000" dirty="0">
                <a:solidFill>
                  <a:schemeClr val="bg1"/>
                </a:solidFill>
              </a:rPr>
              <a:t>This project uses Kaggle's train.csv file</a:t>
            </a:r>
          </a:p>
        </p:txBody>
      </p:sp>
      <p:cxnSp>
        <p:nvCxnSpPr>
          <p:cNvPr id="23" name="Straight Connector 2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0DA6B18-A579-429B-AB2B-422CF4D519A2}"/>
              </a:ext>
            </a:extLst>
          </p:cNvPr>
          <p:cNvSpPr txBox="1"/>
          <p:nvPr/>
        </p:nvSpPr>
        <p:spPr>
          <a:xfrm>
            <a:off x="1027494" y="5880042"/>
            <a:ext cx="3478393" cy="276999"/>
          </a:xfrm>
          <a:prstGeom prst="rect">
            <a:avLst/>
          </a:prstGeom>
          <a:noFill/>
        </p:spPr>
        <p:txBody>
          <a:bodyPr wrap="square" rtlCol="0">
            <a:spAutoFit/>
          </a:bodyPr>
          <a:lstStyle/>
          <a:p>
            <a:r>
              <a:rPr lang="en-US" sz="1200" i="1" dirty="0">
                <a:solidFill>
                  <a:schemeClr val="bg1"/>
                </a:solidFill>
              </a:rPr>
              <a:t>Descriptive Statistics </a:t>
            </a:r>
          </a:p>
        </p:txBody>
      </p:sp>
      <p:graphicFrame>
        <p:nvGraphicFramePr>
          <p:cNvPr id="2" name="Table 1">
            <a:extLst>
              <a:ext uri="{FF2B5EF4-FFF2-40B4-BE49-F238E27FC236}">
                <a16:creationId xmlns:a16="http://schemas.microsoft.com/office/drawing/2014/main" id="{146D4738-E2A6-45C7-9CB1-2FB12CFDCBDB}"/>
              </a:ext>
            </a:extLst>
          </p:cNvPr>
          <p:cNvGraphicFramePr>
            <a:graphicFrameLocks noGrp="1"/>
          </p:cNvGraphicFramePr>
          <p:nvPr>
            <p:extLst>
              <p:ext uri="{D42A27DB-BD31-4B8C-83A1-F6EECF244321}">
                <p14:modId xmlns:p14="http://schemas.microsoft.com/office/powerpoint/2010/main" val="1702590910"/>
              </p:ext>
            </p:extLst>
          </p:nvPr>
        </p:nvGraphicFramePr>
        <p:xfrm>
          <a:off x="1027494" y="1106081"/>
          <a:ext cx="4031377" cy="4773961"/>
        </p:xfrm>
        <a:graphic>
          <a:graphicData uri="http://schemas.openxmlformats.org/drawingml/2006/table">
            <a:tbl>
              <a:tblPr>
                <a:tableStyleId>{5C22544A-7EE6-4342-B048-85BDC9FD1C3A}</a:tableStyleId>
              </a:tblPr>
              <a:tblGrid>
                <a:gridCol w="2041421">
                  <a:extLst>
                    <a:ext uri="{9D8B030D-6E8A-4147-A177-3AD203B41FA5}">
                      <a16:colId xmlns:a16="http://schemas.microsoft.com/office/drawing/2014/main" val="3726536635"/>
                    </a:ext>
                  </a:extLst>
                </a:gridCol>
                <a:gridCol w="1989956">
                  <a:extLst>
                    <a:ext uri="{9D8B030D-6E8A-4147-A177-3AD203B41FA5}">
                      <a16:colId xmlns:a16="http://schemas.microsoft.com/office/drawing/2014/main" val="688786695"/>
                    </a:ext>
                  </a:extLst>
                </a:gridCol>
              </a:tblGrid>
              <a:tr h="309472">
                <a:tc gridSpan="2">
                  <a:txBody>
                    <a:bodyPr/>
                    <a:lstStyle/>
                    <a:p>
                      <a:pPr algn="ctr" fontAlgn="b"/>
                      <a:r>
                        <a:rPr lang="en-US" sz="2800" b="1" u="none" strike="noStrike" dirty="0">
                          <a:effectLst/>
                        </a:rPr>
                        <a:t>Sale Price</a:t>
                      </a:r>
                      <a:endParaRPr lang="en-US" sz="2800" b="1" i="1" u="none" strike="noStrike" dirty="0">
                        <a:solidFill>
                          <a:srgbClr val="000000"/>
                        </a:solidFill>
                        <a:effectLst/>
                        <a:latin typeface="Calibri" panose="020F0502020204030204" pitchFamily="34" charset="0"/>
                      </a:endParaRPr>
                    </a:p>
                  </a:txBody>
                  <a:tcPr marL="4763" marR="4763" marT="4763" marB="0" anchor="b"/>
                </a:tc>
                <a:tc hMerge="1">
                  <a:txBody>
                    <a:bodyPr/>
                    <a:lstStyle/>
                    <a:p>
                      <a:endParaRPr lang="en-US"/>
                    </a:p>
                  </a:txBody>
                  <a:tcPr/>
                </a:tc>
                <a:extLst>
                  <a:ext uri="{0D108BD9-81ED-4DB2-BD59-A6C34878D82A}">
                    <a16:rowId xmlns:a16="http://schemas.microsoft.com/office/drawing/2014/main" val="3489380705"/>
                  </a:ext>
                </a:extLst>
              </a:tr>
              <a:tr h="309472">
                <a:tc>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133734101"/>
                  </a:ext>
                </a:extLst>
              </a:tr>
              <a:tr h="309472">
                <a:tc>
                  <a:txBody>
                    <a:bodyPr/>
                    <a:lstStyle/>
                    <a:p>
                      <a:pPr algn="l" fontAlgn="b"/>
                      <a:r>
                        <a:rPr lang="en-US" sz="2000" u="none" strike="noStrike" dirty="0">
                          <a:effectLst/>
                        </a:rPr>
                        <a:t>Mean</a:t>
                      </a:r>
                      <a:endParaRPr lang="en-US" sz="20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US" sz="2000" u="none" strike="noStrike" dirty="0">
                          <a:effectLst/>
                        </a:rPr>
                        <a:t> $        180,921.20 </a:t>
                      </a:r>
                      <a:endParaRPr lang="en-US" sz="20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553589423"/>
                  </a:ext>
                </a:extLst>
              </a:tr>
              <a:tr h="309472">
                <a:tc>
                  <a:txBody>
                    <a:bodyPr/>
                    <a:lstStyle/>
                    <a:p>
                      <a:pPr algn="l" fontAlgn="b"/>
                      <a:r>
                        <a:rPr lang="en-US" sz="2000" u="none" strike="noStrike" dirty="0">
                          <a:effectLst/>
                        </a:rPr>
                        <a:t>Standard Error</a:t>
                      </a:r>
                      <a:endParaRPr lang="en-US" sz="20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US" sz="2000" u="none" strike="noStrike" dirty="0">
                          <a:effectLst/>
                        </a:rPr>
                        <a:t> $            2,079.11 </a:t>
                      </a:r>
                      <a:endParaRPr lang="en-US" sz="20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621290508"/>
                  </a:ext>
                </a:extLst>
              </a:tr>
              <a:tr h="309472">
                <a:tc>
                  <a:txBody>
                    <a:bodyPr/>
                    <a:lstStyle/>
                    <a:p>
                      <a:pPr algn="l" fontAlgn="b"/>
                      <a:r>
                        <a:rPr lang="en-US" sz="2000" u="none" strike="noStrike">
                          <a:effectLst/>
                        </a:rPr>
                        <a:t>Median</a:t>
                      </a:r>
                      <a:endParaRPr lang="en-US" sz="20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2000" u="none" strike="noStrike" dirty="0">
                          <a:effectLst/>
                        </a:rPr>
                        <a:t> $        163,000.00 </a:t>
                      </a:r>
                      <a:endParaRPr lang="en-US" sz="20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406159616"/>
                  </a:ext>
                </a:extLst>
              </a:tr>
              <a:tr h="309472">
                <a:tc>
                  <a:txBody>
                    <a:bodyPr/>
                    <a:lstStyle/>
                    <a:p>
                      <a:pPr algn="l" fontAlgn="b"/>
                      <a:r>
                        <a:rPr lang="en-US" sz="2000" u="none" strike="noStrike">
                          <a:effectLst/>
                        </a:rPr>
                        <a:t>Mode</a:t>
                      </a:r>
                      <a:endParaRPr lang="en-US" sz="20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2000" u="none" strike="noStrike" dirty="0">
                          <a:effectLst/>
                        </a:rPr>
                        <a:t> $        140,000.00 </a:t>
                      </a:r>
                      <a:endParaRPr lang="en-US" sz="20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305006730"/>
                  </a:ext>
                </a:extLst>
              </a:tr>
              <a:tr h="309472">
                <a:tc>
                  <a:txBody>
                    <a:bodyPr/>
                    <a:lstStyle/>
                    <a:p>
                      <a:pPr algn="l" fontAlgn="b"/>
                      <a:r>
                        <a:rPr lang="en-US" sz="2000" u="none" strike="noStrike">
                          <a:effectLst/>
                        </a:rPr>
                        <a:t>Standard Deviation</a:t>
                      </a:r>
                      <a:endParaRPr lang="en-US" sz="20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2000" u="none" strike="noStrike" dirty="0">
                          <a:effectLst/>
                        </a:rPr>
                        <a:t> $          79,442.50 </a:t>
                      </a:r>
                      <a:endParaRPr lang="en-US" sz="20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898421938"/>
                  </a:ext>
                </a:extLst>
              </a:tr>
              <a:tr h="309472">
                <a:tc>
                  <a:txBody>
                    <a:bodyPr/>
                    <a:lstStyle/>
                    <a:p>
                      <a:pPr algn="l" fontAlgn="b"/>
                      <a:r>
                        <a:rPr lang="en-US" sz="2000" u="none" strike="noStrike">
                          <a:effectLst/>
                        </a:rPr>
                        <a:t>Sample Variance</a:t>
                      </a:r>
                      <a:endParaRPr lang="en-US" sz="20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2000" u="none" strike="noStrike" dirty="0">
                          <a:effectLst/>
                        </a:rPr>
                        <a:t>6311111264</a:t>
                      </a:r>
                      <a:endParaRPr lang="en-US" sz="20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282106040"/>
                  </a:ext>
                </a:extLst>
              </a:tr>
              <a:tr h="309472">
                <a:tc>
                  <a:txBody>
                    <a:bodyPr/>
                    <a:lstStyle/>
                    <a:p>
                      <a:pPr algn="l" fontAlgn="b"/>
                      <a:r>
                        <a:rPr lang="en-US" sz="2000" u="none" strike="noStrike">
                          <a:effectLst/>
                        </a:rPr>
                        <a:t>Kurtosis</a:t>
                      </a:r>
                      <a:endParaRPr lang="en-US" sz="20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2000" u="none" strike="noStrike" dirty="0">
                          <a:effectLst/>
                        </a:rPr>
                        <a:t>6.53628186</a:t>
                      </a:r>
                      <a:endParaRPr lang="en-US" sz="20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532087592"/>
                  </a:ext>
                </a:extLst>
              </a:tr>
              <a:tr h="309472">
                <a:tc>
                  <a:txBody>
                    <a:bodyPr/>
                    <a:lstStyle/>
                    <a:p>
                      <a:pPr algn="l" fontAlgn="b"/>
                      <a:r>
                        <a:rPr lang="en-US" sz="2000" u="none" strike="noStrike">
                          <a:effectLst/>
                        </a:rPr>
                        <a:t>Skewness</a:t>
                      </a:r>
                      <a:endParaRPr lang="en-US" sz="20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2000" u="none" strike="noStrike" dirty="0">
                          <a:effectLst/>
                        </a:rPr>
                        <a:t>1.88287576</a:t>
                      </a:r>
                      <a:endParaRPr lang="en-US" sz="20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746747608"/>
                  </a:ext>
                </a:extLst>
              </a:tr>
              <a:tr h="309472">
                <a:tc>
                  <a:txBody>
                    <a:bodyPr/>
                    <a:lstStyle/>
                    <a:p>
                      <a:pPr algn="l" fontAlgn="b"/>
                      <a:r>
                        <a:rPr lang="en-US" sz="2000" u="none" strike="noStrike">
                          <a:effectLst/>
                        </a:rPr>
                        <a:t>Range</a:t>
                      </a:r>
                      <a:endParaRPr lang="en-US" sz="20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2000" u="none" strike="noStrike" dirty="0">
                          <a:effectLst/>
                        </a:rPr>
                        <a:t> $        720,100.00 </a:t>
                      </a:r>
                      <a:endParaRPr lang="en-US" sz="20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596378841"/>
                  </a:ext>
                </a:extLst>
              </a:tr>
              <a:tr h="309472">
                <a:tc>
                  <a:txBody>
                    <a:bodyPr/>
                    <a:lstStyle/>
                    <a:p>
                      <a:pPr algn="l" fontAlgn="b"/>
                      <a:r>
                        <a:rPr lang="en-US" sz="2000" u="none" strike="noStrike">
                          <a:effectLst/>
                        </a:rPr>
                        <a:t>Minimum</a:t>
                      </a:r>
                      <a:endParaRPr lang="en-US" sz="20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2000" u="none" strike="noStrike" dirty="0">
                          <a:effectLst/>
                        </a:rPr>
                        <a:t> $          34,900.00 </a:t>
                      </a:r>
                      <a:endParaRPr lang="en-US" sz="20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7202364"/>
                  </a:ext>
                </a:extLst>
              </a:tr>
              <a:tr h="309472">
                <a:tc>
                  <a:txBody>
                    <a:bodyPr/>
                    <a:lstStyle/>
                    <a:p>
                      <a:pPr algn="l" fontAlgn="b"/>
                      <a:r>
                        <a:rPr lang="en-US" sz="2000" u="none" strike="noStrike">
                          <a:effectLst/>
                        </a:rPr>
                        <a:t>Maximum</a:t>
                      </a:r>
                      <a:endParaRPr lang="en-US" sz="20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2000" u="none" strike="noStrike" dirty="0">
                          <a:effectLst/>
                        </a:rPr>
                        <a:t> $        755,000.00 </a:t>
                      </a:r>
                      <a:endParaRPr lang="en-US" sz="20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610768836"/>
                  </a:ext>
                </a:extLst>
              </a:tr>
              <a:tr h="309472">
                <a:tc>
                  <a:txBody>
                    <a:bodyPr/>
                    <a:lstStyle/>
                    <a:p>
                      <a:pPr algn="l" fontAlgn="b"/>
                      <a:r>
                        <a:rPr lang="en-US" sz="2000" u="none" strike="noStrike">
                          <a:effectLst/>
                        </a:rPr>
                        <a:t>Sum</a:t>
                      </a:r>
                      <a:endParaRPr lang="en-US" sz="20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2000" u="none" strike="noStrike" dirty="0">
                          <a:effectLst/>
                        </a:rPr>
                        <a:t> $ 264,144,946.00 </a:t>
                      </a:r>
                      <a:endParaRPr lang="en-US" sz="20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465222819"/>
                  </a:ext>
                </a:extLst>
              </a:tr>
              <a:tr h="318159">
                <a:tc>
                  <a:txBody>
                    <a:bodyPr/>
                    <a:lstStyle/>
                    <a:p>
                      <a:pPr algn="l" fontAlgn="b"/>
                      <a:r>
                        <a:rPr lang="en-US" sz="2000" u="none" strike="noStrike">
                          <a:effectLst/>
                        </a:rPr>
                        <a:t>Count</a:t>
                      </a:r>
                      <a:endParaRPr lang="en-US" sz="20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2000" u="none" strike="noStrike" dirty="0">
                          <a:effectLst/>
                        </a:rPr>
                        <a:t>1460</a:t>
                      </a:r>
                      <a:endParaRPr lang="en-US" sz="20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857019511"/>
                  </a:ext>
                </a:extLst>
              </a:tr>
            </a:tbl>
          </a:graphicData>
        </a:graphic>
      </p:graphicFrame>
    </p:spTree>
    <p:extLst>
      <p:ext uri="{BB962C8B-B14F-4D97-AF65-F5344CB8AC3E}">
        <p14:creationId xmlns:p14="http://schemas.microsoft.com/office/powerpoint/2010/main" val="1404572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4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98BBD-3119-4167-964E-5BD6E2728019}"/>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5400" b="1" kern="1200" dirty="0">
                <a:solidFill>
                  <a:schemeClr val="bg1"/>
                </a:solidFill>
                <a:latin typeface="+mj-lt"/>
                <a:ea typeface="+mj-ea"/>
                <a:cs typeface="+mj-cs"/>
              </a:rPr>
              <a:t>Method</a:t>
            </a:r>
          </a:p>
        </p:txBody>
      </p:sp>
      <p:sp>
        <p:nvSpPr>
          <p:cNvPr id="5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3">
            <a:extLst>
              <a:ext uri="{FF2B5EF4-FFF2-40B4-BE49-F238E27FC236}">
                <a16:creationId xmlns:a16="http://schemas.microsoft.com/office/drawing/2014/main" id="{83DB234C-40E2-4824-8512-868F1E7F4D20}"/>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marL="800100" lvl="1" indent="-228600">
              <a:lnSpc>
                <a:spcPct val="90000"/>
              </a:lnSpc>
              <a:spcAft>
                <a:spcPts val="600"/>
              </a:spcAft>
              <a:buFont typeface="Arial" panose="020B0604020202020204" pitchFamily="34" charset="0"/>
              <a:buChar char="•"/>
            </a:pPr>
            <a:r>
              <a:rPr lang="en-US" sz="2200" dirty="0">
                <a:solidFill>
                  <a:schemeClr val="bg1"/>
                </a:solidFill>
              </a:rPr>
              <a:t>This project was done in Excel by using pivot tables and the Data Analysis </a:t>
            </a:r>
            <a:r>
              <a:rPr lang="en-US" sz="2200" dirty="0" err="1">
                <a:solidFill>
                  <a:schemeClr val="bg1"/>
                </a:solidFill>
              </a:rPr>
              <a:t>ToolPak</a:t>
            </a:r>
            <a:r>
              <a:rPr lang="en-US" sz="2200" dirty="0">
                <a:solidFill>
                  <a:schemeClr val="bg1"/>
                </a:solidFill>
              </a:rPr>
              <a:t> to manipulate the data.</a:t>
            </a:r>
          </a:p>
          <a:p>
            <a:pPr marL="800100" lvl="1" indent="-228600">
              <a:lnSpc>
                <a:spcPct val="90000"/>
              </a:lnSpc>
              <a:spcAft>
                <a:spcPts val="600"/>
              </a:spcAft>
              <a:buFont typeface="Arial" panose="020B0604020202020204" pitchFamily="34" charset="0"/>
              <a:buChar char="•"/>
            </a:pPr>
            <a:endParaRPr lang="en-US" sz="2200" dirty="0">
              <a:solidFill>
                <a:schemeClr val="bg1"/>
              </a:solidFill>
            </a:endParaRPr>
          </a:p>
          <a:p>
            <a:pPr marL="800100" lvl="1" indent="-228600">
              <a:lnSpc>
                <a:spcPct val="90000"/>
              </a:lnSpc>
              <a:spcAft>
                <a:spcPts val="600"/>
              </a:spcAft>
              <a:buFont typeface="Arial" panose="020B0604020202020204" pitchFamily="34" charset="0"/>
              <a:buChar char="•"/>
            </a:pPr>
            <a:r>
              <a:rPr lang="en-US" sz="2200" dirty="0">
                <a:solidFill>
                  <a:schemeClr val="bg1"/>
                </a:solidFill>
              </a:rPr>
              <a:t>A/A test to determine if sample was biased</a:t>
            </a:r>
          </a:p>
          <a:p>
            <a:pPr marL="800100" lvl="1" indent="-228600">
              <a:lnSpc>
                <a:spcPct val="90000"/>
              </a:lnSpc>
              <a:spcAft>
                <a:spcPts val="600"/>
              </a:spcAft>
              <a:buFont typeface="Arial" panose="020B0604020202020204" pitchFamily="34" charset="0"/>
              <a:buChar char="•"/>
            </a:pPr>
            <a:endParaRPr lang="en-US" sz="2200" dirty="0">
              <a:solidFill>
                <a:schemeClr val="bg1"/>
              </a:solidFill>
            </a:endParaRPr>
          </a:p>
          <a:p>
            <a:pPr marL="800100" lvl="1" indent="-228600">
              <a:lnSpc>
                <a:spcPct val="90000"/>
              </a:lnSpc>
              <a:spcAft>
                <a:spcPts val="600"/>
              </a:spcAft>
              <a:buFont typeface="Arial" panose="020B0604020202020204" pitchFamily="34" charset="0"/>
              <a:buChar char="•"/>
            </a:pPr>
            <a:r>
              <a:rPr lang="en-US" sz="2200" dirty="0">
                <a:solidFill>
                  <a:schemeClr val="bg1"/>
                </a:solidFill>
              </a:rPr>
              <a:t>Find correlations between numerical variables and sale price</a:t>
            </a:r>
          </a:p>
          <a:p>
            <a:pPr marL="800100" lvl="1" indent="-228600">
              <a:lnSpc>
                <a:spcPct val="90000"/>
              </a:lnSpc>
              <a:spcAft>
                <a:spcPts val="600"/>
              </a:spcAft>
              <a:buFont typeface="Arial" panose="020B0604020202020204" pitchFamily="34" charset="0"/>
              <a:buChar char="•"/>
            </a:pPr>
            <a:endParaRPr lang="en-US" sz="2200" dirty="0">
              <a:solidFill>
                <a:schemeClr val="bg1"/>
              </a:solidFill>
            </a:endParaRPr>
          </a:p>
          <a:p>
            <a:pPr marL="800100" lvl="1" indent="-228600">
              <a:lnSpc>
                <a:spcPct val="90000"/>
              </a:lnSpc>
              <a:spcAft>
                <a:spcPts val="600"/>
              </a:spcAft>
              <a:buFont typeface="Arial" panose="020B0604020202020204" pitchFamily="34" charset="0"/>
              <a:buChar char="•"/>
            </a:pPr>
            <a:r>
              <a:rPr lang="en-US" sz="2200" dirty="0">
                <a:solidFill>
                  <a:schemeClr val="bg1"/>
                </a:solidFill>
              </a:rPr>
              <a:t>Using correlation results to make my hypothesis.</a:t>
            </a:r>
          </a:p>
          <a:p>
            <a:pPr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1815755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4240DA-E973-44CF-91C9-47840140F824}"/>
              </a:ext>
            </a:extLst>
          </p:cNvPr>
          <p:cNvSpPr>
            <a:spLocks noGrp="1"/>
          </p:cNvSpPr>
          <p:nvPr>
            <p:ph type="title"/>
          </p:nvPr>
        </p:nvSpPr>
        <p:spPr>
          <a:xfrm>
            <a:off x="160713" y="334644"/>
            <a:ext cx="11599025" cy="1076914"/>
          </a:xfrm>
        </p:spPr>
        <p:txBody>
          <a:bodyPr anchor="ctr">
            <a:normAutofit/>
          </a:bodyPr>
          <a:lstStyle/>
          <a:p>
            <a:r>
              <a:rPr lang="en-US" sz="3400" b="1" dirty="0">
                <a:solidFill>
                  <a:schemeClr val="bg1"/>
                </a:solidFill>
              </a:rPr>
              <a:t>Hypothesis factors that may influence real estate property values</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6A40AE4-C2F5-4E73-AA1E-96C603958CFB}"/>
              </a:ext>
            </a:extLst>
          </p:cNvPr>
          <p:cNvGraphicFramePr>
            <a:graphicFrameLocks noGrp="1"/>
          </p:cNvGraphicFramePr>
          <p:nvPr>
            <p:ph idx="1"/>
            <p:extLst>
              <p:ext uri="{D42A27DB-BD31-4B8C-83A1-F6EECF244321}">
                <p14:modId xmlns:p14="http://schemas.microsoft.com/office/powerpoint/2010/main" val="1980394771"/>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descr="Car with solid fill">
            <a:extLst>
              <a:ext uri="{FF2B5EF4-FFF2-40B4-BE49-F238E27FC236}">
                <a16:creationId xmlns:a16="http://schemas.microsoft.com/office/drawing/2014/main" id="{8704FB48-2724-4A12-9D2F-AD2815AFDC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87535" y="2971800"/>
            <a:ext cx="914400" cy="914400"/>
          </a:xfrm>
          <a:prstGeom prst="rect">
            <a:avLst/>
          </a:prstGeom>
        </p:spPr>
      </p:pic>
      <p:pic>
        <p:nvPicPr>
          <p:cNvPr id="14" name="Graphic 13" descr="Home with solid fill">
            <a:extLst>
              <a:ext uri="{FF2B5EF4-FFF2-40B4-BE49-F238E27FC236}">
                <a16:creationId xmlns:a16="http://schemas.microsoft.com/office/drawing/2014/main" id="{9B3F6502-4396-4A9F-B35E-CCDEEB94491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85890" y="2888731"/>
            <a:ext cx="914400" cy="914400"/>
          </a:xfrm>
          <a:prstGeom prst="rect">
            <a:avLst/>
          </a:prstGeom>
        </p:spPr>
      </p:pic>
    </p:spTree>
    <p:extLst>
      <p:ext uri="{BB962C8B-B14F-4D97-AF65-F5344CB8AC3E}">
        <p14:creationId xmlns:p14="http://schemas.microsoft.com/office/powerpoint/2010/main" val="1709974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F317AF24-4365-45F7-AC30-08CD29D50043}"/>
              </a:ext>
            </a:extLst>
          </p:cNvPr>
          <p:cNvSpPr>
            <a:spLocks noGrp="1"/>
          </p:cNvSpPr>
          <p:nvPr>
            <p:ph type="title"/>
          </p:nvPr>
        </p:nvSpPr>
        <p:spPr>
          <a:xfrm>
            <a:off x="765051" y="662400"/>
            <a:ext cx="3384000" cy="1492132"/>
          </a:xfrm>
        </p:spPr>
        <p:txBody>
          <a:bodyPr anchor="t">
            <a:normAutofit/>
          </a:bodyPr>
          <a:lstStyle/>
          <a:p>
            <a:r>
              <a:rPr lang="en-US">
                <a:solidFill>
                  <a:schemeClr val="bg1"/>
                </a:solidFill>
              </a:rPr>
              <a:t>Hypothesis 1:</a:t>
            </a:r>
          </a:p>
        </p:txBody>
      </p:sp>
      <p:sp>
        <p:nvSpPr>
          <p:cNvPr id="5" name="Content Placeholder 2">
            <a:extLst>
              <a:ext uri="{FF2B5EF4-FFF2-40B4-BE49-F238E27FC236}">
                <a16:creationId xmlns:a16="http://schemas.microsoft.com/office/drawing/2014/main" id="{D4F2FA30-A160-4B8F-B697-874EBBBB16DE}"/>
              </a:ext>
            </a:extLst>
          </p:cNvPr>
          <p:cNvSpPr>
            <a:spLocks noGrp="1"/>
          </p:cNvSpPr>
          <p:nvPr>
            <p:ph idx="1"/>
          </p:nvPr>
        </p:nvSpPr>
        <p:spPr>
          <a:xfrm>
            <a:off x="765051" y="1583032"/>
            <a:ext cx="3470618" cy="1143000"/>
          </a:xfrm>
        </p:spPr>
        <p:txBody>
          <a:bodyPr>
            <a:normAutofit/>
          </a:bodyPr>
          <a:lstStyle/>
          <a:p>
            <a:r>
              <a:rPr lang="en-US" sz="2400" dirty="0">
                <a:solidFill>
                  <a:schemeClr val="accent1">
                    <a:lumMod val="20000"/>
                    <a:lumOff val="80000"/>
                    <a:alpha val="60000"/>
                  </a:schemeClr>
                </a:solidFill>
              </a:rPr>
              <a:t>H₀: </a:t>
            </a:r>
            <a:r>
              <a:rPr lang="el-GR" sz="2400" dirty="0">
                <a:solidFill>
                  <a:schemeClr val="accent1">
                    <a:lumMod val="20000"/>
                    <a:lumOff val="80000"/>
                    <a:alpha val="60000"/>
                  </a:schemeClr>
                </a:solidFill>
              </a:rPr>
              <a:t>μ₁ - μ₂ = 0  </a:t>
            </a:r>
          </a:p>
          <a:p>
            <a:r>
              <a:rPr lang="en-US" sz="2400" dirty="0">
                <a:solidFill>
                  <a:schemeClr val="accent1">
                    <a:lumMod val="20000"/>
                    <a:lumOff val="80000"/>
                    <a:alpha val="60000"/>
                  </a:schemeClr>
                </a:solidFill>
              </a:rPr>
              <a:t>Hₐ: </a:t>
            </a:r>
            <a:r>
              <a:rPr lang="el-GR" sz="2400" dirty="0">
                <a:solidFill>
                  <a:schemeClr val="accent1">
                    <a:lumMod val="20000"/>
                    <a:lumOff val="80000"/>
                    <a:alpha val="60000"/>
                  </a:schemeClr>
                </a:solidFill>
              </a:rPr>
              <a:t>μ₁ - μ₂ ≠ 0</a:t>
            </a:r>
            <a:endParaRPr lang="en-US" sz="2400" dirty="0">
              <a:solidFill>
                <a:schemeClr val="accent1">
                  <a:lumMod val="20000"/>
                  <a:lumOff val="80000"/>
                  <a:alpha val="60000"/>
                </a:schemeClr>
              </a:solidFill>
            </a:endParaRPr>
          </a:p>
        </p:txBody>
      </p:sp>
      <p:sp>
        <p:nvSpPr>
          <p:cNvPr id="8" name="TextBox 7">
            <a:extLst>
              <a:ext uri="{FF2B5EF4-FFF2-40B4-BE49-F238E27FC236}">
                <a16:creationId xmlns:a16="http://schemas.microsoft.com/office/drawing/2014/main" id="{63DA3C21-F2EF-46EF-AA34-80F71CCDAB88}"/>
              </a:ext>
            </a:extLst>
          </p:cNvPr>
          <p:cNvSpPr txBox="1"/>
          <p:nvPr/>
        </p:nvSpPr>
        <p:spPr>
          <a:xfrm>
            <a:off x="399393" y="2963916"/>
            <a:ext cx="3749658" cy="156966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accent1">
                    <a:lumMod val="20000"/>
                    <a:lumOff val="80000"/>
                  </a:schemeClr>
                </a:solidFill>
              </a:rPr>
              <a:t>P = 0.0004 &lt; 0.05</a:t>
            </a:r>
          </a:p>
          <a:p>
            <a:pPr marL="285750" indent="-285750">
              <a:buFont typeface="Wingdings" panose="05000000000000000000" pitchFamily="2" charset="2"/>
              <a:buChar char="Ø"/>
            </a:pPr>
            <a:r>
              <a:rPr lang="en-US" sz="2400" dirty="0">
                <a:solidFill>
                  <a:schemeClr val="accent1">
                    <a:lumMod val="20000"/>
                    <a:lumOff val="80000"/>
                  </a:schemeClr>
                </a:solidFill>
              </a:rPr>
              <a:t>Confidence Level 95%</a:t>
            </a:r>
          </a:p>
          <a:p>
            <a:pPr marL="285750" indent="-285750">
              <a:buFont typeface="Wingdings" panose="05000000000000000000" pitchFamily="2" charset="2"/>
              <a:buChar char="Ø"/>
            </a:pPr>
            <a:r>
              <a:rPr lang="en-US" sz="2400" dirty="0">
                <a:solidFill>
                  <a:schemeClr val="accent1">
                    <a:lumMod val="20000"/>
                    <a:lumOff val="80000"/>
                  </a:schemeClr>
                </a:solidFill>
              </a:rPr>
              <a:t>Reject the null, is statistically  significant.</a:t>
            </a:r>
          </a:p>
        </p:txBody>
      </p:sp>
      <p:graphicFrame>
        <p:nvGraphicFramePr>
          <p:cNvPr id="12" name="Chart 11">
            <a:extLst>
              <a:ext uri="{FF2B5EF4-FFF2-40B4-BE49-F238E27FC236}">
                <a16:creationId xmlns:a16="http://schemas.microsoft.com/office/drawing/2014/main" id="{BF108325-73A4-44BA-9A75-AA07019D6AE4}"/>
              </a:ext>
            </a:extLst>
          </p:cNvPr>
          <p:cNvGraphicFramePr>
            <a:graphicFrameLocks/>
          </p:cNvGraphicFramePr>
          <p:nvPr>
            <p:extLst>
              <p:ext uri="{D42A27DB-BD31-4B8C-83A1-F6EECF244321}">
                <p14:modId xmlns:p14="http://schemas.microsoft.com/office/powerpoint/2010/main" val="2254060265"/>
              </p:ext>
            </p:extLst>
          </p:nvPr>
        </p:nvGraphicFramePr>
        <p:xfrm>
          <a:off x="5450776" y="367862"/>
          <a:ext cx="5733394" cy="59068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33201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750D90C7-D184-439E-B43A-3288569EFEDB}"/>
              </a:ext>
            </a:extLst>
          </p:cNvPr>
          <p:cNvSpPr>
            <a:spLocks noGrp="1"/>
          </p:cNvSpPr>
          <p:nvPr>
            <p:ph type="title"/>
          </p:nvPr>
        </p:nvSpPr>
        <p:spPr>
          <a:xfrm>
            <a:off x="262393" y="662400"/>
            <a:ext cx="3886658" cy="1492132"/>
          </a:xfrm>
        </p:spPr>
        <p:txBody>
          <a:bodyPr anchor="t">
            <a:noAutofit/>
          </a:bodyPr>
          <a:lstStyle/>
          <a:p>
            <a:r>
              <a:rPr lang="en-US" sz="3600" dirty="0">
                <a:solidFill>
                  <a:schemeClr val="bg1"/>
                </a:solidFill>
              </a:rPr>
              <a:t>Does having a fence affects the home price?</a:t>
            </a:r>
          </a:p>
        </p:txBody>
      </p:sp>
      <p:sp>
        <p:nvSpPr>
          <p:cNvPr id="5" name="Content Placeholder 2">
            <a:extLst>
              <a:ext uri="{FF2B5EF4-FFF2-40B4-BE49-F238E27FC236}">
                <a16:creationId xmlns:a16="http://schemas.microsoft.com/office/drawing/2014/main" id="{F3AA51CF-2A62-4F77-8230-C8ED8CD604F2}"/>
              </a:ext>
            </a:extLst>
          </p:cNvPr>
          <p:cNvSpPr>
            <a:spLocks noGrp="1"/>
          </p:cNvSpPr>
          <p:nvPr>
            <p:ph idx="1"/>
          </p:nvPr>
        </p:nvSpPr>
        <p:spPr>
          <a:xfrm>
            <a:off x="488499" y="2287963"/>
            <a:ext cx="3384000" cy="1234966"/>
          </a:xfrm>
        </p:spPr>
        <p:txBody>
          <a:bodyPr>
            <a:normAutofit/>
          </a:bodyPr>
          <a:lstStyle/>
          <a:p>
            <a:r>
              <a:rPr lang="en-US" sz="2400" dirty="0">
                <a:solidFill>
                  <a:schemeClr val="accent1">
                    <a:lumMod val="20000"/>
                    <a:lumOff val="80000"/>
                    <a:alpha val="60000"/>
                  </a:schemeClr>
                </a:solidFill>
              </a:rPr>
              <a:t>H₀: </a:t>
            </a:r>
            <a:r>
              <a:rPr lang="el-GR" sz="2400" dirty="0">
                <a:solidFill>
                  <a:schemeClr val="accent1">
                    <a:lumMod val="20000"/>
                    <a:lumOff val="80000"/>
                    <a:alpha val="60000"/>
                  </a:schemeClr>
                </a:solidFill>
              </a:rPr>
              <a:t>μ₁ - μ₂ = 0  </a:t>
            </a:r>
          </a:p>
          <a:p>
            <a:r>
              <a:rPr lang="en-US" sz="2400" dirty="0">
                <a:solidFill>
                  <a:schemeClr val="accent1">
                    <a:lumMod val="20000"/>
                    <a:lumOff val="80000"/>
                    <a:alpha val="60000"/>
                  </a:schemeClr>
                </a:solidFill>
              </a:rPr>
              <a:t>Hₐ: </a:t>
            </a:r>
            <a:r>
              <a:rPr lang="el-GR" sz="2400" dirty="0">
                <a:solidFill>
                  <a:schemeClr val="accent1">
                    <a:lumMod val="20000"/>
                    <a:lumOff val="80000"/>
                    <a:alpha val="60000"/>
                  </a:schemeClr>
                </a:solidFill>
              </a:rPr>
              <a:t>μ₁ - μ₂ ≠ 0</a:t>
            </a:r>
            <a:endParaRPr lang="en-US" sz="2400" dirty="0">
              <a:solidFill>
                <a:schemeClr val="accent1">
                  <a:lumMod val="20000"/>
                  <a:lumOff val="80000"/>
                  <a:alpha val="60000"/>
                </a:schemeClr>
              </a:solidFill>
            </a:endParaRPr>
          </a:p>
          <a:p>
            <a:endParaRPr lang="en-US" sz="2000" dirty="0">
              <a:solidFill>
                <a:schemeClr val="bg1">
                  <a:alpha val="60000"/>
                </a:schemeClr>
              </a:solidFill>
            </a:endParaRPr>
          </a:p>
        </p:txBody>
      </p:sp>
      <p:graphicFrame>
        <p:nvGraphicFramePr>
          <p:cNvPr id="6" name="Chart 5">
            <a:extLst>
              <a:ext uri="{FF2B5EF4-FFF2-40B4-BE49-F238E27FC236}">
                <a16:creationId xmlns:a16="http://schemas.microsoft.com/office/drawing/2014/main" id="{D16F95EB-C1D0-4812-88D1-12EFF1B602C7}"/>
              </a:ext>
            </a:extLst>
          </p:cNvPr>
          <p:cNvGraphicFramePr>
            <a:graphicFrameLocks/>
          </p:cNvGraphicFramePr>
          <p:nvPr>
            <p:extLst>
              <p:ext uri="{D42A27DB-BD31-4B8C-83A1-F6EECF244321}">
                <p14:modId xmlns:p14="http://schemas.microsoft.com/office/powerpoint/2010/main" val="2214643755"/>
              </p:ext>
            </p:extLst>
          </p:nvPr>
        </p:nvGraphicFramePr>
        <p:xfrm>
          <a:off x="5411053" y="643469"/>
          <a:ext cx="6014185" cy="5571062"/>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E4D787D1-EDC2-488B-8DDC-4EE1EA8B72B3}"/>
              </a:ext>
            </a:extLst>
          </p:cNvPr>
          <p:cNvSpPr txBox="1"/>
          <p:nvPr/>
        </p:nvSpPr>
        <p:spPr>
          <a:xfrm>
            <a:off x="361380" y="3838560"/>
            <a:ext cx="3749658" cy="156966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accent1">
                    <a:lumMod val="20000"/>
                    <a:lumOff val="80000"/>
                  </a:schemeClr>
                </a:solidFill>
              </a:rPr>
              <a:t>P =  1.86E-14 &lt; 0.05</a:t>
            </a:r>
          </a:p>
          <a:p>
            <a:pPr marL="285750" indent="-285750">
              <a:buFont typeface="Wingdings" panose="05000000000000000000" pitchFamily="2" charset="2"/>
              <a:buChar char="Ø"/>
            </a:pPr>
            <a:r>
              <a:rPr lang="en-US" sz="2400" dirty="0">
                <a:solidFill>
                  <a:schemeClr val="accent1">
                    <a:lumMod val="20000"/>
                    <a:lumOff val="80000"/>
                  </a:schemeClr>
                </a:solidFill>
              </a:rPr>
              <a:t>Confidence Level 95%</a:t>
            </a:r>
          </a:p>
          <a:p>
            <a:pPr marL="285750" indent="-285750">
              <a:buFont typeface="Wingdings" panose="05000000000000000000" pitchFamily="2" charset="2"/>
              <a:buChar char="Ø"/>
            </a:pPr>
            <a:r>
              <a:rPr lang="en-US" sz="2400" dirty="0">
                <a:solidFill>
                  <a:schemeClr val="accent1">
                    <a:lumMod val="20000"/>
                    <a:lumOff val="80000"/>
                  </a:schemeClr>
                </a:solidFill>
              </a:rPr>
              <a:t>Reject the null, is statistically significant.</a:t>
            </a:r>
          </a:p>
        </p:txBody>
      </p:sp>
    </p:spTree>
    <p:extLst>
      <p:ext uri="{BB962C8B-B14F-4D97-AF65-F5344CB8AC3E}">
        <p14:creationId xmlns:p14="http://schemas.microsoft.com/office/powerpoint/2010/main" val="1795704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TotalTime>
  <Words>586</Words>
  <Application>Microsoft Office PowerPoint</Application>
  <PresentationFormat>Widescreen</PresentationFormat>
  <Paragraphs>101</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The factors that drive home prices</vt:lpstr>
      <vt:lpstr>  </vt:lpstr>
      <vt:lpstr>What affects home prices</vt:lpstr>
      <vt:lpstr>External factors that influence residential home values</vt:lpstr>
      <vt:lpstr>PowerPoint Presentation</vt:lpstr>
      <vt:lpstr>Method</vt:lpstr>
      <vt:lpstr>Hypothesis factors that may influence real estate property values</vt:lpstr>
      <vt:lpstr>Hypothesis 1:</vt:lpstr>
      <vt:lpstr>Does having a fence affects the home price?</vt:lpstr>
      <vt:lpstr>Does garage size affect home price?</vt:lpstr>
      <vt:lpstr>Does finished basement affect home price?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factors that drive home prices</dc:title>
  <dc:creator>Romeu Catao</dc:creator>
  <cp:lastModifiedBy>Romeu Catao</cp:lastModifiedBy>
  <cp:revision>38</cp:revision>
  <dcterms:created xsi:type="dcterms:W3CDTF">2021-03-05T17:02:51Z</dcterms:created>
  <dcterms:modified xsi:type="dcterms:W3CDTF">2021-03-31T22:28:06Z</dcterms:modified>
</cp:coreProperties>
</file>