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2" r:id="rId1"/>
  </p:sldMasterIdLst>
  <p:notesMasterIdLst>
    <p:notesMasterId r:id="rId13"/>
  </p:notesMasterIdLst>
  <p:sldIdLst>
    <p:sldId id="256" r:id="rId2"/>
    <p:sldId id="263" r:id="rId3"/>
    <p:sldId id="258" r:id="rId4"/>
    <p:sldId id="257" r:id="rId5"/>
    <p:sldId id="259" r:id="rId6"/>
    <p:sldId id="265" r:id="rId7"/>
    <p:sldId id="260" r:id="rId8"/>
    <p:sldId id="266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87231" autoAdjust="0"/>
  </p:normalViewPr>
  <p:slideViewPr>
    <p:cSldViewPr snapToGrid="0">
      <p:cViewPr varScale="1">
        <p:scale>
          <a:sx n="77" d="100"/>
          <a:sy n="77" d="100"/>
        </p:scale>
        <p:origin x="4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meu\Downloads\Thinkful\Capstone1%20(version%201).xls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meu\Downloads\Thinkful\Capstone1%20(version%201).xls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meu\Downloads\Thinkful\Capstone1%20(version%201).xls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meu\Downloads\Thinkful\Capstone1%20(version%201).xls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meu\Downloads\Thinkful\Capstone1%20(version%201).xlsb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meu\Downloads\Thinkful\Capstone1%20(version%201).xlsb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meu\Downloads\Thinkful\Capstone1%20(version%201).xlsb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800" dirty="0"/>
              <a:t>Bench</a:t>
            </a:r>
            <a:r>
              <a:rPr lang="en-US" sz="2800" baseline="0" dirty="0"/>
              <a:t>mark</a:t>
            </a:r>
            <a:endParaRPr lang="en-US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6FF9-40C8-BD08-FBE4D7367F62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2-6FF9-40C8-BD08-FBE4D7367F62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FF9-40C8-BD08-FBE4D7367F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Sheet1!$E$4:$E$6</c:f>
              <c:strCache>
                <c:ptCount val="3"/>
                <c:pt idx="0">
                  <c:v>Benchmark Revenue</c:v>
                </c:pt>
                <c:pt idx="1">
                  <c:v>Benchmark Cost</c:v>
                </c:pt>
                <c:pt idx="2">
                  <c:v>Benchmark Net Revenue</c:v>
                </c:pt>
              </c:strCache>
            </c:strRef>
          </c:cat>
          <c:val>
            <c:numRef>
              <c:f>Sheet1!$F$4:$F$6</c:f>
              <c:numCache>
                <c:formatCode>_("$"* #,##0_);_("$"* \(#,##0\);_("$"* "-"??_);_(@_)</c:formatCode>
                <c:ptCount val="3"/>
                <c:pt idx="0">
                  <c:v>52830207</c:v>
                </c:pt>
                <c:pt idx="1">
                  <c:v>33076688.639999945</c:v>
                </c:pt>
                <c:pt idx="2">
                  <c:v>19753518.36000004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F9-40C8-BD08-FBE4D7367F6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98208447"/>
        <c:axId val="98209695"/>
      </c:barChart>
      <c:catAx>
        <c:axId val="982084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209695"/>
        <c:crosses val="autoZero"/>
        <c:auto val="1"/>
        <c:lblAlgn val="ctr"/>
        <c:lblOffset val="100"/>
        <c:noMultiLvlLbl val="0"/>
      </c:catAx>
      <c:valAx>
        <c:axId val="982096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208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[Capstone1 (version 1).xlsb.xlsx]Strategy 1!PivotTable1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Cost vs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7820881226053637E-2"/>
          <c:y val="0.12152787866461341"/>
          <c:w val="0.60744260415723894"/>
          <c:h val="0.8142895306905825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'Strategy 1'!$B$12</c:f>
              <c:strCache>
                <c:ptCount val="1"/>
                <c:pt idx="0">
                  <c:v>Sum of total revenue  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layout>
                <c:manualLayout>
                  <c:x val="-0.2028267179314081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88C-46E0-A379-AF0F860FA8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'Strategy 1'!$B$13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'Strategy 1'!$B$13</c:f>
              <c:numCache>
                <c:formatCode>_("$"* #,##0_);_("$"* \(#,##0\);_("$"* "-"??_);_(@_)</c:formatCode>
                <c:ptCount val="1"/>
                <c:pt idx="0">
                  <c:v>1726752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0E-4B55-84F5-418B49E8BE47}"/>
            </c:ext>
          </c:extLst>
        </c:ser>
        <c:ser>
          <c:idx val="1"/>
          <c:order val="1"/>
          <c:tx>
            <c:strRef>
              <c:f>'Strategy 1'!$C$12</c:f>
              <c:strCache>
                <c:ptCount val="1"/>
                <c:pt idx="0">
                  <c:v>Sum of total cost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'Strategy 1'!$B$13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'Strategy 1'!$C$13</c:f>
              <c:numCache>
                <c:formatCode>_("$"* #,##0_);_("$"* \(#,##0\);_("$"* "-"??_);_(@_)</c:formatCode>
                <c:ptCount val="1"/>
                <c:pt idx="0">
                  <c:v>1945044.5999999996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981-48BD-A203-E0F8463CA21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32826447"/>
        <c:axId val="32821455"/>
      </c:barChart>
      <c:catAx>
        <c:axId val="328264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6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21455"/>
        <c:crosses val="autoZero"/>
        <c:auto val="1"/>
        <c:lblAlgn val="ctr"/>
        <c:lblOffset val="100"/>
        <c:noMultiLvlLbl val="0"/>
      </c:catAx>
      <c:valAx>
        <c:axId val="32821455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26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ln>
                <a:noFill/>
              </a:ln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1"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8-C302-498D-B2B5-7F863939A63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9-C302-498D-B2B5-7F863939A635}"/>
              </c:ext>
            </c:extLst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C302-498D-B2B5-7F863939A635}"/>
              </c:ext>
            </c:extLst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C302-498D-B2B5-7F863939A635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5-C302-498D-B2B5-7F863939A635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C302-498D-B2B5-7F863939A635}"/>
                </c:ext>
              </c:extLst>
            </c:dLbl>
            <c:dLbl>
              <c:idx val="5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88F428C-E35E-4DFC-B6FA-ABDCCE7698F9}" type="VALUE">
                      <a:rPr lang="en-US" b="1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rPr>
                      <a:pPr>
                        <a:defRPr sz="2000" b="1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302-498D-B2B5-7F863939A63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('Strategy 1'!$B$36:$B$38,'Strategy 1'!$B$42:$B$44)</c:f>
              <c:strCache>
                <c:ptCount val="6"/>
                <c:pt idx="0">
                  <c:v>Benchmark Revenue</c:v>
                </c:pt>
                <c:pt idx="1">
                  <c:v>Benchmark Cost</c:v>
                </c:pt>
                <c:pt idx="2">
                  <c:v>Benchmark Net Revenue</c:v>
                </c:pt>
                <c:pt idx="3">
                  <c:v>2019 Revenue</c:v>
                </c:pt>
                <c:pt idx="4">
                  <c:v>2019 Cost</c:v>
                </c:pt>
                <c:pt idx="5">
                  <c:v>2019 Net Revenue</c:v>
                </c:pt>
              </c:strCache>
            </c:strRef>
          </c:cat>
          <c:val>
            <c:numRef>
              <c:f>('Strategy 1'!$C$36:$C$38,'Strategy 1'!$C$42:$C$44)</c:f>
              <c:numCache>
                <c:formatCode>_("$"* #,##0_);_("$"* \(#,##0\);_("$"* "-"??_);_(@_)</c:formatCode>
                <c:ptCount val="6"/>
                <c:pt idx="0">
                  <c:v>52830207</c:v>
                </c:pt>
                <c:pt idx="1">
                  <c:v>33076688.639999952</c:v>
                </c:pt>
                <c:pt idx="2">
                  <c:v>19753518.360000048</c:v>
                </c:pt>
                <c:pt idx="3">
                  <c:v>51103455</c:v>
                </c:pt>
                <c:pt idx="4">
                  <c:v>31131644.039999954</c:v>
                </c:pt>
                <c:pt idx="5">
                  <c:v>19971810.960000046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302-498D-B2B5-7F863939A63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08275631"/>
        <c:axId val="2008273551"/>
      </c:barChart>
      <c:catAx>
        <c:axId val="2008275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8273551"/>
        <c:crosses val="autoZero"/>
        <c:auto val="1"/>
        <c:lblAlgn val="ctr"/>
        <c:lblOffset val="100"/>
        <c:noMultiLvlLbl val="0"/>
      </c:catAx>
      <c:valAx>
        <c:axId val="2008273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8275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[Capstone1 (version 1).xlsb.xlsx]Sheet4!PivotTable3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High-End vs Standard Make</a:t>
            </a:r>
          </a:p>
        </c:rich>
      </c:tx>
      <c:layout>
        <c:manualLayout>
          <c:xMode val="edge"/>
          <c:yMode val="edge"/>
          <c:x val="0.1665784214475192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0000"/>
          </a:solidFill>
          <a:ln w="9525" cap="flat" cmpd="sng" algn="ctr">
            <a:noFill/>
            <a:round/>
          </a:ln>
          <a:effectLst/>
        </c:spPr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0000"/>
          </a:solidFill>
          <a:ln w="9525" cap="flat" cmpd="sng" algn="ctr">
            <a:noFill/>
            <a:round/>
          </a:ln>
          <a:effectLst/>
        </c:spPr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0000"/>
          </a:solidFill>
          <a:ln w="9525" cap="flat" cmpd="sng" algn="ctr">
            <a:noFill/>
            <a:round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9.422951489556651E-2"/>
          <c:y val="0.11955275355227221"/>
          <c:w val="0.76582754795703101"/>
          <c:h val="0.815446249516492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2000"/>
                    <a:hueMod val="94000"/>
                    <a:satMod val="140000"/>
                    <a:lumMod val="110000"/>
                  </a:schemeClr>
                </a:gs>
                <a:gs pos="100000">
                  <a:schemeClr val="accent1">
                    <a:tint val="840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2-467E-A544-794179908EA3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67C2-467E-A544-794179908EA3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67C2-467E-A544-794179908EA3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67C2-467E-A544-794179908EA3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67C2-467E-A544-794179908EA3}"/>
              </c:ext>
            </c:extLst>
          </c:dPt>
          <c:dPt>
            <c:idx val="5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67C2-467E-A544-794179908EA3}"/>
              </c:ext>
            </c:extLst>
          </c:dPt>
          <c:dLbls>
            <c:dLbl>
              <c:idx val="0"/>
              <c:layout>
                <c:manualLayout>
                  <c:x val="1.4124329404310169E-17"/>
                  <c:y val="3.1730079596600932E-4"/>
                </c:manualLayout>
              </c:layout>
              <c:tx>
                <c:rich>
                  <a:bodyPr/>
                  <a:lstStyle/>
                  <a:p>
                    <a:fld id="{D2B5CC2B-BD69-4BB9-9501-B297CD9C4160}" type="VALUE">
                      <a:rPr lang="en-US" sz="1800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7C2-467E-A544-794179908EA3}"/>
                </c:ext>
              </c:extLst>
            </c:dLbl>
            <c:dLbl>
              <c:idx val="1"/>
              <c:layout>
                <c:manualLayout>
                  <c:x val="-1.5408537348838608E-3"/>
                  <c:y val="5.3861311214606564E-3"/>
                </c:manualLayout>
              </c:layout>
              <c:tx>
                <c:rich>
                  <a:bodyPr/>
                  <a:lstStyle/>
                  <a:p>
                    <a:fld id="{F5615C5E-4A57-4AB2-9596-C0EADB0FA8E6}" type="VALUE">
                      <a:rPr lang="en-US" sz="1800"/>
                      <a:pPr/>
                      <a:t>[VALUE]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7C2-467E-A544-794179908EA3}"/>
                </c:ext>
              </c:extLst>
            </c:dLbl>
            <c:dLbl>
              <c:idx val="2"/>
              <c:layout>
                <c:manualLayout>
                  <c:x val="0"/>
                  <c:y val="5.0688303254946936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7C2-467E-A544-794179908EA3}"/>
                </c:ext>
              </c:extLst>
            </c:dLbl>
            <c:dLbl>
              <c:idx val="3"/>
              <c:layout>
                <c:manualLayout>
                  <c:x val="-1.5408537348838608E-3"/>
                  <c:y val="1.013766065098943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7C2-467E-A544-794179908EA3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67C2-467E-A544-794179908EA3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67C2-467E-A544-794179908E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Sheet4!$A$4:$A$10</c:f>
              <c:strCache>
                <c:ptCount val="6"/>
                <c:pt idx="0">
                  <c:v>Ferrari</c:v>
                </c:pt>
                <c:pt idx="1">
                  <c:v>Maserati</c:v>
                </c:pt>
                <c:pt idx="2">
                  <c:v>Rolls-Royce</c:v>
                </c:pt>
                <c:pt idx="3">
                  <c:v>Toyota</c:v>
                </c:pt>
                <c:pt idx="4">
                  <c:v>Volkswagen</c:v>
                </c:pt>
                <c:pt idx="5">
                  <c:v>Honda</c:v>
                </c:pt>
              </c:strCache>
            </c:strRef>
          </c:cat>
          <c:val>
            <c:numRef>
              <c:f>Sheet4!$B$4:$B$10</c:f>
              <c:numCache>
                <c:formatCode>_("$"* #,##0_);_("$"* \(#,##0\);_("$"* "-"??_);_(@_)</c:formatCode>
                <c:ptCount val="6"/>
                <c:pt idx="0">
                  <c:v>155.83566433566435</c:v>
                </c:pt>
                <c:pt idx="1">
                  <c:v>158.56028368794327</c:v>
                </c:pt>
                <c:pt idx="2">
                  <c:v>160.11504424778761</c:v>
                </c:pt>
                <c:pt idx="3">
                  <c:v>160.73606340819023</c:v>
                </c:pt>
                <c:pt idx="4">
                  <c:v>162.06260809408508</c:v>
                </c:pt>
                <c:pt idx="5">
                  <c:v>164.63165266106444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C2-467E-A544-794179908EA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362683039"/>
        <c:axId val="1362681791"/>
      </c:barChart>
      <c:catAx>
        <c:axId val="1362683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2681791"/>
        <c:crosses val="autoZero"/>
        <c:auto val="1"/>
        <c:lblAlgn val="ctr"/>
        <c:lblOffset val="100"/>
        <c:noMultiLvlLbl val="0"/>
      </c:catAx>
      <c:valAx>
        <c:axId val="1362681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2683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1"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innerShdw blurRad="25400" dist="12700" dir="13500000">
                  <a:srgbClr val="000000">
                    <a:alpha val="45000"/>
                  </a:srgb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8-8CC7-49E2-817C-67570E2904D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innerShdw blurRad="25400" dist="12700" dir="13500000">
                  <a:srgbClr val="000000">
                    <a:alpha val="45000"/>
                  </a:srgb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9-8CC7-49E2-817C-67570E2904D0}"/>
              </c:ext>
            </c:extLst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innerShdw blurRad="25400" dist="12700" dir="13500000">
                  <a:srgbClr val="000000">
                    <a:alpha val="45000"/>
                  </a:srgb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8CC7-49E2-817C-67570E2904D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innerShdw blurRad="25400" dist="12700" dir="13500000">
                  <a:srgbClr val="000000">
                    <a:alpha val="45000"/>
                  </a:srgb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8CC7-49E2-817C-67570E2904D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innerShdw blurRad="25400" dist="12700" dir="13500000">
                  <a:srgbClr val="000000">
                    <a:alpha val="45000"/>
                  </a:srgb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8CC7-49E2-817C-67570E2904D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8CC7-49E2-817C-67570E2904D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8CC7-49E2-817C-67570E2904D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8CC7-49E2-817C-67570E2904D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CC7-49E2-817C-67570E2904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('Strategy 2'!$D$9:$D$11,'Strategy 2'!$D$15:$D$17)</c:f>
              <c:strCache>
                <c:ptCount val="6"/>
                <c:pt idx="0">
                  <c:v>Benchmark Revenue</c:v>
                </c:pt>
                <c:pt idx="1">
                  <c:v>Benchmark Cost</c:v>
                </c:pt>
                <c:pt idx="2">
                  <c:v>Benchmark Net Revenue</c:v>
                </c:pt>
                <c:pt idx="3">
                  <c:v>2019 Revenue</c:v>
                </c:pt>
                <c:pt idx="4">
                  <c:v>2019 Cost</c:v>
                </c:pt>
                <c:pt idx="5">
                  <c:v>2019 Net Revenue</c:v>
                </c:pt>
              </c:strCache>
              <c:extLst/>
            </c:strRef>
          </c:cat>
          <c:val>
            <c:numRef>
              <c:f>('Strategy 2'!$E$9:$E$11,'Strategy 2'!$E$15:$E$17)</c:f>
              <c:numCache>
                <c:formatCode>_("$"* #,##0_);_("$"* \(#,##0\);_("$"* "-"??_);_(@_)</c:formatCode>
                <c:ptCount val="6"/>
                <c:pt idx="0">
                  <c:v>52830207</c:v>
                </c:pt>
                <c:pt idx="1">
                  <c:v>33076688.639999952</c:v>
                </c:pt>
                <c:pt idx="2">
                  <c:v>19753518.360000048</c:v>
                </c:pt>
                <c:pt idx="3">
                  <c:v>53819811.399999999</c:v>
                </c:pt>
                <c:pt idx="4">
                  <c:v>33076688.639999952</c:v>
                </c:pt>
                <c:pt idx="5">
                  <c:v>20743122.760000046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6-8CC7-49E2-817C-67570E2904D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08297679"/>
        <c:axId val="2008284783"/>
      </c:barChart>
      <c:catAx>
        <c:axId val="2008297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8284783"/>
        <c:crosses val="autoZero"/>
        <c:auto val="1"/>
        <c:lblAlgn val="ctr"/>
        <c:lblOffset val="100"/>
        <c:noMultiLvlLbl val="0"/>
      </c:catAx>
      <c:valAx>
        <c:axId val="2008284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8297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[Capstone1 (version 1).xlsb.xlsx]Sheet5!PivotTable4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spc="0" baseline="0">
                <a:solidFill>
                  <a:schemeClr val="bg1"/>
                </a:solidFill>
                <a:latin typeface="Arial Black" panose="020B0A04020102020204" pitchFamily="34" charset="0"/>
                <a:ea typeface="+mn-ea"/>
                <a:cs typeface="+mn-cs"/>
              </a:defRPr>
            </a:pPr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Most</a:t>
            </a:r>
            <a:r>
              <a:rPr lang="en-US" sz="3200" b="1" baseline="0" dirty="0">
                <a:solidFill>
                  <a:schemeClr val="bg1"/>
                </a:solidFill>
                <a:latin typeface="Arial Black" panose="020B0A04020102020204" pitchFamily="34" charset="0"/>
              </a:rPr>
              <a:t> Popular Cars</a:t>
            </a:r>
            <a:endParaRPr lang="en-US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spc="0" baseline="0">
              <a:solidFill>
                <a:schemeClr val="bg1"/>
              </a:solidFill>
              <a:latin typeface="Arial Black" panose="020B0A040201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978-4C7B-A6AE-54423432867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978-4C7B-A6AE-54423432867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978-4C7B-A6AE-54423432867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978-4C7B-A6AE-54423432867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978-4C7B-A6AE-54423432867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Sheet5!$A$4:$A$9</c:f>
              <c:strCache>
                <c:ptCount val="5"/>
                <c:pt idx="0">
                  <c:v>Accord</c:v>
                </c:pt>
                <c:pt idx="1">
                  <c:v>LS</c:v>
                </c:pt>
                <c:pt idx="2">
                  <c:v>Grand Prix</c:v>
                </c:pt>
                <c:pt idx="3">
                  <c:v>Ranger</c:v>
                </c:pt>
                <c:pt idx="4">
                  <c:v>Grand Marquis</c:v>
                </c:pt>
              </c:strCache>
            </c:strRef>
          </c:cat>
          <c:val>
            <c:numRef>
              <c:f>Sheet5!$B$4:$B$9</c:f>
              <c:numCache>
                <c:formatCode>General</c:formatCode>
                <c:ptCount val="5"/>
                <c:pt idx="0">
                  <c:v>433</c:v>
                </c:pt>
                <c:pt idx="1">
                  <c:v>438</c:v>
                </c:pt>
                <c:pt idx="2">
                  <c:v>478</c:v>
                </c:pt>
                <c:pt idx="3">
                  <c:v>478</c:v>
                </c:pt>
                <c:pt idx="4">
                  <c:v>479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978-4C7B-A6AE-5442343286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1"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innerShdw blurRad="25400" dist="12700" dir="13500000">
                  <a:srgbClr val="000000">
                    <a:alpha val="45000"/>
                  </a:srgb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A-C8D1-4CF8-8EBD-91EE674FA8F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innerShdw blurRad="25400" dist="12700" dir="13500000">
                  <a:srgbClr val="000000">
                    <a:alpha val="45000"/>
                  </a:srgb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9-C8D1-4CF8-8EBD-91EE674FA8FD}"/>
              </c:ext>
            </c:extLst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innerShdw blurRad="25400" dist="12700" dir="13500000">
                  <a:srgbClr val="000000">
                    <a:alpha val="45000"/>
                  </a:srgb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C8D1-4CF8-8EBD-91EE674FA8FD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innerShdw blurRad="25400" dist="12700" dir="13500000">
                  <a:srgbClr val="000000">
                    <a:alpha val="45000"/>
                  </a:srgb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C8D1-4CF8-8EBD-91EE674FA8FD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innerShdw blurRad="25400" dist="12700" dir="13500000">
                  <a:srgbClr val="000000">
                    <a:alpha val="45000"/>
                  </a:srgb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C8D1-4CF8-8EBD-91EE674FA8F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C8D1-4CF8-8EBD-91EE674FA8F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C8D1-4CF8-8EBD-91EE674FA8F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C8D1-4CF8-8EBD-91EE674FA8FD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C8D1-4CF8-8EBD-91EE674FA8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('Strategy 3'!$F$10:$F$12,'Strategy 3'!$F$16:$F$18)</c:f>
              <c:strCache>
                <c:ptCount val="6"/>
                <c:pt idx="0">
                  <c:v>Benchmark Revenue</c:v>
                </c:pt>
                <c:pt idx="1">
                  <c:v>Benchmark Cost</c:v>
                </c:pt>
                <c:pt idx="2">
                  <c:v>Benchmark Net Revenue</c:v>
                </c:pt>
                <c:pt idx="3">
                  <c:v>2019 Revenue</c:v>
                </c:pt>
                <c:pt idx="4">
                  <c:v>2019 Cost</c:v>
                </c:pt>
                <c:pt idx="5">
                  <c:v>2019 Net Revenue</c:v>
                </c:pt>
              </c:strCache>
            </c:strRef>
          </c:cat>
          <c:val>
            <c:numRef>
              <c:f>('Strategy 3'!$G$10:$G$12,'Strategy 3'!$G$16:$G$18)</c:f>
              <c:numCache>
                <c:formatCode>_("$"* #,##0_);_("$"* \(#,##0\);_("$"* "-"??_);_(@_)</c:formatCode>
                <c:ptCount val="6"/>
                <c:pt idx="0">
                  <c:v>52830207</c:v>
                </c:pt>
                <c:pt idx="1">
                  <c:v>33076688.639999952</c:v>
                </c:pt>
                <c:pt idx="2">
                  <c:v>19753518.360000048</c:v>
                </c:pt>
                <c:pt idx="3">
                  <c:v>52913840.350000001</c:v>
                </c:pt>
                <c:pt idx="4">
                  <c:v>33076688.639999952</c:v>
                </c:pt>
                <c:pt idx="5">
                  <c:v>19837151.710000049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8D1-4CF8-8EBD-91EE674FA8F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6349823"/>
        <c:axId val="56348159"/>
      </c:barChart>
      <c:catAx>
        <c:axId val="56349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48159"/>
        <c:crosses val="autoZero"/>
        <c:auto val="1"/>
        <c:lblAlgn val="ctr"/>
        <c:lblOffset val="100"/>
        <c:noMultiLvlLbl val="0"/>
      </c:catAx>
      <c:valAx>
        <c:axId val="56348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498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CC29E-C55D-430A-94F7-D2D209EE3A4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C1C39-C800-4C1A-9AB9-1BACF5231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6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C1C39-C800-4C1A-9AB9-1BACF5231F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66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Strategy is removing 5% of the fleet(203 cars)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C1C39-C800-4C1A-9AB9-1BACF5231F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99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Second Strategy is adding 10% price of the High-End car make(increasing $1M of Net and Total Revenue) *No additional cost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C1C39-C800-4C1A-9AB9-1BACF5231F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6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Third Strategy is adding 5% price of the Most popular cars(increasing 85k of Net and Total Revenue) *No additional cost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C1C39-C800-4C1A-9AB9-1BACF5231F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7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C1C39-C800-4C1A-9AB9-1BACF5231F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35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C1C39-C800-4C1A-9AB9-1BACF5231F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56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32E8-FEBD-4BA4-8A11-63D8B1F4AD05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94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A4D9-B8DD-4263-AE65-EA23B3B231F5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5A06-6B60-4E99-B35A-311A6A32B4AF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83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4099-F3C1-464B-83B1-61018AA3B14B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5221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76D7-6E55-4876-9C0B-9471ADAF857D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30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CA1F-8092-4174-8F68-FEB8785C870F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9289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CA02-CFBD-49B1-ABEE-CF8650A273D7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63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C4B0-B97A-43B0-AAFF-44C1B1FA1405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40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0A88B-B2A2-4E5F-8856-066D411772EB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5837-1FD7-4BCF-9384-9952538AB9E1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5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DF8A-8EFD-4920-8239-9EEF2491A6F3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9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B63D-B01C-4773-A378-94FB0FBA12F8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8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DD72-3D11-41EC-8162-1D27D4FCF855}" type="datetime1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8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EC67-4A64-4776-9F04-39AA4B8BEB9B}" type="datetime1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7811-0974-4D2A-81EA-0DB8ACBFBE7A}" type="datetime1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9E62-DEA1-4023-BBF3-9B0F8D4CE9F5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6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762E-9155-40BA-854C-DFA2922429E8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4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FAB9290-28E7-4B3D-9700-16A08CDDCE49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83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4A83F7-B809-4397-8ADC-B18422A4DD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537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570BEB-AE0E-4AB7-BB64-0F67125CA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753" y="167636"/>
            <a:ext cx="4627502" cy="4885321"/>
          </a:xfrm>
        </p:spPr>
        <p:txBody>
          <a:bodyPr anchor="b">
            <a:noAutofit/>
          </a:bodyPr>
          <a:lstStyle/>
          <a:p>
            <a:pPr algn="r"/>
            <a:r>
              <a:rPr lang="en-US" sz="8000" b="1" dirty="0"/>
              <a:t>Lariat 2019 car fleet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60668-0099-4ED5-8A76-077DB53BF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198" y="5336737"/>
            <a:ext cx="3672963" cy="990197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>
                <a:solidFill>
                  <a:schemeClr val="accent6"/>
                </a:solidFill>
              </a:rPr>
              <a:t>Revenue Analysis </a:t>
            </a:r>
          </a:p>
        </p:txBody>
      </p:sp>
    </p:spTree>
    <p:extLst>
      <p:ext uri="{BB962C8B-B14F-4D97-AF65-F5344CB8AC3E}">
        <p14:creationId xmlns:p14="http://schemas.microsoft.com/office/powerpoint/2010/main" val="291090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046FE7-DBBE-48C7-9E96-73CCEE070264}"/>
              </a:ext>
            </a:extLst>
          </p:cNvPr>
          <p:cNvSpPr txBox="1"/>
          <p:nvPr/>
        </p:nvSpPr>
        <p:spPr>
          <a:xfrm>
            <a:off x="2070538" y="536562"/>
            <a:ext cx="8660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7A0495-FD1B-4D4A-A79F-E374FCAAB606}"/>
              </a:ext>
            </a:extLst>
          </p:cNvPr>
          <p:cNvSpPr txBox="1"/>
          <p:nvPr/>
        </p:nvSpPr>
        <p:spPr>
          <a:xfrm>
            <a:off x="1051034" y="1637266"/>
            <a:ext cx="881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Remove Unprofitable Vehicles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7A7CEA-9473-49C0-BDF5-06D1151508D0}"/>
              </a:ext>
            </a:extLst>
          </p:cNvPr>
          <p:cNvSpPr txBox="1"/>
          <p:nvPr/>
        </p:nvSpPr>
        <p:spPr>
          <a:xfrm>
            <a:off x="1051034" y="2946123"/>
            <a:ext cx="881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Increase the price for High-End Car make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61F94-5AB9-4530-9392-2403DD2141AE}"/>
              </a:ext>
            </a:extLst>
          </p:cNvPr>
          <p:cNvSpPr txBox="1"/>
          <p:nvPr/>
        </p:nvSpPr>
        <p:spPr>
          <a:xfrm>
            <a:off x="1124607" y="4256690"/>
            <a:ext cx="7662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Increase the price for Most Popular cars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95BB7F-CE46-4C09-BBA9-16467997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7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2671F-FAC9-43F7-ABDE-6BA3C8FF9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  <a:latin typeface="Arial Black" panose="020B0A04020102020204" pitchFamily="34" charset="0"/>
              </a:rPr>
              <a:t>Thank You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tx1"/>
                </a:solidFill>
                <a:latin typeface="Arial Black" panose="020B0A04020102020204" pitchFamily="34" charset="0"/>
              </a:rPr>
              <a:t>For Your Attention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0983F-62C0-4574-A055-090A3E4E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E633F-9882-4A5C-83A2-1109D0C73261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62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8F892F-2958-4DCD-BD81-EC69021A4B9D}"/>
              </a:ext>
            </a:extLst>
          </p:cNvPr>
          <p:cNvSpPr/>
          <p:nvPr/>
        </p:nvSpPr>
        <p:spPr>
          <a:xfrm>
            <a:off x="3879303" y="3179115"/>
            <a:ext cx="3605048" cy="2123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A04863-7AC8-4247-9822-701431B09E59}"/>
              </a:ext>
            </a:extLst>
          </p:cNvPr>
          <p:cNvSpPr/>
          <p:nvPr/>
        </p:nvSpPr>
        <p:spPr>
          <a:xfrm>
            <a:off x="4162097" y="269034"/>
            <a:ext cx="2958662" cy="2596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4E2E08-D6FF-4DAF-AB4D-EC6E1202F44A}"/>
              </a:ext>
            </a:extLst>
          </p:cNvPr>
          <p:cNvSpPr/>
          <p:nvPr/>
        </p:nvSpPr>
        <p:spPr>
          <a:xfrm>
            <a:off x="8198066" y="436150"/>
            <a:ext cx="2958662" cy="2596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4647086-E7A2-40AD-BF77-BB98422F7F24}"/>
              </a:ext>
            </a:extLst>
          </p:cNvPr>
          <p:cNvSpPr/>
          <p:nvPr/>
        </p:nvSpPr>
        <p:spPr>
          <a:xfrm>
            <a:off x="301188" y="759314"/>
            <a:ext cx="3039462" cy="2596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5E6CFF-B16D-4508-93BB-65EA9133BC48}"/>
              </a:ext>
            </a:extLst>
          </p:cNvPr>
          <p:cNvSpPr/>
          <p:nvPr/>
        </p:nvSpPr>
        <p:spPr>
          <a:xfrm>
            <a:off x="557049" y="3865960"/>
            <a:ext cx="2958662" cy="2596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537A8D-1EAF-4D7C-8B99-5BA5F7F1140A}"/>
              </a:ext>
            </a:extLst>
          </p:cNvPr>
          <p:cNvSpPr/>
          <p:nvPr/>
        </p:nvSpPr>
        <p:spPr>
          <a:xfrm>
            <a:off x="7869623" y="3825796"/>
            <a:ext cx="2958662" cy="2596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AE8808-DF55-4A43-A440-111BA48BF412}"/>
              </a:ext>
            </a:extLst>
          </p:cNvPr>
          <p:cNvSpPr txBox="1"/>
          <p:nvPr/>
        </p:nvSpPr>
        <p:spPr>
          <a:xfrm>
            <a:off x="4483977" y="3640494"/>
            <a:ext cx="2314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2018 Lariat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C365C4-108C-469E-A0DF-3CFEE109FD6A}"/>
              </a:ext>
            </a:extLst>
          </p:cNvPr>
          <p:cNvSpPr txBox="1"/>
          <p:nvPr/>
        </p:nvSpPr>
        <p:spPr>
          <a:xfrm>
            <a:off x="1150388" y="4840821"/>
            <a:ext cx="1705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 Fleet -  4000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C796DD-3CC1-40C5-9C33-39BD213ACC0D}"/>
              </a:ext>
            </a:extLst>
          </p:cNvPr>
          <p:cNvSpPr txBox="1"/>
          <p:nvPr/>
        </p:nvSpPr>
        <p:spPr>
          <a:xfrm>
            <a:off x="775630" y="1765678"/>
            <a:ext cx="1983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Revenue </a:t>
            </a:r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  $      52,830,207 </a:t>
            </a:r>
            <a:r>
              <a:rPr lang="en-US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28FAED-95B8-4FE4-BBF9-670363008950}"/>
              </a:ext>
            </a:extLst>
          </p:cNvPr>
          <p:cNvSpPr txBox="1"/>
          <p:nvPr/>
        </p:nvSpPr>
        <p:spPr>
          <a:xfrm>
            <a:off x="4447186" y="1226893"/>
            <a:ext cx="2351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Net Revenue </a:t>
            </a:r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 $      19,753,518 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98AA08-E166-4085-A19E-B59DED3F4C44}"/>
              </a:ext>
            </a:extLst>
          </p:cNvPr>
          <p:cNvSpPr txBox="1"/>
          <p:nvPr/>
        </p:nvSpPr>
        <p:spPr>
          <a:xfrm>
            <a:off x="8487101" y="1265541"/>
            <a:ext cx="234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Cost </a:t>
            </a:r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                         $      33,076,689 </a:t>
            </a:r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E17297-894B-42D8-B671-AF4ACF2F9949}"/>
              </a:ext>
            </a:extLst>
          </p:cNvPr>
          <p:cNvSpPr txBox="1"/>
          <p:nvPr/>
        </p:nvSpPr>
        <p:spPr>
          <a:xfrm>
            <a:off x="8433961" y="4840823"/>
            <a:ext cx="188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 Operational States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D6EA1A0-BB8E-4CBF-B6C5-F7FFFBF059DA}"/>
              </a:ext>
            </a:extLst>
          </p:cNvPr>
          <p:cNvCxnSpPr>
            <a:stCxn id="11" idx="5"/>
            <a:endCxn id="4" idx="1"/>
          </p:cNvCxnSpPr>
          <p:nvPr/>
        </p:nvCxnSpPr>
        <p:spPr>
          <a:xfrm>
            <a:off x="2895531" y="2975186"/>
            <a:ext cx="1511719" cy="5148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07D4C4-BB1B-4A34-B8FF-AE64CF6A2BD5}"/>
              </a:ext>
            </a:extLst>
          </p:cNvPr>
          <p:cNvCxnSpPr>
            <a:cxnSpLocks/>
          </p:cNvCxnSpPr>
          <p:nvPr/>
        </p:nvCxnSpPr>
        <p:spPr>
          <a:xfrm flipV="1">
            <a:off x="6590707" y="2187712"/>
            <a:ext cx="2290534" cy="15642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1DB604-19AA-4703-8C66-CFADD4C40725}"/>
              </a:ext>
            </a:extLst>
          </p:cNvPr>
          <p:cNvCxnSpPr>
            <a:cxnSpLocks/>
          </p:cNvCxnSpPr>
          <p:nvPr/>
        </p:nvCxnSpPr>
        <p:spPr>
          <a:xfrm flipV="1">
            <a:off x="3261361" y="4643075"/>
            <a:ext cx="900736" cy="2921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FBA010-5B5E-463D-BC19-84F05FB688F3}"/>
              </a:ext>
            </a:extLst>
          </p:cNvPr>
          <p:cNvCxnSpPr/>
          <p:nvPr/>
        </p:nvCxnSpPr>
        <p:spPr>
          <a:xfrm>
            <a:off x="6936565" y="4350942"/>
            <a:ext cx="1489386" cy="5842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6D274D-148B-4A78-B4A1-184576C9949A}"/>
              </a:ext>
            </a:extLst>
          </p:cNvPr>
          <p:cNvCxnSpPr>
            <a:cxnSpLocks/>
          </p:cNvCxnSpPr>
          <p:nvPr/>
        </p:nvCxnSpPr>
        <p:spPr>
          <a:xfrm flipV="1">
            <a:off x="5620325" y="1983321"/>
            <a:ext cx="42205" cy="15974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C06B6-AF85-41D9-A22F-675B4495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1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F652881-8B6D-4623-8841-4834669BCA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3293623"/>
              </p:ext>
            </p:extLst>
          </p:nvPr>
        </p:nvGraphicFramePr>
        <p:xfrm>
          <a:off x="1114097" y="1177158"/>
          <a:ext cx="8450316" cy="5286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79F0B60-FEF0-4B7D-B440-8A9E1D55BEB8}"/>
              </a:ext>
            </a:extLst>
          </p:cNvPr>
          <p:cNvSpPr txBox="1"/>
          <p:nvPr/>
        </p:nvSpPr>
        <p:spPr>
          <a:xfrm>
            <a:off x="1618593" y="394139"/>
            <a:ext cx="7767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Lariat 2018 Performance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5BBB4E-3A7F-43EF-99DA-DAF542D4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2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80C2EFC-6335-4712-98F3-594164C1E2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2975463"/>
              </p:ext>
            </p:extLst>
          </p:nvPr>
        </p:nvGraphicFramePr>
        <p:xfrm>
          <a:off x="651641" y="1427248"/>
          <a:ext cx="8597462" cy="4956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AD54F8F-98C0-491B-BEAF-D1C3F076846D}"/>
              </a:ext>
            </a:extLst>
          </p:cNvPr>
          <p:cNvSpPr txBox="1"/>
          <p:nvPr/>
        </p:nvSpPr>
        <p:spPr>
          <a:xfrm>
            <a:off x="2123090" y="283779"/>
            <a:ext cx="7840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 algn="ctr"/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Strategy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1F5019-204D-4D0E-8B3E-54DB7A580F90}"/>
              </a:ext>
            </a:extLst>
          </p:cNvPr>
          <p:cNvSpPr txBox="1"/>
          <p:nvPr/>
        </p:nvSpPr>
        <p:spPr>
          <a:xfrm>
            <a:off x="9480331" y="2468745"/>
            <a:ext cx="24489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Removing 5% of the Fleet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13520F-964F-4036-9560-B0482A15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1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2CFE2D2-60E6-4FEC-853D-4105A11AE5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995827"/>
              </p:ext>
            </p:extLst>
          </p:nvPr>
        </p:nvGraphicFramePr>
        <p:xfrm>
          <a:off x="1112206" y="1084412"/>
          <a:ext cx="8284041" cy="4906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BFC0BF-6204-4BF8-9E8B-7176A2FE513C}"/>
              </a:ext>
            </a:extLst>
          </p:cNvPr>
          <p:cNvSpPr txBox="1"/>
          <p:nvPr/>
        </p:nvSpPr>
        <p:spPr>
          <a:xfrm>
            <a:off x="1807779" y="136634"/>
            <a:ext cx="787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Strategy 1 Impact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7D753-0240-4596-B700-A8F7BD6F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0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85625-460F-42F9-A73D-85CB666A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C0CC42B-DCEA-46E4-B885-0E6BEC1829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9388529"/>
              </p:ext>
            </p:extLst>
          </p:nvPr>
        </p:nvGraphicFramePr>
        <p:xfrm>
          <a:off x="1660706" y="643332"/>
          <a:ext cx="8484780" cy="5545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982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EB036-BD8B-485C-AD06-36994FC10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24809"/>
            <a:ext cx="11118905" cy="1037897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Strategy 2 Impact</a:t>
            </a:r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23665CE-5CC6-4127-9100-82A6A73D4D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3502545"/>
              </p:ext>
            </p:extLst>
          </p:nvPr>
        </p:nvGraphicFramePr>
        <p:xfrm>
          <a:off x="126125" y="1345326"/>
          <a:ext cx="9364717" cy="4837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04292D-A87B-4530-A402-562CE6A357A8}"/>
              </a:ext>
            </a:extLst>
          </p:cNvPr>
          <p:cNvSpPr txBox="1"/>
          <p:nvPr/>
        </p:nvSpPr>
        <p:spPr>
          <a:xfrm>
            <a:off x="9731540" y="2039007"/>
            <a:ext cx="19969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Adding 10% of High-end Car Make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E0CF3D-A8FF-4B0C-B290-FE72C659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8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E78D4-65A3-4090-8C17-79166AE9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A495116-90B0-4433-8DF6-889C5C9467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9021210"/>
              </p:ext>
            </p:extLst>
          </p:nvPr>
        </p:nvGraphicFramePr>
        <p:xfrm>
          <a:off x="1069145" y="583809"/>
          <a:ext cx="8257735" cy="5366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3655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8F3B27-B6C0-4784-A719-24694DCDAB44}"/>
              </a:ext>
            </a:extLst>
          </p:cNvPr>
          <p:cNvSpPr txBox="1"/>
          <p:nvPr/>
        </p:nvSpPr>
        <p:spPr>
          <a:xfrm>
            <a:off x="914400" y="105103"/>
            <a:ext cx="10625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Strategy 3 Impact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A9A9C4F-FD83-4751-885F-43023CE160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512501"/>
              </p:ext>
            </p:extLst>
          </p:nvPr>
        </p:nvGraphicFramePr>
        <p:xfrm>
          <a:off x="241737" y="1187669"/>
          <a:ext cx="9627476" cy="5323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3172BF2-6B3E-46A6-B2C6-7AF2D7496673}"/>
              </a:ext>
            </a:extLst>
          </p:cNvPr>
          <p:cNvSpPr txBox="1"/>
          <p:nvPr/>
        </p:nvSpPr>
        <p:spPr>
          <a:xfrm>
            <a:off x="9869213" y="2279753"/>
            <a:ext cx="2186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Adding 5% of Most Popular Cars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55DF86-9673-450B-8309-84313E44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359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191</Words>
  <Application>Microsoft Office PowerPoint</Application>
  <PresentationFormat>Widescreen</PresentationFormat>
  <Paragraphs>61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Century Gothic</vt:lpstr>
      <vt:lpstr>Wingdings 3</vt:lpstr>
      <vt:lpstr>Slice</vt:lpstr>
      <vt:lpstr>Lariat 2019 car fleet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2019 car fleet</dc:title>
  <dc:creator>Romeu Catao</dc:creator>
  <cp:lastModifiedBy>Romeu Catao</cp:lastModifiedBy>
  <cp:revision>11</cp:revision>
  <dcterms:created xsi:type="dcterms:W3CDTF">2021-01-11T14:46:14Z</dcterms:created>
  <dcterms:modified xsi:type="dcterms:W3CDTF">2021-01-11T17:58:29Z</dcterms:modified>
</cp:coreProperties>
</file>