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26"/>
  </p:notesMasterIdLst>
  <p:sldIdLst>
    <p:sldId id="256" r:id="rId5"/>
    <p:sldId id="257" r:id="rId6"/>
    <p:sldId id="260" r:id="rId7"/>
    <p:sldId id="261" r:id="rId8"/>
    <p:sldId id="262" r:id="rId9"/>
    <p:sldId id="280" r:id="rId10"/>
    <p:sldId id="263" r:id="rId11"/>
    <p:sldId id="258" r:id="rId12"/>
    <p:sldId id="264" r:id="rId13"/>
    <p:sldId id="278" r:id="rId14"/>
    <p:sldId id="279" r:id="rId15"/>
    <p:sldId id="267" r:id="rId16"/>
    <p:sldId id="268" r:id="rId17"/>
    <p:sldId id="269" r:id="rId18"/>
    <p:sldId id="270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18573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93447" autoAdjust="0"/>
  </p:normalViewPr>
  <p:slideViewPr>
    <p:cSldViewPr snapToGrid="0" snapToObjects="1" showGuides="1">
      <p:cViewPr varScale="1">
        <p:scale>
          <a:sx n="59" d="100"/>
          <a:sy n="59" d="100"/>
        </p:scale>
        <p:origin x="832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46:17.68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46:17.68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46:17.68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46:17.68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46:17.69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46:17.69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46:17.69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46:17.6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33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0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47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2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62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70BDEF-21D8-87C0-8C16-A2405CB64C0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1B6DE6A-415D-2D02-47F4-5E7D96F8957D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F0D082-4A7C-DDAA-F5A4-97C484A11A62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0DEB51F-23A4-047D-3D46-2C079CD949E8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9BF491D-23F4-67C9-E4AB-28D8D5B53122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FCE9347-5C22-FACC-6568-1E98C2BA1761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1938147-CA98-19B5-9CCE-40F72A252EAF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FC6D761-6F58-A3B0-A7F5-B905D01C8CB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45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4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48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6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6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789DAE-6652-7C84-1F31-9757B90BC19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AD3442-6699-92C6-72E1-574788A7D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DF5E08-F35D-53C3-6838-EEC6592407C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4AFC19-DD8D-F3E0-6CB1-08DB39A82A8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398262" y="6642100"/>
            <a:ext cx="1423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C2 - Restricted Information</a:t>
            </a:r>
          </a:p>
        </p:txBody>
      </p:sp>
    </p:spTree>
    <p:extLst>
      <p:ext uri="{BB962C8B-B14F-4D97-AF65-F5344CB8AC3E}">
        <p14:creationId xmlns:p14="http://schemas.microsoft.com/office/powerpoint/2010/main" val="68123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Romhaikb/Capstone-project/blob/main/Part%20A%20-%20Building%20A%20Dashboard%20With%20IBM%20Cognos%20Analytics.pdf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6914" y="1653052"/>
            <a:ext cx="6727685" cy="2699492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solidFill>
                  <a:srgbClr val="0E659B"/>
                </a:solidFill>
              </a:rPr>
              <a:t>IBM Data Analyst Capstone Project:</a:t>
            </a:r>
            <a:br>
              <a:rPr lang="en-US" sz="2400" b="1" dirty="0">
                <a:solidFill>
                  <a:srgbClr val="0E659B"/>
                </a:solidFill>
              </a:rPr>
            </a:br>
            <a:r>
              <a:rPr lang="en-US" sz="2400" b="1" dirty="0">
                <a:solidFill>
                  <a:srgbClr val="0E659B"/>
                </a:solidFill>
              </a:rPr>
              <a:t>Emerging Technology Trend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352544"/>
            <a:ext cx="5770179" cy="14912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sz="3500" b="1" i="1" dirty="0">
                <a:solidFill>
                  <a:schemeClr val="tx1"/>
                </a:solidFill>
              </a:rPr>
              <a:t>Legesse A. Kibrom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June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139145" cy="4351338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10513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E8E857-4EF1-0B03-6963-D7FF6DA61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94" y="2506661"/>
            <a:ext cx="5527307" cy="3670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529FAB-FF55-1103-0675-0478C349B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506661"/>
            <a:ext cx="5041232" cy="367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5195"/>
          </a:xfrm>
        </p:spPr>
        <p:txBody>
          <a:bodyPr>
            <a:normAutofit/>
          </a:bodyPr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is the most popular Database behind Microsoft SQL server</a:t>
            </a:r>
          </a:p>
          <a:p>
            <a:r>
              <a:rPr lang="en-US" dirty="0"/>
              <a:t>Redis and PostgreSQL are the upcoming favorites.</a:t>
            </a:r>
          </a:p>
          <a:p>
            <a:r>
              <a:rPr lang="en-US" dirty="0"/>
              <a:t>Skills in Redis and Elasticsearch are most desirable than Microsoft SQL server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1825624"/>
            <a:ext cx="4270247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Open-source databases like MySQL are still preferable</a:t>
            </a:r>
          </a:p>
          <a:p>
            <a:r>
              <a:rPr lang="en-US" dirty="0"/>
              <a:t>PostgreSQL and MongoDB are the most consistent in demand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i="1" dirty="0">
                <a:hlinkClick r:id="rId2"/>
              </a:rPr>
              <a:t>https://github.com/Romhaikb/Capstone-project/blob/main/Part%20A%20-%20Building%20A%20Dashboard%20With%20IBM%20Cognos%20Analytics.pdf</a:t>
            </a:r>
            <a:endParaRPr lang="en-US" sz="22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5608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Technology Usage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841A58-37D1-383C-8DF0-69902063F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2333"/>
            <a:ext cx="10515600" cy="472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1808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B7F97-70E8-FAA7-E672-C2093EB63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7422"/>
            <a:ext cx="10219267" cy="485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942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CEA814D-CB9E-EC50-9DDB-7B57369F6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1" y="1380068"/>
            <a:ext cx="10092266" cy="4661958"/>
          </a:xfr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89951" y="2662232"/>
            <a:ext cx="3054361" cy="3054361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Technology Usage trend Now and Future</a:t>
            </a:r>
          </a:p>
          <a:p>
            <a:r>
              <a:rPr lang="en-US" dirty="0"/>
              <a:t>New Technology constantly emerges leading to changes in demand</a:t>
            </a:r>
          </a:p>
          <a:p>
            <a:r>
              <a:rPr lang="en-US" dirty="0"/>
              <a:t>Gender, Age, and Education discrimination in IT industry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2448559"/>
            <a:ext cx="4824984" cy="3728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are gender and age discrimination </a:t>
            </a:r>
          </a:p>
          <a:p>
            <a:r>
              <a:rPr lang="en-US" dirty="0"/>
              <a:t>Technology trends changes every year</a:t>
            </a:r>
          </a:p>
          <a:p>
            <a:r>
              <a:rPr lang="en-US" dirty="0"/>
              <a:t>Docker is the most popular platform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438398"/>
            <a:ext cx="4270247" cy="3728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Industry and Programmers companies </a:t>
            </a:r>
            <a:r>
              <a:rPr lang="en-US" altLang="zh-CN" dirty="0"/>
              <a:t>should always follow the latest technology trends</a:t>
            </a:r>
            <a:endParaRPr lang="en-US" dirty="0"/>
          </a:p>
          <a:p>
            <a:r>
              <a:rPr lang="en-US" dirty="0"/>
              <a:t>Countries should have the equal chance to be exposed to new technology</a:t>
            </a:r>
          </a:p>
          <a:p>
            <a:r>
              <a:rPr lang="en-US" dirty="0"/>
              <a:t>Gender and Age should not be one of the concerns or benefits of Employment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2438399"/>
            <a:ext cx="6809509" cy="3738563"/>
          </a:xfrm>
        </p:spPr>
        <p:txBody>
          <a:bodyPr/>
          <a:lstStyle/>
          <a:p>
            <a:r>
              <a:rPr lang="en-US" dirty="0"/>
              <a:t>Technology Trend for current and Next year</a:t>
            </a:r>
          </a:p>
          <a:p>
            <a:r>
              <a:rPr lang="en-US" dirty="0"/>
              <a:t>Programming Languages, Database, Platform and Web frame Trends.</a:t>
            </a:r>
          </a:p>
          <a:p>
            <a:r>
              <a:rPr lang="en-US" dirty="0"/>
              <a:t>Demographic Overview</a:t>
            </a:r>
          </a:p>
          <a:p>
            <a:r>
              <a:rPr lang="en-US" dirty="0"/>
              <a:t>Gender and Education</a:t>
            </a:r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03EDD9-C6FB-D039-BD3E-51442215F1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26953" y="2265172"/>
            <a:ext cx="6444906" cy="3392255"/>
          </a:xfr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0354" y="2128866"/>
            <a:ext cx="4271771" cy="3101982"/>
          </a:xfrm>
        </p:spPr>
        <p:txBody>
          <a:bodyPr>
            <a:normAutofit fontScale="70000" lnSpcReduction="20000"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1070887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CD8372F-5C9F-EF7E-C51E-76C0254B2F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8248" y="2133599"/>
            <a:ext cx="10790152" cy="4045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10769832" cy="1059669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CB5E7A-C30A-5B52-73D8-703F9BA8EC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8249" y="1708614"/>
            <a:ext cx="10769831" cy="473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5075" y="1825624"/>
            <a:ext cx="7068725" cy="4465447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Current Technology Usage</a:t>
            </a:r>
          </a:p>
          <a:p>
            <a:pPr lvl="1"/>
            <a:r>
              <a:rPr lang="en-US" sz="1800" dirty="0"/>
              <a:t>Programming Language</a:t>
            </a:r>
          </a:p>
          <a:p>
            <a:pPr lvl="1"/>
            <a:r>
              <a:rPr lang="en-US" sz="1800" dirty="0"/>
              <a:t>Database</a:t>
            </a:r>
          </a:p>
          <a:p>
            <a:pPr lvl="1"/>
            <a:r>
              <a:rPr lang="en-US" sz="1800" dirty="0"/>
              <a:t>Platform</a:t>
            </a:r>
          </a:p>
          <a:p>
            <a:pPr lvl="1"/>
            <a:r>
              <a:rPr lang="en-US" sz="1800" dirty="0"/>
              <a:t>Web Framework</a:t>
            </a:r>
          </a:p>
          <a:p>
            <a:r>
              <a:rPr lang="en-US" sz="2200" dirty="0"/>
              <a:t>Future Technology Trend</a:t>
            </a:r>
          </a:p>
          <a:p>
            <a:pPr lvl="1"/>
            <a:r>
              <a:rPr lang="en-US" sz="1800" dirty="0"/>
              <a:t>Programming Language</a:t>
            </a:r>
          </a:p>
          <a:p>
            <a:pPr lvl="1"/>
            <a:r>
              <a:rPr lang="en-US" sz="1800" dirty="0"/>
              <a:t>Database</a:t>
            </a:r>
          </a:p>
          <a:p>
            <a:pPr lvl="1"/>
            <a:r>
              <a:rPr lang="en-US" sz="1800" dirty="0"/>
              <a:t>Platform</a:t>
            </a:r>
          </a:p>
          <a:p>
            <a:pPr lvl="1"/>
            <a:r>
              <a:rPr lang="en-US" sz="1800" dirty="0"/>
              <a:t>Web Framework</a:t>
            </a:r>
          </a:p>
          <a:p>
            <a:r>
              <a:rPr lang="en-US" sz="2200" dirty="0"/>
              <a:t>Demographics Survey</a:t>
            </a:r>
          </a:p>
          <a:p>
            <a:r>
              <a:rPr lang="en-US" sz="2200" dirty="0"/>
              <a:t>Gender and Age Gaps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Analyzing Technology Trend of Developers around the World in 2019.</a:t>
            </a:r>
          </a:p>
          <a:p>
            <a:r>
              <a:rPr lang="en-US" sz="2200" dirty="0"/>
              <a:t>Identifying Future Skill Requirements.</a:t>
            </a:r>
          </a:p>
          <a:p>
            <a:r>
              <a:rPr lang="en-US" sz="2200" dirty="0"/>
              <a:t>What are the top programming in demand?</a:t>
            </a:r>
          </a:p>
          <a:p>
            <a:r>
              <a:rPr lang="en-US" sz="2200" dirty="0"/>
              <a:t>What are the Top Database Skills in demand?</a:t>
            </a:r>
          </a:p>
          <a:p>
            <a:r>
              <a:rPr lang="en-US" sz="2200" dirty="0"/>
              <a:t>What are the most popular IDEs? </a:t>
            </a:r>
          </a:p>
          <a:p>
            <a:r>
              <a:rPr lang="en-US" sz="2200" dirty="0"/>
              <a:t>Audience:</a:t>
            </a:r>
          </a:p>
          <a:p>
            <a:pPr lvl="1"/>
            <a:r>
              <a:rPr lang="en-US" sz="1800"/>
              <a:t>IT professionals</a:t>
            </a:r>
            <a:endParaRPr lang="en-US" sz="1800" dirty="0"/>
          </a:p>
          <a:p>
            <a:pPr lvl="1"/>
            <a:r>
              <a:rPr lang="en-US" sz="1800" dirty="0"/>
              <a:t>IT Industry </a:t>
            </a:r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 Collection Sources: </a:t>
            </a:r>
          </a:p>
          <a:p>
            <a:pPr lvl="1"/>
            <a:r>
              <a:rPr lang="en-US" sz="1800" dirty="0"/>
              <a:t>Stack Overflow Developer 2019 Survey</a:t>
            </a:r>
          </a:p>
          <a:p>
            <a:pPr lvl="1"/>
            <a:r>
              <a:rPr lang="en-US" sz="1800" dirty="0"/>
              <a:t>Programming Languages Annual Salary</a:t>
            </a:r>
          </a:p>
          <a:p>
            <a:pPr lvl="1"/>
            <a:r>
              <a:rPr lang="en-US" sz="1800" dirty="0"/>
              <a:t>GitHub Job Posting</a:t>
            </a:r>
            <a:endParaRPr lang="en-US" sz="2200" dirty="0"/>
          </a:p>
          <a:p>
            <a:r>
              <a:rPr lang="en-US" sz="2200" dirty="0"/>
              <a:t>Data Exploration and Cleaning</a:t>
            </a:r>
          </a:p>
          <a:p>
            <a:pPr lvl="1"/>
            <a:r>
              <a:rPr lang="en-US" sz="1800" dirty="0"/>
              <a:t>Python</a:t>
            </a:r>
          </a:p>
          <a:p>
            <a:r>
              <a:rPr lang="en-US" sz="2200" dirty="0"/>
              <a:t>Data Visualization</a:t>
            </a:r>
          </a:p>
          <a:p>
            <a:pPr lvl="1"/>
            <a:r>
              <a:rPr lang="en-US" sz="1400" dirty="0"/>
              <a:t>IBM Cognos Analysis</a:t>
            </a:r>
          </a:p>
          <a:p>
            <a:r>
              <a:rPr lang="en-US" sz="2200" dirty="0"/>
              <a:t>Presentations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4FDE-5AB4-299B-3EB6-E208E61B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969" y="2386744"/>
            <a:ext cx="5928358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F98311-788F-934F-87FF-959DAADCA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72" r="428"/>
          <a:stretch/>
        </p:blipFill>
        <p:spPr>
          <a:xfrm>
            <a:off x="20" y="10"/>
            <a:ext cx="465427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6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7881BC-F55A-193D-EC8D-6B191348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Technology Survey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endParaRPr lang="en-US">
              <a:solidFill>
                <a:schemeClr val="bg1"/>
              </a:solidFill>
            </a:endParaRPr>
          </a:p>
          <a:p>
            <a:pPr marL="0"/>
            <a:endParaRPr lang="en-US">
              <a:solidFill>
                <a:schemeClr val="bg1"/>
              </a:solidFill>
            </a:endParaRPr>
          </a:p>
          <a:p>
            <a:pPr marL="0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E3C726A-C00D-012F-6C54-E43586904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051531"/>
            <a:ext cx="6250769" cy="259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370332"/>
            <a:ext cx="10727885" cy="1188720"/>
          </a:xfrm>
        </p:spPr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917031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CF01E5-6021-C0ED-B3B3-AFB664AF3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62501"/>
            <a:ext cx="4907507" cy="3670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21784C2-7027-7569-CE5E-E9CA37E0C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501" y="2462501"/>
            <a:ext cx="5283200" cy="371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26" y="370332"/>
            <a:ext cx="7729728" cy="1188720"/>
          </a:xfrm>
        </p:spPr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JavaScript, HTML/CSS, and SQL are the top trending in the world</a:t>
            </a:r>
          </a:p>
          <a:p>
            <a:r>
              <a:rPr lang="en-US" dirty="0"/>
              <a:t>JavaScript, Python, and HTML/CSS  are becoming more and more popular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1825625"/>
            <a:ext cx="444529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 developments are still in high demand</a:t>
            </a:r>
          </a:p>
          <a:p>
            <a:r>
              <a:rPr lang="en-US" dirty="0"/>
              <a:t>JavaScript and Python are crucial to learn for developers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documentManagement/types"/>
    <ds:schemaRef ds:uri="f80a141d-92ca-4d3d-9308-f7e7b1d44ce8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terms/"/>
    <ds:schemaRef ds:uri="http://schemas.openxmlformats.org/package/2006/metadata/core-properties"/>
    <ds:schemaRef ds:uri="155be751-a274-42e8-93fb-f39d3b9bccc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1081</TotalTime>
  <Words>437</Words>
  <Application>Microsoft Office PowerPoint</Application>
  <PresentationFormat>Widescreen</PresentationFormat>
  <Paragraphs>113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Gill Sans MT</vt:lpstr>
      <vt:lpstr>Parcel</vt:lpstr>
      <vt:lpstr>IBM Data Analyst Capstone Project: Emerging Technology Trend Analysis</vt:lpstr>
      <vt:lpstr>OUTLINE</vt:lpstr>
      <vt:lpstr>EXECUTIVE SUMMARY</vt:lpstr>
      <vt:lpstr>INTRODUCTION</vt:lpstr>
      <vt:lpstr>METHODOLOGY</vt:lpstr>
      <vt:lpstr>Results</vt:lpstr>
      <vt:lpstr>Data Technology Survey table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</vt:lpstr>
      <vt:lpstr>Future Technology Trend</vt:lpstr>
      <vt:lpstr>Demographics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Kibrom Legesse - Partner/Tech Mahindra</cp:lastModifiedBy>
  <cp:revision>47</cp:revision>
  <dcterms:created xsi:type="dcterms:W3CDTF">2020-10-28T18:29:43Z</dcterms:created>
  <dcterms:modified xsi:type="dcterms:W3CDTF">2024-06-26T16:19:23Z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4e4f63d-e45c-439a-9591-c879fc7d84cf_Enabled">
    <vt:lpwstr>true</vt:lpwstr>
  </property>
  <property fmtid="{D5CDD505-2E9C-101B-9397-08002B2CF9AE}" pid="3" name="MSIP_Label_a4e4f63d-e45c-439a-9591-c879fc7d84cf_SetDate">
    <vt:lpwstr>2024-06-22T16:10:39Z</vt:lpwstr>
  </property>
  <property fmtid="{D5CDD505-2E9C-101B-9397-08002B2CF9AE}" pid="4" name="MSIP_Label_a4e4f63d-e45c-439a-9591-c879fc7d84cf_Method">
    <vt:lpwstr>Standard</vt:lpwstr>
  </property>
  <property fmtid="{D5CDD505-2E9C-101B-9397-08002B2CF9AE}" pid="5" name="MSIP_Label_a4e4f63d-e45c-439a-9591-c879fc7d84cf_Name">
    <vt:lpwstr>C2 Restricted</vt:lpwstr>
  </property>
  <property fmtid="{D5CDD505-2E9C-101B-9397-08002B2CF9AE}" pid="6" name="MSIP_Label_a4e4f63d-e45c-439a-9591-c879fc7d84cf_SiteId">
    <vt:lpwstr>5e563b91-9daf-498a-b342-4ad22c029ea1</vt:lpwstr>
  </property>
  <property fmtid="{D5CDD505-2E9C-101B-9397-08002B2CF9AE}" pid="7" name="MSIP_Label_a4e4f63d-e45c-439a-9591-c879fc7d84cf_ActionId">
    <vt:lpwstr>555c93a5-ca2e-45d1-bdd5-aef6e3d55cc1</vt:lpwstr>
  </property>
  <property fmtid="{D5CDD505-2E9C-101B-9397-08002B2CF9AE}" pid="8" name="MSIP_Label_a4e4f63d-e45c-439a-9591-c879fc7d84cf_ContentBits">
    <vt:lpwstr>2</vt:lpwstr>
  </property>
  <property fmtid="{D5CDD505-2E9C-101B-9397-08002B2CF9AE}" pid="9" name="ClassificationContentMarkingFooterLocations">
    <vt:lpwstr>SLIDE_TEMPLATE_skill_network:6</vt:lpwstr>
  </property>
  <property fmtid="{D5CDD505-2E9C-101B-9397-08002B2CF9AE}" pid="10" name="ClassificationContentMarkingFooterText">
    <vt:lpwstr>C2 - Restricted Information</vt:lpwstr>
  </property>
</Properties>
</file>