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99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DCF6F-6A31-4B0A-B097-4E668AA7A73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ADD13-22B6-4F55-8393-308DC0A1C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2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marL="12700">
              <a:lnSpc>
                <a:spcPts val="1650"/>
              </a:lnSpc>
            </a:pPr>
            <a:fld id="{323FD714-1000-44AC-A19D-86CDB4553D6E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fld id="{789DD926-58F2-4951-BA9B-A07E03FCDBF6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fld id="{E6F5996F-5B18-4EF7-A64F-95BF7A3D578C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marL="12700">
              <a:lnSpc>
                <a:spcPts val="1650"/>
              </a:lnSpc>
            </a:pPr>
            <a:fld id="{9B2890B2-265F-4994-9B8D-0C93EC252EAB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marL="12700">
              <a:lnSpc>
                <a:spcPts val="1650"/>
              </a:lnSpc>
            </a:pPr>
            <a:fld id="{F6ED7041-5B28-4829-9AF7-343CD47E12A0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fld id="{E3DFEAC1-5763-4478-ACA1-CEA3BD6E06BB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fld id="{32C779F3-FDEF-4B61-90CD-376AA3C69812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12700">
              <a:lnSpc>
                <a:spcPts val="1650"/>
              </a:lnSpc>
            </a:pPr>
            <a:fld id="{EB1735F4-6155-4600-A684-8215A720BD8C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fld id="{839F59A6-9836-4103-92DD-4E00EF32845F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marL="12700">
              <a:lnSpc>
                <a:spcPts val="1650"/>
              </a:lnSpc>
            </a:pPr>
            <a:fld id="{E82A9CD3-394D-4E69-8911-3859D1DBE5D1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12700">
              <a:lnSpc>
                <a:spcPts val="1650"/>
              </a:lnSpc>
            </a:pPr>
            <a:fld id="{C100253B-3AE2-4A9E-A822-047F403E5311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650"/>
              </a:lnSpc>
            </a:pPr>
            <a:fld id="{04083949-B7DF-4227-87E2-977DDDEDCEFE}" type="datetime1">
              <a:rPr lang="en-US" smtClean="0"/>
              <a:t>1/13/2022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09000" cy="6858000"/>
            <a:chOff x="0" y="0"/>
            <a:chExt cx="8509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6858000"/>
            </a:xfrm>
            <a:custGeom>
              <a:avLst/>
              <a:gdLst/>
              <a:ahLst/>
              <a:cxnLst/>
              <a:rect l="l" t="t" r="r" b="b"/>
              <a:pathLst>
                <a:path w="4572000" h="6858000">
                  <a:moveTo>
                    <a:pt x="457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00" y="68580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990600"/>
              <a:ext cx="5181600" cy="1905000"/>
            </a:xfrm>
            <a:custGeom>
              <a:avLst/>
              <a:gdLst/>
              <a:ahLst/>
              <a:cxnLst/>
              <a:rect l="l" t="t" r="r" b="b"/>
              <a:pathLst>
                <a:path w="5181600" h="1905000">
                  <a:moveTo>
                    <a:pt x="4229100" y="0"/>
                  </a:moveTo>
                  <a:lnTo>
                    <a:pt x="952500" y="0"/>
                  </a:lnTo>
                  <a:lnTo>
                    <a:pt x="904961" y="1165"/>
                  </a:lnTo>
                  <a:lnTo>
                    <a:pt x="858025" y="4626"/>
                  </a:lnTo>
                  <a:lnTo>
                    <a:pt x="811747" y="10327"/>
                  </a:lnTo>
                  <a:lnTo>
                    <a:pt x="766182" y="18215"/>
                  </a:lnTo>
                  <a:lnTo>
                    <a:pt x="721383" y="28233"/>
                  </a:lnTo>
                  <a:lnTo>
                    <a:pt x="677407" y="40329"/>
                  </a:lnTo>
                  <a:lnTo>
                    <a:pt x="634306" y="54446"/>
                  </a:lnTo>
                  <a:lnTo>
                    <a:pt x="592136" y="70532"/>
                  </a:lnTo>
                  <a:lnTo>
                    <a:pt x="550951" y="88530"/>
                  </a:lnTo>
                  <a:lnTo>
                    <a:pt x="510807" y="108387"/>
                  </a:lnTo>
                  <a:lnTo>
                    <a:pt x="471757" y="130048"/>
                  </a:lnTo>
                  <a:lnTo>
                    <a:pt x="433855" y="153457"/>
                  </a:lnTo>
                  <a:lnTo>
                    <a:pt x="397158" y="178562"/>
                  </a:lnTo>
                  <a:lnTo>
                    <a:pt x="361718" y="205307"/>
                  </a:lnTo>
                  <a:lnTo>
                    <a:pt x="327591" y="233638"/>
                  </a:lnTo>
                  <a:lnTo>
                    <a:pt x="294832" y="263499"/>
                  </a:lnTo>
                  <a:lnTo>
                    <a:pt x="263494" y="294837"/>
                  </a:lnTo>
                  <a:lnTo>
                    <a:pt x="233633" y="327597"/>
                  </a:lnTo>
                  <a:lnTo>
                    <a:pt x="205303" y="361723"/>
                  </a:lnTo>
                  <a:lnTo>
                    <a:pt x="178559" y="397163"/>
                  </a:lnTo>
                  <a:lnTo>
                    <a:pt x="153454" y="433861"/>
                  </a:lnTo>
                  <a:lnTo>
                    <a:pt x="130045" y="471762"/>
                  </a:lnTo>
                  <a:lnTo>
                    <a:pt x="108384" y="510812"/>
                  </a:lnTo>
                  <a:lnTo>
                    <a:pt x="88528" y="550957"/>
                  </a:lnTo>
                  <a:lnTo>
                    <a:pt x="70530" y="592141"/>
                  </a:lnTo>
                  <a:lnTo>
                    <a:pt x="54445" y="634311"/>
                  </a:lnTo>
                  <a:lnTo>
                    <a:pt x="40328" y="677411"/>
                  </a:lnTo>
                  <a:lnTo>
                    <a:pt x="28233" y="721387"/>
                  </a:lnTo>
                  <a:lnTo>
                    <a:pt x="18214" y="766185"/>
                  </a:lnTo>
                  <a:lnTo>
                    <a:pt x="10327" y="811750"/>
                  </a:lnTo>
                  <a:lnTo>
                    <a:pt x="4626" y="858027"/>
                  </a:lnTo>
                  <a:lnTo>
                    <a:pt x="1165" y="904962"/>
                  </a:lnTo>
                  <a:lnTo>
                    <a:pt x="0" y="952500"/>
                  </a:lnTo>
                  <a:lnTo>
                    <a:pt x="1165" y="1000037"/>
                  </a:lnTo>
                  <a:lnTo>
                    <a:pt x="4626" y="1046972"/>
                  </a:lnTo>
                  <a:lnTo>
                    <a:pt x="10327" y="1093249"/>
                  </a:lnTo>
                  <a:lnTo>
                    <a:pt x="18214" y="1138814"/>
                  </a:lnTo>
                  <a:lnTo>
                    <a:pt x="28233" y="1183612"/>
                  </a:lnTo>
                  <a:lnTo>
                    <a:pt x="40328" y="1227588"/>
                  </a:lnTo>
                  <a:lnTo>
                    <a:pt x="54445" y="1270688"/>
                  </a:lnTo>
                  <a:lnTo>
                    <a:pt x="70530" y="1312858"/>
                  </a:lnTo>
                  <a:lnTo>
                    <a:pt x="88528" y="1354042"/>
                  </a:lnTo>
                  <a:lnTo>
                    <a:pt x="108384" y="1394187"/>
                  </a:lnTo>
                  <a:lnTo>
                    <a:pt x="130045" y="1433237"/>
                  </a:lnTo>
                  <a:lnTo>
                    <a:pt x="153454" y="1471138"/>
                  </a:lnTo>
                  <a:lnTo>
                    <a:pt x="178559" y="1507836"/>
                  </a:lnTo>
                  <a:lnTo>
                    <a:pt x="205303" y="1543276"/>
                  </a:lnTo>
                  <a:lnTo>
                    <a:pt x="233633" y="1577402"/>
                  </a:lnTo>
                  <a:lnTo>
                    <a:pt x="263494" y="1610162"/>
                  </a:lnTo>
                  <a:lnTo>
                    <a:pt x="294832" y="1641500"/>
                  </a:lnTo>
                  <a:lnTo>
                    <a:pt x="327591" y="1671361"/>
                  </a:lnTo>
                  <a:lnTo>
                    <a:pt x="361718" y="1699692"/>
                  </a:lnTo>
                  <a:lnTo>
                    <a:pt x="397158" y="1726437"/>
                  </a:lnTo>
                  <a:lnTo>
                    <a:pt x="433855" y="1751542"/>
                  </a:lnTo>
                  <a:lnTo>
                    <a:pt x="471757" y="1774952"/>
                  </a:lnTo>
                  <a:lnTo>
                    <a:pt x="510807" y="1796612"/>
                  </a:lnTo>
                  <a:lnTo>
                    <a:pt x="550951" y="1816469"/>
                  </a:lnTo>
                  <a:lnTo>
                    <a:pt x="592136" y="1834467"/>
                  </a:lnTo>
                  <a:lnTo>
                    <a:pt x="634306" y="1850553"/>
                  </a:lnTo>
                  <a:lnTo>
                    <a:pt x="677407" y="1864670"/>
                  </a:lnTo>
                  <a:lnTo>
                    <a:pt x="721383" y="1876766"/>
                  </a:lnTo>
                  <a:lnTo>
                    <a:pt x="766182" y="1886784"/>
                  </a:lnTo>
                  <a:lnTo>
                    <a:pt x="811747" y="1894672"/>
                  </a:lnTo>
                  <a:lnTo>
                    <a:pt x="858025" y="1900373"/>
                  </a:lnTo>
                  <a:lnTo>
                    <a:pt x="904961" y="1903834"/>
                  </a:lnTo>
                  <a:lnTo>
                    <a:pt x="952500" y="1905000"/>
                  </a:lnTo>
                  <a:lnTo>
                    <a:pt x="4229100" y="1905000"/>
                  </a:lnTo>
                  <a:lnTo>
                    <a:pt x="4276637" y="1903834"/>
                  </a:lnTo>
                  <a:lnTo>
                    <a:pt x="4323572" y="1900373"/>
                  </a:lnTo>
                  <a:lnTo>
                    <a:pt x="4369849" y="1894672"/>
                  </a:lnTo>
                  <a:lnTo>
                    <a:pt x="4415414" y="1886784"/>
                  </a:lnTo>
                  <a:lnTo>
                    <a:pt x="4460212" y="1876766"/>
                  </a:lnTo>
                  <a:lnTo>
                    <a:pt x="4504188" y="1864670"/>
                  </a:lnTo>
                  <a:lnTo>
                    <a:pt x="4547288" y="1850553"/>
                  </a:lnTo>
                  <a:lnTo>
                    <a:pt x="4589458" y="1834467"/>
                  </a:lnTo>
                  <a:lnTo>
                    <a:pt x="4630642" y="1816469"/>
                  </a:lnTo>
                  <a:lnTo>
                    <a:pt x="4670787" y="1796612"/>
                  </a:lnTo>
                  <a:lnTo>
                    <a:pt x="4709837" y="1774952"/>
                  </a:lnTo>
                  <a:lnTo>
                    <a:pt x="4747738" y="1751542"/>
                  </a:lnTo>
                  <a:lnTo>
                    <a:pt x="4784436" y="1726437"/>
                  </a:lnTo>
                  <a:lnTo>
                    <a:pt x="4819876" y="1699692"/>
                  </a:lnTo>
                  <a:lnTo>
                    <a:pt x="4854002" y="1671361"/>
                  </a:lnTo>
                  <a:lnTo>
                    <a:pt x="4886762" y="1641500"/>
                  </a:lnTo>
                  <a:lnTo>
                    <a:pt x="4918100" y="1610162"/>
                  </a:lnTo>
                  <a:lnTo>
                    <a:pt x="4947961" y="1577402"/>
                  </a:lnTo>
                  <a:lnTo>
                    <a:pt x="4976292" y="1543276"/>
                  </a:lnTo>
                  <a:lnTo>
                    <a:pt x="5003037" y="1507836"/>
                  </a:lnTo>
                  <a:lnTo>
                    <a:pt x="5028142" y="1471138"/>
                  </a:lnTo>
                  <a:lnTo>
                    <a:pt x="5051551" y="1433237"/>
                  </a:lnTo>
                  <a:lnTo>
                    <a:pt x="5073212" y="1394187"/>
                  </a:lnTo>
                  <a:lnTo>
                    <a:pt x="5093069" y="1354042"/>
                  </a:lnTo>
                  <a:lnTo>
                    <a:pt x="5111067" y="1312858"/>
                  </a:lnTo>
                  <a:lnTo>
                    <a:pt x="5127153" y="1270688"/>
                  </a:lnTo>
                  <a:lnTo>
                    <a:pt x="5141270" y="1227588"/>
                  </a:lnTo>
                  <a:lnTo>
                    <a:pt x="5153366" y="1183612"/>
                  </a:lnTo>
                  <a:lnTo>
                    <a:pt x="5163384" y="1138814"/>
                  </a:lnTo>
                  <a:lnTo>
                    <a:pt x="5171272" y="1093249"/>
                  </a:lnTo>
                  <a:lnTo>
                    <a:pt x="5176973" y="1046972"/>
                  </a:lnTo>
                  <a:lnTo>
                    <a:pt x="5180434" y="1000037"/>
                  </a:lnTo>
                  <a:lnTo>
                    <a:pt x="5181600" y="952500"/>
                  </a:lnTo>
                  <a:lnTo>
                    <a:pt x="5180434" y="904962"/>
                  </a:lnTo>
                  <a:lnTo>
                    <a:pt x="5176973" y="858027"/>
                  </a:lnTo>
                  <a:lnTo>
                    <a:pt x="5171272" y="811750"/>
                  </a:lnTo>
                  <a:lnTo>
                    <a:pt x="5163384" y="766185"/>
                  </a:lnTo>
                  <a:lnTo>
                    <a:pt x="5153366" y="721387"/>
                  </a:lnTo>
                  <a:lnTo>
                    <a:pt x="5141270" y="677411"/>
                  </a:lnTo>
                  <a:lnTo>
                    <a:pt x="5127153" y="634311"/>
                  </a:lnTo>
                  <a:lnTo>
                    <a:pt x="5111067" y="592141"/>
                  </a:lnTo>
                  <a:lnTo>
                    <a:pt x="5093069" y="550957"/>
                  </a:lnTo>
                  <a:lnTo>
                    <a:pt x="5073212" y="510812"/>
                  </a:lnTo>
                  <a:lnTo>
                    <a:pt x="5051552" y="471762"/>
                  </a:lnTo>
                  <a:lnTo>
                    <a:pt x="5028142" y="433861"/>
                  </a:lnTo>
                  <a:lnTo>
                    <a:pt x="5003037" y="397163"/>
                  </a:lnTo>
                  <a:lnTo>
                    <a:pt x="4976292" y="361723"/>
                  </a:lnTo>
                  <a:lnTo>
                    <a:pt x="4947961" y="327597"/>
                  </a:lnTo>
                  <a:lnTo>
                    <a:pt x="4918100" y="294837"/>
                  </a:lnTo>
                  <a:lnTo>
                    <a:pt x="4886762" y="263499"/>
                  </a:lnTo>
                  <a:lnTo>
                    <a:pt x="4854002" y="233638"/>
                  </a:lnTo>
                  <a:lnTo>
                    <a:pt x="4819876" y="205307"/>
                  </a:lnTo>
                  <a:lnTo>
                    <a:pt x="4784436" y="178562"/>
                  </a:lnTo>
                  <a:lnTo>
                    <a:pt x="4747738" y="153457"/>
                  </a:lnTo>
                  <a:lnTo>
                    <a:pt x="4709837" y="130048"/>
                  </a:lnTo>
                  <a:lnTo>
                    <a:pt x="4670787" y="108387"/>
                  </a:lnTo>
                  <a:lnTo>
                    <a:pt x="4630642" y="88530"/>
                  </a:lnTo>
                  <a:lnTo>
                    <a:pt x="4589458" y="70532"/>
                  </a:lnTo>
                  <a:lnTo>
                    <a:pt x="4547288" y="54446"/>
                  </a:lnTo>
                  <a:lnTo>
                    <a:pt x="4504188" y="40329"/>
                  </a:lnTo>
                  <a:lnTo>
                    <a:pt x="4460212" y="28233"/>
                  </a:lnTo>
                  <a:lnTo>
                    <a:pt x="4415414" y="18215"/>
                  </a:lnTo>
                  <a:lnTo>
                    <a:pt x="4369849" y="10327"/>
                  </a:lnTo>
                  <a:lnTo>
                    <a:pt x="4323572" y="4626"/>
                  </a:lnTo>
                  <a:lnTo>
                    <a:pt x="4276637" y="1165"/>
                  </a:lnTo>
                  <a:lnTo>
                    <a:pt x="4229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2200" y="4889499"/>
              <a:ext cx="4876800" cy="319405"/>
            </a:xfrm>
            <a:custGeom>
              <a:avLst/>
              <a:gdLst/>
              <a:ahLst/>
              <a:cxnLst/>
              <a:rect l="l" t="t" r="r" b="b"/>
              <a:pathLst>
                <a:path w="4876800" h="319404">
                  <a:moveTo>
                    <a:pt x="4876800" y="159512"/>
                  </a:moveTo>
                  <a:lnTo>
                    <a:pt x="4870158" y="109080"/>
                  </a:lnTo>
                  <a:lnTo>
                    <a:pt x="4851679" y="65290"/>
                  </a:lnTo>
                  <a:lnTo>
                    <a:pt x="4823498" y="30772"/>
                  </a:lnTo>
                  <a:lnTo>
                    <a:pt x="4787760" y="8128"/>
                  </a:lnTo>
                  <a:lnTo>
                    <a:pt x="4746625" y="0"/>
                  </a:lnTo>
                  <a:lnTo>
                    <a:pt x="4625975" y="0"/>
                  </a:lnTo>
                  <a:lnTo>
                    <a:pt x="4616450" y="0"/>
                  </a:lnTo>
                  <a:lnTo>
                    <a:pt x="0" y="0"/>
                  </a:lnTo>
                  <a:lnTo>
                    <a:pt x="0" y="317500"/>
                  </a:lnTo>
                  <a:lnTo>
                    <a:pt x="4616450" y="317500"/>
                  </a:lnTo>
                  <a:lnTo>
                    <a:pt x="4616450" y="319024"/>
                  </a:lnTo>
                  <a:lnTo>
                    <a:pt x="4746625" y="319024"/>
                  </a:lnTo>
                  <a:lnTo>
                    <a:pt x="4787760" y="310908"/>
                  </a:lnTo>
                  <a:lnTo>
                    <a:pt x="4823498" y="288264"/>
                  </a:lnTo>
                  <a:lnTo>
                    <a:pt x="4851679" y="253746"/>
                  </a:lnTo>
                  <a:lnTo>
                    <a:pt x="4870158" y="209956"/>
                  </a:lnTo>
                  <a:lnTo>
                    <a:pt x="4876800" y="159512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2389" y="304856"/>
            <a:ext cx="69164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4163060" algn="l"/>
              </a:tabLst>
            </a:pPr>
            <a:r>
              <a:rPr sz="2800" b="1" spc="-5" dirty="0">
                <a:solidFill>
                  <a:srgbClr val="003366"/>
                </a:solidFill>
              </a:rPr>
              <a:t>Chapter</a:t>
            </a:r>
            <a:r>
              <a:rPr sz="2800" b="1" spc="30" dirty="0">
                <a:solidFill>
                  <a:srgbClr val="003366"/>
                </a:solidFill>
              </a:rPr>
              <a:t> </a:t>
            </a:r>
            <a:r>
              <a:rPr sz="2800" b="1" spc="-5" dirty="0">
                <a:solidFill>
                  <a:srgbClr val="003366"/>
                </a:solidFill>
              </a:rPr>
              <a:t>2</a:t>
            </a:r>
            <a:r>
              <a:rPr sz="2800" b="1" spc="15" dirty="0">
                <a:solidFill>
                  <a:srgbClr val="003366"/>
                </a:solidFill>
              </a:rPr>
              <a:t> </a:t>
            </a:r>
            <a:r>
              <a:rPr sz="2800" b="1" spc="-5" dirty="0">
                <a:solidFill>
                  <a:srgbClr val="003366"/>
                </a:solidFill>
              </a:rPr>
              <a:t>--</a:t>
            </a:r>
            <a:r>
              <a:rPr sz="2800" b="1" spc="5" dirty="0">
                <a:solidFill>
                  <a:srgbClr val="003366"/>
                </a:solidFill>
              </a:rPr>
              <a:t> </a:t>
            </a:r>
            <a:r>
              <a:rPr sz="2800" b="1" spc="-5" dirty="0" smtClean="0">
                <a:solidFill>
                  <a:srgbClr val="003366"/>
                </a:solidFill>
              </a:rPr>
              <a:t>PR</a:t>
            </a:r>
            <a:r>
              <a:rPr sz="2800" b="1" spc="-20" dirty="0" smtClean="0">
                <a:solidFill>
                  <a:srgbClr val="003366"/>
                </a:solidFill>
              </a:rPr>
              <a:t>O</a:t>
            </a:r>
            <a:r>
              <a:rPr sz="2800" b="1" spc="-5" dirty="0" smtClean="0">
                <a:solidFill>
                  <a:srgbClr val="003366"/>
                </a:solidFill>
              </a:rPr>
              <a:t>BL</a:t>
            </a:r>
            <a:r>
              <a:rPr sz="2800" b="1" spc="-20" dirty="0" smtClean="0">
                <a:solidFill>
                  <a:srgbClr val="003366"/>
                </a:solidFill>
              </a:rPr>
              <a:t>E</a:t>
            </a:r>
            <a:r>
              <a:rPr sz="2800" b="1" spc="-5" dirty="0" smtClean="0">
                <a:solidFill>
                  <a:srgbClr val="003366"/>
                </a:solidFill>
              </a:rPr>
              <a:t>MFOR</a:t>
            </a:r>
            <a:r>
              <a:rPr sz="2800" b="1" spc="-15" dirty="0" smtClean="0">
                <a:solidFill>
                  <a:srgbClr val="003366"/>
                </a:solidFill>
              </a:rPr>
              <a:t>M</a:t>
            </a:r>
            <a:r>
              <a:rPr sz="2800" b="1" spc="-5" dirty="0" smtClean="0">
                <a:solidFill>
                  <a:srgbClr val="003366"/>
                </a:solidFill>
              </a:rPr>
              <a:t>UL</a:t>
            </a:r>
            <a:r>
              <a:rPr sz="2800" b="1" spc="-15" dirty="0" smtClean="0">
                <a:solidFill>
                  <a:srgbClr val="003366"/>
                </a:solidFill>
              </a:rPr>
              <a:t>A</a:t>
            </a:r>
            <a:r>
              <a:rPr sz="2800" b="1" spc="-5" dirty="0" smtClean="0">
                <a:solidFill>
                  <a:srgbClr val="003366"/>
                </a:solidFill>
              </a:rPr>
              <a:t>TION</a:t>
            </a:r>
            <a:endParaRPr sz="28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2054479" y="1110742"/>
            <a:ext cx="5492750" cy="24230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ts val="319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STATE</a:t>
            </a:r>
            <a:endParaRPr sz="2800" dirty="0">
              <a:latin typeface="Arial"/>
              <a:cs typeface="Arial"/>
            </a:endParaRPr>
          </a:p>
          <a:p>
            <a:pPr marL="12065" marR="5080" algn="ctr">
              <a:lnSpc>
                <a:spcPts val="3030"/>
              </a:lnSpc>
              <a:spcBef>
                <a:spcPts val="204"/>
              </a:spcBef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SPACE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REPRESENTATION</a:t>
            </a:r>
            <a:r>
              <a:rPr sz="2800" b="1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800" b="1" spc="-7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PRODUCTION</a:t>
            </a:r>
            <a:r>
              <a:rPr sz="2800" b="1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 smtClean="0">
                <a:solidFill>
                  <a:srgbClr val="003366"/>
                </a:solidFill>
                <a:latin typeface="Arial"/>
                <a:cs typeface="Arial"/>
              </a:rPr>
              <a:t>SYSTEMS</a:t>
            </a:r>
            <a:endParaRPr lang="en-US" sz="2800" b="1" spc="-10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065" marR="5080" algn="ctr">
              <a:lnSpc>
                <a:spcPts val="3030"/>
              </a:lnSpc>
              <a:spcBef>
                <a:spcPts val="204"/>
              </a:spcBef>
            </a:pPr>
            <a:endParaRPr lang="en-US" sz="2800" b="1" spc="-10" dirty="0">
              <a:solidFill>
                <a:srgbClr val="003366"/>
              </a:solidFill>
              <a:latin typeface="Arial"/>
              <a:cs typeface="Arial"/>
            </a:endParaRPr>
          </a:p>
          <a:p>
            <a:pPr marL="12065" marR="5080" algn="ctr">
              <a:lnSpc>
                <a:spcPts val="3030"/>
              </a:lnSpc>
              <a:spcBef>
                <a:spcPts val="204"/>
              </a:spcBef>
            </a:pPr>
            <a:r>
              <a:rPr lang="en-US" sz="2800" b="1" spc="-10" dirty="0" smtClean="0">
                <a:solidFill>
                  <a:srgbClr val="003366"/>
                </a:solidFill>
                <a:latin typeface="Arial"/>
                <a:cs typeface="Arial"/>
              </a:rPr>
              <a:t>DR. GOUTAM SARKER, CSE, NITDGP, SM IEEE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0085" y="6446621"/>
            <a:ext cx="1769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1/28/2021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3:54:44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PM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2602" y="6446621"/>
            <a:ext cx="1506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003366"/>
                </a:solidFill>
                <a:latin typeface="Microsoft Sans Serif"/>
                <a:cs typeface="Microsoft Sans Serif"/>
              </a:rPr>
              <a:t>Dr. </a:t>
            </a:r>
            <a:r>
              <a:rPr sz="1400" dirty="0">
                <a:solidFill>
                  <a:srgbClr val="003366"/>
                </a:solidFill>
                <a:latin typeface="Microsoft Sans Serif"/>
                <a:cs typeface="Microsoft Sans Serif"/>
              </a:rPr>
              <a:t>Goutam</a:t>
            </a:r>
            <a:r>
              <a:rPr sz="1400" spc="-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003366"/>
                </a:solidFill>
                <a:latin typeface="Microsoft Sans Serif"/>
                <a:cs typeface="Microsoft Sans Serif"/>
              </a:rPr>
              <a:t>Sarker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39" y="6274714"/>
            <a:ext cx="3943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386711"/>
            <a:ext cx="7322820" cy="284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5016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Here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presently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we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are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starting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with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two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very </a:t>
            </a:r>
            <a:r>
              <a:rPr sz="2800" spc="-7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basic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r>
              <a:rPr sz="2800" spc="5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fundamental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control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strategies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used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any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process.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They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are: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3518535" algn="l"/>
              </a:tabLst>
            </a:pP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</a:t>
            </a:r>
            <a:r>
              <a:rPr sz="2800" spc="5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First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	(DFS)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Breadth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First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8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(BFS)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388234"/>
            <a:ext cx="733679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9209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423291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Depth</a:t>
            </a:r>
            <a:r>
              <a:rPr sz="24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First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Search</a:t>
            </a:r>
            <a:r>
              <a:rPr sz="24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(DFS):	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specificity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about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this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kind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strategy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that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during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searching, </a:t>
            </a:r>
            <a:r>
              <a:rPr sz="2400" spc="-6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has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get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more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preference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than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breadth.</a:t>
            </a:r>
            <a:endParaRPr sz="24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45224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Breadth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First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Search</a:t>
            </a:r>
            <a:r>
              <a:rPr sz="24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(BFS):	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 specialty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about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this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kind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process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that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particular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state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we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apply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sequentially</a:t>
            </a:r>
            <a:r>
              <a:rPr sz="2400" spc="8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(or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parallel</a:t>
            </a:r>
            <a:r>
              <a:rPr sz="2400" spc="6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if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 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system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supports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parallelism)</a:t>
            </a:r>
            <a:r>
              <a:rPr sz="2400" spc="8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all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applicable</a:t>
            </a:r>
            <a:r>
              <a:rPr sz="2400" spc="8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rules </a:t>
            </a:r>
            <a:r>
              <a:rPr sz="2400" spc="-6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process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continued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until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goal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state(s) 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are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reached.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1213484"/>
            <a:ext cx="706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path of</a:t>
            </a:r>
            <a:r>
              <a:rPr dirty="0"/>
              <a:t> </a:t>
            </a:r>
            <a:r>
              <a:rPr spc="-5" dirty="0"/>
              <a:t>a Depth</a:t>
            </a:r>
            <a:r>
              <a:rPr dirty="0"/>
              <a:t> </a:t>
            </a:r>
            <a:r>
              <a:rPr spc="-5" dirty="0"/>
              <a:t>First </a:t>
            </a:r>
            <a:r>
              <a:rPr dirty="0"/>
              <a:t>Search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" y="2428874"/>
            <a:ext cx="6564086" cy="385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1213484"/>
            <a:ext cx="7495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path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Breadth</a:t>
            </a:r>
            <a:r>
              <a:rPr spc="5" dirty="0"/>
              <a:t> </a:t>
            </a:r>
            <a:r>
              <a:rPr spc="-5" dirty="0"/>
              <a:t>First</a:t>
            </a:r>
            <a:r>
              <a:rPr spc="5" dirty="0"/>
              <a:t> </a:t>
            </a:r>
            <a:r>
              <a:rPr spc="-5" dirty="0"/>
              <a:t>Search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806" y="2509901"/>
            <a:ext cx="5458194" cy="29002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18130" marR="5080" indent="-129286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Unguided</a:t>
            </a:r>
            <a:r>
              <a:rPr spc="-15" dirty="0"/>
              <a:t> </a:t>
            </a:r>
            <a:r>
              <a:rPr spc="-5" dirty="0"/>
              <a:t>vs.</a:t>
            </a:r>
            <a:r>
              <a:rPr spc="-25" dirty="0"/>
              <a:t> </a:t>
            </a:r>
            <a:r>
              <a:rPr spc="-5" dirty="0"/>
              <a:t>Guided </a:t>
            </a:r>
            <a:r>
              <a:rPr spc="-985" dirty="0"/>
              <a:t> </a:t>
            </a:r>
            <a:r>
              <a:rPr dirty="0"/>
              <a:t>searches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438526"/>
            <a:ext cx="7460615" cy="3207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ct val="101200"/>
              </a:lnSpc>
              <a:spcBef>
                <a:spcPts val="75"/>
              </a:spcBef>
              <a:buClr>
                <a:srgbClr val="003366"/>
              </a:buClr>
              <a:buSzPct val="90000"/>
              <a:buFont typeface="Wingdings"/>
              <a:buChar char=""/>
              <a:tabLst>
                <a:tab pos="693420" algn="l"/>
                <a:tab pos="694055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These</a:t>
            </a:r>
            <a:r>
              <a:rPr sz="20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types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searches</a:t>
            </a:r>
            <a:r>
              <a:rPr sz="2000" spc="-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are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called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uninformed</a:t>
            </a:r>
            <a:r>
              <a:rPr sz="20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or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unguided 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searches or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routine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searches because of the obvious reason 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that during the search process there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is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no guidance provided to </a:t>
            </a:r>
            <a:r>
              <a:rPr sz="2000" spc="-5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 search</a:t>
            </a:r>
            <a:r>
              <a:rPr sz="20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engine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or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control</a:t>
            </a:r>
            <a:r>
              <a:rPr sz="20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strategy.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"/>
            </a:pPr>
            <a:endParaRPr sz="2950">
              <a:latin typeface="Microsoft Sans Serif"/>
              <a:cs typeface="Microsoft Sans Serif"/>
            </a:endParaRPr>
          </a:p>
          <a:p>
            <a:pPr marL="354965" marR="78740" indent="-342900">
              <a:lnSpc>
                <a:spcPct val="100000"/>
              </a:lnSpc>
              <a:buClr>
                <a:srgbClr val="003366"/>
              </a:buClr>
              <a:buSzPct val="75000"/>
              <a:buFont typeface="Wingdings"/>
              <a:buChar char=""/>
              <a:tabLst>
                <a:tab pos="774065" algn="l"/>
                <a:tab pos="77470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There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0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another</a:t>
            </a:r>
            <a:r>
              <a:rPr sz="20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kind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0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for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which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some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information </a:t>
            </a:r>
            <a:r>
              <a:rPr sz="2000" spc="-5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or guidance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is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provided regarding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in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which portion of the state 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space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solution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situated,</a:t>
            </a:r>
            <a:r>
              <a:rPr sz="20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so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that the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0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may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directly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 concentrate</a:t>
            </a:r>
            <a:r>
              <a:rPr sz="2000" spc="-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on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that portion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gets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converged</a:t>
            </a:r>
            <a:r>
              <a:rPr sz="20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onto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it</a:t>
            </a:r>
            <a:r>
              <a:rPr sz="20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without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 wandering</a:t>
            </a:r>
            <a:r>
              <a:rPr sz="20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off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in</a:t>
            </a:r>
            <a:r>
              <a:rPr sz="20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irrelevant</a:t>
            </a:r>
            <a:r>
              <a:rPr sz="20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directions.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225628"/>
            <a:ext cx="597154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803400" marR="5080" indent="-1790700">
              <a:lnSpc>
                <a:spcPts val="3890"/>
              </a:lnSpc>
              <a:spcBef>
                <a:spcPts val="59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tree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different</a:t>
            </a:r>
            <a:r>
              <a:rPr spc="-35" dirty="0"/>
              <a:t> </a:t>
            </a:r>
            <a:r>
              <a:rPr dirty="0"/>
              <a:t>Search </a:t>
            </a:r>
            <a:r>
              <a:rPr spc="-985" dirty="0"/>
              <a:t> </a:t>
            </a:r>
            <a:r>
              <a:rPr spc="-5" dirty="0"/>
              <a:t>Strategies: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6" y="1365958"/>
            <a:ext cx="6543224" cy="473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85900" marR="5080" indent="-802005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A</a:t>
            </a:r>
            <a:r>
              <a:rPr spc="-15" dirty="0"/>
              <a:t> </a:t>
            </a:r>
            <a:r>
              <a:rPr dirty="0"/>
              <a:t>few</a:t>
            </a:r>
            <a:r>
              <a:rPr spc="-15" dirty="0"/>
              <a:t> </a:t>
            </a:r>
            <a:r>
              <a:rPr spc="-5" dirty="0"/>
              <a:t>more</a:t>
            </a:r>
            <a:r>
              <a:rPr spc="-15" dirty="0"/>
              <a:t> </a:t>
            </a:r>
            <a:r>
              <a:rPr spc="-5" dirty="0"/>
              <a:t>routine</a:t>
            </a:r>
            <a:r>
              <a:rPr spc="-15" dirty="0"/>
              <a:t> </a:t>
            </a:r>
            <a:r>
              <a:rPr dirty="0"/>
              <a:t>searches </a:t>
            </a:r>
            <a:r>
              <a:rPr spc="-985" dirty="0"/>
              <a:t> </a:t>
            </a:r>
            <a:r>
              <a:rPr spc="-5" dirty="0"/>
              <a:t>beyond DFS and</a:t>
            </a:r>
            <a:r>
              <a:rPr spc="-20" dirty="0"/>
              <a:t> </a:t>
            </a:r>
            <a:r>
              <a:rPr dirty="0"/>
              <a:t>BFS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8794" y="2755519"/>
            <a:ext cx="6159500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</a:t>
            </a:r>
            <a:r>
              <a:rPr sz="32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First</a:t>
            </a:r>
            <a:r>
              <a:rPr sz="32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Iterative</a:t>
            </a:r>
            <a:r>
              <a:rPr sz="32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Deepening </a:t>
            </a:r>
            <a:r>
              <a:rPr sz="3200" spc="-8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endParaRPr sz="32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Bidirectional</a:t>
            </a:r>
            <a:r>
              <a:rPr sz="32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Search.</a:t>
            </a:r>
            <a:endParaRPr sz="32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Limited</a:t>
            </a:r>
            <a:r>
              <a:rPr sz="32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Horizon</a:t>
            </a:r>
            <a:r>
              <a:rPr sz="32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48635" marR="5080" indent="-261620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Depth</a:t>
            </a:r>
            <a:r>
              <a:rPr dirty="0"/>
              <a:t> </a:t>
            </a:r>
            <a:r>
              <a:rPr spc="-5" dirty="0"/>
              <a:t>First</a:t>
            </a:r>
            <a:r>
              <a:rPr spc="10" dirty="0"/>
              <a:t> </a:t>
            </a:r>
            <a:r>
              <a:rPr spc="-5" dirty="0"/>
              <a:t>Iterative</a:t>
            </a:r>
            <a:r>
              <a:rPr dirty="0"/>
              <a:t> </a:t>
            </a:r>
            <a:r>
              <a:rPr spc="-5" dirty="0"/>
              <a:t>Deepening </a:t>
            </a:r>
            <a:r>
              <a:rPr spc="-985" dirty="0"/>
              <a:t> </a:t>
            </a:r>
            <a:r>
              <a:rPr spc="-5" dirty="0"/>
              <a:t>Search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437003"/>
            <a:ext cx="7465695" cy="31108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4610" indent="-342900">
              <a:lnSpc>
                <a:spcPct val="100899"/>
              </a:lnSpc>
              <a:spcBef>
                <a:spcPts val="75"/>
              </a:spcBef>
              <a:buClr>
                <a:srgbClr val="003366"/>
              </a:buClr>
              <a:buSzPct val="87500"/>
              <a:buFont typeface="Wingdings"/>
              <a:buChar char=""/>
              <a:tabLst>
                <a:tab pos="650875" algn="l"/>
                <a:tab pos="651510" algn="l"/>
              </a:tabLst>
            </a:pPr>
            <a:r>
              <a:rPr dirty="0"/>
              <a:t>	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This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special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kind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DFS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where,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all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iterations,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increased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step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unity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from 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previous</a:t>
            </a:r>
            <a:r>
              <a:rPr sz="2400" spc="5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starting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from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unity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 </a:t>
            </a:r>
            <a:r>
              <a:rPr sz="2400" spc="-6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with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that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iteration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DFS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technique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applied.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"/>
            </a:pPr>
            <a:endParaRPr sz="355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buClr>
                <a:srgbClr val="003366"/>
              </a:buClr>
              <a:buSzPct val="75000"/>
              <a:buFont typeface="Wingdings"/>
              <a:buChar char=""/>
              <a:tabLst>
                <a:tab pos="608330" algn="l"/>
                <a:tab pos="608965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So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over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here,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disadvantages</a:t>
            </a:r>
            <a:r>
              <a:rPr sz="2400" spc="6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ordinary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DFS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it </a:t>
            </a:r>
            <a:r>
              <a:rPr sz="2400" spc="-6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totally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removed.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815464" marR="5080" indent="-1296035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Moves</a:t>
            </a:r>
            <a:r>
              <a:rPr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Depth</a:t>
            </a:r>
            <a:r>
              <a:rPr dirty="0"/>
              <a:t> </a:t>
            </a:r>
            <a:r>
              <a:rPr spc="-5" dirty="0"/>
              <a:t>First</a:t>
            </a:r>
            <a:r>
              <a:rPr spc="15" dirty="0"/>
              <a:t> </a:t>
            </a:r>
            <a:r>
              <a:rPr spc="-5" dirty="0"/>
              <a:t>Iterative </a:t>
            </a:r>
            <a:r>
              <a:rPr spc="-985" dirty="0"/>
              <a:t> </a:t>
            </a:r>
            <a:r>
              <a:rPr spc="-5" dirty="0"/>
              <a:t>Deepening Search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711763" y="2281237"/>
            <a:ext cx="705485" cy="565785"/>
            <a:chOff x="4711763" y="2281237"/>
            <a:chExt cx="705485" cy="565785"/>
          </a:xfrm>
        </p:grpSpPr>
        <p:sp>
          <p:nvSpPr>
            <p:cNvPr id="4" name="object 4"/>
            <p:cNvSpPr/>
            <p:nvPr/>
          </p:nvSpPr>
          <p:spPr>
            <a:xfrm>
              <a:off x="4716526" y="2286000"/>
              <a:ext cx="695960" cy="556260"/>
            </a:xfrm>
            <a:custGeom>
              <a:avLst/>
              <a:gdLst/>
              <a:ahLst/>
              <a:cxnLst/>
              <a:rect l="l" t="t" r="r" b="b"/>
              <a:pathLst>
                <a:path w="695960" h="556260">
                  <a:moveTo>
                    <a:pt x="347725" y="0"/>
                  </a:moveTo>
                  <a:lnTo>
                    <a:pt x="296346" y="3014"/>
                  </a:lnTo>
                  <a:lnTo>
                    <a:pt x="247305" y="11769"/>
                  </a:lnTo>
                  <a:lnTo>
                    <a:pt x="201142" y="25834"/>
                  </a:lnTo>
                  <a:lnTo>
                    <a:pt x="158394" y="44780"/>
                  </a:lnTo>
                  <a:lnTo>
                    <a:pt x="119600" y="68175"/>
                  </a:lnTo>
                  <a:lnTo>
                    <a:pt x="85298" y="95589"/>
                  </a:lnTo>
                  <a:lnTo>
                    <a:pt x="56025" y="126591"/>
                  </a:lnTo>
                  <a:lnTo>
                    <a:pt x="32321" y="160752"/>
                  </a:lnTo>
                  <a:lnTo>
                    <a:pt x="14723" y="197640"/>
                  </a:lnTo>
                  <a:lnTo>
                    <a:pt x="3770" y="236824"/>
                  </a:lnTo>
                  <a:lnTo>
                    <a:pt x="0" y="277875"/>
                  </a:lnTo>
                  <a:lnTo>
                    <a:pt x="3770" y="318955"/>
                  </a:lnTo>
                  <a:lnTo>
                    <a:pt x="14723" y="358158"/>
                  </a:lnTo>
                  <a:lnTo>
                    <a:pt x="32321" y="395054"/>
                  </a:lnTo>
                  <a:lnTo>
                    <a:pt x="56025" y="429216"/>
                  </a:lnTo>
                  <a:lnTo>
                    <a:pt x="85298" y="460214"/>
                  </a:lnTo>
                  <a:lnTo>
                    <a:pt x="119600" y="487619"/>
                  </a:lnTo>
                  <a:lnTo>
                    <a:pt x="158394" y="511003"/>
                  </a:lnTo>
                  <a:lnTo>
                    <a:pt x="201142" y="529937"/>
                  </a:lnTo>
                  <a:lnTo>
                    <a:pt x="247305" y="543993"/>
                  </a:lnTo>
                  <a:lnTo>
                    <a:pt x="296346" y="552740"/>
                  </a:lnTo>
                  <a:lnTo>
                    <a:pt x="347725" y="555751"/>
                  </a:lnTo>
                  <a:lnTo>
                    <a:pt x="399137" y="552740"/>
                  </a:lnTo>
                  <a:lnTo>
                    <a:pt x="448204" y="543993"/>
                  </a:lnTo>
                  <a:lnTo>
                    <a:pt x="494388" y="529937"/>
                  </a:lnTo>
                  <a:lnTo>
                    <a:pt x="537151" y="511003"/>
                  </a:lnTo>
                  <a:lnTo>
                    <a:pt x="575958" y="487619"/>
                  </a:lnTo>
                  <a:lnTo>
                    <a:pt x="610269" y="460214"/>
                  </a:lnTo>
                  <a:lnTo>
                    <a:pt x="639547" y="429216"/>
                  </a:lnTo>
                  <a:lnTo>
                    <a:pt x="663254" y="395054"/>
                  </a:lnTo>
                  <a:lnTo>
                    <a:pt x="680854" y="358158"/>
                  </a:lnTo>
                  <a:lnTo>
                    <a:pt x="691808" y="318955"/>
                  </a:lnTo>
                  <a:lnTo>
                    <a:pt x="695578" y="277875"/>
                  </a:lnTo>
                  <a:lnTo>
                    <a:pt x="691808" y="236824"/>
                  </a:lnTo>
                  <a:lnTo>
                    <a:pt x="680854" y="197640"/>
                  </a:lnTo>
                  <a:lnTo>
                    <a:pt x="663254" y="160752"/>
                  </a:lnTo>
                  <a:lnTo>
                    <a:pt x="639547" y="126591"/>
                  </a:lnTo>
                  <a:lnTo>
                    <a:pt x="610269" y="95589"/>
                  </a:lnTo>
                  <a:lnTo>
                    <a:pt x="575958" y="68175"/>
                  </a:lnTo>
                  <a:lnTo>
                    <a:pt x="537151" y="44780"/>
                  </a:lnTo>
                  <a:lnTo>
                    <a:pt x="494388" y="25834"/>
                  </a:lnTo>
                  <a:lnTo>
                    <a:pt x="448204" y="11769"/>
                  </a:lnTo>
                  <a:lnTo>
                    <a:pt x="399137" y="3014"/>
                  </a:lnTo>
                  <a:lnTo>
                    <a:pt x="347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16526" y="2286000"/>
              <a:ext cx="695960" cy="556260"/>
            </a:xfrm>
            <a:custGeom>
              <a:avLst/>
              <a:gdLst/>
              <a:ahLst/>
              <a:cxnLst/>
              <a:rect l="l" t="t" r="r" b="b"/>
              <a:pathLst>
                <a:path w="695960" h="556260">
                  <a:moveTo>
                    <a:pt x="0" y="277875"/>
                  </a:moveTo>
                  <a:lnTo>
                    <a:pt x="3770" y="236824"/>
                  </a:lnTo>
                  <a:lnTo>
                    <a:pt x="14723" y="197640"/>
                  </a:lnTo>
                  <a:lnTo>
                    <a:pt x="32321" y="160752"/>
                  </a:lnTo>
                  <a:lnTo>
                    <a:pt x="56025" y="126591"/>
                  </a:lnTo>
                  <a:lnTo>
                    <a:pt x="85298" y="95589"/>
                  </a:lnTo>
                  <a:lnTo>
                    <a:pt x="119600" y="68175"/>
                  </a:lnTo>
                  <a:lnTo>
                    <a:pt x="158394" y="44780"/>
                  </a:lnTo>
                  <a:lnTo>
                    <a:pt x="201142" y="25834"/>
                  </a:lnTo>
                  <a:lnTo>
                    <a:pt x="247305" y="11769"/>
                  </a:lnTo>
                  <a:lnTo>
                    <a:pt x="296346" y="3014"/>
                  </a:lnTo>
                  <a:lnTo>
                    <a:pt x="347725" y="0"/>
                  </a:lnTo>
                  <a:lnTo>
                    <a:pt x="399137" y="3014"/>
                  </a:lnTo>
                  <a:lnTo>
                    <a:pt x="448204" y="11769"/>
                  </a:lnTo>
                  <a:lnTo>
                    <a:pt x="494388" y="25834"/>
                  </a:lnTo>
                  <a:lnTo>
                    <a:pt x="537151" y="44780"/>
                  </a:lnTo>
                  <a:lnTo>
                    <a:pt x="575958" y="68175"/>
                  </a:lnTo>
                  <a:lnTo>
                    <a:pt x="610269" y="95589"/>
                  </a:lnTo>
                  <a:lnTo>
                    <a:pt x="639547" y="126591"/>
                  </a:lnTo>
                  <a:lnTo>
                    <a:pt x="663254" y="160752"/>
                  </a:lnTo>
                  <a:lnTo>
                    <a:pt x="680854" y="197640"/>
                  </a:lnTo>
                  <a:lnTo>
                    <a:pt x="691808" y="236824"/>
                  </a:lnTo>
                  <a:lnTo>
                    <a:pt x="695578" y="277875"/>
                  </a:lnTo>
                  <a:lnTo>
                    <a:pt x="691808" y="318955"/>
                  </a:lnTo>
                  <a:lnTo>
                    <a:pt x="680854" y="358158"/>
                  </a:lnTo>
                  <a:lnTo>
                    <a:pt x="663254" y="395054"/>
                  </a:lnTo>
                  <a:lnTo>
                    <a:pt x="639547" y="429216"/>
                  </a:lnTo>
                  <a:lnTo>
                    <a:pt x="610269" y="460214"/>
                  </a:lnTo>
                  <a:lnTo>
                    <a:pt x="575958" y="487619"/>
                  </a:lnTo>
                  <a:lnTo>
                    <a:pt x="537151" y="511003"/>
                  </a:lnTo>
                  <a:lnTo>
                    <a:pt x="494388" y="529937"/>
                  </a:lnTo>
                  <a:lnTo>
                    <a:pt x="448204" y="543993"/>
                  </a:lnTo>
                  <a:lnTo>
                    <a:pt x="399137" y="552740"/>
                  </a:lnTo>
                  <a:lnTo>
                    <a:pt x="347725" y="555751"/>
                  </a:lnTo>
                  <a:lnTo>
                    <a:pt x="296346" y="552740"/>
                  </a:lnTo>
                  <a:lnTo>
                    <a:pt x="247305" y="543993"/>
                  </a:lnTo>
                  <a:lnTo>
                    <a:pt x="201142" y="529937"/>
                  </a:lnTo>
                  <a:lnTo>
                    <a:pt x="158394" y="511003"/>
                  </a:lnTo>
                  <a:lnTo>
                    <a:pt x="119600" y="487619"/>
                  </a:lnTo>
                  <a:lnTo>
                    <a:pt x="85298" y="460214"/>
                  </a:lnTo>
                  <a:lnTo>
                    <a:pt x="56025" y="429216"/>
                  </a:lnTo>
                  <a:lnTo>
                    <a:pt x="32321" y="395054"/>
                  </a:lnTo>
                  <a:lnTo>
                    <a:pt x="14723" y="358158"/>
                  </a:lnTo>
                  <a:lnTo>
                    <a:pt x="3770" y="318955"/>
                  </a:lnTo>
                  <a:lnTo>
                    <a:pt x="0" y="277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97882" y="2398013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1292" y="3399282"/>
            <a:ext cx="557530" cy="557530"/>
          </a:xfrm>
          <a:custGeom>
            <a:avLst/>
            <a:gdLst/>
            <a:ahLst/>
            <a:cxnLst/>
            <a:rect l="l" t="t" r="r" b="b"/>
            <a:pathLst>
              <a:path w="557529" h="557529">
                <a:moveTo>
                  <a:pt x="0" y="278764"/>
                </a:moveTo>
                <a:lnTo>
                  <a:pt x="3649" y="233556"/>
                </a:lnTo>
                <a:lnTo>
                  <a:pt x="14214" y="190666"/>
                </a:lnTo>
                <a:lnTo>
                  <a:pt x="31121" y="150671"/>
                </a:lnTo>
                <a:lnTo>
                  <a:pt x="53795" y="114144"/>
                </a:lnTo>
                <a:lnTo>
                  <a:pt x="81661" y="81660"/>
                </a:lnTo>
                <a:lnTo>
                  <a:pt x="114144" y="53795"/>
                </a:lnTo>
                <a:lnTo>
                  <a:pt x="150671" y="31121"/>
                </a:lnTo>
                <a:lnTo>
                  <a:pt x="190666" y="14214"/>
                </a:lnTo>
                <a:lnTo>
                  <a:pt x="233556" y="3649"/>
                </a:lnTo>
                <a:lnTo>
                  <a:pt x="278765" y="0"/>
                </a:lnTo>
                <a:lnTo>
                  <a:pt x="323973" y="3649"/>
                </a:lnTo>
                <a:lnTo>
                  <a:pt x="366863" y="14214"/>
                </a:lnTo>
                <a:lnTo>
                  <a:pt x="406858" y="31121"/>
                </a:lnTo>
                <a:lnTo>
                  <a:pt x="443385" y="53795"/>
                </a:lnTo>
                <a:lnTo>
                  <a:pt x="475869" y="81661"/>
                </a:lnTo>
                <a:lnTo>
                  <a:pt x="503734" y="114144"/>
                </a:lnTo>
                <a:lnTo>
                  <a:pt x="526408" y="150671"/>
                </a:lnTo>
                <a:lnTo>
                  <a:pt x="543315" y="190666"/>
                </a:lnTo>
                <a:lnTo>
                  <a:pt x="553880" y="233556"/>
                </a:lnTo>
                <a:lnTo>
                  <a:pt x="557530" y="278764"/>
                </a:lnTo>
                <a:lnTo>
                  <a:pt x="553880" y="323970"/>
                </a:lnTo>
                <a:lnTo>
                  <a:pt x="543315" y="366850"/>
                </a:lnTo>
                <a:lnTo>
                  <a:pt x="526408" y="406831"/>
                </a:lnTo>
                <a:lnTo>
                  <a:pt x="503734" y="443340"/>
                </a:lnTo>
                <a:lnTo>
                  <a:pt x="475869" y="475805"/>
                </a:lnTo>
                <a:lnTo>
                  <a:pt x="443385" y="503652"/>
                </a:lnTo>
                <a:lnTo>
                  <a:pt x="406858" y="526308"/>
                </a:lnTo>
                <a:lnTo>
                  <a:pt x="366863" y="543201"/>
                </a:lnTo>
                <a:lnTo>
                  <a:pt x="323973" y="553757"/>
                </a:lnTo>
                <a:lnTo>
                  <a:pt x="278765" y="557402"/>
                </a:lnTo>
                <a:lnTo>
                  <a:pt x="233556" y="553757"/>
                </a:lnTo>
                <a:lnTo>
                  <a:pt x="190666" y="543201"/>
                </a:lnTo>
                <a:lnTo>
                  <a:pt x="150671" y="526308"/>
                </a:lnTo>
                <a:lnTo>
                  <a:pt x="114144" y="503652"/>
                </a:lnTo>
                <a:lnTo>
                  <a:pt x="81661" y="475805"/>
                </a:lnTo>
                <a:lnTo>
                  <a:pt x="53795" y="443340"/>
                </a:lnTo>
                <a:lnTo>
                  <a:pt x="31121" y="406831"/>
                </a:lnTo>
                <a:lnTo>
                  <a:pt x="14214" y="366850"/>
                </a:lnTo>
                <a:lnTo>
                  <a:pt x="3649" y="323970"/>
                </a:lnTo>
                <a:lnTo>
                  <a:pt x="0" y="2787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2455" y="3511677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73928" y="3399282"/>
            <a:ext cx="557530" cy="557530"/>
          </a:xfrm>
          <a:custGeom>
            <a:avLst/>
            <a:gdLst/>
            <a:ahLst/>
            <a:cxnLst/>
            <a:rect l="l" t="t" r="r" b="b"/>
            <a:pathLst>
              <a:path w="557529" h="557529">
                <a:moveTo>
                  <a:pt x="0" y="278764"/>
                </a:moveTo>
                <a:lnTo>
                  <a:pt x="3649" y="233556"/>
                </a:lnTo>
                <a:lnTo>
                  <a:pt x="14214" y="190666"/>
                </a:lnTo>
                <a:lnTo>
                  <a:pt x="31121" y="150671"/>
                </a:lnTo>
                <a:lnTo>
                  <a:pt x="53795" y="114144"/>
                </a:lnTo>
                <a:lnTo>
                  <a:pt x="81661" y="81660"/>
                </a:lnTo>
                <a:lnTo>
                  <a:pt x="114144" y="53795"/>
                </a:lnTo>
                <a:lnTo>
                  <a:pt x="150671" y="31121"/>
                </a:lnTo>
                <a:lnTo>
                  <a:pt x="190666" y="14214"/>
                </a:lnTo>
                <a:lnTo>
                  <a:pt x="233556" y="3649"/>
                </a:lnTo>
                <a:lnTo>
                  <a:pt x="278765" y="0"/>
                </a:lnTo>
                <a:lnTo>
                  <a:pt x="323973" y="3649"/>
                </a:lnTo>
                <a:lnTo>
                  <a:pt x="366863" y="14214"/>
                </a:lnTo>
                <a:lnTo>
                  <a:pt x="406858" y="31121"/>
                </a:lnTo>
                <a:lnTo>
                  <a:pt x="443385" y="53795"/>
                </a:lnTo>
                <a:lnTo>
                  <a:pt x="475869" y="81661"/>
                </a:lnTo>
                <a:lnTo>
                  <a:pt x="503734" y="114144"/>
                </a:lnTo>
                <a:lnTo>
                  <a:pt x="526408" y="150671"/>
                </a:lnTo>
                <a:lnTo>
                  <a:pt x="543315" y="190666"/>
                </a:lnTo>
                <a:lnTo>
                  <a:pt x="553880" y="233556"/>
                </a:lnTo>
                <a:lnTo>
                  <a:pt x="557530" y="278764"/>
                </a:lnTo>
                <a:lnTo>
                  <a:pt x="553880" y="323970"/>
                </a:lnTo>
                <a:lnTo>
                  <a:pt x="543315" y="366850"/>
                </a:lnTo>
                <a:lnTo>
                  <a:pt x="526408" y="406831"/>
                </a:lnTo>
                <a:lnTo>
                  <a:pt x="503734" y="443340"/>
                </a:lnTo>
                <a:lnTo>
                  <a:pt x="475869" y="475805"/>
                </a:lnTo>
                <a:lnTo>
                  <a:pt x="443385" y="503652"/>
                </a:lnTo>
                <a:lnTo>
                  <a:pt x="406858" y="526308"/>
                </a:lnTo>
                <a:lnTo>
                  <a:pt x="366863" y="543201"/>
                </a:lnTo>
                <a:lnTo>
                  <a:pt x="323973" y="553757"/>
                </a:lnTo>
                <a:lnTo>
                  <a:pt x="278765" y="557402"/>
                </a:lnTo>
                <a:lnTo>
                  <a:pt x="233556" y="553757"/>
                </a:lnTo>
                <a:lnTo>
                  <a:pt x="190666" y="543201"/>
                </a:lnTo>
                <a:lnTo>
                  <a:pt x="150671" y="526308"/>
                </a:lnTo>
                <a:lnTo>
                  <a:pt x="114144" y="503652"/>
                </a:lnTo>
                <a:lnTo>
                  <a:pt x="81661" y="475805"/>
                </a:lnTo>
                <a:lnTo>
                  <a:pt x="53795" y="443340"/>
                </a:lnTo>
                <a:lnTo>
                  <a:pt x="31121" y="406831"/>
                </a:lnTo>
                <a:lnTo>
                  <a:pt x="14214" y="366850"/>
                </a:lnTo>
                <a:lnTo>
                  <a:pt x="3649" y="323970"/>
                </a:lnTo>
                <a:lnTo>
                  <a:pt x="0" y="2787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5346" y="3511677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8657" y="4792090"/>
            <a:ext cx="557530" cy="557530"/>
          </a:xfrm>
          <a:custGeom>
            <a:avLst/>
            <a:gdLst/>
            <a:ahLst/>
            <a:cxnLst/>
            <a:rect l="l" t="t" r="r" b="b"/>
            <a:pathLst>
              <a:path w="557530" h="557529">
                <a:moveTo>
                  <a:pt x="0" y="278764"/>
                </a:moveTo>
                <a:lnTo>
                  <a:pt x="3649" y="233556"/>
                </a:lnTo>
                <a:lnTo>
                  <a:pt x="14214" y="190666"/>
                </a:lnTo>
                <a:lnTo>
                  <a:pt x="31121" y="150671"/>
                </a:lnTo>
                <a:lnTo>
                  <a:pt x="53795" y="114144"/>
                </a:lnTo>
                <a:lnTo>
                  <a:pt x="81661" y="81660"/>
                </a:lnTo>
                <a:lnTo>
                  <a:pt x="114144" y="53795"/>
                </a:lnTo>
                <a:lnTo>
                  <a:pt x="150671" y="31121"/>
                </a:lnTo>
                <a:lnTo>
                  <a:pt x="190666" y="14214"/>
                </a:lnTo>
                <a:lnTo>
                  <a:pt x="233556" y="3649"/>
                </a:lnTo>
                <a:lnTo>
                  <a:pt x="278765" y="0"/>
                </a:lnTo>
                <a:lnTo>
                  <a:pt x="323973" y="3649"/>
                </a:lnTo>
                <a:lnTo>
                  <a:pt x="366863" y="14214"/>
                </a:lnTo>
                <a:lnTo>
                  <a:pt x="406858" y="31121"/>
                </a:lnTo>
                <a:lnTo>
                  <a:pt x="443385" y="53795"/>
                </a:lnTo>
                <a:lnTo>
                  <a:pt x="475868" y="81660"/>
                </a:lnTo>
                <a:lnTo>
                  <a:pt x="503734" y="114144"/>
                </a:lnTo>
                <a:lnTo>
                  <a:pt x="526408" y="150671"/>
                </a:lnTo>
                <a:lnTo>
                  <a:pt x="543315" y="190666"/>
                </a:lnTo>
                <a:lnTo>
                  <a:pt x="553880" y="233556"/>
                </a:lnTo>
                <a:lnTo>
                  <a:pt x="557530" y="278764"/>
                </a:lnTo>
                <a:lnTo>
                  <a:pt x="553880" y="323970"/>
                </a:lnTo>
                <a:lnTo>
                  <a:pt x="543315" y="366850"/>
                </a:lnTo>
                <a:lnTo>
                  <a:pt x="526408" y="406831"/>
                </a:lnTo>
                <a:lnTo>
                  <a:pt x="503734" y="443340"/>
                </a:lnTo>
                <a:lnTo>
                  <a:pt x="475868" y="475805"/>
                </a:lnTo>
                <a:lnTo>
                  <a:pt x="443385" y="503652"/>
                </a:lnTo>
                <a:lnTo>
                  <a:pt x="406858" y="526308"/>
                </a:lnTo>
                <a:lnTo>
                  <a:pt x="366863" y="543201"/>
                </a:lnTo>
                <a:lnTo>
                  <a:pt x="323973" y="553757"/>
                </a:lnTo>
                <a:lnTo>
                  <a:pt x="278765" y="557402"/>
                </a:lnTo>
                <a:lnTo>
                  <a:pt x="233556" y="553757"/>
                </a:lnTo>
                <a:lnTo>
                  <a:pt x="190666" y="543201"/>
                </a:lnTo>
                <a:lnTo>
                  <a:pt x="150671" y="526308"/>
                </a:lnTo>
                <a:lnTo>
                  <a:pt x="114144" y="503652"/>
                </a:lnTo>
                <a:lnTo>
                  <a:pt x="81661" y="475805"/>
                </a:lnTo>
                <a:lnTo>
                  <a:pt x="53795" y="443340"/>
                </a:lnTo>
                <a:lnTo>
                  <a:pt x="31121" y="406831"/>
                </a:lnTo>
                <a:lnTo>
                  <a:pt x="14214" y="366850"/>
                </a:lnTo>
                <a:lnTo>
                  <a:pt x="3649" y="323970"/>
                </a:lnTo>
                <a:lnTo>
                  <a:pt x="0" y="2787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69311" y="4904613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23590" y="4792090"/>
            <a:ext cx="556260" cy="557530"/>
          </a:xfrm>
          <a:custGeom>
            <a:avLst/>
            <a:gdLst/>
            <a:ahLst/>
            <a:cxnLst/>
            <a:rect l="l" t="t" r="r" b="b"/>
            <a:pathLst>
              <a:path w="556260" h="557529">
                <a:moveTo>
                  <a:pt x="0" y="278764"/>
                </a:moveTo>
                <a:lnTo>
                  <a:pt x="3638" y="233556"/>
                </a:lnTo>
                <a:lnTo>
                  <a:pt x="14171" y="190666"/>
                </a:lnTo>
                <a:lnTo>
                  <a:pt x="31025" y="150671"/>
                </a:lnTo>
                <a:lnTo>
                  <a:pt x="53628" y="114144"/>
                </a:lnTo>
                <a:lnTo>
                  <a:pt x="81406" y="81660"/>
                </a:lnTo>
                <a:lnTo>
                  <a:pt x="113787" y="53795"/>
                </a:lnTo>
                <a:lnTo>
                  <a:pt x="150198" y="31121"/>
                </a:lnTo>
                <a:lnTo>
                  <a:pt x="190065" y="14214"/>
                </a:lnTo>
                <a:lnTo>
                  <a:pt x="232815" y="3649"/>
                </a:lnTo>
                <a:lnTo>
                  <a:pt x="277875" y="0"/>
                </a:lnTo>
                <a:lnTo>
                  <a:pt x="322971" y="3649"/>
                </a:lnTo>
                <a:lnTo>
                  <a:pt x="365748" y="14214"/>
                </a:lnTo>
                <a:lnTo>
                  <a:pt x="405637" y="31121"/>
                </a:lnTo>
                <a:lnTo>
                  <a:pt x="442063" y="53795"/>
                </a:lnTo>
                <a:lnTo>
                  <a:pt x="474456" y="81660"/>
                </a:lnTo>
                <a:lnTo>
                  <a:pt x="502242" y="114144"/>
                </a:lnTo>
                <a:lnTo>
                  <a:pt x="524849" y="150671"/>
                </a:lnTo>
                <a:lnTo>
                  <a:pt x="541706" y="190666"/>
                </a:lnTo>
                <a:lnTo>
                  <a:pt x="552240" y="233556"/>
                </a:lnTo>
                <a:lnTo>
                  <a:pt x="555879" y="278764"/>
                </a:lnTo>
                <a:lnTo>
                  <a:pt x="552240" y="323970"/>
                </a:lnTo>
                <a:lnTo>
                  <a:pt x="541706" y="366850"/>
                </a:lnTo>
                <a:lnTo>
                  <a:pt x="524849" y="406831"/>
                </a:lnTo>
                <a:lnTo>
                  <a:pt x="502242" y="443340"/>
                </a:lnTo>
                <a:lnTo>
                  <a:pt x="474456" y="475805"/>
                </a:lnTo>
                <a:lnTo>
                  <a:pt x="442063" y="503652"/>
                </a:lnTo>
                <a:lnTo>
                  <a:pt x="405637" y="526308"/>
                </a:lnTo>
                <a:lnTo>
                  <a:pt x="365748" y="543201"/>
                </a:lnTo>
                <a:lnTo>
                  <a:pt x="322971" y="553757"/>
                </a:lnTo>
                <a:lnTo>
                  <a:pt x="277875" y="557402"/>
                </a:lnTo>
                <a:lnTo>
                  <a:pt x="232815" y="553757"/>
                </a:lnTo>
                <a:lnTo>
                  <a:pt x="190065" y="543201"/>
                </a:lnTo>
                <a:lnTo>
                  <a:pt x="150198" y="526308"/>
                </a:lnTo>
                <a:lnTo>
                  <a:pt x="113787" y="503652"/>
                </a:lnTo>
                <a:lnTo>
                  <a:pt x="81407" y="475805"/>
                </a:lnTo>
                <a:lnTo>
                  <a:pt x="53628" y="443340"/>
                </a:lnTo>
                <a:lnTo>
                  <a:pt x="31025" y="406831"/>
                </a:lnTo>
                <a:lnTo>
                  <a:pt x="14171" y="366850"/>
                </a:lnTo>
                <a:lnTo>
                  <a:pt x="3638" y="323970"/>
                </a:lnTo>
                <a:lnTo>
                  <a:pt x="0" y="2787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84245" y="4904613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36871" y="4792090"/>
            <a:ext cx="557530" cy="557530"/>
          </a:xfrm>
          <a:custGeom>
            <a:avLst/>
            <a:gdLst/>
            <a:ahLst/>
            <a:cxnLst/>
            <a:rect l="l" t="t" r="r" b="b"/>
            <a:pathLst>
              <a:path w="557529" h="557529">
                <a:moveTo>
                  <a:pt x="0" y="278764"/>
                </a:moveTo>
                <a:lnTo>
                  <a:pt x="3649" y="233556"/>
                </a:lnTo>
                <a:lnTo>
                  <a:pt x="14214" y="190666"/>
                </a:lnTo>
                <a:lnTo>
                  <a:pt x="31121" y="150671"/>
                </a:lnTo>
                <a:lnTo>
                  <a:pt x="53795" y="114144"/>
                </a:lnTo>
                <a:lnTo>
                  <a:pt x="81661" y="81660"/>
                </a:lnTo>
                <a:lnTo>
                  <a:pt x="114144" y="53795"/>
                </a:lnTo>
                <a:lnTo>
                  <a:pt x="150671" y="31121"/>
                </a:lnTo>
                <a:lnTo>
                  <a:pt x="190666" y="14214"/>
                </a:lnTo>
                <a:lnTo>
                  <a:pt x="233556" y="3649"/>
                </a:lnTo>
                <a:lnTo>
                  <a:pt x="278764" y="0"/>
                </a:lnTo>
                <a:lnTo>
                  <a:pt x="323973" y="3649"/>
                </a:lnTo>
                <a:lnTo>
                  <a:pt x="366863" y="14214"/>
                </a:lnTo>
                <a:lnTo>
                  <a:pt x="406858" y="31121"/>
                </a:lnTo>
                <a:lnTo>
                  <a:pt x="443385" y="53795"/>
                </a:lnTo>
                <a:lnTo>
                  <a:pt x="475868" y="81660"/>
                </a:lnTo>
                <a:lnTo>
                  <a:pt x="503734" y="114144"/>
                </a:lnTo>
                <a:lnTo>
                  <a:pt x="526408" y="150671"/>
                </a:lnTo>
                <a:lnTo>
                  <a:pt x="543315" y="190666"/>
                </a:lnTo>
                <a:lnTo>
                  <a:pt x="553880" y="233556"/>
                </a:lnTo>
                <a:lnTo>
                  <a:pt x="557529" y="278764"/>
                </a:lnTo>
                <a:lnTo>
                  <a:pt x="553880" y="323970"/>
                </a:lnTo>
                <a:lnTo>
                  <a:pt x="543315" y="366850"/>
                </a:lnTo>
                <a:lnTo>
                  <a:pt x="526408" y="406831"/>
                </a:lnTo>
                <a:lnTo>
                  <a:pt x="503734" y="443340"/>
                </a:lnTo>
                <a:lnTo>
                  <a:pt x="475868" y="475805"/>
                </a:lnTo>
                <a:lnTo>
                  <a:pt x="443385" y="503652"/>
                </a:lnTo>
                <a:lnTo>
                  <a:pt x="406858" y="526308"/>
                </a:lnTo>
                <a:lnTo>
                  <a:pt x="366863" y="543201"/>
                </a:lnTo>
                <a:lnTo>
                  <a:pt x="323973" y="553757"/>
                </a:lnTo>
                <a:lnTo>
                  <a:pt x="278764" y="557402"/>
                </a:lnTo>
                <a:lnTo>
                  <a:pt x="233556" y="553757"/>
                </a:lnTo>
                <a:lnTo>
                  <a:pt x="190666" y="543201"/>
                </a:lnTo>
                <a:lnTo>
                  <a:pt x="150671" y="526308"/>
                </a:lnTo>
                <a:lnTo>
                  <a:pt x="114144" y="503652"/>
                </a:lnTo>
                <a:lnTo>
                  <a:pt x="81661" y="475805"/>
                </a:lnTo>
                <a:lnTo>
                  <a:pt x="53795" y="443340"/>
                </a:lnTo>
                <a:lnTo>
                  <a:pt x="31121" y="406831"/>
                </a:lnTo>
                <a:lnTo>
                  <a:pt x="14214" y="366850"/>
                </a:lnTo>
                <a:lnTo>
                  <a:pt x="3649" y="323970"/>
                </a:lnTo>
                <a:lnTo>
                  <a:pt x="0" y="2787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8034" y="4904613"/>
            <a:ext cx="10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91632" y="4792090"/>
            <a:ext cx="557530" cy="557530"/>
          </a:xfrm>
          <a:custGeom>
            <a:avLst/>
            <a:gdLst/>
            <a:ahLst/>
            <a:cxnLst/>
            <a:rect l="l" t="t" r="r" b="b"/>
            <a:pathLst>
              <a:path w="557529" h="557529">
                <a:moveTo>
                  <a:pt x="0" y="278764"/>
                </a:moveTo>
                <a:lnTo>
                  <a:pt x="3649" y="233556"/>
                </a:lnTo>
                <a:lnTo>
                  <a:pt x="14214" y="190666"/>
                </a:lnTo>
                <a:lnTo>
                  <a:pt x="31121" y="150671"/>
                </a:lnTo>
                <a:lnTo>
                  <a:pt x="53795" y="114144"/>
                </a:lnTo>
                <a:lnTo>
                  <a:pt x="81661" y="81660"/>
                </a:lnTo>
                <a:lnTo>
                  <a:pt x="114144" y="53795"/>
                </a:lnTo>
                <a:lnTo>
                  <a:pt x="150671" y="31121"/>
                </a:lnTo>
                <a:lnTo>
                  <a:pt x="190666" y="14214"/>
                </a:lnTo>
                <a:lnTo>
                  <a:pt x="233556" y="3649"/>
                </a:lnTo>
                <a:lnTo>
                  <a:pt x="278764" y="0"/>
                </a:lnTo>
                <a:lnTo>
                  <a:pt x="323973" y="3649"/>
                </a:lnTo>
                <a:lnTo>
                  <a:pt x="366863" y="14214"/>
                </a:lnTo>
                <a:lnTo>
                  <a:pt x="406858" y="31121"/>
                </a:lnTo>
                <a:lnTo>
                  <a:pt x="443385" y="53795"/>
                </a:lnTo>
                <a:lnTo>
                  <a:pt x="475868" y="81660"/>
                </a:lnTo>
                <a:lnTo>
                  <a:pt x="503734" y="114144"/>
                </a:lnTo>
                <a:lnTo>
                  <a:pt x="526408" y="150671"/>
                </a:lnTo>
                <a:lnTo>
                  <a:pt x="543315" y="190666"/>
                </a:lnTo>
                <a:lnTo>
                  <a:pt x="553880" y="233556"/>
                </a:lnTo>
                <a:lnTo>
                  <a:pt x="557529" y="278764"/>
                </a:lnTo>
                <a:lnTo>
                  <a:pt x="553880" y="323970"/>
                </a:lnTo>
                <a:lnTo>
                  <a:pt x="543315" y="366850"/>
                </a:lnTo>
                <a:lnTo>
                  <a:pt x="526408" y="406831"/>
                </a:lnTo>
                <a:lnTo>
                  <a:pt x="503734" y="443340"/>
                </a:lnTo>
                <a:lnTo>
                  <a:pt x="475868" y="475805"/>
                </a:lnTo>
                <a:lnTo>
                  <a:pt x="443385" y="503652"/>
                </a:lnTo>
                <a:lnTo>
                  <a:pt x="406858" y="526308"/>
                </a:lnTo>
                <a:lnTo>
                  <a:pt x="366863" y="543201"/>
                </a:lnTo>
                <a:lnTo>
                  <a:pt x="323973" y="553757"/>
                </a:lnTo>
                <a:lnTo>
                  <a:pt x="278764" y="557402"/>
                </a:lnTo>
                <a:lnTo>
                  <a:pt x="233556" y="553757"/>
                </a:lnTo>
                <a:lnTo>
                  <a:pt x="190666" y="543201"/>
                </a:lnTo>
                <a:lnTo>
                  <a:pt x="150671" y="526308"/>
                </a:lnTo>
                <a:lnTo>
                  <a:pt x="114144" y="503652"/>
                </a:lnTo>
                <a:lnTo>
                  <a:pt x="81661" y="475805"/>
                </a:lnTo>
                <a:lnTo>
                  <a:pt x="53795" y="443340"/>
                </a:lnTo>
                <a:lnTo>
                  <a:pt x="31121" y="406831"/>
                </a:lnTo>
                <a:lnTo>
                  <a:pt x="14214" y="366850"/>
                </a:lnTo>
                <a:lnTo>
                  <a:pt x="3649" y="323970"/>
                </a:lnTo>
                <a:lnTo>
                  <a:pt x="0" y="2787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52921" y="4904613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66865" y="4792090"/>
            <a:ext cx="557530" cy="557530"/>
          </a:xfrm>
          <a:custGeom>
            <a:avLst/>
            <a:gdLst/>
            <a:ahLst/>
            <a:cxnLst/>
            <a:rect l="l" t="t" r="r" b="b"/>
            <a:pathLst>
              <a:path w="557529" h="557529">
                <a:moveTo>
                  <a:pt x="0" y="278764"/>
                </a:moveTo>
                <a:lnTo>
                  <a:pt x="3645" y="233556"/>
                </a:lnTo>
                <a:lnTo>
                  <a:pt x="14201" y="190666"/>
                </a:lnTo>
                <a:lnTo>
                  <a:pt x="31094" y="150671"/>
                </a:lnTo>
                <a:lnTo>
                  <a:pt x="53750" y="114144"/>
                </a:lnTo>
                <a:lnTo>
                  <a:pt x="81597" y="81660"/>
                </a:lnTo>
                <a:lnTo>
                  <a:pt x="114062" y="53795"/>
                </a:lnTo>
                <a:lnTo>
                  <a:pt x="150571" y="31121"/>
                </a:lnTo>
                <a:lnTo>
                  <a:pt x="190552" y="14214"/>
                </a:lnTo>
                <a:lnTo>
                  <a:pt x="233432" y="3649"/>
                </a:lnTo>
                <a:lnTo>
                  <a:pt x="278637" y="0"/>
                </a:lnTo>
                <a:lnTo>
                  <a:pt x="323877" y="3649"/>
                </a:lnTo>
                <a:lnTo>
                  <a:pt x="366785" y="14214"/>
                </a:lnTo>
                <a:lnTo>
                  <a:pt x="406787" y="31121"/>
                </a:lnTo>
                <a:lnTo>
                  <a:pt x="443313" y="53795"/>
                </a:lnTo>
                <a:lnTo>
                  <a:pt x="475789" y="81660"/>
                </a:lnTo>
                <a:lnTo>
                  <a:pt x="503644" y="114144"/>
                </a:lnTo>
                <a:lnTo>
                  <a:pt x="526305" y="150671"/>
                </a:lnTo>
                <a:lnTo>
                  <a:pt x="543200" y="190666"/>
                </a:lnTo>
                <a:lnTo>
                  <a:pt x="553756" y="233556"/>
                </a:lnTo>
                <a:lnTo>
                  <a:pt x="557402" y="278764"/>
                </a:lnTo>
                <a:lnTo>
                  <a:pt x="553756" y="323970"/>
                </a:lnTo>
                <a:lnTo>
                  <a:pt x="543200" y="366850"/>
                </a:lnTo>
                <a:lnTo>
                  <a:pt x="526305" y="406831"/>
                </a:lnTo>
                <a:lnTo>
                  <a:pt x="503644" y="443340"/>
                </a:lnTo>
                <a:lnTo>
                  <a:pt x="475789" y="475805"/>
                </a:lnTo>
                <a:lnTo>
                  <a:pt x="443313" y="503652"/>
                </a:lnTo>
                <a:lnTo>
                  <a:pt x="406787" y="526308"/>
                </a:lnTo>
                <a:lnTo>
                  <a:pt x="366785" y="543201"/>
                </a:lnTo>
                <a:lnTo>
                  <a:pt x="323877" y="553757"/>
                </a:lnTo>
                <a:lnTo>
                  <a:pt x="278637" y="557402"/>
                </a:lnTo>
                <a:lnTo>
                  <a:pt x="233432" y="553757"/>
                </a:lnTo>
                <a:lnTo>
                  <a:pt x="190552" y="543201"/>
                </a:lnTo>
                <a:lnTo>
                  <a:pt x="150571" y="526308"/>
                </a:lnTo>
                <a:lnTo>
                  <a:pt x="114062" y="503652"/>
                </a:lnTo>
                <a:lnTo>
                  <a:pt x="81597" y="475805"/>
                </a:lnTo>
                <a:lnTo>
                  <a:pt x="53750" y="443340"/>
                </a:lnTo>
                <a:lnTo>
                  <a:pt x="31094" y="406831"/>
                </a:lnTo>
                <a:lnTo>
                  <a:pt x="14201" y="366850"/>
                </a:lnTo>
                <a:lnTo>
                  <a:pt x="3645" y="323970"/>
                </a:lnTo>
                <a:lnTo>
                  <a:pt x="0" y="2787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28281" y="4904613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41970" y="4792090"/>
            <a:ext cx="557530" cy="557530"/>
          </a:xfrm>
          <a:custGeom>
            <a:avLst/>
            <a:gdLst/>
            <a:ahLst/>
            <a:cxnLst/>
            <a:rect l="l" t="t" r="r" b="b"/>
            <a:pathLst>
              <a:path w="557529" h="557529">
                <a:moveTo>
                  <a:pt x="0" y="278764"/>
                </a:moveTo>
                <a:lnTo>
                  <a:pt x="3649" y="233556"/>
                </a:lnTo>
                <a:lnTo>
                  <a:pt x="14214" y="190666"/>
                </a:lnTo>
                <a:lnTo>
                  <a:pt x="31121" y="150671"/>
                </a:lnTo>
                <a:lnTo>
                  <a:pt x="53795" y="114144"/>
                </a:lnTo>
                <a:lnTo>
                  <a:pt x="81660" y="81660"/>
                </a:lnTo>
                <a:lnTo>
                  <a:pt x="114144" y="53795"/>
                </a:lnTo>
                <a:lnTo>
                  <a:pt x="150671" y="31121"/>
                </a:lnTo>
                <a:lnTo>
                  <a:pt x="190666" y="14214"/>
                </a:lnTo>
                <a:lnTo>
                  <a:pt x="233556" y="3649"/>
                </a:lnTo>
                <a:lnTo>
                  <a:pt x="278764" y="0"/>
                </a:lnTo>
                <a:lnTo>
                  <a:pt x="323973" y="3649"/>
                </a:lnTo>
                <a:lnTo>
                  <a:pt x="366863" y="14214"/>
                </a:lnTo>
                <a:lnTo>
                  <a:pt x="406858" y="31121"/>
                </a:lnTo>
                <a:lnTo>
                  <a:pt x="443385" y="53795"/>
                </a:lnTo>
                <a:lnTo>
                  <a:pt x="475868" y="81660"/>
                </a:lnTo>
                <a:lnTo>
                  <a:pt x="503734" y="114144"/>
                </a:lnTo>
                <a:lnTo>
                  <a:pt x="526408" y="150671"/>
                </a:lnTo>
                <a:lnTo>
                  <a:pt x="543315" y="190666"/>
                </a:lnTo>
                <a:lnTo>
                  <a:pt x="553880" y="233556"/>
                </a:lnTo>
                <a:lnTo>
                  <a:pt x="557529" y="278764"/>
                </a:lnTo>
                <a:lnTo>
                  <a:pt x="553880" y="323970"/>
                </a:lnTo>
                <a:lnTo>
                  <a:pt x="543315" y="366850"/>
                </a:lnTo>
                <a:lnTo>
                  <a:pt x="526408" y="406831"/>
                </a:lnTo>
                <a:lnTo>
                  <a:pt x="503734" y="443340"/>
                </a:lnTo>
                <a:lnTo>
                  <a:pt x="475869" y="475805"/>
                </a:lnTo>
                <a:lnTo>
                  <a:pt x="443385" y="503652"/>
                </a:lnTo>
                <a:lnTo>
                  <a:pt x="406858" y="526308"/>
                </a:lnTo>
                <a:lnTo>
                  <a:pt x="366863" y="543201"/>
                </a:lnTo>
                <a:lnTo>
                  <a:pt x="323973" y="553757"/>
                </a:lnTo>
                <a:lnTo>
                  <a:pt x="278764" y="557402"/>
                </a:lnTo>
                <a:lnTo>
                  <a:pt x="233556" y="553757"/>
                </a:lnTo>
                <a:lnTo>
                  <a:pt x="190666" y="543201"/>
                </a:lnTo>
                <a:lnTo>
                  <a:pt x="150671" y="526308"/>
                </a:lnTo>
                <a:lnTo>
                  <a:pt x="114144" y="503652"/>
                </a:lnTo>
                <a:lnTo>
                  <a:pt x="81660" y="475805"/>
                </a:lnTo>
                <a:lnTo>
                  <a:pt x="53795" y="443340"/>
                </a:lnTo>
                <a:lnTo>
                  <a:pt x="31121" y="406831"/>
                </a:lnTo>
                <a:lnTo>
                  <a:pt x="14214" y="366850"/>
                </a:lnTo>
                <a:lnTo>
                  <a:pt x="3649" y="323970"/>
                </a:lnTo>
                <a:lnTo>
                  <a:pt x="0" y="2787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03642" y="4904613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81201" y="2542730"/>
            <a:ext cx="6013640" cy="3324670"/>
            <a:chOff x="2376995" y="2542730"/>
            <a:chExt cx="5617845" cy="2498725"/>
          </a:xfrm>
        </p:grpSpPr>
        <p:sp>
          <p:nvSpPr>
            <p:cNvPr id="24" name="object 24"/>
            <p:cNvSpPr/>
            <p:nvPr/>
          </p:nvSpPr>
          <p:spPr>
            <a:xfrm>
              <a:off x="2486533" y="2836290"/>
              <a:ext cx="5433695" cy="1966595"/>
            </a:xfrm>
            <a:custGeom>
              <a:avLst/>
              <a:gdLst/>
              <a:ahLst/>
              <a:cxnLst/>
              <a:rect l="l" t="t" r="r" b="b"/>
              <a:pathLst>
                <a:path w="5433695" h="1966595">
                  <a:moveTo>
                    <a:pt x="2229993" y="1955800"/>
                  </a:moveTo>
                  <a:lnTo>
                    <a:pt x="2216467" y="1915414"/>
                  </a:lnTo>
                  <a:lnTo>
                    <a:pt x="2202942" y="1875028"/>
                  </a:lnTo>
                  <a:lnTo>
                    <a:pt x="2180539" y="1897481"/>
                  </a:lnTo>
                  <a:lnTo>
                    <a:pt x="1397381" y="1115949"/>
                  </a:lnTo>
                  <a:lnTo>
                    <a:pt x="1392885" y="1120444"/>
                  </a:lnTo>
                  <a:lnTo>
                    <a:pt x="1389634" y="1114933"/>
                  </a:lnTo>
                  <a:lnTo>
                    <a:pt x="62064" y="1911172"/>
                  </a:lnTo>
                  <a:lnTo>
                    <a:pt x="45720" y="1883918"/>
                  </a:lnTo>
                  <a:lnTo>
                    <a:pt x="0" y="1955800"/>
                  </a:lnTo>
                  <a:lnTo>
                    <a:pt x="84963" y="1949323"/>
                  </a:lnTo>
                  <a:lnTo>
                    <a:pt x="72529" y="1928622"/>
                  </a:lnTo>
                  <a:lnTo>
                    <a:pt x="68630" y="1922119"/>
                  </a:lnTo>
                  <a:lnTo>
                    <a:pt x="1381467" y="1134643"/>
                  </a:lnTo>
                  <a:lnTo>
                    <a:pt x="1133043" y="1881505"/>
                  </a:lnTo>
                  <a:lnTo>
                    <a:pt x="1102868" y="1871472"/>
                  </a:lnTo>
                  <a:lnTo>
                    <a:pt x="1114933" y="1955800"/>
                  </a:lnTo>
                  <a:lnTo>
                    <a:pt x="1173099" y="1897507"/>
                  </a:lnTo>
                  <a:lnTo>
                    <a:pt x="1175131" y="1895475"/>
                  </a:lnTo>
                  <a:lnTo>
                    <a:pt x="1145082" y="1885505"/>
                  </a:lnTo>
                  <a:lnTo>
                    <a:pt x="1395641" y="1132243"/>
                  </a:lnTo>
                  <a:lnTo>
                    <a:pt x="2171535" y="1906511"/>
                  </a:lnTo>
                  <a:lnTo>
                    <a:pt x="2149094" y="1929003"/>
                  </a:lnTo>
                  <a:lnTo>
                    <a:pt x="2229993" y="1955800"/>
                  </a:lnTo>
                  <a:close/>
                </a:path>
                <a:path w="5433695" h="1966595">
                  <a:moveTo>
                    <a:pt x="3065272" y="562991"/>
                  </a:moveTo>
                  <a:lnTo>
                    <a:pt x="3051810" y="522605"/>
                  </a:lnTo>
                  <a:lnTo>
                    <a:pt x="3038348" y="482219"/>
                  </a:lnTo>
                  <a:lnTo>
                    <a:pt x="3015932" y="504634"/>
                  </a:lnTo>
                  <a:lnTo>
                    <a:pt x="2512314" y="1016"/>
                  </a:lnTo>
                  <a:lnTo>
                    <a:pt x="2507843" y="5486"/>
                  </a:lnTo>
                  <a:lnTo>
                    <a:pt x="2504694" y="0"/>
                  </a:lnTo>
                  <a:lnTo>
                    <a:pt x="1595628" y="519671"/>
                  </a:lnTo>
                  <a:lnTo>
                    <a:pt x="1579880" y="492125"/>
                  </a:lnTo>
                  <a:lnTo>
                    <a:pt x="1532636" y="562991"/>
                  </a:lnTo>
                  <a:lnTo>
                    <a:pt x="1617726" y="558292"/>
                  </a:lnTo>
                  <a:lnTo>
                    <a:pt x="1605521" y="536956"/>
                  </a:lnTo>
                  <a:lnTo>
                    <a:pt x="1601914" y="530682"/>
                  </a:lnTo>
                  <a:lnTo>
                    <a:pt x="2506751" y="13500"/>
                  </a:lnTo>
                  <a:lnTo>
                    <a:pt x="3006979" y="513588"/>
                  </a:lnTo>
                  <a:lnTo>
                    <a:pt x="2984500" y="536067"/>
                  </a:lnTo>
                  <a:lnTo>
                    <a:pt x="3065272" y="562991"/>
                  </a:lnTo>
                  <a:close/>
                </a:path>
                <a:path w="5433695" h="1966595">
                  <a:moveTo>
                    <a:pt x="5433314" y="1955800"/>
                  </a:moveTo>
                  <a:lnTo>
                    <a:pt x="5418696" y="1940687"/>
                  </a:lnTo>
                  <a:lnTo>
                    <a:pt x="5374132" y="1894586"/>
                  </a:lnTo>
                  <a:lnTo>
                    <a:pt x="5363591" y="1924507"/>
                  </a:lnTo>
                  <a:lnTo>
                    <a:pt x="3067431" y="1114425"/>
                  </a:lnTo>
                  <a:lnTo>
                    <a:pt x="3065335" y="1120381"/>
                  </a:lnTo>
                  <a:lnTo>
                    <a:pt x="3059684" y="1123315"/>
                  </a:lnTo>
                  <a:lnTo>
                    <a:pt x="3443274" y="1890509"/>
                  </a:lnTo>
                  <a:lnTo>
                    <a:pt x="3414903" y="1904746"/>
                  </a:lnTo>
                  <a:lnTo>
                    <a:pt x="3482975" y="1955800"/>
                  </a:lnTo>
                  <a:lnTo>
                    <a:pt x="3482975" y="1901825"/>
                  </a:lnTo>
                  <a:lnTo>
                    <a:pt x="3482975" y="1870583"/>
                  </a:lnTo>
                  <a:lnTo>
                    <a:pt x="3454590" y="1884832"/>
                  </a:lnTo>
                  <a:lnTo>
                    <a:pt x="3080689" y="1137018"/>
                  </a:lnTo>
                  <a:lnTo>
                    <a:pt x="4389564" y="1922119"/>
                  </a:lnTo>
                  <a:lnTo>
                    <a:pt x="4373245" y="1949323"/>
                  </a:lnTo>
                  <a:lnTo>
                    <a:pt x="4458208" y="1955800"/>
                  </a:lnTo>
                  <a:lnTo>
                    <a:pt x="4440910" y="1928622"/>
                  </a:lnTo>
                  <a:lnTo>
                    <a:pt x="4412488" y="1883918"/>
                  </a:lnTo>
                  <a:lnTo>
                    <a:pt x="4396130" y="1911172"/>
                  </a:lnTo>
                  <a:lnTo>
                    <a:pt x="3122472" y="1147267"/>
                  </a:lnTo>
                  <a:lnTo>
                    <a:pt x="5359374" y="1936470"/>
                  </a:lnTo>
                  <a:lnTo>
                    <a:pt x="5348859" y="1966341"/>
                  </a:lnTo>
                  <a:lnTo>
                    <a:pt x="5433314" y="195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6995" y="2542730"/>
              <a:ext cx="5617591" cy="2498471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1213484"/>
            <a:ext cx="467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-20" dirty="0"/>
              <a:t> </a:t>
            </a:r>
            <a:r>
              <a:rPr dirty="0"/>
              <a:t>DFIDS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898774"/>
            <a:ext cx="7474584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003366"/>
              </a:buClr>
              <a:buFont typeface="Microsoft Sans Serif"/>
              <a:buAutoNum type="arabicPeriod"/>
              <a:tabLst>
                <a:tab pos="40767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Since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it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expands</a:t>
            </a:r>
            <a:r>
              <a:rPr sz="28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all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nodes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at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given</a:t>
            </a:r>
            <a:r>
              <a:rPr sz="28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 before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expanding</a:t>
            </a:r>
            <a:r>
              <a:rPr sz="28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nodes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at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greater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depth,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it </a:t>
            </a:r>
            <a:r>
              <a:rPr sz="2800" spc="-7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8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guaranteed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find</a:t>
            </a:r>
            <a:r>
              <a:rPr sz="28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shortest</a:t>
            </a:r>
            <a:r>
              <a:rPr sz="28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path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solution.</a:t>
            </a:r>
            <a:endParaRPr sz="2800">
              <a:latin typeface="Microsoft Sans Serif"/>
              <a:cs typeface="Microsoft Sans Serif"/>
            </a:endParaRPr>
          </a:p>
          <a:p>
            <a:pPr marL="354965" marR="293370" indent="-342900">
              <a:lnSpc>
                <a:spcPct val="100000"/>
              </a:lnSpc>
              <a:spcBef>
                <a:spcPts val="675"/>
              </a:spcBef>
              <a:buClr>
                <a:srgbClr val="003366"/>
              </a:buClr>
              <a:buFont typeface="Microsoft Sans Serif"/>
              <a:buAutoNum type="arabicPeriod"/>
              <a:tabLst>
                <a:tab pos="40767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Over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above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it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will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never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fall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into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blind </a:t>
            </a:r>
            <a:r>
              <a:rPr sz="2800" spc="-7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ally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like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ordinary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DFS.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5813" y="124713"/>
            <a:ext cx="6836409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31745" marR="5080" indent="-2519680">
              <a:lnSpc>
                <a:spcPts val="3020"/>
              </a:lnSpc>
              <a:spcBef>
                <a:spcPts val="480"/>
              </a:spcBef>
            </a:pPr>
            <a:r>
              <a:rPr sz="2800" spc="-5" dirty="0"/>
              <a:t>STATE</a:t>
            </a:r>
            <a:r>
              <a:rPr sz="2800" spc="5" dirty="0"/>
              <a:t> </a:t>
            </a:r>
            <a:r>
              <a:rPr sz="2800" spc="-10" dirty="0"/>
              <a:t>SPACE</a:t>
            </a:r>
            <a:r>
              <a:rPr sz="2800" spc="5" dirty="0"/>
              <a:t> </a:t>
            </a:r>
            <a:r>
              <a:rPr sz="2800" spc="-10" dirty="0"/>
              <a:t>REPRESENTATION</a:t>
            </a:r>
            <a:r>
              <a:rPr sz="2800" spc="55" dirty="0"/>
              <a:t> </a:t>
            </a:r>
            <a:r>
              <a:rPr sz="2800" spc="-5" dirty="0"/>
              <a:t>OF</a:t>
            </a:r>
            <a:r>
              <a:rPr sz="2800" spc="-10" dirty="0"/>
              <a:t> </a:t>
            </a:r>
            <a:r>
              <a:rPr sz="2800" spc="-5" dirty="0"/>
              <a:t>A </a:t>
            </a:r>
            <a:r>
              <a:rPr sz="2800" spc="-760" dirty="0"/>
              <a:t> </a:t>
            </a:r>
            <a:r>
              <a:rPr sz="2800" spc="-10" dirty="0"/>
              <a:t>PROBLEM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437003"/>
            <a:ext cx="7535545" cy="33305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965" marR="5080" indent="51435" algn="just">
              <a:lnSpc>
                <a:spcPct val="101699"/>
              </a:lnSpc>
              <a:spcBef>
                <a:spcPts val="50"/>
              </a:spcBef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represent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problem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through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Space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Representation,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four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basic problem components are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listed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below: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buAutoNum type="arabicParenR"/>
              <a:tabLst>
                <a:tab pos="368300" algn="l"/>
              </a:tabLst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Construction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space.</a:t>
            </a:r>
            <a:endParaRPr sz="2400"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68300" algn="l"/>
              </a:tabLst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Identification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set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initial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states.</a:t>
            </a:r>
            <a:endParaRPr sz="2400"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368300" algn="l"/>
              </a:tabLst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Identification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set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goal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states.</a:t>
            </a:r>
            <a:endParaRPr sz="2400"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68300" algn="l"/>
              </a:tabLst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Identification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set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rules.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1213484"/>
            <a:ext cx="505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DFIDS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437003"/>
            <a:ext cx="7534275" cy="1866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 algn="just">
              <a:lnSpc>
                <a:spcPct val="100899"/>
              </a:lnSpc>
              <a:spcBef>
                <a:spcPts val="75"/>
              </a:spcBef>
              <a:buClr>
                <a:srgbClr val="003366"/>
              </a:buClr>
              <a:buSzPct val="87500"/>
              <a:buFont typeface="Wingdings"/>
              <a:buChar char=""/>
              <a:tabLst>
                <a:tab pos="75057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It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performs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useless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or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wasted</a:t>
            </a:r>
            <a:r>
              <a:rPr sz="2400" spc="6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computations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before reaching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desired depth where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goal </a:t>
            </a:r>
            <a:r>
              <a:rPr sz="24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is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situated.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This is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due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 the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fact that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same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nodes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are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explored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more than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one time where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desired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goal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not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obtained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particular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1213484"/>
            <a:ext cx="358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  <a:tab pos="2196465" algn="l"/>
              </a:tabLst>
            </a:pPr>
            <a:r>
              <a:rPr spc="-5" dirty="0"/>
              <a:t>BFS	vs.	DFIDS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2872" y="2388234"/>
            <a:ext cx="721487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17780" indent="774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Suppose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depth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space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representation </a:t>
            </a:r>
            <a:r>
              <a:rPr sz="2400" spc="-6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denoted by </a:t>
            </a:r>
            <a:r>
              <a:rPr sz="2400" spc="-175" dirty="0">
                <a:solidFill>
                  <a:srgbClr val="003366"/>
                </a:solidFill>
                <a:latin typeface="Microsoft Sans Serif"/>
                <a:cs typeface="Microsoft Sans Serif"/>
              </a:rPr>
              <a:t>„d‟.</a:t>
            </a:r>
            <a:r>
              <a:rPr sz="2400" spc="-17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In the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worst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case the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number of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nodes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explored</a:t>
            </a:r>
            <a:r>
              <a:rPr sz="2400" spc="6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by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BFS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having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maximum,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that </a:t>
            </a:r>
            <a:r>
              <a:rPr sz="2400" spc="-6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maximum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value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is: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tabLst>
                <a:tab pos="580390" algn="l"/>
                <a:tab pos="1096010" algn="l"/>
                <a:tab pos="4359275" algn="l"/>
                <a:tab pos="6652259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	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=	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+ b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7" baseline="24305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400" b="1" spc="7" baseline="24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+ b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7" baseline="24305" dirty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r>
              <a:rPr sz="2400" b="1" baseline="24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+ b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7" baseline="24305" dirty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r>
              <a:rPr sz="2400" b="1" spc="337" baseline="24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+	… …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…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…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… +	b</a:t>
            </a:r>
            <a:r>
              <a:rPr sz="24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7" baseline="2430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4954" y="5252465"/>
            <a:ext cx="380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d+1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261" y="5241797"/>
            <a:ext cx="3968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20" algn="l"/>
                <a:tab pos="1591310" algn="l"/>
                <a:tab pos="1945005" algn="l"/>
                <a:tab pos="2284095" algn="l"/>
                <a:tab pos="2555240" algn="l"/>
                <a:tab pos="2890520" algn="l"/>
              </a:tabLst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=	(b	-	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	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)	/	(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r>
              <a:rPr sz="24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994" y="3811134"/>
            <a:ext cx="155560" cy="2143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7622" y="3811134"/>
            <a:ext cx="154972" cy="2143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92797" y="4027932"/>
            <a:ext cx="4158615" cy="573405"/>
            <a:chOff x="1292797" y="4027932"/>
            <a:chExt cx="4158615" cy="57340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797" y="4176893"/>
              <a:ext cx="174181" cy="2097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4939" y="4203192"/>
              <a:ext cx="390144" cy="3901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2787" y="4030980"/>
              <a:ext cx="838200" cy="5699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9611" y="4027932"/>
              <a:ext cx="493775" cy="5699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0800" y="4030980"/>
              <a:ext cx="1720596" cy="5699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0019" y="4027932"/>
              <a:ext cx="1290827" cy="573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71288" y="4064508"/>
              <a:ext cx="480060" cy="3901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77506" y="4277209"/>
            <a:ext cx="96356" cy="6383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980356" y="4030979"/>
            <a:ext cx="1903730" cy="570230"/>
            <a:chOff x="5980356" y="4030979"/>
            <a:chExt cx="1903730" cy="570230"/>
          </a:xfrm>
        </p:grpSpPr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80356" y="4172333"/>
              <a:ext cx="1089238" cy="2690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66204" y="4030979"/>
              <a:ext cx="483107" cy="5699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6516" y="4030979"/>
              <a:ext cx="707135" cy="56997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35707" y="4396740"/>
            <a:ext cx="2459736" cy="5699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16994" y="5269614"/>
            <a:ext cx="826564" cy="26902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874589" y="5128259"/>
            <a:ext cx="4576445" cy="570230"/>
            <a:chOff x="2874589" y="5128259"/>
            <a:chExt cx="4576445" cy="570230"/>
          </a:xfrm>
        </p:grpSpPr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74589" y="5258176"/>
              <a:ext cx="307196" cy="1514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42488" y="5128259"/>
              <a:ext cx="426720" cy="5699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66516" y="5128259"/>
              <a:ext cx="778763" cy="5699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03904" y="5128259"/>
              <a:ext cx="426720" cy="5699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27932" y="5128259"/>
              <a:ext cx="652272" cy="5699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7616" y="5128259"/>
              <a:ext cx="2165604" cy="5699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71844" y="5128259"/>
              <a:ext cx="483107" cy="56997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83679" y="5128259"/>
              <a:ext cx="775716" cy="56997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69835" y="5161787"/>
              <a:ext cx="381000" cy="390144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260094" y="2388235"/>
            <a:ext cx="709485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So</a:t>
            </a:r>
            <a:r>
              <a:rPr sz="2000" b="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000" b="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total</a:t>
            </a:r>
            <a:r>
              <a:rPr sz="2000" b="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number</a:t>
            </a:r>
            <a:r>
              <a:rPr sz="2000" b="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000" b="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nodes</a:t>
            </a:r>
            <a:r>
              <a:rPr sz="2000" b="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expanded</a:t>
            </a:r>
            <a:r>
              <a:rPr sz="2000" b="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by Depth</a:t>
            </a:r>
            <a:r>
              <a:rPr sz="2000" b="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First </a:t>
            </a:r>
            <a:r>
              <a:rPr sz="20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Iterative </a:t>
            </a:r>
            <a:r>
              <a:rPr sz="2000" b="0" spc="-5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Deepening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 for the </a:t>
            </a:r>
            <a:r>
              <a:rPr sz="20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problem of depth </a:t>
            </a:r>
            <a:r>
              <a:rPr sz="2000" b="0" spc="-190" dirty="0">
                <a:solidFill>
                  <a:srgbClr val="003366"/>
                </a:solidFill>
                <a:latin typeface="Microsoft Sans Serif"/>
                <a:cs typeface="Microsoft Sans Serif"/>
              </a:rPr>
              <a:t>„d‟</a:t>
            </a:r>
            <a:r>
              <a:rPr sz="2000" b="0" spc="-18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for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a complete </a:t>
            </a:r>
            <a:r>
              <a:rPr sz="2000" b="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tree</a:t>
            </a:r>
            <a:r>
              <a:rPr sz="20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000" b="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1240789" y="4157852"/>
            <a:ext cx="481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baseline="13888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3000" b="1" spc="-89" baseline="13888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3366"/>
                </a:solidFill>
                <a:latin typeface="Arial"/>
                <a:cs typeface="Arial"/>
              </a:rPr>
              <a:t>id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861311" y="3766417"/>
          <a:ext cx="3111498" cy="65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"/>
                <a:gridCol w="435609"/>
                <a:gridCol w="598170"/>
                <a:gridCol w="672465"/>
                <a:gridCol w="551814"/>
                <a:gridCol w="499110"/>
              </a:tblGrid>
              <a:tr h="3123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2215"/>
                        </a:lnSpc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ts val="2215"/>
                        </a:lnSpc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9772">
                <a:tc>
                  <a:txBody>
                    <a:bodyPr/>
                    <a:lstStyle/>
                    <a:p>
                      <a:pPr marL="31750">
                        <a:lnSpc>
                          <a:spcPts val="234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234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Symbol"/>
                          <a:cs typeface="Symbol"/>
                        </a:rPr>
                        <a:t>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34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234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234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Symbol"/>
                          <a:cs typeface="Symbol"/>
                        </a:rPr>
                        <a:t>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34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spc="-8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/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5067680" y="4104513"/>
            <a:ext cx="26606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3366"/>
                </a:solidFill>
                <a:latin typeface="Arial"/>
                <a:cs typeface="Arial"/>
              </a:rPr>
              <a:t>j+1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5945" y="4095369"/>
            <a:ext cx="1991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705" algn="l"/>
                <a:tab pos="810895" algn="l"/>
                <a:tab pos="1021715" algn="l"/>
                <a:tab pos="124587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-	1 )	/	(	b</a:t>
            </a:r>
            <a:r>
              <a:rPr sz="20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00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0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3282" y="4461128"/>
            <a:ext cx="386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j=0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1504" y="4461128"/>
            <a:ext cx="385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j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=0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95601" y="5192725"/>
            <a:ext cx="8458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8935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=	[</a:t>
            </a:r>
            <a:r>
              <a:rPr sz="20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2000" b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56102" y="5201869"/>
            <a:ext cx="3225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20" dirty="0">
                <a:solidFill>
                  <a:srgbClr val="003366"/>
                </a:solidFill>
                <a:latin typeface="Arial"/>
                <a:cs typeface="Arial"/>
              </a:rPr>
              <a:t>d+2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90442" y="5192725"/>
            <a:ext cx="3762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6220" algn="l"/>
                <a:tab pos="673735" algn="l"/>
                <a:tab pos="897890" algn="l"/>
                <a:tab pos="1417955" algn="l"/>
                <a:tab pos="1775460" algn="l"/>
                <a:tab pos="2070735" algn="l"/>
                <a:tab pos="2861945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-	2b	-	bd	+	d	+1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/	(</a:t>
            </a:r>
            <a:r>
              <a:rPr sz="2000" b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r>
              <a:rPr sz="20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0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66609" y="5201869"/>
            <a:ext cx="12001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15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900" y="2386711"/>
            <a:ext cx="70186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95"/>
              </a:spcBef>
              <a:tabLst>
                <a:tab pos="4451985" algn="l"/>
              </a:tabLst>
            </a:pPr>
            <a:r>
              <a:rPr sz="28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This</a:t>
            </a:r>
            <a:r>
              <a:rPr sz="2800" b="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number</a:t>
            </a:r>
            <a:r>
              <a:rPr sz="2800" b="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800" b="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exponentially</a:t>
            </a:r>
            <a:r>
              <a:rPr sz="2800" b="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large</a:t>
            </a:r>
            <a:r>
              <a:rPr sz="2800" b="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for</a:t>
            </a:r>
            <a:r>
              <a:rPr sz="2800" b="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 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u</a:t>
            </a:r>
            <a:r>
              <a:rPr sz="28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b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s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ta</a:t>
            </a:r>
            <a:r>
              <a:rPr sz="2800" b="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n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ti</a:t>
            </a:r>
            <a:r>
              <a:rPr sz="28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b="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ll</a:t>
            </a:r>
            <a:r>
              <a:rPr sz="2800" b="0" spc="-20" dirty="0">
                <a:solidFill>
                  <a:srgbClr val="003366"/>
                </a:solidFill>
                <a:latin typeface="Microsoft Sans Serif"/>
                <a:cs typeface="Microsoft Sans Serif"/>
              </a:rPr>
              <a:t>y</a:t>
            </a:r>
            <a:r>
              <a:rPr sz="2800" b="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l</a:t>
            </a:r>
            <a:r>
              <a:rPr sz="28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g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</a:t>
            </a:r>
            <a:r>
              <a:rPr sz="2800" b="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v</a:t>
            </a:r>
            <a:r>
              <a:rPr sz="2800" b="0" spc="-20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l</a:t>
            </a:r>
            <a:r>
              <a:rPr sz="28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u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</a:t>
            </a:r>
            <a:r>
              <a:rPr sz="2800" b="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o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	</a:t>
            </a:r>
            <a:r>
              <a:rPr sz="28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de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p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</a:t>
            </a:r>
            <a:r>
              <a:rPr sz="2800" b="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204" dirty="0">
                <a:solidFill>
                  <a:srgbClr val="003366"/>
                </a:solidFill>
                <a:latin typeface="Microsoft Sans Serif"/>
                <a:cs typeface="Microsoft Sans Serif"/>
              </a:rPr>
              <a:t>„</a:t>
            </a:r>
            <a:r>
              <a:rPr sz="2800" b="0" spc="-280" dirty="0">
                <a:solidFill>
                  <a:srgbClr val="003366"/>
                </a:solidFill>
                <a:latin typeface="Microsoft Sans Serif"/>
                <a:cs typeface="Microsoft Sans Serif"/>
              </a:rPr>
              <a:t>d</a:t>
            </a:r>
            <a:r>
              <a:rPr sz="2800" b="0" spc="-315" dirty="0">
                <a:solidFill>
                  <a:srgbClr val="003366"/>
                </a:solidFill>
                <a:latin typeface="Microsoft Sans Serif"/>
                <a:cs typeface="Microsoft Sans Serif"/>
              </a:rPr>
              <a:t>‟</a:t>
            </a:r>
            <a:r>
              <a:rPr sz="2800" b="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b="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nd 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breadth</a:t>
            </a:r>
            <a:r>
              <a:rPr sz="2800" b="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265" dirty="0">
                <a:solidFill>
                  <a:srgbClr val="003366"/>
                </a:solidFill>
                <a:latin typeface="Microsoft Sans Serif"/>
                <a:cs typeface="Microsoft Sans Serif"/>
              </a:rPr>
              <a:t>„b‟</a:t>
            </a:r>
            <a:r>
              <a:rPr sz="2800" b="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800" b="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800" b="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</a:t>
            </a:r>
            <a:r>
              <a:rPr sz="2800" b="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space</a:t>
            </a:r>
            <a:r>
              <a:rPr sz="2800" b="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representation </a:t>
            </a:r>
            <a:r>
              <a:rPr sz="2800" b="0" spc="-7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800" b="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800" b="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problem.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213484"/>
            <a:ext cx="444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F2F9F"/>
                </a:solidFill>
              </a:rPr>
              <a:t>Bidirectional</a:t>
            </a:r>
            <a:r>
              <a:rPr spc="-5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Search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0094" y="2437003"/>
            <a:ext cx="7094220" cy="274447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indent="50165">
              <a:lnSpc>
                <a:spcPct val="103299"/>
              </a:lnSpc>
              <a:spcBef>
                <a:spcPts val="5"/>
              </a:spcBef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Here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process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proceeds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both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forward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backward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direction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simultaneously</a:t>
            </a:r>
            <a:r>
              <a:rPr sz="2400" spc="6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or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parallel.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 marR="123825" indent="7747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If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problem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such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that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equivalent</a:t>
            </a:r>
            <a:r>
              <a:rPr sz="2400" spc="7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 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space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representation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too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huge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bushy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then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Bi </a:t>
            </a:r>
            <a:r>
              <a:rPr sz="2400" spc="-6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directional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more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efficient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than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 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Unidirectional</a:t>
            </a:r>
            <a:r>
              <a:rPr sz="2400" spc="7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Searches.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1213484"/>
            <a:ext cx="7470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A55"/>
                </a:solidFill>
              </a:rPr>
              <a:t>A</a:t>
            </a:r>
            <a:r>
              <a:rPr dirty="0">
                <a:solidFill>
                  <a:srgbClr val="002A55"/>
                </a:solidFill>
              </a:rPr>
              <a:t> </a:t>
            </a:r>
            <a:r>
              <a:rPr spc="-5" dirty="0">
                <a:solidFill>
                  <a:srgbClr val="002A55"/>
                </a:solidFill>
              </a:rPr>
              <a:t>worst</a:t>
            </a:r>
            <a:r>
              <a:rPr dirty="0">
                <a:solidFill>
                  <a:srgbClr val="002A55"/>
                </a:solidFill>
              </a:rPr>
              <a:t> </a:t>
            </a:r>
            <a:r>
              <a:rPr spc="-5" dirty="0">
                <a:solidFill>
                  <a:srgbClr val="002A55"/>
                </a:solidFill>
              </a:rPr>
              <a:t>case</a:t>
            </a:r>
            <a:r>
              <a:rPr spc="-10" dirty="0">
                <a:solidFill>
                  <a:srgbClr val="002A55"/>
                </a:solidFill>
              </a:rPr>
              <a:t> </a:t>
            </a:r>
            <a:r>
              <a:rPr spc="-5" dirty="0">
                <a:solidFill>
                  <a:srgbClr val="002A55"/>
                </a:solidFill>
              </a:rPr>
              <a:t>Bi</a:t>
            </a:r>
            <a:r>
              <a:rPr dirty="0">
                <a:solidFill>
                  <a:srgbClr val="002A55"/>
                </a:solidFill>
              </a:rPr>
              <a:t> </a:t>
            </a:r>
            <a:r>
              <a:rPr spc="-5" dirty="0">
                <a:solidFill>
                  <a:srgbClr val="002A55"/>
                </a:solidFill>
              </a:rPr>
              <a:t>directional</a:t>
            </a:r>
            <a:r>
              <a:rPr spc="5" dirty="0">
                <a:solidFill>
                  <a:srgbClr val="002A55"/>
                </a:solidFill>
              </a:rPr>
              <a:t> </a:t>
            </a:r>
            <a:r>
              <a:rPr dirty="0">
                <a:solidFill>
                  <a:srgbClr val="002A55"/>
                </a:solidFill>
              </a:rPr>
              <a:t>search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69" y="2674938"/>
            <a:ext cx="6481083" cy="326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0" y="4082408"/>
            <a:ext cx="6172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algn="ctr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Drawback</a:t>
            </a:r>
            <a:r>
              <a:rPr spc="-30" dirty="0" smtClean="0"/>
              <a:t> </a:t>
            </a:r>
            <a:r>
              <a:rPr dirty="0" smtClean="0"/>
              <a:t>of</a:t>
            </a:r>
            <a:r>
              <a:rPr spc="-10" dirty="0" smtClean="0"/>
              <a:t> </a:t>
            </a:r>
            <a:r>
              <a:rPr spc="-5" dirty="0" smtClean="0"/>
              <a:t>Bi directional</a:t>
            </a:r>
            <a:r>
              <a:rPr spc="-25" dirty="0" smtClean="0"/>
              <a:t> </a:t>
            </a:r>
            <a:r>
              <a:rPr dirty="0" smtClean="0"/>
              <a:t>Search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0094" y="2437003"/>
            <a:ext cx="7192009" cy="11353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1435" algn="just">
              <a:lnSpc>
                <a:spcPct val="101699"/>
              </a:lnSpc>
              <a:spcBef>
                <a:spcPts val="50"/>
              </a:spcBef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It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might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so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happen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that two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searches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cross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each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other without meeting at a point. So although there </a:t>
            </a:r>
            <a:r>
              <a:rPr sz="24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is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solution,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it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could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not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be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detected.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719709"/>
            <a:ext cx="528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3366"/>
                </a:solidFill>
              </a:rPr>
              <a:t>Limited</a:t>
            </a:r>
            <a:r>
              <a:rPr dirty="0">
                <a:solidFill>
                  <a:srgbClr val="003366"/>
                </a:solidFill>
              </a:rPr>
              <a:t> </a:t>
            </a:r>
            <a:r>
              <a:rPr spc="-5" dirty="0">
                <a:solidFill>
                  <a:srgbClr val="003366"/>
                </a:solidFill>
              </a:rPr>
              <a:t>Horizon</a:t>
            </a:r>
            <a:r>
              <a:rPr dirty="0">
                <a:solidFill>
                  <a:srgbClr val="003366"/>
                </a:solidFill>
              </a:rPr>
              <a:t> </a:t>
            </a:r>
            <a:r>
              <a:rPr spc="-5" dirty="0">
                <a:solidFill>
                  <a:srgbClr val="003366"/>
                </a:solidFill>
              </a:rPr>
              <a:t>Search: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0094" y="2386711"/>
            <a:ext cx="58591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95"/>
              </a:spcBef>
              <a:tabLst>
                <a:tab pos="970915" algn="l"/>
                <a:tab pos="1325880" algn="l"/>
                <a:tab pos="2084070" algn="l"/>
                <a:tab pos="2157095" algn="l"/>
                <a:tab pos="3197860" algn="l"/>
                <a:tab pos="3521075" algn="l"/>
                <a:tab pos="4071620" algn="l"/>
                <a:tab pos="4135120" algn="l"/>
                <a:tab pos="4912360" algn="l"/>
                <a:tab pos="5351780" algn="l"/>
              </a:tabLst>
            </a:pP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	entire		search	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	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terminated </a:t>
            </a:r>
            <a:r>
              <a:rPr sz="2800" spc="-7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fi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n</a:t>
            </a:r>
            <a:r>
              <a:rPr sz="28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d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ing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	</a:t>
            </a:r>
            <a:r>
              <a:rPr sz="28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t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he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	exac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	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goal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		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(s),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	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if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	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7673" y="2386711"/>
            <a:ext cx="11544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wit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ho</a:t>
            </a:r>
            <a:r>
              <a:rPr sz="28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u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  s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e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r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ch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3240150"/>
            <a:ext cx="71913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engine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unable to find the goal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or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solution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within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finite time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interval. Then the inexact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goals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are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only</a:t>
            </a:r>
            <a:r>
              <a:rPr sz="28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considered.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1213484"/>
            <a:ext cx="650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3366"/>
                </a:solidFill>
              </a:rPr>
              <a:t>Why Limited Horizon </a:t>
            </a:r>
            <a:r>
              <a:rPr dirty="0">
                <a:solidFill>
                  <a:srgbClr val="003366"/>
                </a:solidFill>
              </a:rPr>
              <a:t>Search?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437003"/>
            <a:ext cx="7536180" cy="34766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4965" marR="5715" indent="-342900" algn="just">
              <a:lnSpc>
                <a:spcPct val="101099"/>
              </a:lnSpc>
              <a:spcBef>
                <a:spcPts val="65"/>
              </a:spcBef>
              <a:buClr>
                <a:srgbClr val="003366"/>
              </a:buClr>
              <a:buSzPct val="87500"/>
              <a:buFont typeface="Wingdings"/>
              <a:buChar char=""/>
              <a:tabLst>
                <a:tab pos="65151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If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the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mechanism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integrated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400" spc="6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6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real </a:t>
            </a:r>
            <a:r>
              <a:rPr sz="2400" spc="-6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time system,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which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has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produce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output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within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fixed or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minimum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time interval this Limited Horizon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Search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applied.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"/>
            </a:pPr>
            <a:endParaRPr sz="3550"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100000"/>
              </a:lnSpc>
              <a:buClr>
                <a:srgbClr val="003366"/>
              </a:buClr>
              <a:buSzPct val="75000"/>
              <a:buFont typeface="Wingdings"/>
              <a:buChar char=""/>
              <a:tabLst>
                <a:tab pos="692785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In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some problems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it is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computationally too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much 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expensive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and/or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time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consuming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and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thereby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infeasible to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apply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any unguided or routine search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 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find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path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for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goal.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48635" marR="5080" indent="-267970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Applications of Limited</a:t>
            </a:r>
            <a:r>
              <a:rPr dirty="0"/>
              <a:t> Horizon </a:t>
            </a:r>
            <a:r>
              <a:rPr spc="-985" dirty="0"/>
              <a:t> </a:t>
            </a:r>
            <a:r>
              <a:rPr spc="-5" dirty="0"/>
              <a:t>Search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9017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„Limited</a:t>
            </a:r>
            <a:r>
              <a:rPr spc="30" dirty="0"/>
              <a:t> </a:t>
            </a:r>
            <a:r>
              <a:rPr spc="-5" dirty="0"/>
              <a:t>Horizon</a:t>
            </a:r>
            <a:r>
              <a:rPr spc="45" dirty="0"/>
              <a:t> </a:t>
            </a:r>
            <a:r>
              <a:rPr spc="-45" dirty="0"/>
              <a:t>Search‟</a:t>
            </a:r>
            <a:r>
              <a:rPr spc="45" dirty="0"/>
              <a:t> </a:t>
            </a:r>
            <a:r>
              <a:rPr dirty="0"/>
              <a:t>may</a:t>
            </a:r>
            <a:r>
              <a:rPr spc="25" dirty="0"/>
              <a:t> </a:t>
            </a:r>
            <a:r>
              <a:rPr spc="-5" dirty="0"/>
              <a:t>be</a:t>
            </a:r>
            <a:r>
              <a:rPr spc="10" dirty="0"/>
              <a:t> </a:t>
            </a:r>
            <a:r>
              <a:rPr spc="-10" dirty="0"/>
              <a:t>efficiently</a:t>
            </a:r>
            <a:r>
              <a:rPr spc="35" dirty="0"/>
              <a:t> </a:t>
            </a:r>
            <a:r>
              <a:rPr spc="-10" dirty="0"/>
              <a:t>applied</a:t>
            </a:r>
            <a:r>
              <a:rPr spc="60" dirty="0"/>
              <a:t> </a:t>
            </a:r>
            <a:r>
              <a:rPr spc="-5" dirty="0"/>
              <a:t>by </a:t>
            </a:r>
            <a:r>
              <a:rPr spc="-62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DFS</a:t>
            </a:r>
            <a:r>
              <a:rPr spc="15" dirty="0"/>
              <a:t> </a:t>
            </a:r>
            <a:r>
              <a:rPr spc="-5" dirty="0"/>
              <a:t>process</a:t>
            </a:r>
            <a:r>
              <a:rPr spc="20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depth</a:t>
            </a:r>
            <a:r>
              <a:rPr spc="35" dirty="0"/>
              <a:t> </a:t>
            </a:r>
            <a:r>
              <a:rPr spc="-175" dirty="0"/>
              <a:t>„d‟.</a:t>
            </a:r>
          </a:p>
          <a:p>
            <a:pPr marL="443230">
              <a:lnSpc>
                <a:spcPct val="100000"/>
              </a:lnSpc>
              <a:spcBef>
                <a:spcPts val="15"/>
              </a:spcBef>
            </a:pPr>
            <a:endParaRPr sz="3550"/>
          </a:p>
          <a:p>
            <a:pPr marL="545465" marR="226695" indent="-5080">
              <a:lnSpc>
                <a:spcPct val="100000"/>
              </a:lnSpc>
            </a:pPr>
            <a:r>
              <a:rPr spc="-10" dirty="0"/>
              <a:t>Similarly</a:t>
            </a:r>
            <a:r>
              <a:rPr spc="35" dirty="0"/>
              <a:t> </a:t>
            </a:r>
            <a:r>
              <a:rPr spc="-10" dirty="0"/>
              <a:t>it</a:t>
            </a:r>
            <a:r>
              <a:rPr spc="30" dirty="0"/>
              <a:t> </a:t>
            </a:r>
            <a:r>
              <a:rPr dirty="0"/>
              <a:t>can</a:t>
            </a:r>
            <a:r>
              <a:rPr spc="30" dirty="0"/>
              <a:t> </a:t>
            </a:r>
            <a:r>
              <a:rPr dirty="0"/>
              <a:t>be</a:t>
            </a:r>
            <a:r>
              <a:rPr spc="25" dirty="0"/>
              <a:t> </a:t>
            </a:r>
            <a:r>
              <a:rPr spc="-10" dirty="0"/>
              <a:t>applied</a:t>
            </a:r>
            <a:r>
              <a:rPr spc="60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other</a:t>
            </a:r>
            <a:r>
              <a:rPr spc="20" dirty="0"/>
              <a:t> </a:t>
            </a:r>
            <a:r>
              <a:rPr spc="-5" dirty="0"/>
              <a:t>routine</a:t>
            </a:r>
            <a:r>
              <a:rPr spc="40" dirty="0"/>
              <a:t> </a:t>
            </a:r>
            <a:r>
              <a:rPr spc="-5" dirty="0"/>
              <a:t>searches </a:t>
            </a:r>
            <a:r>
              <a:rPr spc="-625" dirty="0"/>
              <a:t> </a:t>
            </a:r>
            <a:r>
              <a:rPr spc="-10" dirty="0"/>
              <a:t>like,</a:t>
            </a:r>
            <a:r>
              <a:rPr spc="25" dirty="0"/>
              <a:t> </a:t>
            </a:r>
            <a:r>
              <a:rPr dirty="0"/>
              <a:t>BFS,</a:t>
            </a:r>
            <a:r>
              <a:rPr spc="25" dirty="0"/>
              <a:t> </a:t>
            </a:r>
            <a:r>
              <a:rPr spc="-5" dirty="0"/>
              <a:t>Depth</a:t>
            </a:r>
            <a:r>
              <a:rPr spc="40" dirty="0"/>
              <a:t> </a:t>
            </a:r>
            <a:r>
              <a:rPr spc="-5" dirty="0"/>
              <a:t>First</a:t>
            </a:r>
            <a:r>
              <a:rPr spc="30" dirty="0"/>
              <a:t> </a:t>
            </a:r>
            <a:r>
              <a:rPr spc="-5" dirty="0"/>
              <a:t>Iterative</a:t>
            </a:r>
            <a:r>
              <a:rPr spc="10" dirty="0"/>
              <a:t> </a:t>
            </a:r>
            <a:r>
              <a:rPr spc="-10" dirty="0"/>
              <a:t>Deepening</a:t>
            </a:r>
            <a:r>
              <a:rPr spc="75" dirty="0"/>
              <a:t> </a:t>
            </a:r>
            <a:r>
              <a:rPr spc="-5" dirty="0"/>
              <a:t>Search </a:t>
            </a:r>
            <a:r>
              <a:rPr dirty="0"/>
              <a:t> </a:t>
            </a:r>
            <a:r>
              <a:rPr spc="-5" dirty="0"/>
              <a:t>also.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88035" marR="5080" indent="697865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A sample state</a:t>
            </a:r>
            <a:r>
              <a:rPr dirty="0"/>
              <a:t> </a:t>
            </a:r>
            <a:r>
              <a:rPr spc="-5" dirty="0"/>
              <a:t>space </a:t>
            </a:r>
            <a:r>
              <a:rPr dirty="0"/>
              <a:t> representation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648644" y="2281237"/>
            <a:ext cx="631190" cy="506730"/>
            <a:chOff x="4648644" y="2281237"/>
            <a:chExt cx="631190" cy="506730"/>
          </a:xfrm>
        </p:grpSpPr>
        <p:sp>
          <p:nvSpPr>
            <p:cNvPr id="4" name="object 4"/>
            <p:cNvSpPr/>
            <p:nvPr/>
          </p:nvSpPr>
          <p:spPr>
            <a:xfrm>
              <a:off x="4653407" y="2286000"/>
              <a:ext cx="621665" cy="497205"/>
            </a:xfrm>
            <a:custGeom>
              <a:avLst/>
              <a:gdLst/>
              <a:ahLst/>
              <a:cxnLst/>
              <a:rect l="l" t="t" r="r" b="b"/>
              <a:pathLst>
                <a:path w="621664" h="497205">
                  <a:moveTo>
                    <a:pt x="310768" y="0"/>
                  </a:moveTo>
                  <a:lnTo>
                    <a:pt x="260374" y="3248"/>
                  </a:lnTo>
                  <a:lnTo>
                    <a:pt x="212563" y="12654"/>
                  </a:lnTo>
                  <a:lnTo>
                    <a:pt x="167977" y="27706"/>
                  </a:lnTo>
                  <a:lnTo>
                    <a:pt x="127257" y="47894"/>
                  </a:lnTo>
                  <a:lnTo>
                    <a:pt x="91043" y="72707"/>
                  </a:lnTo>
                  <a:lnTo>
                    <a:pt x="59976" y="101635"/>
                  </a:lnTo>
                  <a:lnTo>
                    <a:pt x="34698" y="134167"/>
                  </a:lnTo>
                  <a:lnTo>
                    <a:pt x="15848" y="169793"/>
                  </a:lnTo>
                  <a:lnTo>
                    <a:pt x="4068" y="208003"/>
                  </a:lnTo>
                  <a:lnTo>
                    <a:pt x="0" y="248285"/>
                  </a:lnTo>
                  <a:lnTo>
                    <a:pt x="4068" y="288570"/>
                  </a:lnTo>
                  <a:lnTo>
                    <a:pt x="15848" y="326789"/>
                  </a:lnTo>
                  <a:lnTo>
                    <a:pt x="34698" y="362429"/>
                  </a:lnTo>
                  <a:lnTo>
                    <a:pt x="59976" y="394979"/>
                  </a:lnTo>
                  <a:lnTo>
                    <a:pt x="91043" y="423925"/>
                  </a:lnTo>
                  <a:lnTo>
                    <a:pt x="127257" y="448758"/>
                  </a:lnTo>
                  <a:lnTo>
                    <a:pt x="167977" y="468963"/>
                  </a:lnTo>
                  <a:lnTo>
                    <a:pt x="212563" y="484029"/>
                  </a:lnTo>
                  <a:lnTo>
                    <a:pt x="260374" y="493444"/>
                  </a:lnTo>
                  <a:lnTo>
                    <a:pt x="310768" y="496697"/>
                  </a:lnTo>
                  <a:lnTo>
                    <a:pt x="361129" y="493444"/>
                  </a:lnTo>
                  <a:lnTo>
                    <a:pt x="408912" y="484029"/>
                  </a:lnTo>
                  <a:lnTo>
                    <a:pt x="453477" y="468963"/>
                  </a:lnTo>
                  <a:lnTo>
                    <a:pt x="494181" y="448758"/>
                  </a:lnTo>
                  <a:lnTo>
                    <a:pt x="530383" y="423925"/>
                  </a:lnTo>
                  <a:lnTo>
                    <a:pt x="561442" y="394979"/>
                  </a:lnTo>
                  <a:lnTo>
                    <a:pt x="586716" y="362429"/>
                  </a:lnTo>
                  <a:lnTo>
                    <a:pt x="605563" y="326789"/>
                  </a:lnTo>
                  <a:lnTo>
                    <a:pt x="617342" y="288570"/>
                  </a:lnTo>
                  <a:lnTo>
                    <a:pt x="621410" y="248285"/>
                  </a:lnTo>
                  <a:lnTo>
                    <a:pt x="617342" y="208003"/>
                  </a:lnTo>
                  <a:lnTo>
                    <a:pt x="605563" y="169793"/>
                  </a:lnTo>
                  <a:lnTo>
                    <a:pt x="586716" y="134167"/>
                  </a:lnTo>
                  <a:lnTo>
                    <a:pt x="561442" y="101635"/>
                  </a:lnTo>
                  <a:lnTo>
                    <a:pt x="530383" y="72707"/>
                  </a:lnTo>
                  <a:lnTo>
                    <a:pt x="494181" y="47894"/>
                  </a:lnTo>
                  <a:lnTo>
                    <a:pt x="453477" y="27706"/>
                  </a:lnTo>
                  <a:lnTo>
                    <a:pt x="408912" y="12654"/>
                  </a:lnTo>
                  <a:lnTo>
                    <a:pt x="361129" y="3248"/>
                  </a:lnTo>
                  <a:lnTo>
                    <a:pt x="310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3407" y="2286000"/>
              <a:ext cx="621665" cy="497205"/>
            </a:xfrm>
            <a:custGeom>
              <a:avLst/>
              <a:gdLst/>
              <a:ahLst/>
              <a:cxnLst/>
              <a:rect l="l" t="t" r="r" b="b"/>
              <a:pathLst>
                <a:path w="621664" h="497205">
                  <a:moveTo>
                    <a:pt x="0" y="248285"/>
                  </a:moveTo>
                  <a:lnTo>
                    <a:pt x="4068" y="208003"/>
                  </a:lnTo>
                  <a:lnTo>
                    <a:pt x="15848" y="169793"/>
                  </a:lnTo>
                  <a:lnTo>
                    <a:pt x="34698" y="134167"/>
                  </a:lnTo>
                  <a:lnTo>
                    <a:pt x="59976" y="101635"/>
                  </a:lnTo>
                  <a:lnTo>
                    <a:pt x="91043" y="72707"/>
                  </a:lnTo>
                  <a:lnTo>
                    <a:pt x="127257" y="47894"/>
                  </a:lnTo>
                  <a:lnTo>
                    <a:pt x="167977" y="27706"/>
                  </a:lnTo>
                  <a:lnTo>
                    <a:pt x="212563" y="12654"/>
                  </a:lnTo>
                  <a:lnTo>
                    <a:pt x="260374" y="3248"/>
                  </a:lnTo>
                  <a:lnTo>
                    <a:pt x="310768" y="0"/>
                  </a:lnTo>
                  <a:lnTo>
                    <a:pt x="361129" y="3248"/>
                  </a:lnTo>
                  <a:lnTo>
                    <a:pt x="408912" y="12654"/>
                  </a:lnTo>
                  <a:lnTo>
                    <a:pt x="453477" y="27706"/>
                  </a:lnTo>
                  <a:lnTo>
                    <a:pt x="494181" y="47894"/>
                  </a:lnTo>
                  <a:lnTo>
                    <a:pt x="530383" y="72707"/>
                  </a:lnTo>
                  <a:lnTo>
                    <a:pt x="561442" y="101635"/>
                  </a:lnTo>
                  <a:lnTo>
                    <a:pt x="586716" y="134167"/>
                  </a:lnTo>
                  <a:lnTo>
                    <a:pt x="605563" y="169793"/>
                  </a:lnTo>
                  <a:lnTo>
                    <a:pt x="617342" y="208003"/>
                  </a:lnTo>
                  <a:lnTo>
                    <a:pt x="621410" y="248285"/>
                  </a:lnTo>
                  <a:lnTo>
                    <a:pt x="617342" y="288570"/>
                  </a:lnTo>
                  <a:lnTo>
                    <a:pt x="605563" y="326789"/>
                  </a:lnTo>
                  <a:lnTo>
                    <a:pt x="586716" y="362429"/>
                  </a:lnTo>
                  <a:lnTo>
                    <a:pt x="561442" y="394979"/>
                  </a:lnTo>
                  <a:lnTo>
                    <a:pt x="530383" y="423925"/>
                  </a:lnTo>
                  <a:lnTo>
                    <a:pt x="494181" y="448758"/>
                  </a:lnTo>
                  <a:lnTo>
                    <a:pt x="453477" y="468963"/>
                  </a:lnTo>
                  <a:lnTo>
                    <a:pt x="408912" y="484029"/>
                  </a:lnTo>
                  <a:lnTo>
                    <a:pt x="361129" y="493444"/>
                  </a:lnTo>
                  <a:lnTo>
                    <a:pt x="310768" y="496697"/>
                  </a:lnTo>
                  <a:lnTo>
                    <a:pt x="260374" y="493444"/>
                  </a:lnTo>
                  <a:lnTo>
                    <a:pt x="212563" y="484029"/>
                  </a:lnTo>
                  <a:lnTo>
                    <a:pt x="167977" y="468963"/>
                  </a:lnTo>
                  <a:lnTo>
                    <a:pt x="127257" y="448758"/>
                  </a:lnTo>
                  <a:lnTo>
                    <a:pt x="91043" y="423925"/>
                  </a:lnTo>
                  <a:lnTo>
                    <a:pt x="59976" y="394979"/>
                  </a:lnTo>
                  <a:lnTo>
                    <a:pt x="34698" y="362429"/>
                  </a:lnTo>
                  <a:lnTo>
                    <a:pt x="15848" y="326789"/>
                  </a:lnTo>
                  <a:lnTo>
                    <a:pt x="4068" y="288570"/>
                  </a:lnTo>
                  <a:lnTo>
                    <a:pt x="0" y="2482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23840" y="2389123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2440" y="3280790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0" y="249047"/>
                </a:moveTo>
                <a:lnTo>
                  <a:pt x="4012" y="204281"/>
                </a:lnTo>
                <a:lnTo>
                  <a:pt x="15580" y="162147"/>
                </a:lnTo>
                <a:lnTo>
                  <a:pt x="33998" y="123349"/>
                </a:lnTo>
                <a:lnTo>
                  <a:pt x="58562" y="88590"/>
                </a:lnTo>
                <a:lnTo>
                  <a:pt x="88568" y="58574"/>
                </a:lnTo>
                <a:lnTo>
                  <a:pt x="123312" y="34003"/>
                </a:lnTo>
                <a:lnTo>
                  <a:pt x="162088" y="15581"/>
                </a:lnTo>
                <a:lnTo>
                  <a:pt x="204192" y="4012"/>
                </a:lnTo>
                <a:lnTo>
                  <a:pt x="248920" y="0"/>
                </a:lnTo>
                <a:lnTo>
                  <a:pt x="293685" y="4012"/>
                </a:lnTo>
                <a:lnTo>
                  <a:pt x="335819" y="15581"/>
                </a:lnTo>
                <a:lnTo>
                  <a:pt x="374617" y="34003"/>
                </a:lnTo>
                <a:lnTo>
                  <a:pt x="409376" y="58574"/>
                </a:lnTo>
                <a:lnTo>
                  <a:pt x="439392" y="88590"/>
                </a:lnTo>
                <a:lnTo>
                  <a:pt x="463963" y="123349"/>
                </a:lnTo>
                <a:lnTo>
                  <a:pt x="482385" y="162147"/>
                </a:lnTo>
                <a:lnTo>
                  <a:pt x="493954" y="204281"/>
                </a:lnTo>
                <a:lnTo>
                  <a:pt x="497967" y="249047"/>
                </a:lnTo>
                <a:lnTo>
                  <a:pt x="493954" y="293812"/>
                </a:lnTo>
                <a:lnTo>
                  <a:pt x="482385" y="335946"/>
                </a:lnTo>
                <a:lnTo>
                  <a:pt x="463963" y="374744"/>
                </a:lnTo>
                <a:lnTo>
                  <a:pt x="439392" y="409503"/>
                </a:lnTo>
                <a:lnTo>
                  <a:pt x="409376" y="439519"/>
                </a:lnTo>
                <a:lnTo>
                  <a:pt x="374617" y="464090"/>
                </a:lnTo>
                <a:lnTo>
                  <a:pt x="335819" y="482512"/>
                </a:lnTo>
                <a:lnTo>
                  <a:pt x="293685" y="494081"/>
                </a:lnTo>
                <a:lnTo>
                  <a:pt x="248920" y="498094"/>
                </a:lnTo>
                <a:lnTo>
                  <a:pt x="204192" y="494081"/>
                </a:lnTo>
                <a:lnTo>
                  <a:pt x="162088" y="482512"/>
                </a:lnTo>
                <a:lnTo>
                  <a:pt x="123312" y="464090"/>
                </a:lnTo>
                <a:lnTo>
                  <a:pt x="88568" y="439519"/>
                </a:lnTo>
                <a:lnTo>
                  <a:pt x="58562" y="409503"/>
                </a:lnTo>
                <a:lnTo>
                  <a:pt x="33998" y="374744"/>
                </a:lnTo>
                <a:lnTo>
                  <a:pt x="15580" y="335946"/>
                </a:lnTo>
                <a:lnTo>
                  <a:pt x="4012" y="293812"/>
                </a:lnTo>
                <a:lnTo>
                  <a:pt x="0" y="24904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34714" y="3384296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1373" y="3280790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0" y="249047"/>
                </a:moveTo>
                <a:lnTo>
                  <a:pt x="4012" y="204281"/>
                </a:lnTo>
                <a:lnTo>
                  <a:pt x="15581" y="162147"/>
                </a:lnTo>
                <a:lnTo>
                  <a:pt x="34003" y="123349"/>
                </a:lnTo>
                <a:lnTo>
                  <a:pt x="58574" y="88590"/>
                </a:lnTo>
                <a:lnTo>
                  <a:pt x="88590" y="58574"/>
                </a:lnTo>
                <a:lnTo>
                  <a:pt x="123349" y="34003"/>
                </a:lnTo>
                <a:lnTo>
                  <a:pt x="162147" y="15581"/>
                </a:lnTo>
                <a:lnTo>
                  <a:pt x="204281" y="4012"/>
                </a:lnTo>
                <a:lnTo>
                  <a:pt x="249047" y="0"/>
                </a:lnTo>
                <a:lnTo>
                  <a:pt x="293774" y="4012"/>
                </a:lnTo>
                <a:lnTo>
                  <a:pt x="335878" y="15581"/>
                </a:lnTo>
                <a:lnTo>
                  <a:pt x="374654" y="34003"/>
                </a:lnTo>
                <a:lnTo>
                  <a:pt x="409398" y="58574"/>
                </a:lnTo>
                <a:lnTo>
                  <a:pt x="439404" y="88590"/>
                </a:lnTo>
                <a:lnTo>
                  <a:pt x="463968" y="123349"/>
                </a:lnTo>
                <a:lnTo>
                  <a:pt x="482386" y="162147"/>
                </a:lnTo>
                <a:lnTo>
                  <a:pt x="493954" y="204281"/>
                </a:lnTo>
                <a:lnTo>
                  <a:pt x="497966" y="249047"/>
                </a:lnTo>
                <a:lnTo>
                  <a:pt x="493954" y="293812"/>
                </a:lnTo>
                <a:lnTo>
                  <a:pt x="482386" y="335946"/>
                </a:lnTo>
                <a:lnTo>
                  <a:pt x="463968" y="374744"/>
                </a:lnTo>
                <a:lnTo>
                  <a:pt x="439404" y="409503"/>
                </a:lnTo>
                <a:lnTo>
                  <a:pt x="409398" y="439519"/>
                </a:lnTo>
                <a:lnTo>
                  <a:pt x="374654" y="464090"/>
                </a:lnTo>
                <a:lnTo>
                  <a:pt x="335878" y="482512"/>
                </a:lnTo>
                <a:lnTo>
                  <a:pt x="293774" y="494081"/>
                </a:lnTo>
                <a:lnTo>
                  <a:pt x="249047" y="498094"/>
                </a:lnTo>
                <a:lnTo>
                  <a:pt x="204281" y="494081"/>
                </a:lnTo>
                <a:lnTo>
                  <a:pt x="162147" y="482512"/>
                </a:lnTo>
                <a:lnTo>
                  <a:pt x="123349" y="464090"/>
                </a:lnTo>
                <a:lnTo>
                  <a:pt x="88590" y="439519"/>
                </a:lnTo>
                <a:lnTo>
                  <a:pt x="58574" y="409503"/>
                </a:lnTo>
                <a:lnTo>
                  <a:pt x="34003" y="374744"/>
                </a:lnTo>
                <a:lnTo>
                  <a:pt x="15581" y="335946"/>
                </a:lnTo>
                <a:lnTo>
                  <a:pt x="4012" y="293812"/>
                </a:lnTo>
                <a:lnTo>
                  <a:pt x="0" y="24904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03901" y="3384296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3507" y="4525390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0" y="249046"/>
                </a:moveTo>
                <a:lnTo>
                  <a:pt x="4012" y="204281"/>
                </a:lnTo>
                <a:lnTo>
                  <a:pt x="15580" y="162147"/>
                </a:lnTo>
                <a:lnTo>
                  <a:pt x="33998" y="123349"/>
                </a:lnTo>
                <a:lnTo>
                  <a:pt x="58562" y="88590"/>
                </a:lnTo>
                <a:lnTo>
                  <a:pt x="88568" y="58574"/>
                </a:lnTo>
                <a:lnTo>
                  <a:pt x="123312" y="34003"/>
                </a:lnTo>
                <a:lnTo>
                  <a:pt x="162088" y="15581"/>
                </a:lnTo>
                <a:lnTo>
                  <a:pt x="204192" y="4012"/>
                </a:lnTo>
                <a:lnTo>
                  <a:pt x="248919" y="0"/>
                </a:lnTo>
                <a:lnTo>
                  <a:pt x="293685" y="4012"/>
                </a:lnTo>
                <a:lnTo>
                  <a:pt x="335819" y="15581"/>
                </a:lnTo>
                <a:lnTo>
                  <a:pt x="374617" y="34003"/>
                </a:lnTo>
                <a:lnTo>
                  <a:pt x="409376" y="58574"/>
                </a:lnTo>
                <a:lnTo>
                  <a:pt x="439392" y="88590"/>
                </a:lnTo>
                <a:lnTo>
                  <a:pt x="463963" y="123349"/>
                </a:lnTo>
                <a:lnTo>
                  <a:pt x="482385" y="162147"/>
                </a:lnTo>
                <a:lnTo>
                  <a:pt x="493954" y="204281"/>
                </a:lnTo>
                <a:lnTo>
                  <a:pt x="497967" y="249046"/>
                </a:lnTo>
                <a:lnTo>
                  <a:pt x="493954" y="293812"/>
                </a:lnTo>
                <a:lnTo>
                  <a:pt x="482385" y="335946"/>
                </a:lnTo>
                <a:lnTo>
                  <a:pt x="463963" y="374744"/>
                </a:lnTo>
                <a:lnTo>
                  <a:pt x="439392" y="409503"/>
                </a:lnTo>
                <a:lnTo>
                  <a:pt x="409376" y="439519"/>
                </a:lnTo>
                <a:lnTo>
                  <a:pt x="374617" y="464090"/>
                </a:lnTo>
                <a:lnTo>
                  <a:pt x="335819" y="482512"/>
                </a:lnTo>
                <a:lnTo>
                  <a:pt x="293685" y="494081"/>
                </a:lnTo>
                <a:lnTo>
                  <a:pt x="248919" y="498093"/>
                </a:lnTo>
                <a:lnTo>
                  <a:pt x="204192" y="494081"/>
                </a:lnTo>
                <a:lnTo>
                  <a:pt x="162088" y="482512"/>
                </a:lnTo>
                <a:lnTo>
                  <a:pt x="123312" y="464090"/>
                </a:lnTo>
                <a:lnTo>
                  <a:pt x="88568" y="439519"/>
                </a:lnTo>
                <a:lnTo>
                  <a:pt x="58562" y="409503"/>
                </a:lnTo>
                <a:lnTo>
                  <a:pt x="33998" y="374744"/>
                </a:lnTo>
                <a:lnTo>
                  <a:pt x="15580" y="335946"/>
                </a:lnTo>
                <a:lnTo>
                  <a:pt x="4012" y="293812"/>
                </a:lnTo>
                <a:lnTo>
                  <a:pt x="0" y="249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65654" y="4629403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D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09315" y="4525390"/>
            <a:ext cx="496570" cy="498475"/>
          </a:xfrm>
          <a:custGeom>
            <a:avLst/>
            <a:gdLst/>
            <a:ahLst/>
            <a:cxnLst/>
            <a:rect l="l" t="t" r="r" b="b"/>
            <a:pathLst>
              <a:path w="496570" h="498475">
                <a:moveTo>
                  <a:pt x="0" y="249046"/>
                </a:moveTo>
                <a:lnTo>
                  <a:pt x="4003" y="204281"/>
                </a:lnTo>
                <a:lnTo>
                  <a:pt x="15543" y="162147"/>
                </a:lnTo>
                <a:lnTo>
                  <a:pt x="33918" y="123349"/>
                </a:lnTo>
                <a:lnTo>
                  <a:pt x="58423" y="88590"/>
                </a:lnTo>
                <a:lnTo>
                  <a:pt x="88355" y="58574"/>
                </a:lnTo>
                <a:lnTo>
                  <a:pt x="123011" y="34003"/>
                </a:lnTo>
                <a:lnTo>
                  <a:pt x="161687" y="15581"/>
                </a:lnTo>
                <a:lnTo>
                  <a:pt x="203679" y="4012"/>
                </a:lnTo>
                <a:lnTo>
                  <a:pt x="248285" y="0"/>
                </a:lnTo>
                <a:lnTo>
                  <a:pt x="292890" y="4012"/>
                </a:lnTo>
                <a:lnTo>
                  <a:pt x="334882" y="15581"/>
                </a:lnTo>
                <a:lnTo>
                  <a:pt x="373558" y="34003"/>
                </a:lnTo>
                <a:lnTo>
                  <a:pt x="408214" y="58574"/>
                </a:lnTo>
                <a:lnTo>
                  <a:pt x="438146" y="88590"/>
                </a:lnTo>
                <a:lnTo>
                  <a:pt x="462651" y="123349"/>
                </a:lnTo>
                <a:lnTo>
                  <a:pt x="481026" y="162147"/>
                </a:lnTo>
                <a:lnTo>
                  <a:pt x="492566" y="204281"/>
                </a:lnTo>
                <a:lnTo>
                  <a:pt x="496570" y="249046"/>
                </a:lnTo>
                <a:lnTo>
                  <a:pt x="492566" y="293812"/>
                </a:lnTo>
                <a:lnTo>
                  <a:pt x="481026" y="335946"/>
                </a:lnTo>
                <a:lnTo>
                  <a:pt x="462651" y="374744"/>
                </a:lnTo>
                <a:lnTo>
                  <a:pt x="438146" y="409503"/>
                </a:lnTo>
                <a:lnTo>
                  <a:pt x="408214" y="439519"/>
                </a:lnTo>
                <a:lnTo>
                  <a:pt x="373558" y="464090"/>
                </a:lnTo>
                <a:lnTo>
                  <a:pt x="334882" y="482512"/>
                </a:lnTo>
                <a:lnTo>
                  <a:pt x="292890" y="494081"/>
                </a:lnTo>
                <a:lnTo>
                  <a:pt x="248285" y="498093"/>
                </a:lnTo>
                <a:lnTo>
                  <a:pt x="203679" y="494081"/>
                </a:lnTo>
                <a:lnTo>
                  <a:pt x="161687" y="482512"/>
                </a:lnTo>
                <a:lnTo>
                  <a:pt x="123011" y="464090"/>
                </a:lnTo>
                <a:lnTo>
                  <a:pt x="88355" y="439519"/>
                </a:lnTo>
                <a:lnTo>
                  <a:pt x="58423" y="409503"/>
                </a:lnTo>
                <a:lnTo>
                  <a:pt x="33918" y="374744"/>
                </a:lnTo>
                <a:lnTo>
                  <a:pt x="15543" y="335946"/>
                </a:lnTo>
                <a:lnTo>
                  <a:pt x="4003" y="293812"/>
                </a:lnTo>
                <a:lnTo>
                  <a:pt x="0" y="249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61334" y="4629403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03725" y="4525390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0" y="249046"/>
                </a:moveTo>
                <a:lnTo>
                  <a:pt x="4012" y="204281"/>
                </a:lnTo>
                <a:lnTo>
                  <a:pt x="15581" y="162147"/>
                </a:lnTo>
                <a:lnTo>
                  <a:pt x="34003" y="123349"/>
                </a:lnTo>
                <a:lnTo>
                  <a:pt x="58574" y="88590"/>
                </a:lnTo>
                <a:lnTo>
                  <a:pt x="88590" y="58574"/>
                </a:lnTo>
                <a:lnTo>
                  <a:pt x="123349" y="34003"/>
                </a:lnTo>
                <a:lnTo>
                  <a:pt x="162147" y="15581"/>
                </a:lnTo>
                <a:lnTo>
                  <a:pt x="204281" y="4012"/>
                </a:lnTo>
                <a:lnTo>
                  <a:pt x="249047" y="0"/>
                </a:lnTo>
                <a:lnTo>
                  <a:pt x="293774" y="4012"/>
                </a:lnTo>
                <a:lnTo>
                  <a:pt x="335878" y="15581"/>
                </a:lnTo>
                <a:lnTo>
                  <a:pt x="374654" y="34003"/>
                </a:lnTo>
                <a:lnTo>
                  <a:pt x="409398" y="58574"/>
                </a:lnTo>
                <a:lnTo>
                  <a:pt x="439404" y="88590"/>
                </a:lnTo>
                <a:lnTo>
                  <a:pt x="463968" y="123349"/>
                </a:lnTo>
                <a:lnTo>
                  <a:pt x="482386" y="162147"/>
                </a:lnTo>
                <a:lnTo>
                  <a:pt x="493954" y="204281"/>
                </a:lnTo>
                <a:lnTo>
                  <a:pt x="497966" y="249046"/>
                </a:lnTo>
                <a:lnTo>
                  <a:pt x="493954" y="293812"/>
                </a:lnTo>
                <a:lnTo>
                  <a:pt x="482386" y="335946"/>
                </a:lnTo>
                <a:lnTo>
                  <a:pt x="463968" y="374744"/>
                </a:lnTo>
                <a:lnTo>
                  <a:pt x="439404" y="409503"/>
                </a:lnTo>
                <a:lnTo>
                  <a:pt x="409398" y="439519"/>
                </a:lnTo>
                <a:lnTo>
                  <a:pt x="374654" y="464090"/>
                </a:lnTo>
                <a:lnTo>
                  <a:pt x="335878" y="482512"/>
                </a:lnTo>
                <a:lnTo>
                  <a:pt x="293774" y="494081"/>
                </a:lnTo>
                <a:lnTo>
                  <a:pt x="249047" y="498093"/>
                </a:lnTo>
                <a:lnTo>
                  <a:pt x="204281" y="494081"/>
                </a:lnTo>
                <a:lnTo>
                  <a:pt x="162147" y="482512"/>
                </a:lnTo>
                <a:lnTo>
                  <a:pt x="123349" y="464090"/>
                </a:lnTo>
                <a:lnTo>
                  <a:pt x="88590" y="439519"/>
                </a:lnTo>
                <a:lnTo>
                  <a:pt x="58574" y="409503"/>
                </a:lnTo>
                <a:lnTo>
                  <a:pt x="34003" y="374744"/>
                </a:lnTo>
                <a:lnTo>
                  <a:pt x="15581" y="335946"/>
                </a:lnTo>
                <a:lnTo>
                  <a:pt x="4012" y="293812"/>
                </a:lnTo>
                <a:lnTo>
                  <a:pt x="0" y="249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56252" y="4629403"/>
            <a:ext cx="10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24500" y="4525390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0" y="249046"/>
                </a:moveTo>
                <a:lnTo>
                  <a:pt x="4012" y="204281"/>
                </a:lnTo>
                <a:lnTo>
                  <a:pt x="15580" y="162147"/>
                </a:lnTo>
                <a:lnTo>
                  <a:pt x="33998" y="123349"/>
                </a:lnTo>
                <a:lnTo>
                  <a:pt x="58562" y="88590"/>
                </a:lnTo>
                <a:lnTo>
                  <a:pt x="88568" y="58574"/>
                </a:lnTo>
                <a:lnTo>
                  <a:pt x="123312" y="34003"/>
                </a:lnTo>
                <a:lnTo>
                  <a:pt x="162088" y="15581"/>
                </a:lnTo>
                <a:lnTo>
                  <a:pt x="204192" y="4012"/>
                </a:lnTo>
                <a:lnTo>
                  <a:pt x="248920" y="0"/>
                </a:lnTo>
                <a:lnTo>
                  <a:pt x="293685" y="4012"/>
                </a:lnTo>
                <a:lnTo>
                  <a:pt x="335819" y="15581"/>
                </a:lnTo>
                <a:lnTo>
                  <a:pt x="374617" y="34003"/>
                </a:lnTo>
                <a:lnTo>
                  <a:pt x="409376" y="58574"/>
                </a:lnTo>
                <a:lnTo>
                  <a:pt x="439392" y="88590"/>
                </a:lnTo>
                <a:lnTo>
                  <a:pt x="463963" y="123349"/>
                </a:lnTo>
                <a:lnTo>
                  <a:pt x="482385" y="162147"/>
                </a:lnTo>
                <a:lnTo>
                  <a:pt x="493954" y="204281"/>
                </a:lnTo>
                <a:lnTo>
                  <a:pt x="497966" y="249046"/>
                </a:lnTo>
                <a:lnTo>
                  <a:pt x="493954" y="293812"/>
                </a:lnTo>
                <a:lnTo>
                  <a:pt x="482385" y="335946"/>
                </a:lnTo>
                <a:lnTo>
                  <a:pt x="463963" y="374744"/>
                </a:lnTo>
                <a:lnTo>
                  <a:pt x="439392" y="409503"/>
                </a:lnTo>
                <a:lnTo>
                  <a:pt x="409376" y="439519"/>
                </a:lnTo>
                <a:lnTo>
                  <a:pt x="374617" y="464090"/>
                </a:lnTo>
                <a:lnTo>
                  <a:pt x="335819" y="482512"/>
                </a:lnTo>
                <a:lnTo>
                  <a:pt x="293685" y="494081"/>
                </a:lnTo>
                <a:lnTo>
                  <a:pt x="248920" y="498093"/>
                </a:lnTo>
                <a:lnTo>
                  <a:pt x="204192" y="494081"/>
                </a:lnTo>
                <a:lnTo>
                  <a:pt x="162088" y="482512"/>
                </a:lnTo>
                <a:lnTo>
                  <a:pt x="123312" y="464090"/>
                </a:lnTo>
                <a:lnTo>
                  <a:pt x="88568" y="439519"/>
                </a:lnTo>
                <a:lnTo>
                  <a:pt x="58562" y="409503"/>
                </a:lnTo>
                <a:lnTo>
                  <a:pt x="33998" y="374744"/>
                </a:lnTo>
                <a:lnTo>
                  <a:pt x="15580" y="335946"/>
                </a:lnTo>
                <a:lnTo>
                  <a:pt x="4012" y="293812"/>
                </a:lnTo>
                <a:lnTo>
                  <a:pt x="0" y="249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77027" y="4629403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5465" y="4525390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0" y="249046"/>
                </a:moveTo>
                <a:lnTo>
                  <a:pt x="4012" y="204281"/>
                </a:lnTo>
                <a:lnTo>
                  <a:pt x="15581" y="162147"/>
                </a:lnTo>
                <a:lnTo>
                  <a:pt x="34003" y="123349"/>
                </a:lnTo>
                <a:lnTo>
                  <a:pt x="58574" y="88590"/>
                </a:lnTo>
                <a:lnTo>
                  <a:pt x="88590" y="58574"/>
                </a:lnTo>
                <a:lnTo>
                  <a:pt x="123349" y="34003"/>
                </a:lnTo>
                <a:lnTo>
                  <a:pt x="162147" y="15581"/>
                </a:lnTo>
                <a:lnTo>
                  <a:pt x="204281" y="4012"/>
                </a:lnTo>
                <a:lnTo>
                  <a:pt x="249047" y="0"/>
                </a:lnTo>
                <a:lnTo>
                  <a:pt x="293774" y="4012"/>
                </a:lnTo>
                <a:lnTo>
                  <a:pt x="335878" y="15581"/>
                </a:lnTo>
                <a:lnTo>
                  <a:pt x="374654" y="34003"/>
                </a:lnTo>
                <a:lnTo>
                  <a:pt x="409398" y="58574"/>
                </a:lnTo>
                <a:lnTo>
                  <a:pt x="439404" y="88590"/>
                </a:lnTo>
                <a:lnTo>
                  <a:pt x="463968" y="123349"/>
                </a:lnTo>
                <a:lnTo>
                  <a:pt x="482386" y="162147"/>
                </a:lnTo>
                <a:lnTo>
                  <a:pt x="493954" y="204281"/>
                </a:lnTo>
                <a:lnTo>
                  <a:pt x="497966" y="249046"/>
                </a:lnTo>
                <a:lnTo>
                  <a:pt x="493954" y="293812"/>
                </a:lnTo>
                <a:lnTo>
                  <a:pt x="482386" y="335946"/>
                </a:lnTo>
                <a:lnTo>
                  <a:pt x="463968" y="374744"/>
                </a:lnTo>
                <a:lnTo>
                  <a:pt x="439404" y="409503"/>
                </a:lnTo>
                <a:lnTo>
                  <a:pt x="409398" y="439519"/>
                </a:lnTo>
                <a:lnTo>
                  <a:pt x="374654" y="464090"/>
                </a:lnTo>
                <a:lnTo>
                  <a:pt x="335878" y="482512"/>
                </a:lnTo>
                <a:lnTo>
                  <a:pt x="293774" y="494081"/>
                </a:lnTo>
                <a:lnTo>
                  <a:pt x="249047" y="498093"/>
                </a:lnTo>
                <a:lnTo>
                  <a:pt x="204281" y="494081"/>
                </a:lnTo>
                <a:lnTo>
                  <a:pt x="162147" y="482512"/>
                </a:lnTo>
                <a:lnTo>
                  <a:pt x="123349" y="464090"/>
                </a:lnTo>
                <a:lnTo>
                  <a:pt x="88590" y="439519"/>
                </a:lnTo>
                <a:lnTo>
                  <a:pt x="58574" y="409503"/>
                </a:lnTo>
                <a:lnTo>
                  <a:pt x="34003" y="374744"/>
                </a:lnTo>
                <a:lnTo>
                  <a:pt x="15581" y="335946"/>
                </a:lnTo>
                <a:lnTo>
                  <a:pt x="4012" y="293812"/>
                </a:lnTo>
                <a:lnTo>
                  <a:pt x="0" y="249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48119" y="4629403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66558" y="4525390"/>
            <a:ext cx="497840" cy="498475"/>
          </a:xfrm>
          <a:custGeom>
            <a:avLst/>
            <a:gdLst/>
            <a:ahLst/>
            <a:cxnLst/>
            <a:rect l="l" t="t" r="r" b="b"/>
            <a:pathLst>
              <a:path w="497840" h="498475">
                <a:moveTo>
                  <a:pt x="0" y="249046"/>
                </a:moveTo>
                <a:lnTo>
                  <a:pt x="4008" y="204281"/>
                </a:lnTo>
                <a:lnTo>
                  <a:pt x="15565" y="162147"/>
                </a:lnTo>
                <a:lnTo>
                  <a:pt x="33970" y="123349"/>
                </a:lnTo>
                <a:lnTo>
                  <a:pt x="58521" y="88590"/>
                </a:lnTo>
                <a:lnTo>
                  <a:pt x="88516" y="58574"/>
                </a:lnTo>
                <a:lnTo>
                  <a:pt x="123255" y="34003"/>
                </a:lnTo>
                <a:lnTo>
                  <a:pt x="162037" y="15581"/>
                </a:lnTo>
                <a:lnTo>
                  <a:pt x="204158" y="4012"/>
                </a:lnTo>
                <a:lnTo>
                  <a:pt x="248920" y="0"/>
                </a:lnTo>
                <a:lnTo>
                  <a:pt x="293681" y="4012"/>
                </a:lnTo>
                <a:lnTo>
                  <a:pt x="335802" y="15581"/>
                </a:lnTo>
                <a:lnTo>
                  <a:pt x="374584" y="34003"/>
                </a:lnTo>
                <a:lnTo>
                  <a:pt x="409323" y="58574"/>
                </a:lnTo>
                <a:lnTo>
                  <a:pt x="439318" y="88590"/>
                </a:lnTo>
                <a:lnTo>
                  <a:pt x="463869" y="123349"/>
                </a:lnTo>
                <a:lnTo>
                  <a:pt x="482274" y="162147"/>
                </a:lnTo>
                <a:lnTo>
                  <a:pt x="493831" y="204281"/>
                </a:lnTo>
                <a:lnTo>
                  <a:pt x="497840" y="249046"/>
                </a:lnTo>
                <a:lnTo>
                  <a:pt x="493831" y="293812"/>
                </a:lnTo>
                <a:lnTo>
                  <a:pt x="482274" y="335946"/>
                </a:lnTo>
                <a:lnTo>
                  <a:pt x="463869" y="374744"/>
                </a:lnTo>
                <a:lnTo>
                  <a:pt x="439318" y="409503"/>
                </a:lnTo>
                <a:lnTo>
                  <a:pt x="409323" y="439519"/>
                </a:lnTo>
                <a:lnTo>
                  <a:pt x="374584" y="464090"/>
                </a:lnTo>
                <a:lnTo>
                  <a:pt x="335802" y="482512"/>
                </a:lnTo>
                <a:lnTo>
                  <a:pt x="293681" y="494081"/>
                </a:lnTo>
                <a:lnTo>
                  <a:pt x="248920" y="498093"/>
                </a:lnTo>
                <a:lnTo>
                  <a:pt x="204158" y="494081"/>
                </a:lnTo>
                <a:lnTo>
                  <a:pt x="162037" y="482512"/>
                </a:lnTo>
                <a:lnTo>
                  <a:pt x="123255" y="464090"/>
                </a:lnTo>
                <a:lnTo>
                  <a:pt x="88516" y="439519"/>
                </a:lnTo>
                <a:lnTo>
                  <a:pt x="58521" y="409503"/>
                </a:lnTo>
                <a:lnTo>
                  <a:pt x="33970" y="374744"/>
                </a:lnTo>
                <a:lnTo>
                  <a:pt x="15565" y="335946"/>
                </a:lnTo>
                <a:lnTo>
                  <a:pt x="4008" y="293812"/>
                </a:lnTo>
                <a:lnTo>
                  <a:pt x="0" y="249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19593" y="4629403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13507" y="5396738"/>
            <a:ext cx="5724525" cy="498475"/>
          </a:xfrm>
          <a:custGeom>
            <a:avLst/>
            <a:gdLst/>
            <a:ahLst/>
            <a:cxnLst/>
            <a:rect l="l" t="t" r="r" b="b"/>
            <a:pathLst>
              <a:path w="5724525" h="498475">
                <a:moveTo>
                  <a:pt x="0" y="83058"/>
                </a:moveTo>
                <a:lnTo>
                  <a:pt x="6530" y="50738"/>
                </a:lnTo>
                <a:lnTo>
                  <a:pt x="24336" y="24336"/>
                </a:lnTo>
                <a:lnTo>
                  <a:pt x="50738" y="6530"/>
                </a:lnTo>
                <a:lnTo>
                  <a:pt x="83058" y="0"/>
                </a:lnTo>
                <a:lnTo>
                  <a:pt x="5640959" y="0"/>
                </a:lnTo>
                <a:lnTo>
                  <a:pt x="5673278" y="6530"/>
                </a:lnTo>
                <a:lnTo>
                  <a:pt x="5699680" y="24336"/>
                </a:lnTo>
                <a:lnTo>
                  <a:pt x="5717486" y="50738"/>
                </a:lnTo>
                <a:lnTo>
                  <a:pt x="5724017" y="83058"/>
                </a:lnTo>
                <a:lnTo>
                  <a:pt x="5724017" y="415137"/>
                </a:lnTo>
                <a:lnTo>
                  <a:pt x="5717486" y="447451"/>
                </a:lnTo>
                <a:lnTo>
                  <a:pt x="5699680" y="473840"/>
                </a:lnTo>
                <a:lnTo>
                  <a:pt x="5673278" y="491632"/>
                </a:lnTo>
                <a:lnTo>
                  <a:pt x="5640959" y="498157"/>
                </a:lnTo>
                <a:lnTo>
                  <a:pt x="83058" y="498157"/>
                </a:lnTo>
                <a:lnTo>
                  <a:pt x="50738" y="491632"/>
                </a:lnTo>
                <a:lnTo>
                  <a:pt x="24336" y="473840"/>
                </a:lnTo>
                <a:lnTo>
                  <a:pt x="6530" y="447451"/>
                </a:lnTo>
                <a:lnTo>
                  <a:pt x="0" y="415137"/>
                </a:lnTo>
                <a:lnTo>
                  <a:pt x="0" y="83058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661792" y="2404681"/>
            <a:ext cx="4853305" cy="2131695"/>
            <a:chOff x="2661792" y="2404681"/>
            <a:chExt cx="4853305" cy="2131695"/>
          </a:xfrm>
        </p:grpSpPr>
        <p:sp>
          <p:nvSpPr>
            <p:cNvPr id="25" name="object 25"/>
            <p:cNvSpPr/>
            <p:nvPr/>
          </p:nvSpPr>
          <p:spPr>
            <a:xfrm>
              <a:off x="2661793" y="2777108"/>
              <a:ext cx="4853305" cy="1758950"/>
            </a:xfrm>
            <a:custGeom>
              <a:avLst/>
              <a:gdLst/>
              <a:ahLst/>
              <a:cxnLst/>
              <a:rect l="l" t="t" r="r" b="b"/>
              <a:pathLst>
                <a:path w="4853305" h="1758950">
                  <a:moveTo>
                    <a:pt x="1991614" y="1748282"/>
                  </a:moveTo>
                  <a:lnTo>
                    <a:pt x="1978152" y="1707896"/>
                  </a:lnTo>
                  <a:lnTo>
                    <a:pt x="1964690" y="1667510"/>
                  </a:lnTo>
                  <a:lnTo>
                    <a:pt x="1942261" y="1689938"/>
                  </a:lnTo>
                  <a:lnTo>
                    <a:pt x="1248537" y="997331"/>
                  </a:lnTo>
                  <a:lnTo>
                    <a:pt x="1244041" y="1001826"/>
                  </a:lnTo>
                  <a:lnTo>
                    <a:pt x="1240790" y="996315"/>
                  </a:lnTo>
                  <a:lnTo>
                    <a:pt x="62026" y="1703679"/>
                  </a:lnTo>
                  <a:lnTo>
                    <a:pt x="45720" y="1676400"/>
                  </a:lnTo>
                  <a:lnTo>
                    <a:pt x="0" y="1748282"/>
                  </a:lnTo>
                  <a:lnTo>
                    <a:pt x="84836" y="1741805"/>
                  </a:lnTo>
                  <a:lnTo>
                    <a:pt x="72453" y="1721104"/>
                  </a:lnTo>
                  <a:lnTo>
                    <a:pt x="68541" y="1714576"/>
                  </a:lnTo>
                  <a:lnTo>
                    <a:pt x="1232611" y="1016025"/>
                  </a:lnTo>
                  <a:lnTo>
                    <a:pt x="1013802" y="1673948"/>
                  </a:lnTo>
                  <a:lnTo>
                    <a:pt x="983742" y="1663954"/>
                  </a:lnTo>
                  <a:lnTo>
                    <a:pt x="995807" y="1748282"/>
                  </a:lnTo>
                  <a:lnTo>
                    <a:pt x="1053973" y="1689989"/>
                  </a:lnTo>
                  <a:lnTo>
                    <a:pt x="1056005" y="1687957"/>
                  </a:lnTo>
                  <a:lnTo>
                    <a:pt x="1025842" y="1677949"/>
                  </a:lnTo>
                  <a:lnTo>
                    <a:pt x="1246797" y="1013625"/>
                  </a:lnTo>
                  <a:lnTo>
                    <a:pt x="1933244" y="1698955"/>
                  </a:lnTo>
                  <a:lnTo>
                    <a:pt x="1910842" y="1721358"/>
                  </a:lnTo>
                  <a:lnTo>
                    <a:pt x="1991614" y="1748282"/>
                  </a:lnTo>
                  <a:close/>
                </a:path>
                <a:path w="4853305" h="1758950">
                  <a:moveTo>
                    <a:pt x="2737866" y="503682"/>
                  </a:moveTo>
                  <a:lnTo>
                    <a:pt x="2724404" y="463296"/>
                  </a:lnTo>
                  <a:lnTo>
                    <a:pt x="2710942" y="422910"/>
                  </a:lnTo>
                  <a:lnTo>
                    <a:pt x="2688501" y="445300"/>
                  </a:lnTo>
                  <a:lnTo>
                    <a:pt x="2244344" y="1016"/>
                  </a:lnTo>
                  <a:lnTo>
                    <a:pt x="2239899" y="5524"/>
                  </a:lnTo>
                  <a:lnTo>
                    <a:pt x="2236724" y="0"/>
                  </a:lnTo>
                  <a:lnTo>
                    <a:pt x="1431848" y="460324"/>
                  </a:lnTo>
                  <a:lnTo>
                    <a:pt x="1416177" y="432816"/>
                  </a:lnTo>
                  <a:lnTo>
                    <a:pt x="1368933" y="503682"/>
                  </a:lnTo>
                  <a:lnTo>
                    <a:pt x="1453896" y="498983"/>
                  </a:lnTo>
                  <a:lnTo>
                    <a:pt x="1441729" y="477647"/>
                  </a:lnTo>
                  <a:lnTo>
                    <a:pt x="1438135" y="471347"/>
                  </a:lnTo>
                  <a:lnTo>
                    <a:pt x="2238870" y="13462"/>
                  </a:lnTo>
                  <a:lnTo>
                    <a:pt x="2679471" y="454304"/>
                  </a:lnTo>
                  <a:lnTo>
                    <a:pt x="2656967" y="476758"/>
                  </a:lnTo>
                  <a:lnTo>
                    <a:pt x="2737866" y="503682"/>
                  </a:lnTo>
                  <a:close/>
                </a:path>
                <a:path w="4853305" h="1758950">
                  <a:moveTo>
                    <a:pt x="3110865" y="1663065"/>
                  </a:moveTo>
                  <a:lnTo>
                    <a:pt x="3082569" y="1677225"/>
                  </a:lnTo>
                  <a:lnTo>
                    <a:pt x="3071139" y="1682927"/>
                  </a:lnTo>
                  <a:lnTo>
                    <a:pt x="3042793" y="1697101"/>
                  </a:lnTo>
                  <a:lnTo>
                    <a:pt x="3110865" y="1748282"/>
                  </a:lnTo>
                  <a:lnTo>
                    <a:pt x="3110865" y="1694307"/>
                  </a:lnTo>
                  <a:lnTo>
                    <a:pt x="3110865" y="1663065"/>
                  </a:lnTo>
                  <a:close/>
                </a:path>
                <a:path w="4853305" h="1758950">
                  <a:moveTo>
                    <a:pt x="4852924" y="1748282"/>
                  </a:moveTo>
                  <a:lnTo>
                    <a:pt x="4838331" y="1733169"/>
                  </a:lnTo>
                  <a:lnTo>
                    <a:pt x="4793742" y="1686941"/>
                  </a:lnTo>
                  <a:lnTo>
                    <a:pt x="4783112" y="1717001"/>
                  </a:lnTo>
                  <a:lnTo>
                    <a:pt x="2739898" y="995807"/>
                  </a:lnTo>
                  <a:lnTo>
                    <a:pt x="2737853" y="1001674"/>
                  </a:lnTo>
                  <a:lnTo>
                    <a:pt x="2737739" y="1001877"/>
                  </a:lnTo>
                  <a:lnTo>
                    <a:pt x="2732151" y="1004697"/>
                  </a:lnTo>
                  <a:lnTo>
                    <a:pt x="3071139" y="1682927"/>
                  </a:lnTo>
                  <a:lnTo>
                    <a:pt x="3082556" y="1677225"/>
                  </a:lnTo>
                  <a:lnTo>
                    <a:pt x="2753156" y="1018400"/>
                  </a:lnTo>
                  <a:lnTo>
                    <a:pt x="3913314" y="1714601"/>
                  </a:lnTo>
                  <a:lnTo>
                    <a:pt x="3896995" y="1741805"/>
                  </a:lnTo>
                  <a:lnTo>
                    <a:pt x="3981958" y="1748282"/>
                  </a:lnTo>
                  <a:lnTo>
                    <a:pt x="3964660" y="1721104"/>
                  </a:lnTo>
                  <a:lnTo>
                    <a:pt x="3936238" y="1676400"/>
                  </a:lnTo>
                  <a:lnTo>
                    <a:pt x="3919880" y="1703654"/>
                  </a:lnTo>
                  <a:lnTo>
                    <a:pt x="2795422" y="1028954"/>
                  </a:lnTo>
                  <a:lnTo>
                    <a:pt x="4778895" y="1728927"/>
                  </a:lnTo>
                  <a:lnTo>
                    <a:pt x="4768342" y="1758823"/>
                  </a:lnTo>
                  <a:lnTo>
                    <a:pt x="4852924" y="174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49341" y="2409444"/>
              <a:ext cx="1742439" cy="374650"/>
            </a:xfrm>
            <a:custGeom>
              <a:avLst/>
              <a:gdLst/>
              <a:ahLst/>
              <a:cxnLst/>
              <a:rect l="l" t="t" r="r" b="b"/>
              <a:pathLst>
                <a:path w="1742440" h="374650">
                  <a:moveTo>
                    <a:pt x="0" y="62483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1679575" y="0"/>
                  </a:lnTo>
                  <a:lnTo>
                    <a:pt x="1703911" y="4905"/>
                  </a:lnTo>
                  <a:lnTo>
                    <a:pt x="1723771" y="18287"/>
                  </a:lnTo>
                  <a:lnTo>
                    <a:pt x="1737153" y="38147"/>
                  </a:lnTo>
                  <a:lnTo>
                    <a:pt x="1742059" y="62483"/>
                  </a:lnTo>
                  <a:lnTo>
                    <a:pt x="1742059" y="312292"/>
                  </a:lnTo>
                  <a:lnTo>
                    <a:pt x="1737153" y="336555"/>
                  </a:lnTo>
                  <a:lnTo>
                    <a:pt x="1723770" y="356377"/>
                  </a:lnTo>
                  <a:lnTo>
                    <a:pt x="1703911" y="369746"/>
                  </a:lnTo>
                  <a:lnTo>
                    <a:pt x="1679575" y="374650"/>
                  </a:lnTo>
                  <a:lnTo>
                    <a:pt x="62484" y="374650"/>
                  </a:lnTo>
                  <a:lnTo>
                    <a:pt x="38147" y="369746"/>
                  </a:lnTo>
                  <a:lnTo>
                    <a:pt x="18287" y="356377"/>
                  </a:lnTo>
                  <a:lnTo>
                    <a:pt x="4905" y="336555"/>
                  </a:lnTo>
                  <a:lnTo>
                    <a:pt x="0" y="312292"/>
                  </a:lnTo>
                  <a:lnTo>
                    <a:pt x="0" y="624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61942" y="5452059"/>
            <a:ext cx="2827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66"/>
                </a:solidFill>
                <a:latin typeface="Arial"/>
                <a:cs typeface="Arial"/>
              </a:rPr>
              <a:t>terminal nodes</a:t>
            </a:r>
            <a:r>
              <a:rPr sz="10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66"/>
                </a:solidFill>
                <a:latin typeface="Arial"/>
                <a:cs typeface="Arial"/>
              </a:rPr>
              <a:t>are all possible</a:t>
            </a:r>
            <a:r>
              <a:rPr sz="1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3366"/>
                </a:solidFill>
                <a:latin typeface="Arial"/>
                <a:cs typeface="Arial"/>
              </a:rPr>
              <a:t>goal states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47384" y="2458339"/>
            <a:ext cx="623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003366"/>
                </a:solidFill>
                <a:latin typeface="Arial"/>
                <a:cs typeface="Arial"/>
              </a:rPr>
              <a:t>Initial</a:t>
            </a:r>
            <a:r>
              <a:rPr sz="900" b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3366"/>
                </a:solidFill>
                <a:latin typeface="Arial"/>
                <a:cs typeface="Arial"/>
              </a:rPr>
              <a:t>state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92863" y="3276028"/>
            <a:ext cx="2124710" cy="633095"/>
            <a:chOff x="5892863" y="3276028"/>
            <a:chExt cx="2124710" cy="633095"/>
          </a:xfrm>
        </p:grpSpPr>
        <p:sp>
          <p:nvSpPr>
            <p:cNvPr id="30" name="object 30"/>
            <p:cNvSpPr/>
            <p:nvPr/>
          </p:nvSpPr>
          <p:spPr>
            <a:xfrm>
              <a:off x="5897626" y="3280790"/>
              <a:ext cx="2115185" cy="623570"/>
            </a:xfrm>
            <a:custGeom>
              <a:avLst/>
              <a:gdLst/>
              <a:ahLst/>
              <a:cxnLst/>
              <a:rect l="l" t="t" r="r" b="b"/>
              <a:pathLst>
                <a:path w="2115184" h="623570">
                  <a:moveTo>
                    <a:pt x="2011172" y="0"/>
                  </a:moveTo>
                  <a:lnTo>
                    <a:pt x="103759" y="0"/>
                  </a:lnTo>
                  <a:lnTo>
                    <a:pt x="63382" y="8159"/>
                  </a:lnTo>
                  <a:lnTo>
                    <a:pt x="30400" y="30416"/>
                  </a:lnTo>
                  <a:lnTo>
                    <a:pt x="8157" y="63436"/>
                  </a:lnTo>
                  <a:lnTo>
                    <a:pt x="0" y="103886"/>
                  </a:lnTo>
                  <a:lnTo>
                    <a:pt x="0" y="519176"/>
                  </a:lnTo>
                  <a:lnTo>
                    <a:pt x="8157" y="559625"/>
                  </a:lnTo>
                  <a:lnTo>
                    <a:pt x="30400" y="592645"/>
                  </a:lnTo>
                  <a:lnTo>
                    <a:pt x="63382" y="614902"/>
                  </a:lnTo>
                  <a:lnTo>
                    <a:pt x="103759" y="623062"/>
                  </a:lnTo>
                  <a:lnTo>
                    <a:pt x="2011172" y="623062"/>
                  </a:lnTo>
                  <a:lnTo>
                    <a:pt x="2051621" y="614902"/>
                  </a:lnTo>
                  <a:lnTo>
                    <a:pt x="2084641" y="592645"/>
                  </a:lnTo>
                  <a:lnTo>
                    <a:pt x="2106898" y="559625"/>
                  </a:lnTo>
                  <a:lnTo>
                    <a:pt x="2115057" y="519176"/>
                  </a:lnTo>
                  <a:lnTo>
                    <a:pt x="2115057" y="103886"/>
                  </a:lnTo>
                  <a:lnTo>
                    <a:pt x="2106898" y="63436"/>
                  </a:lnTo>
                  <a:lnTo>
                    <a:pt x="2084641" y="30416"/>
                  </a:lnTo>
                  <a:lnTo>
                    <a:pt x="2051621" y="8159"/>
                  </a:lnTo>
                  <a:lnTo>
                    <a:pt x="2011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97626" y="3280790"/>
              <a:ext cx="2115185" cy="623570"/>
            </a:xfrm>
            <a:custGeom>
              <a:avLst/>
              <a:gdLst/>
              <a:ahLst/>
              <a:cxnLst/>
              <a:rect l="l" t="t" r="r" b="b"/>
              <a:pathLst>
                <a:path w="2115184" h="623570">
                  <a:moveTo>
                    <a:pt x="0" y="103886"/>
                  </a:moveTo>
                  <a:lnTo>
                    <a:pt x="8157" y="63436"/>
                  </a:lnTo>
                  <a:lnTo>
                    <a:pt x="30400" y="30416"/>
                  </a:lnTo>
                  <a:lnTo>
                    <a:pt x="63382" y="8159"/>
                  </a:lnTo>
                  <a:lnTo>
                    <a:pt x="103759" y="0"/>
                  </a:lnTo>
                  <a:lnTo>
                    <a:pt x="2011172" y="0"/>
                  </a:lnTo>
                  <a:lnTo>
                    <a:pt x="2051621" y="8159"/>
                  </a:lnTo>
                  <a:lnTo>
                    <a:pt x="2084641" y="30416"/>
                  </a:lnTo>
                  <a:lnTo>
                    <a:pt x="2106898" y="63436"/>
                  </a:lnTo>
                  <a:lnTo>
                    <a:pt x="2115057" y="103886"/>
                  </a:lnTo>
                  <a:lnTo>
                    <a:pt x="2115057" y="519176"/>
                  </a:lnTo>
                  <a:lnTo>
                    <a:pt x="2106898" y="559625"/>
                  </a:lnTo>
                  <a:lnTo>
                    <a:pt x="2084641" y="592645"/>
                  </a:lnTo>
                  <a:lnTo>
                    <a:pt x="2051621" y="614902"/>
                  </a:lnTo>
                  <a:lnTo>
                    <a:pt x="2011172" y="623062"/>
                  </a:lnTo>
                  <a:lnTo>
                    <a:pt x="103759" y="623062"/>
                  </a:lnTo>
                  <a:lnTo>
                    <a:pt x="63382" y="614902"/>
                  </a:lnTo>
                  <a:lnTo>
                    <a:pt x="30400" y="592645"/>
                  </a:lnTo>
                  <a:lnTo>
                    <a:pt x="8157" y="559625"/>
                  </a:lnTo>
                  <a:lnTo>
                    <a:pt x="0" y="519176"/>
                  </a:lnTo>
                  <a:lnTo>
                    <a:pt x="0" y="1038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07734" y="3341878"/>
            <a:ext cx="1068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3366"/>
                </a:solidFill>
                <a:latin typeface="Arial"/>
                <a:cs typeface="Arial"/>
              </a:rPr>
              <a:t>Intermediate</a:t>
            </a:r>
            <a:r>
              <a:rPr sz="9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3366"/>
                </a:solidFill>
                <a:latin typeface="Arial"/>
                <a:cs typeface="Arial"/>
              </a:rPr>
              <a:t>states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End of Chapter - 2</a:t>
            </a:r>
            <a:endParaRPr lang="en-IN" sz="4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4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325814"/>
            <a:ext cx="3098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PRODUCTION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7085" y="225628"/>
            <a:ext cx="22104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6666"/>
                </a:solidFill>
                <a:latin typeface="Arial"/>
                <a:cs typeface="Arial"/>
              </a:rPr>
              <a:t>SYSTEMS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094" y="2437003"/>
            <a:ext cx="7193280" cy="37820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indent="51435">
              <a:lnSpc>
                <a:spcPct val="103299"/>
              </a:lnSpc>
              <a:spcBef>
                <a:spcPts val="5"/>
              </a:spcBef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One</a:t>
            </a:r>
            <a:r>
              <a:rPr sz="2400" spc="28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alternative</a:t>
            </a:r>
            <a:r>
              <a:rPr sz="2400" spc="29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r>
              <a:rPr sz="2400" spc="3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most</a:t>
            </a:r>
            <a:r>
              <a:rPr sz="2400" spc="29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powerful</a:t>
            </a:r>
            <a:r>
              <a:rPr sz="2400" spc="3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methodology</a:t>
            </a:r>
            <a:r>
              <a:rPr sz="2400" spc="3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for </a:t>
            </a:r>
            <a:r>
              <a:rPr sz="2400" spc="-6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problem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representation</a:t>
            </a:r>
            <a:r>
              <a:rPr sz="2400" spc="5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is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Production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System.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Four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basic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components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any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Production</a:t>
            </a:r>
            <a:r>
              <a:rPr sz="2400" spc="5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System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are:</a:t>
            </a:r>
            <a:endParaRPr sz="2400">
              <a:latin typeface="Microsoft Sans Serif"/>
              <a:cs typeface="Microsoft Sans Serif"/>
            </a:endParaRPr>
          </a:p>
          <a:p>
            <a:pPr marL="812800" indent="-228600">
              <a:lnSpc>
                <a:spcPct val="100000"/>
              </a:lnSpc>
              <a:spcBef>
                <a:spcPts val="484"/>
              </a:spcBef>
              <a:buSzPct val="75000"/>
              <a:buFont typeface="Wingdings"/>
              <a:buChar char=""/>
              <a:tabLst>
                <a:tab pos="812800" algn="l"/>
              </a:tabLst>
            </a:pP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At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least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one Knowledge Base.</a:t>
            </a:r>
            <a:endParaRPr sz="2000">
              <a:latin typeface="Microsoft Sans Serif"/>
              <a:cs typeface="Microsoft Sans Serif"/>
            </a:endParaRPr>
          </a:p>
          <a:p>
            <a:pPr marL="812800" indent="-228600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812800" algn="l"/>
              </a:tabLst>
            </a:pP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set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of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Rules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implication.</a:t>
            </a:r>
            <a:endParaRPr sz="2000">
              <a:latin typeface="Microsoft Sans Serif"/>
              <a:cs typeface="Microsoft Sans Serif"/>
            </a:endParaRPr>
          </a:p>
          <a:p>
            <a:pPr marL="812800" indent="-228600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812800" algn="l"/>
              </a:tabLst>
            </a:pP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Control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Strategy</a:t>
            </a:r>
            <a:r>
              <a:rPr sz="2000" spc="-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mobilize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 search</a:t>
            </a:r>
            <a:r>
              <a:rPr sz="2000" spc="-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to goal(s)</a:t>
            </a:r>
            <a:endParaRPr sz="2000">
              <a:latin typeface="Microsoft Sans Serif"/>
              <a:cs typeface="Microsoft Sans Serif"/>
            </a:endParaRPr>
          </a:p>
          <a:p>
            <a:pPr marL="812800" marR="1109980" indent="-228600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812800" algn="l"/>
              </a:tabLst>
            </a:pP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Mechanism</a:t>
            </a:r>
            <a:r>
              <a:rPr sz="2000" spc="-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physically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apply</a:t>
            </a:r>
            <a:r>
              <a:rPr sz="20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those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 rules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of </a:t>
            </a:r>
            <a:r>
              <a:rPr sz="2000" spc="-5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implication.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1213484"/>
            <a:ext cx="716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50865" algn="l"/>
              </a:tabLst>
            </a:pPr>
            <a:r>
              <a:rPr spc="-5" dirty="0"/>
              <a:t>Producti</a:t>
            </a:r>
            <a:r>
              <a:rPr spc="-20" dirty="0"/>
              <a:t>o</a:t>
            </a:r>
            <a:r>
              <a:rPr spc="-5" dirty="0"/>
              <a:t>n</a:t>
            </a:r>
            <a:r>
              <a:rPr spc="5" dirty="0"/>
              <a:t> </a:t>
            </a:r>
            <a:r>
              <a:rPr spc="-5" dirty="0"/>
              <a:t>syst</a:t>
            </a:r>
            <a:r>
              <a:rPr dirty="0"/>
              <a:t>e</a:t>
            </a:r>
            <a:r>
              <a:rPr spc="-5" dirty="0"/>
              <a:t>ms</a:t>
            </a:r>
            <a:r>
              <a:rPr dirty="0"/>
              <a:t>	co</a:t>
            </a:r>
            <a:r>
              <a:rPr spc="-15" dirty="0"/>
              <a:t>n</a:t>
            </a:r>
            <a:r>
              <a:rPr dirty="0"/>
              <a:t>td..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68366" y="2388235"/>
            <a:ext cx="340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Production</a:t>
            </a:r>
            <a:r>
              <a:rPr sz="2000" spc="-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System</a:t>
            </a:r>
            <a:r>
              <a:rPr sz="20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for</a:t>
            </a:r>
            <a:r>
              <a:rPr sz="2000" spc="-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0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given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094" y="2388235"/>
            <a:ext cx="28257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One</a:t>
            </a:r>
            <a:r>
              <a:rPr sz="20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simplest</a:t>
            </a:r>
            <a:r>
              <a:rPr sz="2000" spc="-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example</a:t>
            </a:r>
            <a:r>
              <a:rPr sz="20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of </a:t>
            </a:r>
            <a:r>
              <a:rPr sz="2000" spc="-5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problem</a:t>
            </a:r>
            <a:r>
              <a:rPr sz="20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is: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701" y="3363950"/>
            <a:ext cx="12573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A </a:t>
            </a:r>
            <a:r>
              <a:rPr sz="2000" dirty="0">
                <a:solidFill>
                  <a:srgbClr val="003366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B | E 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B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C | F </a:t>
            </a:r>
            <a:r>
              <a:rPr sz="2000" spc="-5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C</a:t>
            </a:r>
            <a:r>
              <a:rPr sz="20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D | G </a:t>
            </a:r>
            <a:r>
              <a:rPr sz="2000" spc="-5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E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Wingdings"/>
                <a:cs typeface="Wingdings"/>
              </a:rPr>
              <a:t></a:t>
            </a:r>
            <a:r>
              <a:rPr sz="2000" spc="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H</a:t>
            </a:r>
            <a:r>
              <a:rPr sz="20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66"/>
                </a:solidFill>
                <a:latin typeface="Microsoft Sans Serif"/>
                <a:cs typeface="Microsoft Sans Serif"/>
              </a:rPr>
              <a:t>| 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221865" marR="5080" indent="-902335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Equivalent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5" dirty="0"/>
              <a:t>space </a:t>
            </a:r>
            <a:r>
              <a:rPr spc="-985" dirty="0"/>
              <a:t> </a:t>
            </a:r>
            <a:r>
              <a:rPr dirty="0"/>
              <a:t>representation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828800"/>
            <a:ext cx="4727864" cy="43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3188"/>
            <a:ext cx="7467600" cy="10344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ctr">
              <a:lnSpc>
                <a:spcPts val="3890"/>
              </a:lnSpc>
              <a:spcBef>
                <a:spcPts val="585"/>
              </a:spcBef>
            </a:pPr>
            <a:r>
              <a:rPr b="1" spc="-5" dirty="0"/>
              <a:t>Production</a:t>
            </a:r>
            <a:r>
              <a:rPr b="1" dirty="0"/>
              <a:t> system</a:t>
            </a:r>
            <a:r>
              <a:rPr b="1" spc="-35" dirty="0"/>
              <a:t> </a:t>
            </a:r>
            <a:r>
              <a:rPr b="1" spc="-5" dirty="0"/>
              <a:t>components </a:t>
            </a:r>
            <a:r>
              <a:rPr b="1" spc="-985" dirty="0"/>
              <a:t> </a:t>
            </a:r>
            <a:r>
              <a:rPr b="1" spc="-5" dirty="0"/>
              <a:t>contd..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388234"/>
            <a:ext cx="7485380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production</a:t>
            </a:r>
            <a:r>
              <a:rPr sz="2400" spc="5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rules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tell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us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what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are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valid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moves </a:t>
            </a:r>
            <a:r>
              <a:rPr sz="2400" spc="-6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from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one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another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land</a:t>
            </a:r>
            <a:r>
              <a:rPr sz="24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goal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state(s) 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from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initial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via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intermediate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states.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knowledge</a:t>
            </a:r>
            <a:r>
              <a:rPr sz="2400" spc="6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base(s)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contains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set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facts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rules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4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be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used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go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about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solution.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Control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Strategy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has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create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motion.</a:t>
            </a:r>
            <a:endParaRPr sz="2400">
              <a:latin typeface="Microsoft Sans Serif"/>
              <a:cs typeface="Microsoft Sans Serif"/>
            </a:endParaRPr>
          </a:p>
          <a:p>
            <a:pPr marL="354965" marR="546735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physical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application</a:t>
            </a:r>
            <a:r>
              <a:rPr sz="2400" spc="6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control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strategy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is </a:t>
            </a:r>
            <a:r>
              <a:rPr sz="2400" spc="-6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performed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with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help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Rule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Applier.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388234"/>
            <a:ext cx="7056755" cy="4101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There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are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two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basic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features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any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control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strategy: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50" dirty="0">
              <a:latin typeface="Microsoft Sans Serif"/>
              <a:cs typeface="Microsoft Sans Serif"/>
            </a:endParaRPr>
          </a:p>
          <a:p>
            <a:pPr marL="355600" marR="483870" indent="-342900">
              <a:lnSpc>
                <a:spcPct val="120100"/>
              </a:lnSpc>
              <a:buFont typeface="Arial" pitchFamily="34" charset="0"/>
              <a:buChar char="•"/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Control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Strategy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has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create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Local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Motion. 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endParaRPr lang="en-US" sz="2400" b="1" spc="5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355600" marR="483870" indent="-342900">
              <a:lnSpc>
                <a:spcPct val="120100"/>
              </a:lnSpc>
              <a:buFont typeface="Arial" pitchFamily="34" charset="0"/>
              <a:buChar char="•"/>
            </a:pPr>
            <a:r>
              <a:rPr sz="2400" b="1" spc="-5" dirty="0" smtClean="0">
                <a:solidFill>
                  <a:srgbClr val="003366"/>
                </a:solidFill>
                <a:latin typeface="Arial"/>
                <a:cs typeface="Arial"/>
              </a:rPr>
              <a:t>Control</a:t>
            </a:r>
            <a:r>
              <a:rPr sz="2400" b="1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Strategy has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create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Global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Motion</a:t>
            </a:r>
            <a:r>
              <a:rPr sz="2400" b="1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354965" marR="203835" indent="77470">
              <a:lnSpc>
                <a:spcPct val="100000"/>
              </a:lnSpc>
            </a:pPr>
            <a:r>
              <a:rPr sz="2400" spc="-10" dirty="0" smtClean="0">
                <a:solidFill>
                  <a:srgbClr val="003366"/>
                </a:solidFill>
                <a:latin typeface="Microsoft Sans Serif"/>
                <a:cs typeface="Microsoft Sans Serif"/>
              </a:rPr>
              <a:t>Local</a:t>
            </a:r>
            <a:r>
              <a:rPr sz="2400" spc="30" dirty="0" smtClean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Motion</a:t>
            </a:r>
            <a:r>
              <a:rPr sz="24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implies</a:t>
            </a:r>
            <a:r>
              <a:rPr sz="2400" spc="5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motion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created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by</a:t>
            </a:r>
            <a:r>
              <a:rPr sz="24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control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strategy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over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course</a:t>
            </a:r>
            <a:r>
              <a:rPr sz="24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of</a:t>
            </a:r>
            <a:r>
              <a:rPr sz="24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single</a:t>
            </a:r>
            <a:r>
              <a:rPr sz="24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03366"/>
                </a:solidFill>
                <a:latin typeface="Microsoft Sans Serif"/>
                <a:cs typeface="Microsoft Sans Serif"/>
              </a:rPr>
              <a:t>step</a:t>
            </a:r>
            <a:r>
              <a:rPr sz="2400" dirty="0" smtClean="0">
                <a:solidFill>
                  <a:srgbClr val="003366"/>
                </a:solidFill>
                <a:latin typeface="Microsoft Sans Serif"/>
                <a:cs typeface="Microsoft Sans Serif"/>
              </a:rPr>
              <a:t>.</a:t>
            </a:r>
            <a:endParaRPr lang="en-US" sz="2400" dirty="0" smtClean="0">
              <a:solidFill>
                <a:srgbClr val="003366"/>
              </a:solidFill>
              <a:latin typeface="Microsoft Sans Serif"/>
              <a:cs typeface="Microsoft Sans Serif"/>
            </a:endParaRPr>
          </a:p>
          <a:p>
            <a:pPr marL="354965" marR="203835" indent="77470">
              <a:lnSpc>
                <a:spcPct val="100000"/>
              </a:lnSpc>
            </a:pPr>
            <a:r>
              <a:rPr lang="en-US" sz="2400" dirty="0" smtClean="0">
                <a:solidFill>
                  <a:srgbClr val="003366"/>
                </a:solidFill>
                <a:latin typeface="Microsoft Sans Serif"/>
                <a:cs typeface="Microsoft Sans Serif"/>
              </a:rPr>
              <a:t>Global Motion created by control strategy creates motion over several steps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2900" y="2386711"/>
            <a:ext cx="719582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 marR="5080" indent="5016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It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may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also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happen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that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few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local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motions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are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so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bad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create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backward</a:t>
            </a:r>
            <a:r>
              <a:rPr sz="28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motion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so</a:t>
            </a:r>
            <a:r>
              <a:rPr sz="28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that </a:t>
            </a:r>
            <a:r>
              <a:rPr sz="2800" spc="-7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same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control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strategy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cannot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be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called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globally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efficient.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Microsoft Sans Serif"/>
              <a:cs typeface="Microsoft Sans Serif"/>
            </a:endParaRPr>
          </a:p>
          <a:p>
            <a:pPr marL="59690" marR="244475" indent="-4762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Thus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we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are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able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conclude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that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Microsoft Sans Serif"/>
                <a:cs typeface="Microsoft Sans Serif"/>
              </a:rPr>
              <a:t>in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any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 search</a:t>
            </a:r>
            <a:r>
              <a:rPr sz="2800" spc="2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technique,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good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control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3366"/>
                </a:solidFill>
                <a:latin typeface="Microsoft Sans Serif"/>
                <a:cs typeface="Microsoft Sans Serif"/>
              </a:rPr>
              <a:t>strategy </a:t>
            </a:r>
            <a:r>
              <a:rPr sz="2800" spc="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has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to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create</a:t>
            </a:r>
            <a:r>
              <a:rPr sz="2800" spc="4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both</a:t>
            </a:r>
            <a:r>
              <a:rPr sz="2800" spc="3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Local</a:t>
            </a:r>
            <a:r>
              <a:rPr sz="2800" spc="35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and</a:t>
            </a:r>
            <a:r>
              <a:rPr sz="2800" spc="5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Microsoft Sans Serif"/>
                <a:cs typeface="Microsoft Sans Serif"/>
              </a:rPr>
              <a:t>Global</a:t>
            </a:r>
            <a:r>
              <a:rPr sz="2800" spc="40" dirty="0">
                <a:solidFill>
                  <a:srgbClr val="003366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Microsoft Sans Serif"/>
                <a:cs typeface="Microsoft Sans Serif"/>
              </a:rPr>
              <a:t>Motion.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IN" smtClean="0"/>
              <a:t>Goutam Sarker SM IEEE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975"/>
              </a:lnSpc>
            </a:pPr>
            <a:fld id="{81D60167-4931-47E6-BA6A-407CBD079E47}" type="slidenum">
              <a:rPr lang="en-IN" smtClean="0"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914</Words>
  <Application>Microsoft Office PowerPoint</Application>
  <PresentationFormat>On-screen Show (4:3)</PresentationFormat>
  <Paragraphs>199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Chapter 2 -- PROBLEMFORMULATION</vt:lpstr>
      <vt:lpstr>STATE SPACE REPRESENTATION OF A  PROBLEM</vt:lpstr>
      <vt:lpstr>A sample state space  representation of a problem</vt:lpstr>
      <vt:lpstr>PRODUCTION</vt:lpstr>
      <vt:lpstr>Production systems contd..</vt:lpstr>
      <vt:lpstr>Equivalent State space  representation</vt:lpstr>
      <vt:lpstr>Production system components  contd..</vt:lpstr>
      <vt:lpstr>PowerPoint Presentation</vt:lpstr>
      <vt:lpstr>PowerPoint Presentation</vt:lpstr>
      <vt:lpstr>PowerPoint Presentation</vt:lpstr>
      <vt:lpstr>PowerPoint Presentation</vt:lpstr>
      <vt:lpstr>The path of a Depth First Search</vt:lpstr>
      <vt:lpstr>The path of a Breadth First Search</vt:lpstr>
      <vt:lpstr>Unguided vs. Guided  searches</vt:lpstr>
      <vt:lpstr>The tree of different Search  Strategies:</vt:lpstr>
      <vt:lpstr>A few more routine searches  beyond DFS and BFS</vt:lpstr>
      <vt:lpstr>Depth First Iterative Deepening  Search</vt:lpstr>
      <vt:lpstr>Moves for Depth First Iterative  Deepening Search</vt:lpstr>
      <vt:lpstr>Advantages of DFIDS</vt:lpstr>
      <vt:lpstr>Disadvantage of DFIDS</vt:lpstr>
      <vt:lpstr>BFS vs. DFIDS</vt:lpstr>
      <vt:lpstr>So the total number of nodes expanded by Depth First Iterative  Deepening Search for the problem of depth „d‟ for a complete  tree is :</vt:lpstr>
      <vt:lpstr>This number is exponentially large for a  substantially large value of depth „d‟ and  breadth „b‟ of the state space representation  of the problem.</vt:lpstr>
      <vt:lpstr>Bidirectional Search</vt:lpstr>
      <vt:lpstr>A worst case Bi directional search</vt:lpstr>
      <vt:lpstr>Drawback of Bi directional Search</vt:lpstr>
      <vt:lpstr>Limited Horizon Search:</vt:lpstr>
      <vt:lpstr>Why Limited Horizon Search?</vt:lpstr>
      <vt:lpstr>Applications of Limited Horizon  Search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2 -- PROBLEM FORMULATION:</dc:title>
  <dc:creator>DR. GOUTAM SARKER</dc:creator>
  <cp:lastModifiedBy>USER</cp:lastModifiedBy>
  <cp:revision>7</cp:revision>
  <dcterms:created xsi:type="dcterms:W3CDTF">2022-01-10T10:43:55Z</dcterms:created>
  <dcterms:modified xsi:type="dcterms:W3CDTF">2022-01-13T14:45:55Z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2022-01-10T00:00:00Z</vt:filetime>
  </property>
</Properties>
</file>