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h9S82VvPrtFhK50XTb1p6b+bvj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67e8214d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67e8214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6d8129bd2_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6d8129bd2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67e8214de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67e8214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romi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6d8129bd2_4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6d8129bd2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romi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67e8214de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67e8214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6d8129bd2_4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6d8129bd2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67e8214de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67e8214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6d8129bd2_4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6d8129bd2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92f2314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92f231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transition: “So, what does this system look like?”</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769ea9d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769ea9d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67e8214d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67e8214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67e8214d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67e8214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6d8129bd2_4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6d8129bd2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nick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6d8129bd2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6d8129bd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6d8129bd2_4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6d8129bd2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p:nvPr>
            <p:ph idx="2" type="pic"/>
          </p:nvPr>
        </p:nvSpPr>
        <p:spPr>
          <a:xfrm>
            <a:off x="3200400" y="1196430"/>
            <a:ext cx="5486400" cy="4850287"/>
          </a:xfrm>
          <a:prstGeom prst="rect">
            <a:avLst/>
          </a:prstGeom>
          <a:noFill/>
          <a:ln>
            <a:noFill/>
          </a:ln>
        </p:spPr>
      </p:sp>
      <p:sp>
        <p:nvSpPr>
          <p:cNvPr id="46" name="Google Shape;46;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21.png"/><Relationship Id="rId7" Type="http://schemas.openxmlformats.org/officeDocument/2006/relationships/image" Target="../media/image14.png"/><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71428"/>
              <a:buFont typeface="Arial"/>
              <a:buNone/>
            </a:pPr>
            <a:r>
              <a:rPr lang="en-US"/>
              <a:t>Automatic Solar Lighting System</a:t>
            </a:r>
            <a:br>
              <a:rPr lang="en-US"/>
            </a:br>
            <a:r>
              <a:rPr lang="en-US"/>
              <a:t>Atahan Bakanyildiz, Romi Gilat, Cedar Maxwell, Nick Miller</a:t>
            </a:r>
            <a:endParaRPr b="0" sz="2100">
              <a:solidFill>
                <a:schemeClr val="dk1"/>
              </a:solidFill>
            </a:endParaRPr>
          </a:p>
          <a:p>
            <a:pPr indent="182880" lvl="0" marL="0" rtl="0" algn="r">
              <a:spcBef>
                <a:spcPts val="0"/>
              </a:spcBef>
              <a:spcAft>
                <a:spcPts val="0"/>
              </a:spcAft>
              <a:buClr>
                <a:schemeClr val="dk1"/>
              </a:buClr>
              <a:buSzPct val="30555"/>
              <a:buFont typeface="Arial"/>
              <a:buNone/>
            </a:pPr>
            <a:r>
              <a:t/>
            </a:r>
            <a:endParaRPr/>
          </a:p>
        </p:txBody>
      </p:sp>
      <p:sp>
        <p:nvSpPr>
          <p:cNvPr id="55" name="Google Shape;55;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067e8214de_0_34"/>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Inverter &amp; Buck converter</a:t>
            </a:r>
            <a:endParaRPr/>
          </a:p>
        </p:txBody>
      </p:sp>
      <p:sp>
        <p:nvSpPr>
          <p:cNvPr id="204" name="Google Shape;204;g3067e8214de_0_34"/>
          <p:cNvSpPr txBox="1"/>
          <p:nvPr>
            <p:ph idx="1" type="body"/>
          </p:nvPr>
        </p:nvSpPr>
        <p:spPr>
          <a:xfrm>
            <a:off x="457200" y="2049275"/>
            <a:ext cx="4114800" cy="4503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1700"/>
              <a:t>Buck Converters</a:t>
            </a:r>
            <a:endParaRPr sz="1700"/>
          </a:p>
          <a:p>
            <a:pPr indent="-336550" lvl="0" marL="457200" rtl="0" algn="l">
              <a:spcBef>
                <a:spcPts val="360"/>
              </a:spcBef>
              <a:spcAft>
                <a:spcPts val="0"/>
              </a:spcAft>
              <a:buSzPts val="1700"/>
              <a:buChar char="●"/>
            </a:pPr>
            <a:r>
              <a:rPr lang="en-US" sz="1700"/>
              <a:t>A total of two switching Buck converters used in the system.</a:t>
            </a:r>
            <a:endParaRPr sz="1700"/>
          </a:p>
          <a:p>
            <a:pPr indent="-336550" lvl="1" marL="914400" rtl="0" algn="l">
              <a:spcBef>
                <a:spcPts val="0"/>
              </a:spcBef>
              <a:spcAft>
                <a:spcPts val="0"/>
              </a:spcAft>
              <a:buSzPts val="1700"/>
              <a:buChar char="○"/>
            </a:pPr>
            <a:r>
              <a:rPr lang="en-US" sz="1700"/>
              <a:t>Connecting battery to MCU.</a:t>
            </a:r>
            <a:endParaRPr sz="1700"/>
          </a:p>
          <a:p>
            <a:pPr indent="-336550" lvl="1" marL="914400" rtl="0" algn="l">
              <a:spcBef>
                <a:spcPts val="0"/>
              </a:spcBef>
              <a:spcAft>
                <a:spcPts val="0"/>
              </a:spcAft>
              <a:buSzPts val="1700"/>
              <a:buChar char="○"/>
            </a:pPr>
            <a:r>
              <a:rPr lang="en-US" sz="1700"/>
              <a:t>Connecting battery to sensor unit.</a:t>
            </a:r>
            <a:endParaRPr sz="1700"/>
          </a:p>
          <a:p>
            <a:pPr indent="-336550" lvl="0" marL="457200" rtl="0" algn="l">
              <a:spcBef>
                <a:spcPts val="0"/>
              </a:spcBef>
              <a:spcAft>
                <a:spcPts val="0"/>
              </a:spcAft>
              <a:buSzPts val="1700"/>
              <a:buChar char="●"/>
            </a:pPr>
            <a:r>
              <a:rPr lang="en-US" sz="1700"/>
              <a:t>Each converter is designed to step down a 12V input.</a:t>
            </a:r>
            <a:endParaRPr sz="1700"/>
          </a:p>
          <a:p>
            <a:pPr indent="-336550" lvl="1" marL="914400" rtl="0" algn="l">
              <a:spcBef>
                <a:spcPts val="0"/>
              </a:spcBef>
              <a:spcAft>
                <a:spcPts val="0"/>
              </a:spcAft>
              <a:buSzPts val="1700"/>
              <a:buChar char="○"/>
            </a:pPr>
            <a:r>
              <a:rPr lang="en-US" sz="1700"/>
              <a:t>5V for MCU.</a:t>
            </a:r>
            <a:endParaRPr sz="1700"/>
          </a:p>
          <a:p>
            <a:pPr indent="-336550" lvl="1" marL="914400" rtl="0" algn="l">
              <a:spcBef>
                <a:spcPts val="0"/>
              </a:spcBef>
              <a:spcAft>
                <a:spcPts val="0"/>
              </a:spcAft>
              <a:buSzPts val="1700"/>
              <a:buChar char="○"/>
            </a:pPr>
            <a:r>
              <a:rPr lang="en-US" sz="1700"/>
              <a:t>3.3V for sensor unit.</a:t>
            </a:r>
            <a:endParaRPr sz="1700"/>
          </a:p>
          <a:p>
            <a:pPr indent="0" lvl="0" marL="457200" rtl="0" algn="l">
              <a:spcBef>
                <a:spcPts val="360"/>
              </a:spcBef>
              <a:spcAft>
                <a:spcPts val="0"/>
              </a:spcAft>
              <a:buNone/>
            </a:pPr>
            <a:r>
              <a:t/>
            </a:r>
            <a:endParaRPr sz="1700"/>
          </a:p>
        </p:txBody>
      </p:sp>
      <p:sp>
        <p:nvSpPr>
          <p:cNvPr id="205" name="Google Shape;205;g3067e8214de_0_34"/>
          <p:cNvSpPr txBox="1"/>
          <p:nvPr/>
        </p:nvSpPr>
        <p:spPr>
          <a:xfrm>
            <a:off x="4572000" y="2049275"/>
            <a:ext cx="46059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rPr>
              <a:t>DC to AC Inverter</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3.3V DC to 120V AC.</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Provide power to foyer and patio lights.</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60 watt LED </a:t>
            </a:r>
            <a:r>
              <a:rPr lang="en-US" sz="1700">
                <a:solidFill>
                  <a:schemeClr val="dk1"/>
                </a:solidFill>
              </a:rPr>
              <a:t>light bulbs using 8.3 watts.</a:t>
            </a:r>
            <a:r>
              <a:rPr lang="en-US" sz="1700">
                <a:solidFill>
                  <a:schemeClr val="dk1"/>
                </a:solidFill>
              </a:rPr>
              <a:t> </a:t>
            </a:r>
            <a:endParaRPr sz="1700">
              <a:solidFill>
                <a:schemeClr val="dk1"/>
              </a:solidFill>
            </a:endParaRPr>
          </a:p>
        </p:txBody>
      </p:sp>
      <p:pic>
        <p:nvPicPr>
          <p:cNvPr id="206" name="Google Shape;206;g3067e8214de_0_34"/>
          <p:cNvPicPr preferRelativeResize="0"/>
          <p:nvPr/>
        </p:nvPicPr>
        <p:blipFill>
          <a:blip r:embed="rId3">
            <a:alphaModFix/>
          </a:blip>
          <a:stretch>
            <a:fillRect/>
          </a:stretch>
        </p:blipFill>
        <p:spPr>
          <a:xfrm>
            <a:off x="5887750" y="3542375"/>
            <a:ext cx="2799044" cy="3010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06d8129bd2_4_11"/>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Inverter &amp; buck </a:t>
            </a:r>
            <a:r>
              <a:rPr lang="en-US"/>
              <a:t>converter</a:t>
            </a:r>
            <a:r>
              <a:rPr lang="en-US"/>
              <a:t> - What’s next?</a:t>
            </a:r>
            <a:endParaRPr/>
          </a:p>
        </p:txBody>
      </p:sp>
      <p:sp>
        <p:nvSpPr>
          <p:cNvPr id="212" name="Google Shape;212;g306d8129bd2_4_11"/>
          <p:cNvSpPr txBox="1"/>
          <p:nvPr>
            <p:ph idx="1" type="body"/>
          </p:nvPr>
        </p:nvSpPr>
        <p:spPr>
          <a:xfrm>
            <a:off x="457200" y="1820670"/>
            <a:ext cx="8229600" cy="407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Goals for the next two weeks:</a:t>
            </a:r>
            <a:endParaRPr sz="2000"/>
          </a:p>
          <a:p>
            <a:pPr indent="-355600" lvl="0" marL="457200" rtl="0" algn="l">
              <a:spcBef>
                <a:spcPts val="360"/>
              </a:spcBef>
              <a:spcAft>
                <a:spcPts val="0"/>
              </a:spcAft>
              <a:buSzPts val="2000"/>
              <a:buChar char="●"/>
            </a:pPr>
            <a:r>
              <a:rPr lang="en-US" sz="2000"/>
              <a:t>Breadboard the Buck Converters.</a:t>
            </a:r>
            <a:endParaRPr sz="2000"/>
          </a:p>
          <a:p>
            <a:pPr indent="-355600" lvl="1" marL="914400" rtl="0" algn="l">
              <a:spcBef>
                <a:spcPts val="0"/>
              </a:spcBef>
              <a:spcAft>
                <a:spcPts val="0"/>
              </a:spcAft>
              <a:buSzPts val="2000"/>
              <a:buChar char="○"/>
            </a:pPr>
            <a:r>
              <a:rPr lang="en-US" sz="2000"/>
              <a:t>Ensure that Buck Converter from battery to MCU outputs a steady 5V.</a:t>
            </a:r>
            <a:endParaRPr sz="2000"/>
          </a:p>
          <a:p>
            <a:pPr indent="-355600" lvl="1" marL="914400" rtl="0" algn="l">
              <a:spcBef>
                <a:spcPts val="0"/>
              </a:spcBef>
              <a:spcAft>
                <a:spcPts val="0"/>
              </a:spcAft>
              <a:buSzPts val="2000"/>
              <a:buChar char="○"/>
            </a:pPr>
            <a:r>
              <a:rPr lang="en-US" sz="2000"/>
              <a:t>Ensure that Buck Converter from battery to Sensor System outputs a steady 3.3V.</a:t>
            </a:r>
            <a:endParaRPr sz="2000"/>
          </a:p>
          <a:p>
            <a:pPr indent="-355600" lvl="1" marL="914400" rtl="0" algn="l">
              <a:spcBef>
                <a:spcPts val="0"/>
              </a:spcBef>
              <a:spcAft>
                <a:spcPts val="0"/>
              </a:spcAft>
              <a:buSzPts val="2000"/>
              <a:buChar char="○"/>
            </a:pPr>
            <a:r>
              <a:rPr lang="en-US" sz="2000"/>
              <a:t>Test outlier cases (Decay values for battery, higher/lower voltage inputs than nominal value of battery)</a:t>
            </a:r>
            <a:endParaRPr sz="2000"/>
          </a:p>
          <a:p>
            <a:pPr indent="-355600" lvl="0" marL="457200" rtl="0" algn="l">
              <a:spcBef>
                <a:spcPts val="0"/>
              </a:spcBef>
              <a:spcAft>
                <a:spcPts val="0"/>
              </a:spcAft>
              <a:buSzPts val="2000"/>
              <a:buChar char="●"/>
            </a:pPr>
            <a:r>
              <a:rPr lang="en-US" sz="2000"/>
              <a:t>Design/order PCB boards for Buck Converters.</a:t>
            </a:r>
            <a:endParaRPr sz="2000"/>
          </a:p>
          <a:p>
            <a:pPr indent="0" lvl="0" marL="457200" rtl="0" algn="l">
              <a:spcBef>
                <a:spcPts val="360"/>
              </a:spcBef>
              <a:spcAft>
                <a:spcPts val="0"/>
              </a:spcAft>
              <a:buNone/>
            </a:pPr>
            <a:r>
              <a:t/>
            </a:r>
            <a:endParaRPr sz="2000"/>
          </a:p>
          <a:p>
            <a:pPr indent="0" lvl="0" marL="0" rtl="0" algn="l">
              <a:spcBef>
                <a:spcPts val="360"/>
              </a:spcBef>
              <a:spcAft>
                <a:spcPts val="0"/>
              </a:spcAft>
              <a:buNone/>
            </a:pPr>
            <a:r>
              <a:rPr lang="en-US" sz="2000"/>
              <a:t>Reach Goal:</a:t>
            </a:r>
            <a:endParaRPr sz="2000"/>
          </a:p>
          <a:p>
            <a:pPr indent="-355600" lvl="0" marL="457200" rtl="0" algn="l">
              <a:spcBef>
                <a:spcPts val="360"/>
              </a:spcBef>
              <a:spcAft>
                <a:spcPts val="0"/>
              </a:spcAft>
              <a:buSzPts val="2000"/>
              <a:buChar char="●"/>
            </a:pPr>
            <a:r>
              <a:rPr lang="en-US" sz="2000"/>
              <a:t>Design and simulate the Inverter.</a:t>
            </a:r>
            <a:endParaRPr sz="2000"/>
          </a:p>
          <a:p>
            <a:pPr indent="-355600" lvl="1" marL="914400" rtl="0" algn="l">
              <a:spcBef>
                <a:spcPts val="0"/>
              </a:spcBef>
              <a:spcAft>
                <a:spcPts val="0"/>
              </a:spcAft>
              <a:buSzPts val="2000"/>
              <a:buChar char="○"/>
            </a:pPr>
            <a:r>
              <a:rPr lang="en-US" sz="2000"/>
              <a:t>Run simulations using LTspice.</a:t>
            </a:r>
            <a:endParaRPr sz="2000"/>
          </a:p>
          <a:p>
            <a:pPr indent="-355600" lvl="0" marL="457200" rtl="0" algn="l">
              <a:spcBef>
                <a:spcPts val="0"/>
              </a:spcBef>
              <a:spcAft>
                <a:spcPts val="0"/>
              </a:spcAft>
              <a:buSzPts val="2000"/>
              <a:buChar char="●"/>
            </a:pPr>
            <a:r>
              <a:rPr lang="en-US" sz="2000"/>
              <a:t>Order Inverter components.</a:t>
            </a:r>
            <a:endParaRPr sz="2000"/>
          </a:p>
          <a:p>
            <a:pPr indent="-355600" lvl="0" marL="457200" rtl="0" algn="l">
              <a:spcBef>
                <a:spcPts val="0"/>
              </a:spcBef>
              <a:spcAft>
                <a:spcPts val="0"/>
              </a:spcAft>
              <a:buSzPts val="2000"/>
              <a:buChar char="●"/>
            </a:pPr>
            <a:r>
              <a:rPr lang="en-US" sz="2000"/>
              <a:t>Design PCB board for Inverter.</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067e8214de_0_39"/>
          <p:cNvSpPr txBox="1"/>
          <p:nvPr>
            <p:ph type="title"/>
          </p:nvPr>
        </p:nvSpPr>
        <p:spPr>
          <a:xfrm>
            <a:off x="457200" y="873352"/>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Microcontroller &amp; Sensor system</a:t>
            </a:r>
            <a:endParaRPr/>
          </a:p>
        </p:txBody>
      </p:sp>
      <p:sp>
        <p:nvSpPr>
          <p:cNvPr id="218" name="Google Shape;218;g3067e8214de_0_39"/>
          <p:cNvSpPr txBox="1"/>
          <p:nvPr/>
        </p:nvSpPr>
        <p:spPr>
          <a:xfrm>
            <a:off x="457200" y="1552700"/>
            <a:ext cx="4225800" cy="21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dk1"/>
                </a:solidFill>
              </a:rPr>
              <a:t>Microcontroller Unit</a:t>
            </a:r>
            <a:endParaRPr b="1"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This subsystem will connect the lighting system, web app, and collect data </a:t>
            </a:r>
            <a:r>
              <a:rPr lang="en-US" sz="1700">
                <a:solidFill>
                  <a:schemeClr val="dk1"/>
                </a:solidFill>
              </a:rPr>
              <a:t>coming</a:t>
            </a:r>
            <a:r>
              <a:rPr lang="en-US" sz="1700">
                <a:solidFill>
                  <a:schemeClr val="dk1"/>
                </a:solidFill>
              </a:rPr>
              <a:t> from the battery system</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Make use the ESP32’s capabilities</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Bluetooth</a:t>
            </a:r>
            <a:r>
              <a:rPr lang="en-US" sz="1700">
                <a:solidFill>
                  <a:schemeClr val="dk1"/>
                </a:solidFill>
              </a:rPr>
              <a:t> and </a:t>
            </a:r>
            <a:r>
              <a:rPr lang="en-US" sz="1700">
                <a:solidFill>
                  <a:schemeClr val="dk1"/>
                </a:solidFill>
              </a:rPr>
              <a:t>Wifi</a:t>
            </a:r>
            <a:r>
              <a:rPr lang="en-US" sz="1700">
                <a:solidFill>
                  <a:schemeClr val="dk1"/>
                </a:solidFill>
              </a:rPr>
              <a:t> connection to the cloud based application</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Will deliver data about the battery, light system </a:t>
            </a:r>
            <a:endParaRPr sz="1700">
              <a:solidFill>
                <a:schemeClr val="dk1"/>
              </a:solidFill>
            </a:endParaRPr>
          </a:p>
        </p:txBody>
      </p:sp>
      <p:pic>
        <p:nvPicPr>
          <p:cNvPr id="219" name="Google Shape;219;g3067e8214de_0_39"/>
          <p:cNvPicPr preferRelativeResize="0"/>
          <p:nvPr/>
        </p:nvPicPr>
        <p:blipFill>
          <a:blip r:embed="rId3">
            <a:alphaModFix/>
          </a:blip>
          <a:stretch>
            <a:fillRect/>
          </a:stretch>
        </p:blipFill>
        <p:spPr>
          <a:xfrm rot="1795098">
            <a:off x="275913" y="6030128"/>
            <a:ext cx="874475" cy="745339"/>
          </a:xfrm>
          <a:prstGeom prst="rect">
            <a:avLst/>
          </a:prstGeom>
          <a:noFill/>
          <a:ln>
            <a:noFill/>
          </a:ln>
        </p:spPr>
      </p:pic>
      <p:pic>
        <p:nvPicPr>
          <p:cNvPr id="220" name="Google Shape;220;g3067e8214de_0_39"/>
          <p:cNvPicPr preferRelativeResize="0"/>
          <p:nvPr/>
        </p:nvPicPr>
        <p:blipFill>
          <a:blip r:embed="rId4">
            <a:alphaModFix/>
          </a:blip>
          <a:stretch>
            <a:fillRect/>
          </a:stretch>
        </p:blipFill>
        <p:spPr>
          <a:xfrm rot="10800000">
            <a:off x="12" y="3977325"/>
            <a:ext cx="1426275" cy="899700"/>
          </a:xfrm>
          <a:prstGeom prst="rect">
            <a:avLst/>
          </a:prstGeom>
          <a:noFill/>
          <a:ln>
            <a:noFill/>
          </a:ln>
        </p:spPr>
      </p:pic>
      <p:pic>
        <p:nvPicPr>
          <p:cNvPr id="221" name="Google Shape;221;g3067e8214de_0_39"/>
          <p:cNvPicPr preferRelativeResize="0"/>
          <p:nvPr/>
        </p:nvPicPr>
        <p:blipFill>
          <a:blip r:embed="rId5">
            <a:alphaModFix/>
          </a:blip>
          <a:stretch>
            <a:fillRect/>
          </a:stretch>
        </p:blipFill>
        <p:spPr>
          <a:xfrm rot="5108142">
            <a:off x="2343787" y="4771215"/>
            <a:ext cx="1129700" cy="1129700"/>
          </a:xfrm>
          <a:prstGeom prst="rect">
            <a:avLst/>
          </a:prstGeom>
          <a:noFill/>
          <a:ln>
            <a:noFill/>
          </a:ln>
        </p:spPr>
      </p:pic>
      <p:pic>
        <p:nvPicPr>
          <p:cNvPr id="222" name="Google Shape;222;g3067e8214de_0_39"/>
          <p:cNvPicPr preferRelativeResize="0"/>
          <p:nvPr/>
        </p:nvPicPr>
        <p:blipFill>
          <a:blip r:embed="rId6">
            <a:alphaModFix/>
          </a:blip>
          <a:stretch>
            <a:fillRect/>
          </a:stretch>
        </p:blipFill>
        <p:spPr>
          <a:xfrm>
            <a:off x="4058388" y="4898825"/>
            <a:ext cx="874475" cy="874475"/>
          </a:xfrm>
          <a:prstGeom prst="rect">
            <a:avLst/>
          </a:prstGeom>
          <a:noFill/>
          <a:ln>
            <a:noFill/>
          </a:ln>
        </p:spPr>
      </p:pic>
      <p:pic>
        <p:nvPicPr>
          <p:cNvPr id="223" name="Google Shape;223;g3067e8214de_0_39"/>
          <p:cNvPicPr preferRelativeResize="0"/>
          <p:nvPr/>
        </p:nvPicPr>
        <p:blipFill>
          <a:blip r:embed="rId7">
            <a:alphaModFix/>
          </a:blip>
          <a:stretch>
            <a:fillRect/>
          </a:stretch>
        </p:blipFill>
        <p:spPr>
          <a:xfrm>
            <a:off x="6324472" y="2150125"/>
            <a:ext cx="803700" cy="803700"/>
          </a:xfrm>
          <a:prstGeom prst="rect">
            <a:avLst/>
          </a:prstGeom>
          <a:noFill/>
          <a:ln>
            <a:noFill/>
          </a:ln>
        </p:spPr>
      </p:pic>
      <p:pic>
        <p:nvPicPr>
          <p:cNvPr id="224" name="Google Shape;224;g3067e8214de_0_39"/>
          <p:cNvPicPr preferRelativeResize="0"/>
          <p:nvPr/>
        </p:nvPicPr>
        <p:blipFill>
          <a:blip r:embed="rId8">
            <a:alphaModFix/>
          </a:blip>
          <a:stretch>
            <a:fillRect/>
          </a:stretch>
        </p:blipFill>
        <p:spPr>
          <a:xfrm>
            <a:off x="4598200" y="2071738"/>
            <a:ext cx="1026075" cy="1026075"/>
          </a:xfrm>
          <a:prstGeom prst="rect">
            <a:avLst/>
          </a:prstGeom>
          <a:noFill/>
          <a:ln>
            <a:noFill/>
          </a:ln>
        </p:spPr>
      </p:pic>
      <p:sp>
        <p:nvSpPr>
          <p:cNvPr id="225" name="Google Shape;225;g3067e8214de_0_39"/>
          <p:cNvSpPr/>
          <p:nvPr/>
        </p:nvSpPr>
        <p:spPr>
          <a:xfrm>
            <a:off x="7216975" y="2333876"/>
            <a:ext cx="611400" cy="36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700">
                <a:solidFill>
                  <a:schemeClr val="dk1"/>
                </a:solidFill>
              </a:rPr>
              <a:t>IEEE 802.111</a:t>
            </a:r>
            <a:endParaRPr sz="1000"/>
          </a:p>
        </p:txBody>
      </p:sp>
      <p:sp>
        <p:nvSpPr>
          <p:cNvPr id="226" name="Google Shape;226;g3067e8214de_0_39"/>
          <p:cNvSpPr/>
          <p:nvPr/>
        </p:nvSpPr>
        <p:spPr>
          <a:xfrm flipH="1">
            <a:off x="5624275" y="2367172"/>
            <a:ext cx="611400" cy="36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900">
                <a:solidFill>
                  <a:schemeClr val="dk1"/>
                </a:solidFill>
              </a:rPr>
              <a:t>UART</a:t>
            </a:r>
            <a:endParaRPr sz="600"/>
          </a:p>
        </p:txBody>
      </p:sp>
      <p:sp>
        <p:nvSpPr>
          <p:cNvPr id="227" name="Google Shape;227;g3067e8214de_0_39"/>
          <p:cNvSpPr/>
          <p:nvPr/>
        </p:nvSpPr>
        <p:spPr>
          <a:xfrm>
            <a:off x="7917175" y="2309950"/>
            <a:ext cx="874476" cy="484056"/>
          </a:xfrm>
          <a:prstGeom prst="cloud">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t>App System</a:t>
            </a:r>
            <a:endParaRPr sz="900"/>
          </a:p>
        </p:txBody>
      </p:sp>
      <p:sp>
        <p:nvSpPr>
          <p:cNvPr id="228" name="Google Shape;228;g3067e8214de_0_39"/>
          <p:cNvSpPr txBox="1"/>
          <p:nvPr/>
        </p:nvSpPr>
        <p:spPr>
          <a:xfrm>
            <a:off x="4720850" y="3492500"/>
            <a:ext cx="4059900" cy="31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700">
                <a:solidFill>
                  <a:schemeClr val="dk1"/>
                </a:solidFill>
              </a:rPr>
              <a:t>Sensor Unit</a:t>
            </a:r>
            <a:endParaRPr b="1"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Ambient light sensor with 580-620 wavelength </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Passive infrared sensor with 23 feet of range</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One for exterior</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Two for interior </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These sensors will communicate with the microcontroller using TTL to trigger the lighting system</a:t>
            </a:r>
            <a:endParaRPr sz="3200">
              <a:solidFill>
                <a:schemeClr val="dk1"/>
              </a:solidFill>
            </a:endParaRPr>
          </a:p>
        </p:txBody>
      </p:sp>
      <p:sp>
        <p:nvSpPr>
          <p:cNvPr id="229" name="Google Shape;229;g3067e8214de_0_39"/>
          <p:cNvSpPr/>
          <p:nvPr/>
        </p:nvSpPr>
        <p:spPr>
          <a:xfrm rot="8100000">
            <a:off x="299905" y="4921353"/>
            <a:ext cx="826466" cy="829436"/>
          </a:xfrm>
          <a:prstGeom prst="rtTriangl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g3067e8214de_0_39"/>
          <p:cNvSpPr txBox="1"/>
          <p:nvPr/>
        </p:nvSpPr>
        <p:spPr>
          <a:xfrm>
            <a:off x="164050" y="4882225"/>
            <a:ext cx="10260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        85°</a:t>
            </a:r>
            <a:endParaRPr sz="1200">
              <a:solidFill>
                <a:schemeClr val="dk1"/>
              </a:solidFill>
            </a:endParaRPr>
          </a:p>
          <a:p>
            <a:pPr indent="0" lvl="0" marL="0" rtl="0" algn="l">
              <a:spcBef>
                <a:spcPts val="0"/>
              </a:spcBef>
              <a:spcAft>
                <a:spcPts val="0"/>
              </a:spcAft>
              <a:buNone/>
            </a:pPr>
            <a:r>
              <a:rPr lang="en-US" sz="1200">
                <a:solidFill>
                  <a:schemeClr val="dk1"/>
                </a:solidFill>
              </a:rPr>
              <a:t>     radius</a:t>
            </a:r>
            <a:endParaRPr sz="1200">
              <a:solidFill>
                <a:schemeClr val="dk1"/>
              </a:solidFill>
            </a:endParaRPr>
          </a:p>
        </p:txBody>
      </p:sp>
      <p:sp>
        <p:nvSpPr>
          <p:cNvPr id="231" name="Google Shape;231;g3067e8214de_0_39"/>
          <p:cNvSpPr/>
          <p:nvPr/>
        </p:nvSpPr>
        <p:spPr>
          <a:xfrm rot="424260">
            <a:off x="83400" y="5821713"/>
            <a:ext cx="387252" cy="340902"/>
          </a:xfrm>
          <a:custGeom>
            <a:rect b="b" l="l" r="r" t="t"/>
            <a:pathLst>
              <a:path extrusionOk="0" h="13636" w="15490">
                <a:moveTo>
                  <a:pt x="14365" y="13637"/>
                </a:moveTo>
                <a:cubicBezTo>
                  <a:pt x="14469" y="12284"/>
                  <a:pt x="16343" y="6454"/>
                  <a:pt x="14990" y="5517"/>
                </a:cubicBezTo>
                <a:cubicBezTo>
                  <a:pt x="13637" y="4580"/>
                  <a:pt x="7494" y="8849"/>
                  <a:pt x="6245" y="8016"/>
                </a:cubicBezTo>
                <a:cubicBezTo>
                  <a:pt x="4996" y="7183"/>
                  <a:pt x="8536" y="1562"/>
                  <a:pt x="7495" y="521"/>
                </a:cubicBezTo>
                <a:cubicBezTo>
                  <a:pt x="6454" y="-520"/>
                  <a:pt x="1249" y="1562"/>
                  <a:pt x="0" y="1770"/>
                </a:cubicBezTo>
              </a:path>
            </a:pathLst>
          </a:custGeom>
          <a:solidFill>
            <a:schemeClr val="lt1"/>
          </a:solidFill>
          <a:ln cap="flat" cmpd="sng" w="28575">
            <a:solidFill>
              <a:schemeClr val="accent6"/>
            </a:solidFill>
            <a:prstDash val="solid"/>
            <a:round/>
            <a:headEnd len="med" w="med" type="none"/>
            <a:tailEnd len="med" w="med" type="none"/>
          </a:ln>
        </p:spPr>
      </p:sp>
      <p:sp>
        <p:nvSpPr>
          <p:cNvPr id="232" name="Google Shape;232;g3067e8214de_0_39"/>
          <p:cNvSpPr/>
          <p:nvPr/>
        </p:nvSpPr>
        <p:spPr>
          <a:xfrm rot="2401100">
            <a:off x="388206" y="5745509"/>
            <a:ext cx="387230" cy="340883"/>
          </a:xfrm>
          <a:custGeom>
            <a:rect b="b" l="l" r="r" t="t"/>
            <a:pathLst>
              <a:path extrusionOk="0" h="13636" w="15490">
                <a:moveTo>
                  <a:pt x="14365" y="13637"/>
                </a:moveTo>
                <a:cubicBezTo>
                  <a:pt x="14469" y="12284"/>
                  <a:pt x="16343" y="6454"/>
                  <a:pt x="14990" y="5517"/>
                </a:cubicBezTo>
                <a:cubicBezTo>
                  <a:pt x="13637" y="4580"/>
                  <a:pt x="7494" y="8849"/>
                  <a:pt x="6245" y="8016"/>
                </a:cubicBezTo>
                <a:cubicBezTo>
                  <a:pt x="4996" y="7183"/>
                  <a:pt x="8536" y="1562"/>
                  <a:pt x="7495" y="521"/>
                </a:cubicBezTo>
                <a:cubicBezTo>
                  <a:pt x="6454" y="-520"/>
                  <a:pt x="1249" y="1562"/>
                  <a:pt x="0" y="1770"/>
                </a:cubicBezTo>
              </a:path>
            </a:pathLst>
          </a:custGeom>
          <a:solidFill>
            <a:schemeClr val="lt1"/>
          </a:solidFill>
          <a:ln cap="flat" cmpd="sng" w="28575">
            <a:solidFill>
              <a:schemeClr val="accent6"/>
            </a:solidFill>
            <a:prstDash val="solid"/>
            <a:round/>
            <a:headEnd len="med" w="med" type="none"/>
            <a:tailEnd len="med" w="med" type="none"/>
          </a:ln>
        </p:spPr>
      </p:sp>
      <p:sp>
        <p:nvSpPr>
          <p:cNvPr id="233" name="Google Shape;233;g3067e8214de_0_39"/>
          <p:cNvSpPr/>
          <p:nvPr/>
        </p:nvSpPr>
        <p:spPr>
          <a:xfrm rot="4644133">
            <a:off x="896405" y="5791879"/>
            <a:ext cx="387240" cy="340891"/>
          </a:xfrm>
          <a:custGeom>
            <a:rect b="b" l="l" r="r" t="t"/>
            <a:pathLst>
              <a:path extrusionOk="0" h="13636" w="15490">
                <a:moveTo>
                  <a:pt x="14365" y="13637"/>
                </a:moveTo>
                <a:cubicBezTo>
                  <a:pt x="14469" y="12284"/>
                  <a:pt x="16343" y="6454"/>
                  <a:pt x="14990" y="5517"/>
                </a:cubicBezTo>
                <a:cubicBezTo>
                  <a:pt x="13637" y="4580"/>
                  <a:pt x="7494" y="8849"/>
                  <a:pt x="6245" y="8016"/>
                </a:cubicBezTo>
                <a:cubicBezTo>
                  <a:pt x="4996" y="7183"/>
                  <a:pt x="8536" y="1562"/>
                  <a:pt x="7495" y="521"/>
                </a:cubicBezTo>
                <a:cubicBezTo>
                  <a:pt x="6454" y="-520"/>
                  <a:pt x="1249" y="1562"/>
                  <a:pt x="0" y="1770"/>
                </a:cubicBezTo>
              </a:path>
            </a:pathLst>
          </a:custGeom>
          <a:solidFill>
            <a:schemeClr val="lt1"/>
          </a:solidFill>
          <a:ln cap="flat" cmpd="sng" w="28575">
            <a:solidFill>
              <a:schemeClr val="accent6"/>
            </a:solidFill>
            <a:prstDash val="solid"/>
            <a:round/>
            <a:headEnd len="med" w="med" type="none"/>
            <a:tailEnd len="med" w="med" type="none"/>
          </a:ln>
        </p:spPr>
      </p:sp>
      <p:sp>
        <p:nvSpPr>
          <p:cNvPr id="234" name="Google Shape;234;g3067e8214de_0_39"/>
          <p:cNvSpPr/>
          <p:nvPr/>
        </p:nvSpPr>
        <p:spPr>
          <a:xfrm rot="3347990">
            <a:off x="652990" y="5745491"/>
            <a:ext cx="387260" cy="340909"/>
          </a:xfrm>
          <a:custGeom>
            <a:rect b="b" l="l" r="r" t="t"/>
            <a:pathLst>
              <a:path extrusionOk="0" h="13636" w="15490">
                <a:moveTo>
                  <a:pt x="14365" y="13637"/>
                </a:moveTo>
                <a:cubicBezTo>
                  <a:pt x="14469" y="12284"/>
                  <a:pt x="16343" y="6454"/>
                  <a:pt x="14990" y="5517"/>
                </a:cubicBezTo>
                <a:cubicBezTo>
                  <a:pt x="13637" y="4580"/>
                  <a:pt x="7494" y="8849"/>
                  <a:pt x="6245" y="8016"/>
                </a:cubicBezTo>
                <a:cubicBezTo>
                  <a:pt x="4996" y="7183"/>
                  <a:pt x="8536" y="1562"/>
                  <a:pt x="7495" y="521"/>
                </a:cubicBezTo>
                <a:cubicBezTo>
                  <a:pt x="6454" y="-520"/>
                  <a:pt x="1249" y="1562"/>
                  <a:pt x="0" y="1770"/>
                </a:cubicBezTo>
              </a:path>
            </a:pathLst>
          </a:custGeom>
          <a:solidFill>
            <a:schemeClr val="lt1"/>
          </a:solidFill>
          <a:ln cap="flat" cmpd="sng" w="28575">
            <a:solidFill>
              <a:schemeClr val="accent6"/>
            </a:solidFill>
            <a:prstDash val="solid"/>
            <a:round/>
            <a:headEnd len="med" w="med" type="none"/>
            <a:tailEnd len="med" w="med" type="none"/>
          </a:ln>
        </p:spPr>
      </p:sp>
      <p:sp>
        <p:nvSpPr>
          <p:cNvPr id="235" name="Google Shape;235;g3067e8214de_0_39"/>
          <p:cNvSpPr txBox="1"/>
          <p:nvPr/>
        </p:nvSpPr>
        <p:spPr>
          <a:xfrm>
            <a:off x="1301350" y="6225100"/>
            <a:ext cx="14289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rPr>
              <a:t>Orange λ ≈ 600 nm</a:t>
            </a:r>
            <a:endParaRPr sz="1000">
              <a:solidFill>
                <a:schemeClr val="dk1"/>
              </a:solidFill>
            </a:endParaRPr>
          </a:p>
        </p:txBody>
      </p:sp>
      <p:sp>
        <p:nvSpPr>
          <p:cNvPr id="236" name="Google Shape;236;g3067e8214de_0_39"/>
          <p:cNvSpPr/>
          <p:nvPr/>
        </p:nvSpPr>
        <p:spPr>
          <a:xfrm rot="-3808688">
            <a:off x="1661216" y="4510553"/>
            <a:ext cx="356072" cy="1031588"/>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g3067e8214de_0_39"/>
          <p:cNvSpPr/>
          <p:nvPr/>
        </p:nvSpPr>
        <p:spPr>
          <a:xfrm rot="-7247895">
            <a:off x="1641482" y="5236717"/>
            <a:ext cx="356238" cy="994165"/>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g3067e8214de_0_39"/>
          <p:cNvSpPr txBox="1"/>
          <p:nvPr/>
        </p:nvSpPr>
        <p:spPr>
          <a:xfrm>
            <a:off x="1440363" y="5143013"/>
            <a:ext cx="7158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chemeClr val="dk1"/>
                </a:solidFill>
              </a:rPr>
              <a:t>Sensor Data to </a:t>
            </a:r>
            <a:endParaRPr sz="900">
              <a:solidFill>
                <a:schemeClr val="dk1"/>
              </a:solidFill>
            </a:endParaRPr>
          </a:p>
          <a:p>
            <a:pPr indent="0" lvl="0" marL="0" rtl="0" algn="l">
              <a:spcBef>
                <a:spcPts val="0"/>
              </a:spcBef>
              <a:spcAft>
                <a:spcPts val="0"/>
              </a:spcAft>
              <a:buNone/>
            </a:pPr>
            <a:r>
              <a:rPr lang="en-US" sz="900">
                <a:solidFill>
                  <a:schemeClr val="dk1"/>
                </a:solidFill>
              </a:rPr>
              <a:t>PIC</a:t>
            </a:r>
            <a:endParaRPr sz="900">
              <a:solidFill>
                <a:schemeClr val="dk1"/>
              </a:solidFill>
            </a:endParaRPr>
          </a:p>
        </p:txBody>
      </p:sp>
      <p:sp>
        <p:nvSpPr>
          <p:cNvPr id="239" name="Google Shape;239;g3067e8214de_0_39"/>
          <p:cNvSpPr/>
          <p:nvPr/>
        </p:nvSpPr>
        <p:spPr>
          <a:xfrm>
            <a:off x="3315525" y="5163275"/>
            <a:ext cx="715800" cy="36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700"/>
              <a:t>PIC to RS485</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06d8129bd2_4_21"/>
          <p:cNvSpPr txBox="1"/>
          <p:nvPr>
            <p:ph type="title"/>
          </p:nvPr>
        </p:nvSpPr>
        <p:spPr>
          <a:xfrm>
            <a:off x="457200" y="8967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000"/>
              <a:t>MCU &amp; Sensors - What’s next?</a:t>
            </a:r>
            <a:endParaRPr sz="3000"/>
          </a:p>
        </p:txBody>
      </p:sp>
      <p:sp>
        <p:nvSpPr>
          <p:cNvPr id="245" name="Google Shape;245;g306d8129bd2_4_21"/>
          <p:cNvSpPr txBox="1"/>
          <p:nvPr>
            <p:ph idx="1" type="body"/>
          </p:nvPr>
        </p:nvSpPr>
        <p:spPr>
          <a:xfrm>
            <a:off x="457200" y="1896870"/>
            <a:ext cx="8229600" cy="407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t>Goals for the next two weeks:</a:t>
            </a:r>
            <a:endParaRPr sz="2300"/>
          </a:p>
          <a:p>
            <a:pPr indent="-374650" lvl="0" marL="457200" rtl="0" algn="l">
              <a:spcBef>
                <a:spcPts val="360"/>
              </a:spcBef>
              <a:spcAft>
                <a:spcPts val="0"/>
              </a:spcAft>
              <a:buSzPts val="2300"/>
              <a:buChar char="●"/>
            </a:pPr>
            <a:r>
              <a:rPr lang="en-US" sz="2300"/>
              <a:t>Complete Op Amp &amp; microcontroller assignments</a:t>
            </a:r>
            <a:endParaRPr sz="2300"/>
          </a:p>
          <a:p>
            <a:pPr indent="-374650" lvl="0" marL="457200" rtl="0" algn="l">
              <a:spcBef>
                <a:spcPts val="0"/>
              </a:spcBef>
              <a:spcAft>
                <a:spcPts val="0"/>
              </a:spcAft>
              <a:buSzPts val="2300"/>
              <a:buChar char="●"/>
            </a:pPr>
            <a:r>
              <a:rPr lang="en-US" sz="2300"/>
              <a:t>Breadboard the MCU</a:t>
            </a:r>
            <a:endParaRPr sz="2300"/>
          </a:p>
          <a:p>
            <a:pPr indent="-374650" lvl="0" marL="457200" rtl="0" algn="l">
              <a:spcBef>
                <a:spcPts val="0"/>
              </a:spcBef>
              <a:spcAft>
                <a:spcPts val="0"/>
              </a:spcAft>
              <a:buSzPts val="2300"/>
              <a:buChar char="●"/>
            </a:pPr>
            <a:r>
              <a:rPr lang="en-US" sz="2300"/>
              <a:t>Breadboard interior and exterior sensor systems</a:t>
            </a:r>
            <a:endParaRPr sz="2300"/>
          </a:p>
          <a:p>
            <a:pPr indent="-374650" lvl="1" marL="800100" rtl="0" algn="l">
              <a:spcBef>
                <a:spcPts val="0"/>
              </a:spcBef>
              <a:spcAft>
                <a:spcPts val="0"/>
              </a:spcAft>
              <a:buSzPts val="2300"/>
              <a:buChar char="○"/>
            </a:pPr>
            <a:r>
              <a:rPr lang="en-US" sz="2300"/>
              <a:t>R</a:t>
            </a:r>
            <a:r>
              <a:rPr lang="en-US" sz="2300"/>
              <a:t>eceive</a:t>
            </a:r>
            <a:r>
              <a:rPr lang="en-US" sz="2300"/>
              <a:t> proper TTL signal between MCU &amp; sensors</a:t>
            </a:r>
            <a:endParaRPr sz="2300"/>
          </a:p>
          <a:p>
            <a:pPr indent="-374650" lvl="1" marL="800100" rtl="0" algn="l">
              <a:spcBef>
                <a:spcPts val="0"/>
              </a:spcBef>
              <a:spcAft>
                <a:spcPts val="0"/>
              </a:spcAft>
              <a:buSzPts val="2300"/>
              <a:buChar char="○"/>
            </a:pPr>
            <a:r>
              <a:rPr lang="en-US" sz="2300"/>
              <a:t>Receive</a:t>
            </a:r>
            <a:r>
              <a:rPr lang="en-US" sz="2300"/>
              <a:t> signal from PIR sensor to microcontroller </a:t>
            </a:r>
            <a:endParaRPr sz="2300"/>
          </a:p>
          <a:p>
            <a:pPr indent="0" lvl="0" marL="0" rtl="0" algn="l">
              <a:spcBef>
                <a:spcPts val="360"/>
              </a:spcBef>
              <a:spcAft>
                <a:spcPts val="0"/>
              </a:spcAft>
              <a:buNone/>
            </a:pPr>
            <a:r>
              <a:t/>
            </a:r>
            <a:endParaRPr sz="2300"/>
          </a:p>
          <a:p>
            <a:pPr indent="0" lvl="0" marL="0" rtl="0" algn="l">
              <a:spcBef>
                <a:spcPts val="360"/>
              </a:spcBef>
              <a:spcAft>
                <a:spcPts val="0"/>
              </a:spcAft>
              <a:buNone/>
            </a:pPr>
            <a:r>
              <a:rPr lang="en-US" sz="2300"/>
              <a:t>Reach Goal:</a:t>
            </a:r>
            <a:endParaRPr sz="2300"/>
          </a:p>
          <a:p>
            <a:pPr indent="-374650" lvl="0" marL="457200" rtl="0" algn="l">
              <a:spcBef>
                <a:spcPts val="360"/>
              </a:spcBef>
              <a:spcAft>
                <a:spcPts val="0"/>
              </a:spcAft>
              <a:buSzPts val="2300"/>
              <a:buChar char="●"/>
            </a:pPr>
            <a:r>
              <a:rPr lang="en-US" sz="2300"/>
              <a:t>Began PCB design for MCU</a:t>
            </a:r>
            <a:endParaRPr sz="2300"/>
          </a:p>
          <a:p>
            <a:pPr indent="-374650" lvl="0" marL="457200" rtl="0" algn="l">
              <a:spcBef>
                <a:spcPts val="0"/>
              </a:spcBef>
              <a:spcAft>
                <a:spcPts val="0"/>
              </a:spcAft>
              <a:buSzPts val="2300"/>
              <a:buChar char="●"/>
            </a:pPr>
            <a:r>
              <a:rPr lang="en-US" sz="2300"/>
              <a:t>Began PCB design for interior &amp; exterior sensors</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067e8214de_0_44"/>
          <p:cNvSpPr txBox="1"/>
          <p:nvPr>
            <p:ph type="title"/>
          </p:nvPr>
        </p:nvSpPr>
        <p:spPr>
          <a:xfrm>
            <a:off x="457200" y="9729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Power Generation</a:t>
            </a:r>
            <a:endParaRPr/>
          </a:p>
        </p:txBody>
      </p:sp>
      <p:pic>
        <p:nvPicPr>
          <p:cNvPr id="251" name="Google Shape;251;g3067e8214de_0_44"/>
          <p:cNvPicPr preferRelativeResize="0"/>
          <p:nvPr/>
        </p:nvPicPr>
        <p:blipFill>
          <a:blip r:embed="rId3">
            <a:alphaModFix/>
          </a:blip>
          <a:stretch>
            <a:fillRect/>
          </a:stretch>
        </p:blipFill>
        <p:spPr>
          <a:xfrm>
            <a:off x="4028825" y="4022775"/>
            <a:ext cx="5115174" cy="2451610"/>
          </a:xfrm>
          <a:prstGeom prst="rect">
            <a:avLst/>
          </a:prstGeom>
          <a:noFill/>
          <a:ln>
            <a:noFill/>
          </a:ln>
        </p:spPr>
      </p:pic>
      <p:pic>
        <p:nvPicPr>
          <p:cNvPr id="252" name="Google Shape;252;g3067e8214de_0_44"/>
          <p:cNvPicPr preferRelativeResize="0"/>
          <p:nvPr/>
        </p:nvPicPr>
        <p:blipFill rotWithShape="1">
          <a:blip r:embed="rId4">
            <a:alphaModFix/>
          </a:blip>
          <a:srcRect b="12964" l="26755" r="27415" t="12614"/>
          <a:stretch/>
        </p:blipFill>
        <p:spPr>
          <a:xfrm rot="-5399990">
            <a:off x="4833408" y="2283466"/>
            <a:ext cx="1109277" cy="1864739"/>
          </a:xfrm>
          <a:prstGeom prst="rect">
            <a:avLst/>
          </a:prstGeom>
          <a:noFill/>
          <a:ln>
            <a:noFill/>
          </a:ln>
        </p:spPr>
      </p:pic>
      <p:pic>
        <p:nvPicPr>
          <p:cNvPr id="253" name="Google Shape;253;g3067e8214de_0_44"/>
          <p:cNvPicPr preferRelativeResize="0"/>
          <p:nvPr/>
        </p:nvPicPr>
        <p:blipFill>
          <a:blip r:embed="rId5">
            <a:alphaModFix/>
          </a:blip>
          <a:stretch>
            <a:fillRect/>
          </a:stretch>
        </p:blipFill>
        <p:spPr>
          <a:xfrm>
            <a:off x="7638600" y="2582449"/>
            <a:ext cx="949062" cy="916826"/>
          </a:xfrm>
          <a:prstGeom prst="rect">
            <a:avLst/>
          </a:prstGeom>
          <a:noFill/>
          <a:ln>
            <a:noFill/>
          </a:ln>
        </p:spPr>
      </p:pic>
      <p:pic>
        <p:nvPicPr>
          <p:cNvPr id="254" name="Google Shape;254;g3067e8214de_0_44"/>
          <p:cNvPicPr preferRelativeResize="0"/>
          <p:nvPr/>
        </p:nvPicPr>
        <p:blipFill>
          <a:blip r:embed="rId6">
            <a:alphaModFix/>
          </a:blip>
          <a:stretch>
            <a:fillRect/>
          </a:stretch>
        </p:blipFill>
        <p:spPr>
          <a:xfrm>
            <a:off x="6145617" y="1776674"/>
            <a:ext cx="1161391" cy="916823"/>
          </a:xfrm>
          <a:prstGeom prst="rect">
            <a:avLst/>
          </a:prstGeom>
          <a:noFill/>
          <a:ln>
            <a:noFill/>
          </a:ln>
        </p:spPr>
      </p:pic>
      <p:sp>
        <p:nvSpPr>
          <p:cNvPr id="255" name="Google Shape;255;g3067e8214de_0_44"/>
          <p:cNvSpPr txBox="1"/>
          <p:nvPr/>
        </p:nvSpPr>
        <p:spPr>
          <a:xfrm>
            <a:off x="286333" y="1614600"/>
            <a:ext cx="3945900" cy="52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NPA100-12H Solar Panel</a:t>
            </a:r>
            <a:endParaRPr b="1"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Generate power for whole system</a:t>
            </a:r>
            <a:endParaRPr sz="1500">
              <a:solidFill>
                <a:schemeClr val="dk1"/>
              </a:solidFill>
            </a:endParaRPr>
          </a:p>
          <a:p>
            <a:pPr indent="-323850" lvl="1" marL="914400" rtl="0" algn="l">
              <a:spcBef>
                <a:spcPts val="0"/>
              </a:spcBef>
              <a:spcAft>
                <a:spcPts val="0"/>
              </a:spcAft>
              <a:buClr>
                <a:schemeClr val="dk1"/>
              </a:buClr>
              <a:buSzPts val="1500"/>
              <a:buChar char="○"/>
            </a:pPr>
            <a:r>
              <a:rPr lang="en-US" sz="1500">
                <a:solidFill>
                  <a:schemeClr val="dk1"/>
                </a:solidFill>
              </a:rPr>
              <a:t>100 W</a:t>
            </a:r>
            <a:endParaRPr sz="1500">
              <a:solidFill>
                <a:schemeClr val="dk1"/>
              </a:solidFill>
            </a:endParaRPr>
          </a:p>
          <a:p>
            <a:pPr indent="-323850" lvl="1" marL="914400" rtl="0" algn="l">
              <a:spcBef>
                <a:spcPts val="0"/>
              </a:spcBef>
              <a:spcAft>
                <a:spcPts val="0"/>
              </a:spcAft>
              <a:buClr>
                <a:schemeClr val="dk1"/>
              </a:buClr>
              <a:buSzPts val="1500"/>
              <a:buChar char="○"/>
            </a:pPr>
            <a:r>
              <a:rPr lang="en-US" sz="1500">
                <a:solidFill>
                  <a:schemeClr val="dk1"/>
                </a:solidFill>
              </a:rPr>
              <a:t>6.26 A</a:t>
            </a:r>
            <a:endParaRPr sz="1500">
              <a:solidFill>
                <a:schemeClr val="dk1"/>
              </a:solidFill>
            </a:endParaRPr>
          </a:p>
          <a:p>
            <a:pPr indent="-323850" lvl="1" marL="914400" rtl="0" algn="l">
              <a:spcBef>
                <a:spcPts val="0"/>
              </a:spcBef>
              <a:spcAft>
                <a:spcPts val="0"/>
              </a:spcAft>
              <a:buClr>
                <a:schemeClr val="dk1"/>
              </a:buClr>
              <a:buSzPts val="1500"/>
              <a:buChar char="○"/>
            </a:pPr>
            <a:r>
              <a:rPr lang="en-US" sz="1500">
                <a:solidFill>
                  <a:schemeClr val="dk1"/>
                </a:solidFill>
              </a:rPr>
              <a:t>14-20 V</a:t>
            </a:r>
            <a:endParaRPr sz="1500">
              <a:solidFill>
                <a:schemeClr val="dk1"/>
              </a:solidFill>
            </a:endParaRPr>
          </a:p>
          <a:p>
            <a:pPr indent="0" lvl="0" marL="0" rtl="0" algn="l">
              <a:spcBef>
                <a:spcPts val="0"/>
              </a:spcBef>
              <a:spcAft>
                <a:spcPts val="0"/>
              </a:spcAft>
              <a:buNone/>
            </a:pPr>
            <a:r>
              <a:rPr b="1" lang="en-US" sz="1500">
                <a:solidFill>
                  <a:schemeClr val="dk1"/>
                </a:solidFill>
              </a:rPr>
              <a:t>Charge Controller</a:t>
            </a:r>
            <a:endParaRPr b="1"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Enable efficient charging from solar power to battery</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Track Solar Efficiency and Battery charge status</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CN3768</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Overcharge, overdischarge, overcurrent protection</a:t>
            </a:r>
            <a:endParaRPr sz="1500">
              <a:solidFill>
                <a:schemeClr val="dk1"/>
              </a:solidFill>
            </a:endParaRPr>
          </a:p>
          <a:p>
            <a:pPr indent="0" lvl="0" marL="0" rtl="0" algn="l">
              <a:spcBef>
                <a:spcPts val="0"/>
              </a:spcBef>
              <a:spcAft>
                <a:spcPts val="0"/>
              </a:spcAft>
              <a:buNone/>
            </a:pPr>
            <a:r>
              <a:rPr b="1" lang="en-US" sz="1500">
                <a:solidFill>
                  <a:schemeClr val="dk1"/>
                </a:solidFill>
              </a:rPr>
              <a:t>ML5-12F2 12V  Battery</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Provide power to all other components in system</a:t>
            </a:r>
            <a:endParaRPr sz="1500">
              <a:solidFill>
                <a:schemeClr val="dk1"/>
              </a:solidFill>
            </a:endParaRPr>
          </a:p>
          <a:p>
            <a:pPr indent="-323850" lvl="1" marL="914400" rtl="0" algn="l">
              <a:spcBef>
                <a:spcPts val="0"/>
              </a:spcBef>
              <a:spcAft>
                <a:spcPts val="0"/>
              </a:spcAft>
              <a:buClr>
                <a:schemeClr val="dk1"/>
              </a:buClr>
              <a:buSzPts val="1500"/>
              <a:buChar char="○"/>
            </a:pPr>
            <a:r>
              <a:rPr lang="en-US" sz="1500">
                <a:solidFill>
                  <a:schemeClr val="dk1"/>
                </a:solidFill>
              </a:rPr>
              <a:t>12 V</a:t>
            </a:r>
            <a:endParaRPr sz="1500">
              <a:solidFill>
                <a:schemeClr val="dk1"/>
              </a:solidFill>
            </a:endParaRPr>
          </a:p>
          <a:p>
            <a:pPr indent="-323850" lvl="1" marL="914400" rtl="0" algn="l">
              <a:spcBef>
                <a:spcPts val="0"/>
              </a:spcBef>
              <a:spcAft>
                <a:spcPts val="0"/>
              </a:spcAft>
              <a:buClr>
                <a:schemeClr val="dk1"/>
              </a:buClr>
              <a:buSzPts val="1500"/>
              <a:buChar char="○"/>
            </a:pPr>
            <a:r>
              <a:rPr lang="en-US" sz="1500">
                <a:solidFill>
                  <a:schemeClr val="dk1"/>
                </a:solidFill>
              </a:rPr>
              <a:t>5 A</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Lead-Acid</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Compact Design</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cxnSp>
        <p:nvCxnSpPr>
          <p:cNvPr id="256" name="Google Shape;256;g3067e8214de_0_44"/>
          <p:cNvCxnSpPr/>
          <p:nvPr/>
        </p:nvCxnSpPr>
        <p:spPr>
          <a:xfrm flipH="1" rot="10800000">
            <a:off x="5520311" y="2356379"/>
            <a:ext cx="694500" cy="350100"/>
          </a:xfrm>
          <a:prstGeom prst="straightConnector1">
            <a:avLst/>
          </a:prstGeom>
          <a:noFill/>
          <a:ln cap="flat" cmpd="sng" w="38100">
            <a:solidFill>
              <a:srgbClr val="D5A6BD"/>
            </a:solidFill>
            <a:prstDash val="solid"/>
            <a:round/>
            <a:headEnd len="med" w="med" type="none"/>
            <a:tailEnd len="med" w="med" type="triangle"/>
          </a:ln>
        </p:spPr>
      </p:cxnSp>
      <p:cxnSp>
        <p:nvCxnSpPr>
          <p:cNvPr id="257" name="Google Shape;257;g3067e8214de_0_44"/>
          <p:cNvCxnSpPr>
            <a:endCxn id="253" idx="1"/>
          </p:cNvCxnSpPr>
          <p:nvPr/>
        </p:nvCxnSpPr>
        <p:spPr>
          <a:xfrm>
            <a:off x="7227600" y="2564462"/>
            <a:ext cx="411000" cy="476400"/>
          </a:xfrm>
          <a:prstGeom prst="straightConnector1">
            <a:avLst/>
          </a:prstGeom>
          <a:noFill/>
          <a:ln cap="flat" cmpd="sng" w="38100">
            <a:solidFill>
              <a:srgbClr val="D5A6BD"/>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06d8129bd2_4_31"/>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Power generation - what’s next?</a:t>
            </a:r>
            <a:endParaRPr/>
          </a:p>
        </p:txBody>
      </p:sp>
      <p:sp>
        <p:nvSpPr>
          <p:cNvPr id="263" name="Google Shape;263;g306d8129bd2_4_31"/>
          <p:cNvSpPr txBox="1"/>
          <p:nvPr>
            <p:ph idx="1" type="body"/>
          </p:nvPr>
        </p:nvSpPr>
        <p:spPr>
          <a:xfrm>
            <a:off x="457200" y="2049270"/>
            <a:ext cx="8229600" cy="40770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Clr>
                <a:schemeClr val="dk1"/>
              </a:buClr>
              <a:buSzPct val="42307"/>
              <a:buFont typeface="Arial"/>
              <a:buNone/>
            </a:pPr>
            <a:r>
              <a:rPr lang="en-US" sz="2600"/>
              <a:t>Goals for the next two weeks:</a:t>
            </a:r>
            <a:endParaRPr sz="2600"/>
          </a:p>
          <a:p>
            <a:pPr indent="-381317" lvl="0" marL="457200" rtl="0" algn="l">
              <a:spcBef>
                <a:spcPts val="360"/>
              </a:spcBef>
              <a:spcAft>
                <a:spcPts val="0"/>
              </a:spcAft>
              <a:buSzPct val="100000"/>
              <a:buChar char="●"/>
            </a:pPr>
            <a:r>
              <a:rPr lang="en-US" sz="2600"/>
              <a:t>Introductory assignments are completed</a:t>
            </a:r>
            <a:endParaRPr sz="2600"/>
          </a:p>
          <a:p>
            <a:pPr indent="-381317" lvl="0" marL="457200" rtl="0" algn="l">
              <a:spcBef>
                <a:spcPts val="0"/>
              </a:spcBef>
              <a:spcAft>
                <a:spcPts val="0"/>
              </a:spcAft>
              <a:buSzPct val="100000"/>
              <a:buChar char="●"/>
            </a:pPr>
            <a:r>
              <a:rPr lang="en-US" sz="2600"/>
              <a:t>All components are ordered</a:t>
            </a:r>
            <a:endParaRPr sz="2600"/>
          </a:p>
          <a:p>
            <a:pPr indent="-381317" lvl="0" marL="457200" rtl="0" algn="l">
              <a:spcBef>
                <a:spcPts val="0"/>
              </a:spcBef>
              <a:spcAft>
                <a:spcPts val="0"/>
              </a:spcAft>
              <a:buSzPct val="100000"/>
              <a:buChar char="●"/>
            </a:pPr>
            <a:r>
              <a:rPr lang="en-US" sz="2600"/>
              <a:t>Design PCB for charge controller with circuit protection elements</a:t>
            </a:r>
            <a:endParaRPr sz="2600"/>
          </a:p>
          <a:p>
            <a:pPr indent="0" lvl="0" marL="0" rtl="0" algn="l">
              <a:spcBef>
                <a:spcPts val="360"/>
              </a:spcBef>
              <a:spcAft>
                <a:spcPts val="0"/>
              </a:spcAft>
              <a:buNone/>
            </a:pPr>
            <a:r>
              <a:t/>
            </a:r>
            <a:endParaRPr sz="2600"/>
          </a:p>
          <a:p>
            <a:pPr indent="0" lvl="0" marL="0" rtl="0" algn="l">
              <a:spcBef>
                <a:spcPts val="360"/>
              </a:spcBef>
              <a:spcAft>
                <a:spcPts val="0"/>
              </a:spcAft>
              <a:buClr>
                <a:schemeClr val="dk1"/>
              </a:buClr>
              <a:buSzPct val="42307"/>
              <a:buFont typeface="Arial"/>
              <a:buNone/>
            </a:pPr>
            <a:r>
              <a:rPr lang="en-US" sz="2600"/>
              <a:t>Reach Goal:</a:t>
            </a:r>
            <a:endParaRPr sz="2600"/>
          </a:p>
          <a:p>
            <a:pPr indent="-381317" lvl="0" marL="457200" rtl="0" algn="l">
              <a:spcBef>
                <a:spcPts val="360"/>
              </a:spcBef>
              <a:spcAft>
                <a:spcPts val="0"/>
              </a:spcAft>
              <a:buSzPct val="100000"/>
              <a:buChar char="●"/>
            </a:pPr>
            <a:r>
              <a:rPr lang="en-US" sz="2600"/>
              <a:t>Begin testing components with breadboarding</a:t>
            </a:r>
            <a:endParaRPr sz="2600"/>
          </a:p>
          <a:p>
            <a:pPr indent="-381317" lvl="0" marL="457200" rtl="0" algn="l">
              <a:spcBef>
                <a:spcPts val="0"/>
              </a:spcBef>
              <a:spcAft>
                <a:spcPts val="0"/>
              </a:spcAft>
              <a:buSzPct val="100000"/>
              <a:buChar char="●"/>
            </a:pPr>
            <a:r>
              <a:rPr lang="en-US" sz="2600"/>
              <a:t>Test solar panel and battery with off-the-shelf charge controller</a:t>
            </a:r>
            <a:endParaRPr sz="2600"/>
          </a:p>
          <a:p>
            <a:pPr indent="0" lvl="0" marL="457200" rtl="0" algn="l">
              <a:spcBef>
                <a:spcPts val="360"/>
              </a:spcBef>
              <a:spcAft>
                <a:spcPts val="0"/>
              </a:spcAft>
              <a:buNone/>
            </a:pPr>
            <a:r>
              <a:t/>
            </a:r>
            <a:endParaRPr sz="1900"/>
          </a:p>
          <a:p>
            <a:pPr indent="0" lvl="0" marL="457200" rtl="0" algn="l">
              <a:spcBef>
                <a:spcPts val="36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067e8214de_0_49"/>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App &amp; Data integration</a:t>
            </a:r>
            <a:endParaRPr/>
          </a:p>
        </p:txBody>
      </p:sp>
      <p:sp>
        <p:nvSpPr>
          <p:cNvPr id="269" name="Google Shape;269;g3067e8214de_0_49"/>
          <p:cNvSpPr txBox="1"/>
          <p:nvPr>
            <p:ph idx="1" type="body"/>
          </p:nvPr>
        </p:nvSpPr>
        <p:spPr>
          <a:xfrm>
            <a:off x="457200" y="1695900"/>
            <a:ext cx="8001300" cy="3846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800"/>
              <a:t>App</a:t>
            </a:r>
            <a:endParaRPr sz="1800"/>
          </a:p>
          <a:p>
            <a:pPr indent="-342900" lvl="0" marL="457200" rtl="0" algn="l">
              <a:spcBef>
                <a:spcPts val="360"/>
              </a:spcBef>
              <a:spcAft>
                <a:spcPts val="0"/>
              </a:spcAft>
              <a:buSzPts val="1800"/>
              <a:buChar char="●"/>
            </a:pPr>
            <a:r>
              <a:rPr lang="en-US" sz="1800"/>
              <a:t>Shows data such as battery level and sensor status from database relayed from microcontroller</a:t>
            </a:r>
            <a:endParaRPr sz="1800"/>
          </a:p>
          <a:p>
            <a:pPr indent="-342900" lvl="0" marL="457200" rtl="0" algn="l">
              <a:spcBef>
                <a:spcPts val="0"/>
              </a:spcBef>
              <a:spcAft>
                <a:spcPts val="0"/>
              </a:spcAft>
              <a:buSzPts val="1800"/>
              <a:buChar char="●"/>
            </a:pPr>
            <a:r>
              <a:rPr lang="en-US" sz="1800"/>
              <a:t>Allows user to manually control the System</a:t>
            </a:r>
            <a:endParaRPr sz="1800"/>
          </a:p>
          <a:p>
            <a:pPr indent="0" lvl="0" marL="0" rtl="0" algn="l">
              <a:spcBef>
                <a:spcPts val="360"/>
              </a:spcBef>
              <a:spcAft>
                <a:spcPts val="0"/>
              </a:spcAft>
              <a:buNone/>
            </a:pPr>
            <a:r>
              <a:rPr lang="en-US" sz="1800"/>
              <a:t>Database</a:t>
            </a:r>
            <a:endParaRPr sz="1800"/>
          </a:p>
          <a:p>
            <a:pPr indent="-342900" lvl="0" marL="457200" rtl="0" algn="l">
              <a:spcBef>
                <a:spcPts val="360"/>
              </a:spcBef>
              <a:spcAft>
                <a:spcPts val="0"/>
              </a:spcAft>
              <a:buSzPts val="1800"/>
              <a:buChar char="●"/>
            </a:pPr>
            <a:r>
              <a:rPr lang="en-US" sz="1800"/>
              <a:t>Firebase database enables online access to all the microcontroller’s data </a:t>
            </a:r>
            <a:endParaRPr sz="1800"/>
          </a:p>
          <a:p>
            <a:pPr indent="-342900" lvl="0" marL="457200" rtl="0" algn="l">
              <a:spcBef>
                <a:spcPts val="0"/>
              </a:spcBef>
              <a:spcAft>
                <a:spcPts val="0"/>
              </a:spcAft>
              <a:buSzPts val="1800"/>
              <a:buChar char="●"/>
            </a:pPr>
            <a:r>
              <a:rPr lang="en-US" sz="1800"/>
              <a:t>This allows the User to use the App to manually control the System even while the User is away from home</a:t>
            </a:r>
            <a:endParaRPr sz="1800"/>
          </a:p>
        </p:txBody>
      </p:sp>
      <p:pic>
        <p:nvPicPr>
          <p:cNvPr id="270" name="Google Shape;270;g3067e8214de_0_49"/>
          <p:cNvPicPr preferRelativeResize="0"/>
          <p:nvPr/>
        </p:nvPicPr>
        <p:blipFill>
          <a:blip r:embed="rId3">
            <a:alphaModFix/>
          </a:blip>
          <a:stretch>
            <a:fillRect/>
          </a:stretch>
        </p:blipFill>
        <p:spPr>
          <a:xfrm>
            <a:off x="1681500" y="4495825"/>
            <a:ext cx="5199875" cy="2192375"/>
          </a:xfrm>
          <a:prstGeom prst="rect">
            <a:avLst/>
          </a:prstGeom>
          <a:noFill/>
          <a:ln>
            <a:noFill/>
          </a:ln>
        </p:spPr>
      </p:pic>
      <p:pic>
        <p:nvPicPr>
          <p:cNvPr id="271" name="Google Shape;271;g3067e8214de_0_49"/>
          <p:cNvPicPr preferRelativeResize="0"/>
          <p:nvPr/>
        </p:nvPicPr>
        <p:blipFill>
          <a:blip r:embed="rId4">
            <a:alphaModFix/>
          </a:blip>
          <a:stretch>
            <a:fillRect/>
          </a:stretch>
        </p:blipFill>
        <p:spPr>
          <a:xfrm>
            <a:off x="1681500" y="5542200"/>
            <a:ext cx="1214875" cy="121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06d8129bd2_4_41"/>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App &amp; Database - what’s next?</a:t>
            </a:r>
            <a:endParaRPr/>
          </a:p>
        </p:txBody>
      </p:sp>
      <p:sp>
        <p:nvSpPr>
          <p:cNvPr id="277" name="Google Shape;277;g306d8129bd2_4_41"/>
          <p:cNvSpPr txBox="1"/>
          <p:nvPr>
            <p:ph idx="1" type="body"/>
          </p:nvPr>
        </p:nvSpPr>
        <p:spPr>
          <a:xfrm>
            <a:off x="457200" y="2049270"/>
            <a:ext cx="8229600" cy="4077000"/>
          </a:xfrm>
          <a:prstGeom prst="rect">
            <a:avLst/>
          </a:prstGeom>
        </p:spPr>
        <p:txBody>
          <a:bodyPr anchorCtr="0" anchor="t" bIns="45700" lIns="91425" spcFirstLastPara="1" rIns="91425" wrap="square" tIns="45700">
            <a:normAutofit fontScale="85000" lnSpcReduction="10000"/>
          </a:bodyPr>
          <a:lstStyle/>
          <a:p>
            <a:pPr indent="-325755" lvl="0" marL="457200" rtl="0" algn="l">
              <a:spcBef>
                <a:spcPts val="360"/>
              </a:spcBef>
              <a:spcAft>
                <a:spcPts val="0"/>
              </a:spcAft>
              <a:buSzPct val="56250"/>
              <a:buChar char="●"/>
            </a:pPr>
            <a:r>
              <a:rPr lang="en-US"/>
              <a:t>Goals for next two weeks</a:t>
            </a:r>
            <a:endParaRPr/>
          </a:p>
          <a:p>
            <a:pPr indent="-325755" lvl="1" marL="914400" rtl="0" algn="l">
              <a:spcBef>
                <a:spcPts val="0"/>
              </a:spcBef>
              <a:spcAft>
                <a:spcPts val="0"/>
              </a:spcAft>
              <a:buSzPct val="64285"/>
              <a:buChar char="○"/>
            </a:pPr>
            <a:r>
              <a:rPr lang="en-US"/>
              <a:t>App</a:t>
            </a:r>
            <a:endParaRPr/>
          </a:p>
          <a:p>
            <a:pPr indent="-325755" lvl="2" marL="1371600" rtl="0" algn="l">
              <a:spcBef>
                <a:spcPts val="0"/>
              </a:spcBef>
              <a:spcAft>
                <a:spcPts val="0"/>
              </a:spcAft>
              <a:buSzPct val="75000"/>
              <a:buChar char="■"/>
            </a:pPr>
            <a:r>
              <a:rPr lang="en-US"/>
              <a:t>Introductory assignments are completed</a:t>
            </a:r>
            <a:endParaRPr/>
          </a:p>
          <a:p>
            <a:pPr indent="-325755" lvl="2" marL="1371600" rtl="0" algn="l">
              <a:spcBef>
                <a:spcPts val="0"/>
              </a:spcBef>
              <a:spcAft>
                <a:spcPts val="0"/>
              </a:spcAft>
              <a:buSzPct val="75000"/>
              <a:buChar char="■"/>
            </a:pPr>
            <a:r>
              <a:rPr lang="en-US"/>
              <a:t>Basic UI complete</a:t>
            </a:r>
            <a:endParaRPr/>
          </a:p>
          <a:p>
            <a:pPr indent="-325755" lvl="1" marL="914400" rtl="0" algn="l">
              <a:spcBef>
                <a:spcPts val="0"/>
              </a:spcBef>
              <a:spcAft>
                <a:spcPts val="0"/>
              </a:spcAft>
              <a:buSzPct val="64285"/>
              <a:buChar char="○"/>
            </a:pPr>
            <a:r>
              <a:rPr lang="en-US"/>
              <a:t>Database</a:t>
            </a:r>
            <a:endParaRPr/>
          </a:p>
          <a:p>
            <a:pPr indent="-325755" lvl="2" marL="1371600" rtl="0" algn="l">
              <a:spcBef>
                <a:spcPts val="0"/>
              </a:spcBef>
              <a:spcAft>
                <a:spcPts val="0"/>
              </a:spcAft>
              <a:buSzPct val="75000"/>
              <a:buChar char="■"/>
            </a:pPr>
            <a:r>
              <a:rPr lang="en-US"/>
              <a:t>Template database established</a:t>
            </a:r>
            <a:endParaRPr/>
          </a:p>
          <a:p>
            <a:pPr indent="0" lvl="0" marL="0" rtl="0" algn="l">
              <a:spcBef>
                <a:spcPts val="360"/>
              </a:spcBef>
              <a:spcAft>
                <a:spcPts val="0"/>
              </a:spcAft>
              <a:buNone/>
            </a:pPr>
            <a:r>
              <a:t/>
            </a:r>
            <a:endParaRPr/>
          </a:p>
          <a:p>
            <a:pPr indent="-325755" lvl="0" marL="457200" rtl="0" algn="l">
              <a:spcBef>
                <a:spcPts val="360"/>
              </a:spcBef>
              <a:spcAft>
                <a:spcPts val="0"/>
              </a:spcAft>
              <a:buSzPct val="56250"/>
              <a:buChar char="●"/>
            </a:pPr>
            <a:r>
              <a:rPr lang="en-US"/>
              <a:t>Reach goal</a:t>
            </a:r>
            <a:endParaRPr/>
          </a:p>
          <a:p>
            <a:pPr indent="-325755" lvl="1" marL="914400" rtl="0" algn="l">
              <a:spcBef>
                <a:spcPts val="0"/>
              </a:spcBef>
              <a:spcAft>
                <a:spcPts val="0"/>
              </a:spcAft>
              <a:buSzPct val="64285"/>
              <a:buChar char="○"/>
            </a:pPr>
            <a:r>
              <a:rPr lang="en-US"/>
              <a:t>App</a:t>
            </a:r>
            <a:endParaRPr/>
          </a:p>
          <a:p>
            <a:pPr indent="-325755" lvl="2" marL="1371600" rtl="0" algn="l">
              <a:spcBef>
                <a:spcPts val="0"/>
              </a:spcBef>
              <a:spcAft>
                <a:spcPts val="0"/>
              </a:spcAft>
              <a:buSzPct val="75000"/>
              <a:buChar char="■"/>
            </a:pPr>
            <a:r>
              <a:rPr lang="en-US"/>
              <a:t>Polished UI complete</a:t>
            </a:r>
            <a:endParaRPr/>
          </a:p>
          <a:p>
            <a:pPr indent="-325755" lvl="1" marL="914400" rtl="0" algn="l">
              <a:spcBef>
                <a:spcPts val="0"/>
              </a:spcBef>
              <a:spcAft>
                <a:spcPts val="0"/>
              </a:spcAft>
              <a:buSzPct val="64285"/>
              <a:buChar char="○"/>
            </a:pPr>
            <a:r>
              <a:rPr lang="en-US"/>
              <a:t>Database</a:t>
            </a:r>
            <a:endParaRPr/>
          </a:p>
          <a:p>
            <a:pPr indent="-325755" lvl="2" marL="1371600" rtl="0" algn="l">
              <a:spcBef>
                <a:spcPts val="0"/>
              </a:spcBef>
              <a:spcAft>
                <a:spcPts val="0"/>
              </a:spcAft>
              <a:buSzPct val="75000"/>
              <a:buChar char="■"/>
            </a:pPr>
            <a:r>
              <a:rPr lang="en-US"/>
              <a:t>True database </a:t>
            </a:r>
            <a:r>
              <a:rPr lang="en-US"/>
              <a:t>developed and in connection with the app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
          <p:cNvSpPr txBox="1"/>
          <p:nvPr>
            <p:ph type="title"/>
          </p:nvPr>
        </p:nvSpPr>
        <p:spPr>
          <a:xfrm>
            <a:off x="2148500" y="925200"/>
            <a:ext cx="51399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sz="2800"/>
              <a:t>Subsystem progress:</a:t>
            </a:r>
            <a:endParaRPr sz="2800"/>
          </a:p>
        </p:txBody>
      </p:sp>
      <p:pic>
        <p:nvPicPr>
          <p:cNvPr id="283" name="Google Shape;283;p6"/>
          <p:cNvPicPr preferRelativeResize="0"/>
          <p:nvPr/>
        </p:nvPicPr>
        <p:blipFill>
          <a:blip r:embed="rId3">
            <a:alphaModFix/>
          </a:blip>
          <a:stretch>
            <a:fillRect/>
          </a:stretch>
        </p:blipFill>
        <p:spPr>
          <a:xfrm>
            <a:off x="146450" y="1761025"/>
            <a:ext cx="8898674" cy="353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f92f231486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Verification Schedule</a:t>
            </a:r>
            <a:endParaRPr/>
          </a:p>
        </p:txBody>
      </p:sp>
      <p:pic>
        <p:nvPicPr>
          <p:cNvPr id="289" name="Google Shape;289;g2f92f231486_0_0"/>
          <p:cNvPicPr preferRelativeResize="0"/>
          <p:nvPr/>
        </p:nvPicPr>
        <p:blipFill>
          <a:blip r:embed="rId3">
            <a:alphaModFix/>
          </a:blip>
          <a:stretch>
            <a:fillRect/>
          </a:stretch>
        </p:blipFill>
        <p:spPr>
          <a:xfrm>
            <a:off x="134875" y="1776675"/>
            <a:ext cx="8940698" cy="4894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7707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What is the Automatic Solar Lighting System?</a:t>
            </a:r>
            <a:endParaRPr/>
          </a:p>
        </p:txBody>
      </p:sp>
      <p:sp>
        <p:nvSpPr>
          <p:cNvPr id="62" name="Google Shape;62;p2"/>
          <p:cNvSpPr txBox="1"/>
          <p:nvPr/>
        </p:nvSpPr>
        <p:spPr>
          <a:xfrm>
            <a:off x="545500" y="1488950"/>
            <a:ext cx="7929300" cy="17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700" u="sng">
              <a:solidFill>
                <a:schemeClr val="dk1"/>
              </a:solidFill>
            </a:endParaRPr>
          </a:p>
          <a:p>
            <a:pPr indent="0" lvl="0" marL="0" rtl="0" algn="ctr">
              <a:spcBef>
                <a:spcPts val="0"/>
              </a:spcBef>
              <a:spcAft>
                <a:spcPts val="0"/>
              </a:spcAft>
              <a:buNone/>
            </a:pPr>
            <a:r>
              <a:t/>
            </a:r>
            <a:endParaRPr b="1" sz="2200" u="sng">
              <a:solidFill>
                <a:schemeClr val="dk1"/>
              </a:solidFill>
            </a:endParaRPr>
          </a:p>
          <a:p>
            <a:pPr indent="0" lvl="0" marL="0" rtl="0" algn="just">
              <a:spcBef>
                <a:spcPts val="0"/>
              </a:spcBef>
              <a:spcAft>
                <a:spcPts val="0"/>
              </a:spcAft>
              <a:buNone/>
            </a:pPr>
            <a:r>
              <a:rPr b="1" lang="en-US" sz="2200" u="sng">
                <a:solidFill>
                  <a:schemeClr val="dk1"/>
                </a:solidFill>
              </a:rPr>
              <a:t>Problem</a:t>
            </a:r>
            <a:r>
              <a:rPr b="1" lang="en-US" sz="2200" u="sng">
                <a:solidFill>
                  <a:schemeClr val="dk1"/>
                </a:solidFill>
              </a:rPr>
              <a:t>:</a:t>
            </a:r>
            <a:r>
              <a:rPr lang="en-US" sz="2200">
                <a:solidFill>
                  <a:schemeClr val="dk1"/>
                </a:solidFill>
              </a:rPr>
              <a:t> Electricity can be unreliable within the Texas power grid, as demonstrated by the February 2021 snowstorm emergency, which resulted in the tragic loss of over 246 lives. With the increasing demand on the power grid, the importance of independent power sources becomes clear. This is where the automatic solar lighting system comes into play.</a:t>
            </a:r>
            <a:endParaRPr sz="22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Clr>
                <a:schemeClr val="dk1"/>
              </a:buClr>
              <a:buSzPts val="1100"/>
              <a:buFont typeface="Arial"/>
              <a:buNone/>
            </a:pPr>
            <a:r>
              <a:t/>
            </a:r>
            <a:endParaRPr sz="1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30769ea9d95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Solution</a:t>
            </a:r>
            <a:endParaRPr/>
          </a:p>
        </p:txBody>
      </p:sp>
      <p:sp>
        <p:nvSpPr>
          <p:cNvPr id="68" name="Google Shape;68;g30769ea9d95_0_0"/>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None/>
            </a:pPr>
            <a:r>
              <a:rPr lang="en-US" sz="2200"/>
              <a:t>By integrating solar panels into homes, individuals can have peace of mind knowing they will have reliable power for up to a week during emergencies. This system will provide lighting, activated by motion, for the foyer and patio, and can be controlled remotely via an app for convenient access. </a:t>
            </a:r>
            <a:endParaRPr sz="2200"/>
          </a:p>
          <a:p>
            <a:pPr indent="0" lvl="0" marL="0" rtl="0" algn="just">
              <a:spcBef>
                <a:spcPts val="0"/>
              </a:spcBef>
              <a:spcAft>
                <a:spcPts val="0"/>
              </a:spcAft>
              <a:buNone/>
            </a:pPr>
            <a:r>
              <a:t/>
            </a:r>
            <a:endParaRPr sz="2200"/>
          </a:p>
          <a:p>
            <a:pPr indent="0" lvl="0" marL="0" rtl="0" algn="just">
              <a:spcBef>
                <a:spcPts val="0"/>
              </a:spcBef>
              <a:spcAft>
                <a:spcPts val="0"/>
              </a:spcAft>
              <a:buClr>
                <a:schemeClr val="dk1"/>
              </a:buClr>
              <a:buSzPts val="1100"/>
              <a:buFont typeface="Arial"/>
              <a:buNone/>
            </a:pPr>
            <a:r>
              <a:rPr lang="en-US" sz="2200"/>
              <a:t>In the future, this system can be expanded to integrate security systems, HVAC systems, or water management systems, providing a comprehensive solution for home automation and energy independence. </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067e8214de_0_7"/>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System Visual</a:t>
            </a:r>
            <a:endParaRPr/>
          </a:p>
        </p:txBody>
      </p:sp>
      <p:sp>
        <p:nvSpPr>
          <p:cNvPr id="74" name="Google Shape;74;g3067e8214de_0_7"/>
          <p:cNvSpPr/>
          <p:nvPr/>
        </p:nvSpPr>
        <p:spPr>
          <a:xfrm>
            <a:off x="1056966" y="2003652"/>
            <a:ext cx="3503100" cy="37128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g3067e8214de_0_7"/>
          <p:cNvSpPr/>
          <p:nvPr/>
        </p:nvSpPr>
        <p:spPr>
          <a:xfrm>
            <a:off x="1056939" y="4506538"/>
            <a:ext cx="3919511" cy="1157071"/>
          </a:xfrm>
          <a:custGeom>
            <a:rect b="b" l="l" r="r" t="t"/>
            <a:pathLst>
              <a:path extrusionOk="0" h="78326" w="213481">
                <a:moveTo>
                  <a:pt x="9845" y="34698"/>
                </a:moveTo>
                <a:cubicBezTo>
                  <a:pt x="17273" y="23044"/>
                  <a:pt x="33985" y="1081"/>
                  <a:pt x="64017" y="120"/>
                </a:cubicBezTo>
                <a:cubicBezTo>
                  <a:pt x="94049" y="-840"/>
                  <a:pt x="167815" y="16449"/>
                  <a:pt x="190035" y="28935"/>
                </a:cubicBezTo>
                <a:cubicBezTo>
                  <a:pt x="212255" y="41422"/>
                  <a:pt x="225766" y="68187"/>
                  <a:pt x="197335" y="75039"/>
                </a:cubicBezTo>
                <a:cubicBezTo>
                  <a:pt x="168904" y="81891"/>
                  <a:pt x="50698" y="76769"/>
                  <a:pt x="19450" y="70045"/>
                </a:cubicBezTo>
                <a:cubicBezTo>
                  <a:pt x="-11798" y="63322"/>
                  <a:pt x="2417" y="46352"/>
                  <a:pt x="9845" y="34698"/>
                </a:cubicBezTo>
                <a:close/>
              </a:path>
            </a:pathLst>
          </a:custGeom>
          <a:solidFill>
            <a:srgbClr val="93C47D"/>
          </a:solidFill>
          <a:ln cap="flat" cmpd="sng" w="9525">
            <a:solidFill>
              <a:srgbClr val="595959"/>
            </a:solidFill>
            <a:prstDash val="solid"/>
            <a:round/>
            <a:headEnd len="med" w="med" type="none"/>
            <a:tailEnd len="med" w="med" type="none"/>
          </a:ln>
        </p:spPr>
      </p:sp>
      <p:sp>
        <p:nvSpPr>
          <p:cNvPr id="76" name="Google Shape;76;g3067e8214de_0_7"/>
          <p:cNvSpPr/>
          <p:nvPr/>
        </p:nvSpPr>
        <p:spPr>
          <a:xfrm>
            <a:off x="4658519" y="2003652"/>
            <a:ext cx="3627600" cy="3604200"/>
          </a:xfrm>
          <a:prstGeom prst="rect">
            <a:avLst/>
          </a:prstGeom>
          <a:solidFill>
            <a:srgbClr val="E6B8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g3067e8214de_0_7"/>
          <p:cNvSpPr/>
          <p:nvPr/>
        </p:nvSpPr>
        <p:spPr>
          <a:xfrm>
            <a:off x="1056966" y="5247804"/>
            <a:ext cx="7229400" cy="468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g3067e8214de_0_7"/>
          <p:cNvSpPr/>
          <p:nvPr/>
        </p:nvSpPr>
        <p:spPr>
          <a:xfrm>
            <a:off x="4473133" y="2003652"/>
            <a:ext cx="401100" cy="3712800"/>
          </a:xfrm>
          <a:prstGeom prst="rect">
            <a:avLst/>
          </a:prstGeom>
          <a:solidFill>
            <a:srgbClr val="B45F0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9" name="Google Shape;79;g3067e8214de_0_7"/>
          <p:cNvPicPr preferRelativeResize="0"/>
          <p:nvPr/>
        </p:nvPicPr>
        <p:blipFill>
          <a:blip r:embed="rId3">
            <a:alphaModFix/>
          </a:blip>
          <a:stretch>
            <a:fillRect/>
          </a:stretch>
        </p:blipFill>
        <p:spPr>
          <a:xfrm rot="10800000">
            <a:off x="2585349" y="2423079"/>
            <a:ext cx="443580" cy="841646"/>
          </a:xfrm>
          <a:prstGeom prst="rect">
            <a:avLst/>
          </a:prstGeom>
          <a:noFill/>
          <a:ln>
            <a:noFill/>
          </a:ln>
        </p:spPr>
      </p:pic>
      <p:sp>
        <p:nvSpPr>
          <p:cNvPr id="80" name="Google Shape;80;g3067e8214de_0_7"/>
          <p:cNvSpPr/>
          <p:nvPr/>
        </p:nvSpPr>
        <p:spPr>
          <a:xfrm>
            <a:off x="1056951" y="2003649"/>
            <a:ext cx="3416400" cy="5733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1" name="Google Shape;81;g3067e8214de_0_7"/>
          <p:cNvPicPr preferRelativeResize="0"/>
          <p:nvPr/>
        </p:nvPicPr>
        <p:blipFill>
          <a:blip r:embed="rId3">
            <a:alphaModFix/>
          </a:blip>
          <a:stretch>
            <a:fillRect/>
          </a:stretch>
        </p:blipFill>
        <p:spPr>
          <a:xfrm rot="10800000">
            <a:off x="6356223" y="2423079"/>
            <a:ext cx="443580" cy="841646"/>
          </a:xfrm>
          <a:prstGeom prst="rect">
            <a:avLst/>
          </a:prstGeom>
          <a:noFill/>
          <a:ln>
            <a:noFill/>
          </a:ln>
        </p:spPr>
      </p:pic>
      <p:sp>
        <p:nvSpPr>
          <p:cNvPr id="82" name="Google Shape;82;g3067e8214de_0_7"/>
          <p:cNvSpPr/>
          <p:nvPr/>
        </p:nvSpPr>
        <p:spPr>
          <a:xfrm>
            <a:off x="4869871" y="2003649"/>
            <a:ext cx="3416400" cy="573300"/>
          </a:xfrm>
          <a:prstGeom prst="rect">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3" name="Google Shape;83;g3067e8214de_0_7"/>
          <p:cNvPicPr preferRelativeResize="0"/>
          <p:nvPr/>
        </p:nvPicPr>
        <p:blipFill>
          <a:blip r:embed="rId4">
            <a:alphaModFix/>
          </a:blip>
          <a:stretch>
            <a:fillRect/>
          </a:stretch>
        </p:blipFill>
        <p:spPr>
          <a:xfrm>
            <a:off x="3904050" y="2537738"/>
            <a:ext cx="341487" cy="383493"/>
          </a:xfrm>
          <a:prstGeom prst="rect">
            <a:avLst/>
          </a:prstGeom>
          <a:noFill/>
          <a:ln>
            <a:noFill/>
          </a:ln>
        </p:spPr>
      </p:pic>
      <p:pic>
        <p:nvPicPr>
          <p:cNvPr id="84" name="Google Shape;84;g3067e8214de_0_7"/>
          <p:cNvPicPr preferRelativeResize="0"/>
          <p:nvPr/>
        </p:nvPicPr>
        <p:blipFill>
          <a:blip r:embed="rId4">
            <a:alphaModFix/>
          </a:blip>
          <a:stretch>
            <a:fillRect/>
          </a:stretch>
        </p:blipFill>
        <p:spPr>
          <a:xfrm>
            <a:off x="3562563" y="2537738"/>
            <a:ext cx="341487" cy="383493"/>
          </a:xfrm>
          <a:prstGeom prst="rect">
            <a:avLst/>
          </a:prstGeom>
          <a:noFill/>
          <a:ln>
            <a:noFill/>
          </a:ln>
        </p:spPr>
      </p:pic>
      <p:pic>
        <p:nvPicPr>
          <p:cNvPr id="85" name="Google Shape;85;g3067e8214de_0_7"/>
          <p:cNvPicPr preferRelativeResize="0"/>
          <p:nvPr/>
        </p:nvPicPr>
        <p:blipFill>
          <a:blip r:embed="rId4">
            <a:alphaModFix/>
          </a:blip>
          <a:stretch>
            <a:fillRect/>
          </a:stretch>
        </p:blipFill>
        <p:spPr>
          <a:xfrm>
            <a:off x="5101732" y="2550747"/>
            <a:ext cx="341487" cy="383493"/>
          </a:xfrm>
          <a:prstGeom prst="rect">
            <a:avLst/>
          </a:prstGeom>
          <a:noFill/>
          <a:ln>
            <a:noFill/>
          </a:ln>
        </p:spPr>
      </p:pic>
      <p:sp>
        <p:nvSpPr>
          <p:cNvPr id="86" name="Google Shape;86;g3067e8214de_0_7"/>
          <p:cNvSpPr/>
          <p:nvPr/>
        </p:nvSpPr>
        <p:spPr>
          <a:xfrm>
            <a:off x="1151612" y="5393383"/>
            <a:ext cx="1513500" cy="233100"/>
          </a:xfrm>
          <a:prstGeom prst="roundRect">
            <a:avLst>
              <a:gd fmla="val 16667" name="adj"/>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Patio</a:t>
            </a:r>
            <a:endParaRPr>
              <a:solidFill>
                <a:srgbClr val="FFFFFF"/>
              </a:solidFill>
            </a:endParaRPr>
          </a:p>
        </p:txBody>
      </p:sp>
      <p:sp>
        <p:nvSpPr>
          <p:cNvPr id="87" name="Google Shape;87;g3067e8214de_0_7"/>
          <p:cNvSpPr/>
          <p:nvPr/>
        </p:nvSpPr>
        <p:spPr>
          <a:xfrm>
            <a:off x="6682176" y="5393377"/>
            <a:ext cx="1468500" cy="233100"/>
          </a:xfrm>
          <a:prstGeom prst="roundRect">
            <a:avLst>
              <a:gd fmla="val 16667" name="adj"/>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Foyer</a:t>
            </a:r>
            <a:endParaRPr>
              <a:solidFill>
                <a:srgbClr val="FFFFFF"/>
              </a:solidFill>
            </a:endParaRPr>
          </a:p>
        </p:txBody>
      </p:sp>
      <p:pic>
        <p:nvPicPr>
          <p:cNvPr id="88" name="Google Shape;88;g3067e8214de_0_7"/>
          <p:cNvPicPr preferRelativeResize="0"/>
          <p:nvPr/>
        </p:nvPicPr>
        <p:blipFill>
          <a:blip r:embed="rId5">
            <a:alphaModFix/>
          </a:blip>
          <a:stretch>
            <a:fillRect/>
          </a:stretch>
        </p:blipFill>
        <p:spPr>
          <a:xfrm rot="5400000">
            <a:off x="1181105" y="1872685"/>
            <a:ext cx="1266800" cy="1227184"/>
          </a:xfrm>
          <a:prstGeom prst="rect">
            <a:avLst/>
          </a:prstGeom>
          <a:noFill/>
          <a:ln>
            <a:noFill/>
          </a:ln>
        </p:spPr>
      </p:pic>
      <p:cxnSp>
        <p:nvCxnSpPr>
          <p:cNvPr id="89" name="Google Shape;89;g3067e8214de_0_7"/>
          <p:cNvCxnSpPr/>
          <p:nvPr/>
        </p:nvCxnSpPr>
        <p:spPr>
          <a:xfrm flipH="1" rot="10800000">
            <a:off x="3898988" y="2328382"/>
            <a:ext cx="1392900" cy="4200"/>
          </a:xfrm>
          <a:prstGeom prst="straightConnector1">
            <a:avLst/>
          </a:prstGeom>
          <a:noFill/>
          <a:ln cap="flat" cmpd="sng" w="38100">
            <a:solidFill>
              <a:srgbClr val="000000"/>
            </a:solidFill>
            <a:prstDash val="solid"/>
            <a:round/>
            <a:headEnd len="med" w="med" type="none"/>
            <a:tailEnd len="med" w="med" type="none"/>
          </a:ln>
        </p:spPr>
      </p:cxnSp>
      <p:sp>
        <p:nvSpPr>
          <p:cNvPr id="90" name="Google Shape;90;g3067e8214de_0_7"/>
          <p:cNvSpPr/>
          <p:nvPr/>
        </p:nvSpPr>
        <p:spPr>
          <a:xfrm>
            <a:off x="3685006" y="4271195"/>
            <a:ext cx="1973400" cy="1444500"/>
          </a:xfrm>
          <a:prstGeom prst="roundRect">
            <a:avLst>
              <a:gd fmla="val 16667" name="adj"/>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1" name="Google Shape;91;g3067e8214de_0_7"/>
          <p:cNvCxnSpPr/>
          <p:nvPr/>
        </p:nvCxnSpPr>
        <p:spPr>
          <a:xfrm>
            <a:off x="4676802" y="2312959"/>
            <a:ext cx="300" cy="1796400"/>
          </a:xfrm>
          <a:prstGeom prst="straightConnector1">
            <a:avLst/>
          </a:prstGeom>
          <a:noFill/>
          <a:ln cap="flat" cmpd="sng" w="38100">
            <a:solidFill>
              <a:srgbClr val="000000"/>
            </a:solidFill>
            <a:prstDash val="solid"/>
            <a:round/>
            <a:headEnd len="med" w="med" type="none"/>
            <a:tailEnd len="med" w="med" type="none"/>
          </a:ln>
        </p:spPr>
      </p:cxnSp>
      <p:sp>
        <p:nvSpPr>
          <p:cNvPr id="92" name="Google Shape;92;g3067e8214de_0_7"/>
          <p:cNvSpPr/>
          <p:nvPr/>
        </p:nvSpPr>
        <p:spPr>
          <a:xfrm>
            <a:off x="3935958" y="4416176"/>
            <a:ext cx="1442400" cy="2331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MCU</a:t>
            </a:r>
            <a:endParaRPr sz="1300"/>
          </a:p>
        </p:txBody>
      </p:sp>
      <p:sp>
        <p:nvSpPr>
          <p:cNvPr id="93" name="Google Shape;93;g3067e8214de_0_7"/>
          <p:cNvSpPr/>
          <p:nvPr/>
        </p:nvSpPr>
        <p:spPr>
          <a:xfrm>
            <a:off x="3935958" y="4764626"/>
            <a:ext cx="1442400" cy="383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Buck Converter and Inverter</a:t>
            </a:r>
            <a:endParaRPr sz="1000"/>
          </a:p>
        </p:txBody>
      </p:sp>
      <p:sp>
        <p:nvSpPr>
          <p:cNvPr id="94" name="Google Shape;94;g3067e8214de_0_7"/>
          <p:cNvSpPr/>
          <p:nvPr/>
        </p:nvSpPr>
        <p:spPr>
          <a:xfrm>
            <a:off x="3952436" y="5247812"/>
            <a:ext cx="1442400" cy="383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Charge Controller and 12V Battery</a:t>
            </a:r>
            <a:endParaRPr sz="1000"/>
          </a:p>
        </p:txBody>
      </p:sp>
      <p:cxnSp>
        <p:nvCxnSpPr>
          <p:cNvPr id="95" name="Google Shape;95;g3067e8214de_0_7"/>
          <p:cNvCxnSpPr/>
          <p:nvPr/>
        </p:nvCxnSpPr>
        <p:spPr>
          <a:xfrm rot="10800000">
            <a:off x="773559" y="2499632"/>
            <a:ext cx="422400" cy="0"/>
          </a:xfrm>
          <a:prstGeom prst="straightConnector1">
            <a:avLst/>
          </a:prstGeom>
          <a:noFill/>
          <a:ln cap="flat" cmpd="sng" w="38100">
            <a:solidFill>
              <a:srgbClr val="000000"/>
            </a:solidFill>
            <a:prstDash val="solid"/>
            <a:round/>
            <a:headEnd len="med" w="med" type="none"/>
            <a:tailEnd len="med" w="med" type="none"/>
          </a:ln>
        </p:spPr>
      </p:cxnSp>
      <p:cxnSp>
        <p:nvCxnSpPr>
          <p:cNvPr id="96" name="Google Shape;96;g3067e8214de_0_7"/>
          <p:cNvCxnSpPr/>
          <p:nvPr/>
        </p:nvCxnSpPr>
        <p:spPr>
          <a:xfrm>
            <a:off x="790990" y="2481843"/>
            <a:ext cx="17100" cy="3611400"/>
          </a:xfrm>
          <a:prstGeom prst="straightConnector1">
            <a:avLst/>
          </a:prstGeom>
          <a:noFill/>
          <a:ln cap="flat" cmpd="sng" w="38100">
            <a:solidFill>
              <a:srgbClr val="000000"/>
            </a:solidFill>
            <a:prstDash val="solid"/>
            <a:round/>
            <a:headEnd len="med" w="med" type="none"/>
            <a:tailEnd len="med" w="med" type="none"/>
          </a:ln>
        </p:spPr>
      </p:cxnSp>
      <p:cxnSp>
        <p:nvCxnSpPr>
          <p:cNvPr id="97" name="Google Shape;97;g3067e8214de_0_7"/>
          <p:cNvCxnSpPr/>
          <p:nvPr/>
        </p:nvCxnSpPr>
        <p:spPr>
          <a:xfrm>
            <a:off x="808223" y="6084118"/>
            <a:ext cx="3877500" cy="26700"/>
          </a:xfrm>
          <a:prstGeom prst="straightConnector1">
            <a:avLst/>
          </a:prstGeom>
          <a:noFill/>
          <a:ln cap="flat" cmpd="sng" w="38100">
            <a:solidFill>
              <a:srgbClr val="000000"/>
            </a:solidFill>
            <a:prstDash val="solid"/>
            <a:round/>
            <a:headEnd len="med" w="med" type="none"/>
            <a:tailEnd len="med" w="med" type="none"/>
          </a:ln>
        </p:spPr>
      </p:cxnSp>
      <p:pic>
        <p:nvPicPr>
          <p:cNvPr id="98" name="Google Shape;98;g3067e8214de_0_7"/>
          <p:cNvPicPr preferRelativeResize="0"/>
          <p:nvPr/>
        </p:nvPicPr>
        <p:blipFill>
          <a:blip r:embed="rId6">
            <a:alphaModFix/>
          </a:blip>
          <a:stretch>
            <a:fillRect/>
          </a:stretch>
        </p:blipFill>
        <p:spPr>
          <a:xfrm>
            <a:off x="7459586" y="4109426"/>
            <a:ext cx="910856" cy="940260"/>
          </a:xfrm>
          <a:prstGeom prst="rect">
            <a:avLst/>
          </a:prstGeom>
          <a:noFill/>
          <a:ln>
            <a:noFill/>
          </a:ln>
        </p:spPr>
      </p:pic>
      <p:sp>
        <p:nvSpPr>
          <p:cNvPr id="99" name="Google Shape;99;g3067e8214de_0_7"/>
          <p:cNvSpPr txBox="1"/>
          <p:nvPr/>
        </p:nvSpPr>
        <p:spPr>
          <a:xfrm>
            <a:off x="7620853" y="4347650"/>
            <a:ext cx="6882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595959"/>
                </a:solidFill>
              </a:rPr>
              <a:t>App</a:t>
            </a:r>
            <a:endParaRPr sz="1800">
              <a:solidFill>
                <a:srgbClr val="595959"/>
              </a:solidFill>
            </a:endParaRPr>
          </a:p>
        </p:txBody>
      </p:sp>
      <p:sp>
        <p:nvSpPr>
          <p:cNvPr id="100" name="Google Shape;100;g3067e8214de_0_7"/>
          <p:cNvSpPr/>
          <p:nvPr/>
        </p:nvSpPr>
        <p:spPr>
          <a:xfrm>
            <a:off x="3501452" y="2979352"/>
            <a:ext cx="869100" cy="383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800"/>
              <a:t>PIR/Ambient Sensor</a:t>
            </a:r>
            <a:endParaRPr sz="800"/>
          </a:p>
        </p:txBody>
      </p:sp>
      <p:sp>
        <p:nvSpPr>
          <p:cNvPr id="101" name="Google Shape;101;g3067e8214de_0_7"/>
          <p:cNvSpPr/>
          <p:nvPr/>
        </p:nvSpPr>
        <p:spPr>
          <a:xfrm>
            <a:off x="4976637" y="3005368"/>
            <a:ext cx="587700" cy="3315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800"/>
              <a:t>PIR Sensor</a:t>
            </a:r>
            <a:endParaRPr sz="600"/>
          </a:p>
        </p:txBody>
      </p:sp>
      <p:cxnSp>
        <p:nvCxnSpPr>
          <p:cNvPr id="102" name="Google Shape;102;g3067e8214de_0_7"/>
          <p:cNvCxnSpPr>
            <a:endCxn id="90" idx="2"/>
          </p:cNvCxnSpPr>
          <p:nvPr/>
        </p:nvCxnSpPr>
        <p:spPr>
          <a:xfrm rot="10800000">
            <a:off x="4671706" y="5715695"/>
            <a:ext cx="5400" cy="412800"/>
          </a:xfrm>
          <a:prstGeom prst="straightConnector1">
            <a:avLst/>
          </a:prstGeom>
          <a:noFill/>
          <a:ln cap="flat" cmpd="sng" w="38100">
            <a:solidFill>
              <a:srgbClr val="000000"/>
            </a:solidFill>
            <a:prstDash val="solid"/>
            <a:round/>
            <a:headEnd len="med" w="med" type="none"/>
            <a:tailEnd len="med" w="med" type="triangle"/>
          </a:ln>
        </p:spPr>
      </p:cxnSp>
      <p:cxnSp>
        <p:nvCxnSpPr>
          <p:cNvPr id="103" name="Google Shape;103;g3067e8214de_0_7"/>
          <p:cNvCxnSpPr>
            <a:endCxn id="90" idx="0"/>
          </p:cNvCxnSpPr>
          <p:nvPr/>
        </p:nvCxnSpPr>
        <p:spPr>
          <a:xfrm flipH="1">
            <a:off x="4671706" y="3331595"/>
            <a:ext cx="1800" cy="939600"/>
          </a:xfrm>
          <a:prstGeom prst="straightConnector1">
            <a:avLst/>
          </a:prstGeom>
          <a:noFill/>
          <a:ln cap="flat" cmpd="sng" w="38100">
            <a:solidFill>
              <a:srgbClr val="000000"/>
            </a:solidFill>
            <a:prstDash val="solid"/>
            <a:round/>
            <a:headEnd len="med" w="med" type="none"/>
            <a:tailEnd len="med" w="med" type="triangle"/>
          </a:ln>
        </p:spPr>
      </p:cxnSp>
      <p:cxnSp>
        <p:nvCxnSpPr>
          <p:cNvPr id="104" name="Google Shape;104;g3067e8214de_0_7"/>
          <p:cNvCxnSpPr>
            <a:endCxn id="84" idx="3"/>
          </p:cNvCxnSpPr>
          <p:nvPr/>
        </p:nvCxnSpPr>
        <p:spPr>
          <a:xfrm flipH="1">
            <a:off x="3904051" y="2327185"/>
            <a:ext cx="5700" cy="402300"/>
          </a:xfrm>
          <a:prstGeom prst="straightConnector1">
            <a:avLst/>
          </a:prstGeom>
          <a:noFill/>
          <a:ln cap="flat" cmpd="sng" w="38100">
            <a:solidFill>
              <a:srgbClr val="000000"/>
            </a:solidFill>
            <a:prstDash val="solid"/>
            <a:round/>
            <a:headEnd len="med" w="med" type="none"/>
            <a:tailEnd len="med" w="med" type="none"/>
          </a:ln>
        </p:spPr>
      </p:cxnSp>
      <p:cxnSp>
        <p:nvCxnSpPr>
          <p:cNvPr id="105" name="Google Shape;105;g3067e8214de_0_7"/>
          <p:cNvCxnSpPr/>
          <p:nvPr/>
        </p:nvCxnSpPr>
        <p:spPr>
          <a:xfrm flipH="1">
            <a:off x="5274880" y="2328274"/>
            <a:ext cx="300" cy="404700"/>
          </a:xfrm>
          <a:prstGeom prst="straightConnector1">
            <a:avLst/>
          </a:prstGeom>
          <a:noFill/>
          <a:ln cap="flat" cmpd="sng" w="38100">
            <a:solidFill>
              <a:srgbClr val="000000"/>
            </a:solidFill>
            <a:prstDash val="solid"/>
            <a:round/>
            <a:headEnd len="med" w="med" type="none"/>
            <a:tailEnd len="med" w="med" type="none"/>
          </a:ln>
        </p:spPr>
      </p:cxnSp>
      <p:pic>
        <p:nvPicPr>
          <p:cNvPr id="106" name="Google Shape;106;g3067e8214de_0_7"/>
          <p:cNvPicPr preferRelativeResize="0"/>
          <p:nvPr/>
        </p:nvPicPr>
        <p:blipFill>
          <a:blip r:embed="rId7">
            <a:alphaModFix/>
          </a:blip>
          <a:stretch>
            <a:fillRect/>
          </a:stretch>
        </p:blipFill>
        <p:spPr>
          <a:xfrm>
            <a:off x="6247078" y="4212855"/>
            <a:ext cx="910855" cy="733415"/>
          </a:xfrm>
          <a:prstGeom prst="rect">
            <a:avLst/>
          </a:prstGeom>
          <a:noFill/>
          <a:ln>
            <a:noFill/>
          </a:ln>
        </p:spPr>
      </p:pic>
      <p:cxnSp>
        <p:nvCxnSpPr>
          <p:cNvPr id="107" name="Google Shape;107;g3067e8214de_0_7"/>
          <p:cNvCxnSpPr/>
          <p:nvPr/>
        </p:nvCxnSpPr>
        <p:spPr>
          <a:xfrm flipH="1" rot="10800000">
            <a:off x="5650611" y="4618219"/>
            <a:ext cx="688200" cy="7200"/>
          </a:xfrm>
          <a:prstGeom prst="straightConnector1">
            <a:avLst/>
          </a:prstGeom>
          <a:noFill/>
          <a:ln cap="flat" cmpd="sng" w="38100">
            <a:solidFill>
              <a:srgbClr val="000000"/>
            </a:solidFill>
            <a:prstDash val="solid"/>
            <a:round/>
            <a:headEnd len="med" w="med" type="none"/>
            <a:tailEnd len="med" w="med" type="triangle"/>
          </a:ln>
        </p:spPr>
      </p:cxnSp>
      <p:sp>
        <p:nvSpPr>
          <p:cNvPr id="108" name="Google Shape;108;g3067e8214de_0_7"/>
          <p:cNvSpPr txBox="1"/>
          <p:nvPr/>
        </p:nvSpPr>
        <p:spPr>
          <a:xfrm>
            <a:off x="6327048" y="4309386"/>
            <a:ext cx="750900" cy="4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rgbClr val="434343"/>
                </a:solidFill>
              </a:rPr>
              <a:t>Cloud Database</a:t>
            </a:r>
            <a:endParaRPr sz="800">
              <a:solidFill>
                <a:srgbClr val="434343"/>
              </a:solidFill>
            </a:endParaRPr>
          </a:p>
        </p:txBody>
      </p:sp>
      <p:cxnSp>
        <p:nvCxnSpPr>
          <p:cNvPr id="109" name="Google Shape;109;g3067e8214de_0_7"/>
          <p:cNvCxnSpPr/>
          <p:nvPr/>
        </p:nvCxnSpPr>
        <p:spPr>
          <a:xfrm>
            <a:off x="7137577" y="4625252"/>
            <a:ext cx="528300" cy="111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067e8214de_0_14"/>
          <p:cNvSpPr txBox="1"/>
          <p:nvPr>
            <p:ph type="title"/>
          </p:nvPr>
        </p:nvSpPr>
        <p:spPr>
          <a:xfrm>
            <a:off x="457200" y="12015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Project component breakdown</a:t>
            </a:r>
            <a:endParaRPr/>
          </a:p>
        </p:txBody>
      </p:sp>
      <p:sp>
        <p:nvSpPr>
          <p:cNvPr id="115" name="Google Shape;115;g3067e8214de_0_14"/>
          <p:cNvSpPr txBox="1"/>
          <p:nvPr>
            <p:ph idx="1" type="body"/>
          </p:nvPr>
        </p:nvSpPr>
        <p:spPr>
          <a:xfrm>
            <a:off x="361650" y="2185800"/>
            <a:ext cx="8229600" cy="3438600"/>
          </a:xfrm>
          <a:prstGeom prst="rect">
            <a:avLst/>
          </a:prstGeom>
        </p:spPr>
        <p:txBody>
          <a:bodyPr anchorCtr="0" anchor="t" bIns="45700" lIns="91425" spcFirstLastPara="1" rIns="91425" wrap="square" tIns="45700">
            <a:spAutoFit/>
          </a:bodyPr>
          <a:lstStyle/>
          <a:p>
            <a:pPr indent="-400050" lvl="0" marL="457200" rtl="0" algn="l">
              <a:lnSpc>
                <a:spcPct val="80000"/>
              </a:lnSpc>
              <a:spcBef>
                <a:spcPts val="360"/>
              </a:spcBef>
              <a:spcAft>
                <a:spcPts val="0"/>
              </a:spcAft>
              <a:buSzPts val="2700"/>
              <a:buChar char="●"/>
            </a:pPr>
            <a:r>
              <a:rPr lang="en-US" sz="2700"/>
              <a:t>12V Lead-Acid Batteries</a:t>
            </a:r>
            <a:endParaRPr sz="2700"/>
          </a:p>
          <a:p>
            <a:pPr indent="-400050" lvl="0" marL="457200" rtl="0" algn="l">
              <a:lnSpc>
                <a:spcPct val="80000"/>
              </a:lnSpc>
              <a:spcBef>
                <a:spcPts val="0"/>
              </a:spcBef>
              <a:spcAft>
                <a:spcPts val="0"/>
              </a:spcAft>
              <a:buSzPts val="2700"/>
              <a:buChar char="●"/>
            </a:pPr>
            <a:r>
              <a:rPr lang="en-US" sz="2700"/>
              <a:t>Solar Panels</a:t>
            </a:r>
            <a:endParaRPr sz="2700"/>
          </a:p>
          <a:p>
            <a:pPr indent="-400050" lvl="0" marL="457200" rtl="0" algn="l">
              <a:lnSpc>
                <a:spcPct val="80000"/>
              </a:lnSpc>
              <a:spcBef>
                <a:spcPts val="0"/>
              </a:spcBef>
              <a:spcAft>
                <a:spcPts val="0"/>
              </a:spcAft>
              <a:buSzPts val="2700"/>
              <a:buChar char="●"/>
            </a:pPr>
            <a:r>
              <a:rPr lang="en-US" sz="2700"/>
              <a:t>Microcontroller unit</a:t>
            </a:r>
            <a:endParaRPr sz="2700"/>
          </a:p>
          <a:p>
            <a:pPr indent="-400050" lvl="0" marL="457200" rtl="0" algn="l">
              <a:lnSpc>
                <a:spcPct val="80000"/>
              </a:lnSpc>
              <a:spcBef>
                <a:spcPts val="0"/>
              </a:spcBef>
              <a:spcAft>
                <a:spcPts val="0"/>
              </a:spcAft>
              <a:buSzPts val="2700"/>
              <a:buChar char="●"/>
            </a:pPr>
            <a:r>
              <a:rPr lang="en-US" sz="2700"/>
              <a:t>Interior &amp; exterior sensors</a:t>
            </a:r>
            <a:endParaRPr sz="2700"/>
          </a:p>
          <a:p>
            <a:pPr indent="-400050" lvl="0" marL="457200" rtl="0" algn="l">
              <a:lnSpc>
                <a:spcPct val="80000"/>
              </a:lnSpc>
              <a:spcBef>
                <a:spcPts val="0"/>
              </a:spcBef>
              <a:spcAft>
                <a:spcPts val="0"/>
              </a:spcAft>
              <a:buSzPts val="2700"/>
              <a:buChar char="●"/>
            </a:pPr>
            <a:r>
              <a:rPr lang="en-US" sz="2700"/>
              <a:t>Inverters</a:t>
            </a:r>
            <a:endParaRPr sz="2700"/>
          </a:p>
          <a:p>
            <a:pPr indent="-400050" lvl="0" marL="457200" rtl="0" algn="l">
              <a:lnSpc>
                <a:spcPct val="80000"/>
              </a:lnSpc>
              <a:spcBef>
                <a:spcPts val="0"/>
              </a:spcBef>
              <a:spcAft>
                <a:spcPts val="0"/>
              </a:spcAft>
              <a:buSzPts val="2700"/>
              <a:buChar char="●"/>
            </a:pPr>
            <a:r>
              <a:rPr lang="en-US" sz="2700"/>
              <a:t>Buck converters</a:t>
            </a:r>
            <a:endParaRPr sz="2700"/>
          </a:p>
          <a:p>
            <a:pPr indent="-400050" lvl="0" marL="457200" rtl="0" algn="l">
              <a:lnSpc>
                <a:spcPct val="80000"/>
              </a:lnSpc>
              <a:spcBef>
                <a:spcPts val="0"/>
              </a:spcBef>
              <a:spcAft>
                <a:spcPts val="0"/>
              </a:spcAft>
              <a:buSzPts val="2700"/>
              <a:buChar char="●"/>
            </a:pPr>
            <a:r>
              <a:rPr lang="en-US" sz="2700"/>
              <a:t>Light bulbs</a:t>
            </a:r>
            <a:endParaRPr sz="2700"/>
          </a:p>
          <a:p>
            <a:pPr indent="-400050" lvl="0" marL="457200" rtl="0" algn="l">
              <a:lnSpc>
                <a:spcPct val="80000"/>
              </a:lnSpc>
              <a:spcBef>
                <a:spcPts val="0"/>
              </a:spcBef>
              <a:spcAft>
                <a:spcPts val="0"/>
              </a:spcAft>
              <a:buSzPts val="2700"/>
              <a:buChar char="●"/>
            </a:pPr>
            <a:r>
              <a:rPr lang="en-US" sz="2700"/>
              <a:t>App</a:t>
            </a:r>
            <a:endParaRPr sz="2700"/>
          </a:p>
          <a:p>
            <a:pPr indent="-400050" lvl="0" marL="457200" rtl="0" algn="l">
              <a:lnSpc>
                <a:spcPct val="80000"/>
              </a:lnSpc>
              <a:spcBef>
                <a:spcPts val="0"/>
              </a:spcBef>
              <a:spcAft>
                <a:spcPts val="0"/>
              </a:spcAft>
              <a:buSzPts val="2700"/>
              <a:buChar char="●"/>
            </a:pPr>
            <a:r>
              <a:rPr lang="en-US" sz="2700"/>
              <a:t>Cloud Database</a:t>
            </a:r>
            <a:endParaRPr sz="2700"/>
          </a:p>
          <a:p>
            <a:pPr indent="0" lvl="0" marL="457200" rtl="0" algn="l">
              <a:lnSpc>
                <a:spcPct val="80000"/>
              </a:lnSpc>
              <a:spcBef>
                <a:spcPts val="360"/>
              </a:spcBef>
              <a:spcAft>
                <a:spcPts val="0"/>
              </a:spcAft>
              <a:buNone/>
            </a:pPr>
            <a:r>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306d8129bd2_4_51"/>
          <p:cNvPicPr preferRelativeResize="0"/>
          <p:nvPr/>
        </p:nvPicPr>
        <p:blipFill>
          <a:blip r:embed="rId3">
            <a:alphaModFix/>
          </a:blip>
          <a:stretch>
            <a:fillRect/>
          </a:stretch>
        </p:blipFill>
        <p:spPr>
          <a:xfrm>
            <a:off x="1660975" y="2156614"/>
            <a:ext cx="6045311" cy="3551953"/>
          </a:xfrm>
          <a:prstGeom prst="rect">
            <a:avLst/>
          </a:prstGeom>
          <a:noFill/>
          <a:ln>
            <a:noFill/>
          </a:ln>
        </p:spPr>
      </p:pic>
      <p:sp>
        <p:nvSpPr>
          <p:cNvPr id="121" name="Google Shape;121;g306d8129bd2_4_51"/>
          <p:cNvSpPr txBox="1"/>
          <p:nvPr>
            <p:ph type="title"/>
          </p:nvPr>
        </p:nvSpPr>
        <p:spPr>
          <a:xfrm>
            <a:off x="1843050" y="780625"/>
            <a:ext cx="56589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000"/>
              <a:t>Electrical layout </a:t>
            </a:r>
            <a:endParaRPr sz="3000"/>
          </a:p>
        </p:txBody>
      </p:sp>
      <p:sp>
        <p:nvSpPr>
          <p:cNvPr id="122" name="Google Shape;122;g306d8129bd2_4_51"/>
          <p:cNvSpPr/>
          <p:nvPr/>
        </p:nvSpPr>
        <p:spPr>
          <a:xfrm>
            <a:off x="1737089" y="2459180"/>
            <a:ext cx="1452300" cy="3123000"/>
          </a:xfrm>
          <a:prstGeom prst="rect">
            <a:avLst/>
          </a:prstGeom>
          <a:noFill/>
          <a:ln cap="flat" cmpd="sng" w="2857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g306d8129bd2_4_51"/>
          <p:cNvSpPr/>
          <p:nvPr/>
        </p:nvSpPr>
        <p:spPr>
          <a:xfrm>
            <a:off x="3403033" y="2270933"/>
            <a:ext cx="2826000" cy="11823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g306d8129bd2_4_51"/>
          <p:cNvSpPr/>
          <p:nvPr/>
        </p:nvSpPr>
        <p:spPr>
          <a:xfrm>
            <a:off x="3561224" y="3759908"/>
            <a:ext cx="2667600" cy="1754700"/>
          </a:xfrm>
          <a:prstGeom prst="rect">
            <a:avLst/>
          </a:prstGeom>
          <a:noFill/>
          <a:ln cap="flat" cmpd="sng" w="28575">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g306d8129bd2_4_51"/>
          <p:cNvSpPr/>
          <p:nvPr/>
        </p:nvSpPr>
        <p:spPr>
          <a:xfrm>
            <a:off x="6270261" y="3807134"/>
            <a:ext cx="1292700" cy="1660500"/>
          </a:xfrm>
          <a:prstGeom prst="rect">
            <a:avLst/>
          </a:prstGeom>
          <a:noFill/>
          <a:ln cap="flat" cmpd="sng" w="2857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g306d8129bd2_4_51"/>
          <p:cNvSpPr txBox="1"/>
          <p:nvPr/>
        </p:nvSpPr>
        <p:spPr>
          <a:xfrm>
            <a:off x="0" y="2990950"/>
            <a:ext cx="1661100" cy="10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chemeClr val="dk1"/>
                </a:solidFill>
              </a:rPr>
              <a:t>Charge controller</a:t>
            </a:r>
            <a:endParaRPr sz="1500">
              <a:solidFill>
                <a:schemeClr val="dk1"/>
              </a:solidFill>
            </a:endParaRPr>
          </a:p>
          <a:p>
            <a:pPr indent="0" lvl="0" marL="0" rtl="0" algn="ctr">
              <a:spcBef>
                <a:spcPts val="0"/>
              </a:spcBef>
              <a:spcAft>
                <a:spcPts val="0"/>
              </a:spcAft>
              <a:buNone/>
            </a:pPr>
            <a:r>
              <a:rPr lang="en-US" sz="1500">
                <a:solidFill>
                  <a:schemeClr val="dk1"/>
                </a:solidFill>
              </a:rPr>
              <a:t>Solar Panel 17-20V =&gt; PWM charging</a:t>
            </a:r>
            <a:endParaRPr sz="1500">
              <a:solidFill>
                <a:schemeClr val="dk1"/>
              </a:solidFill>
            </a:endParaRPr>
          </a:p>
        </p:txBody>
      </p:sp>
      <p:sp>
        <p:nvSpPr>
          <p:cNvPr id="127" name="Google Shape;127;g306d8129bd2_4_51"/>
          <p:cNvSpPr txBox="1"/>
          <p:nvPr/>
        </p:nvSpPr>
        <p:spPr>
          <a:xfrm>
            <a:off x="2973341" y="1584314"/>
            <a:ext cx="3511500" cy="7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chemeClr val="dk1"/>
                </a:solidFill>
              </a:rPr>
              <a:t>Between battery and the MCU</a:t>
            </a:r>
            <a:endParaRPr b="1" sz="1500">
              <a:solidFill>
                <a:schemeClr val="dk1"/>
              </a:solidFill>
            </a:endParaRPr>
          </a:p>
          <a:p>
            <a:pPr indent="0" lvl="0" marL="0" rtl="0" algn="ctr">
              <a:spcBef>
                <a:spcPts val="0"/>
              </a:spcBef>
              <a:spcAft>
                <a:spcPts val="0"/>
              </a:spcAft>
              <a:buNone/>
            </a:pPr>
            <a:r>
              <a:rPr lang="en-US" sz="1500">
                <a:solidFill>
                  <a:schemeClr val="dk1"/>
                </a:solidFill>
              </a:rPr>
              <a:t>Buck converter 12V =&gt; 5V</a:t>
            </a:r>
            <a:endParaRPr sz="1500">
              <a:solidFill>
                <a:schemeClr val="dk1"/>
              </a:solidFill>
            </a:endParaRPr>
          </a:p>
        </p:txBody>
      </p:sp>
      <p:sp>
        <p:nvSpPr>
          <p:cNvPr id="128" name="Google Shape;128;g306d8129bd2_4_51"/>
          <p:cNvSpPr txBox="1"/>
          <p:nvPr/>
        </p:nvSpPr>
        <p:spPr>
          <a:xfrm>
            <a:off x="4028572" y="5582184"/>
            <a:ext cx="1828800" cy="9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chemeClr val="dk1"/>
                </a:solidFill>
              </a:rPr>
              <a:t>Between battery and sensors</a:t>
            </a:r>
            <a:endParaRPr b="1" sz="1500">
              <a:solidFill>
                <a:schemeClr val="dk1"/>
              </a:solidFill>
            </a:endParaRPr>
          </a:p>
          <a:p>
            <a:pPr indent="0" lvl="0" marL="0" rtl="0" algn="ctr">
              <a:spcBef>
                <a:spcPts val="0"/>
              </a:spcBef>
              <a:spcAft>
                <a:spcPts val="0"/>
              </a:spcAft>
              <a:buNone/>
            </a:pPr>
            <a:r>
              <a:rPr lang="en-US" sz="1500">
                <a:solidFill>
                  <a:schemeClr val="dk1"/>
                </a:solidFill>
              </a:rPr>
              <a:t>Buck converter </a:t>
            </a:r>
            <a:endParaRPr sz="1500">
              <a:solidFill>
                <a:schemeClr val="dk1"/>
              </a:solidFill>
            </a:endParaRPr>
          </a:p>
          <a:p>
            <a:pPr indent="0" lvl="0" marL="0" rtl="0" algn="ctr">
              <a:spcBef>
                <a:spcPts val="0"/>
              </a:spcBef>
              <a:spcAft>
                <a:spcPts val="0"/>
              </a:spcAft>
              <a:buNone/>
            </a:pPr>
            <a:r>
              <a:rPr lang="en-US" sz="1500">
                <a:solidFill>
                  <a:schemeClr val="dk1"/>
                </a:solidFill>
              </a:rPr>
              <a:t>12V =&gt; 3.3V</a:t>
            </a:r>
            <a:endParaRPr sz="1500">
              <a:solidFill>
                <a:schemeClr val="dk1"/>
              </a:solidFill>
            </a:endParaRPr>
          </a:p>
        </p:txBody>
      </p:sp>
      <p:sp>
        <p:nvSpPr>
          <p:cNvPr id="129" name="Google Shape;129;g306d8129bd2_4_51"/>
          <p:cNvSpPr txBox="1"/>
          <p:nvPr/>
        </p:nvSpPr>
        <p:spPr>
          <a:xfrm>
            <a:off x="7107875" y="2684675"/>
            <a:ext cx="1978500" cy="10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chemeClr val="dk1"/>
                </a:solidFill>
              </a:rPr>
              <a:t>Between battery and bulbs </a:t>
            </a:r>
            <a:endParaRPr b="1" sz="1500">
              <a:solidFill>
                <a:schemeClr val="dk1"/>
              </a:solidFill>
            </a:endParaRPr>
          </a:p>
          <a:p>
            <a:pPr indent="0" lvl="0" marL="0" rtl="0" algn="ctr">
              <a:spcBef>
                <a:spcPts val="0"/>
              </a:spcBef>
              <a:spcAft>
                <a:spcPts val="0"/>
              </a:spcAft>
              <a:buNone/>
            </a:pPr>
            <a:r>
              <a:rPr lang="en-US" sz="1500">
                <a:solidFill>
                  <a:schemeClr val="dk1"/>
                </a:solidFill>
              </a:rPr>
              <a:t>Inverter </a:t>
            </a:r>
            <a:endParaRPr sz="1500">
              <a:solidFill>
                <a:schemeClr val="dk1"/>
              </a:solidFill>
            </a:endParaRPr>
          </a:p>
          <a:p>
            <a:pPr indent="0" lvl="0" marL="0" rtl="0" algn="ctr">
              <a:spcBef>
                <a:spcPts val="0"/>
              </a:spcBef>
              <a:spcAft>
                <a:spcPts val="0"/>
              </a:spcAft>
              <a:buNone/>
            </a:pPr>
            <a:r>
              <a:rPr lang="en-US" sz="1500">
                <a:solidFill>
                  <a:schemeClr val="dk1"/>
                </a:solidFill>
              </a:rPr>
              <a:t>12V DC =&gt; 120V AC </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507200" y="916925"/>
            <a:ext cx="8229600" cy="854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System Interface</a:t>
            </a:r>
            <a:endParaRPr/>
          </a:p>
        </p:txBody>
      </p:sp>
      <p:sp>
        <p:nvSpPr>
          <p:cNvPr id="135" name="Google Shape;135;p4"/>
          <p:cNvSpPr txBox="1"/>
          <p:nvPr/>
        </p:nvSpPr>
        <p:spPr>
          <a:xfrm>
            <a:off x="521550" y="5347425"/>
            <a:ext cx="8100900" cy="12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38761D"/>
                </a:solidFill>
              </a:rPr>
              <a:t>Nick: Load &amp; Inversion</a:t>
            </a:r>
            <a:r>
              <a:rPr b="1" lang="en-US" sz="2200">
                <a:solidFill>
                  <a:schemeClr val="dk1"/>
                </a:solidFill>
              </a:rPr>
              <a:t>                </a:t>
            </a:r>
            <a:r>
              <a:rPr b="1" lang="en-US" sz="2200">
                <a:solidFill>
                  <a:srgbClr val="E06666"/>
                </a:solidFill>
              </a:rPr>
              <a:t>Atahan: Power Generation</a:t>
            </a:r>
            <a:endParaRPr b="1" sz="2200">
              <a:solidFill>
                <a:srgbClr val="E06666"/>
              </a:solidFill>
            </a:endParaRPr>
          </a:p>
          <a:p>
            <a:pPr indent="0" lvl="0" marL="0" rtl="0" algn="l">
              <a:spcBef>
                <a:spcPts val="0"/>
              </a:spcBef>
              <a:spcAft>
                <a:spcPts val="0"/>
              </a:spcAft>
              <a:buNone/>
            </a:pPr>
            <a:r>
              <a:rPr b="1" lang="en-US" sz="2200">
                <a:solidFill>
                  <a:srgbClr val="3D85C6"/>
                </a:solidFill>
              </a:rPr>
              <a:t>Romi: MCU &amp; Sensor   </a:t>
            </a:r>
            <a:r>
              <a:rPr b="1" lang="en-US" sz="2200">
                <a:solidFill>
                  <a:schemeClr val="dk1"/>
                </a:solidFill>
              </a:rPr>
              <a:t>                </a:t>
            </a:r>
            <a:r>
              <a:rPr b="1" lang="en-US" sz="2200">
                <a:solidFill>
                  <a:srgbClr val="674EA7"/>
                </a:solidFill>
              </a:rPr>
              <a:t>Cedar: App &amp; Database </a:t>
            </a:r>
            <a:endParaRPr b="1" sz="2200">
              <a:solidFill>
                <a:srgbClr val="38761D"/>
              </a:solidFill>
            </a:endParaRPr>
          </a:p>
        </p:txBody>
      </p:sp>
      <p:sp>
        <p:nvSpPr>
          <p:cNvPr id="136" name="Google Shape;136;p4"/>
          <p:cNvSpPr/>
          <p:nvPr/>
        </p:nvSpPr>
        <p:spPr>
          <a:xfrm>
            <a:off x="904550" y="2321844"/>
            <a:ext cx="1792500" cy="1823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4"/>
          <p:cNvSpPr/>
          <p:nvPr/>
        </p:nvSpPr>
        <p:spPr>
          <a:xfrm>
            <a:off x="6211444" y="2650726"/>
            <a:ext cx="2156700" cy="13749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4"/>
          <p:cNvSpPr/>
          <p:nvPr/>
        </p:nvSpPr>
        <p:spPr>
          <a:xfrm>
            <a:off x="3125173" y="3582294"/>
            <a:ext cx="2997600" cy="128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4"/>
          <p:cNvSpPr/>
          <p:nvPr/>
        </p:nvSpPr>
        <p:spPr>
          <a:xfrm>
            <a:off x="3125173" y="1878431"/>
            <a:ext cx="2997600" cy="128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4"/>
          <p:cNvSpPr txBox="1"/>
          <p:nvPr/>
        </p:nvSpPr>
        <p:spPr>
          <a:xfrm>
            <a:off x="904598" y="3854975"/>
            <a:ext cx="1792500" cy="1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Power Generation</a:t>
            </a:r>
            <a:endParaRPr sz="1200">
              <a:solidFill>
                <a:srgbClr val="595959"/>
              </a:solidFill>
            </a:endParaRPr>
          </a:p>
        </p:txBody>
      </p:sp>
      <p:sp>
        <p:nvSpPr>
          <p:cNvPr id="141" name="Google Shape;141;p4"/>
          <p:cNvSpPr txBox="1"/>
          <p:nvPr/>
        </p:nvSpPr>
        <p:spPr>
          <a:xfrm>
            <a:off x="3125173" y="4584228"/>
            <a:ext cx="2997600" cy="1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Load &amp; Inversion</a:t>
            </a:r>
            <a:endParaRPr sz="1200">
              <a:solidFill>
                <a:srgbClr val="595959"/>
              </a:solidFill>
            </a:endParaRPr>
          </a:p>
        </p:txBody>
      </p:sp>
      <p:sp>
        <p:nvSpPr>
          <p:cNvPr id="142" name="Google Shape;142;p4"/>
          <p:cNvSpPr txBox="1"/>
          <p:nvPr/>
        </p:nvSpPr>
        <p:spPr>
          <a:xfrm>
            <a:off x="3125173" y="2873880"/>
            <a:ext cx="2997600" cy="1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Controllers and Sensors</a:t>
            </a:r>
            <a:endParaRPr sz="1200">
              <a:solidFill>
                <a:srgbClr val="595959"/>
              </a:solidFill>
            </a:endParaRPr>
          </a:p>
        </p:txBody>
      </p:sp>
      <p:sp>
        <p:nvSpPr>
          <p:cNvPr id="143" name="Google Shape;143;p4"/>
          <p:cNvSpPr txBox="1"/>
          <p:nvPr/>
        </p:nvSpPr>
        <p:spPr>
          <a:xfrm>
            <a:off x="6781992" y="3739869"/>
            <a:ext cx="1015800" cy="1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App</a:t>
            </a:r>
            <a:endParaRPr sz="1200">
              <a:solidFill>
                <a:srgbClr val="595959"/>
              </a:solidFill>
            </a:endParaRPr>
          </a:p>
        </p:txBody>
      </p:sp>
      <p:sp>
        <p:nvSpPr>
          <p:cNvPr id="144" name="Google Shape;144;p4"/>
          <p:cNvSpPr/>
          <p:nvPr/>
        </p:nvSpPr>
        <p:spPr>
          <a:xfrm>
            <a:off x="1040839" y="2467647"/>
            <a:ext cx="493500" cy="1333500"/>
          </a:xfrm>
          <a:prstGeom prst="rect">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4"/>
          <p:cNvSpPr/>
          <p:nvPr/>
        </p:nvSpPr>
        <p:spPr>
          <a:xfrm>
            <a:off x="1740765" y="2625843"/>
            <a:ext cx="712200" cy="432900"/>
          </a:xfrm>
          <a:prstGeom prst="rect">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4"/>
          <p:cNvSpPr txBox="1"/>
          <p:nvPr/>
        </p:nvSpPr>
        <p:spPr>
          <a:xfrm>
            <a:off x="1573704" y="2572585"/>
            <a:ext cx="10158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Charge Controller</a:t>
            </a:r>
            <a:endParaRPr sz="1200">
              <a:solidFill>
                <a:srgbClr val="595959"/>
              </a:solidFill>
            </a:endParaRPr>
          </a:p>
        </p:txBody>
      </p:sp>
      <p:sp>
        <p:nvSpPr>
          <p:cNvPr id="147" name="Google Shape;147;p4"/>
          <p:cNvSpPr/>
          <p:nvPr/>
        </p:nvSpPr>
        <p:spPr>
          <a:xfrm>
            <a:off x="1740765" y="3240409"/>
            <a:ext cx="712200" cy="432900"/>
          </a:xfrm>
          <a:prstGeom prst="rect">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4"/>
          <p:cNvSpPr txBox="1"/>
          <p:nvPr/>
        </p:nvSpPr>
        <p:spPr>
          <a:xfrm>
            <a:off x="1645005" y="3187151"/>
            <a:ext cx="8730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12V Battery</a:t>
            </a:r>
            <a:endParaRPr sz="1200">
              <a:solidFill>
                <a:srgbClr val="595959"/>
              </a:solidFill>
            </a:endParaRPr>
          </a:p>
        </p:txBody>
      </p:sp>
      <p:sp>
        <p:nvSpPr>
          <p:cNvPr id="149" name="Google Shape;149;p4"/>
          <p:cNvSpPr txBox="1"/>
          <p:nvPr/>
        </p:nvSpPr>
        <p:spPr>
          <a:xfrm>
            <a:off x="976281" y="2882661"/>
            <a:ext cx="6225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Solar Panel</a:t>
            </a:r>
            <a:endParaRPr sz="1200">
              <a:solidFill>
                <a:srgbClr val="595959"/>
              </a:solidFill>
            </a:endParaRPr>
          </a:p>
        </p:txBody>
      </p:sp>
      <p:cxnSp>
        <p:nvCxnSpPr>
          <p:cNvPr id="150" name="Google Shape;150;p4"/>
          <p:cNvCxnSpPr/>
          <p:nvPr/>
        </p:nvCxnSpPr>
        <p:spPr>
          <a:xfrm>
            <a:off x="1534348" y="2841318"/>
            <a:ext cx="208800" cy="3300"/>
          </a:xfrm>
          <a:prstGeom prst="straightConnector1">
            <a:avLst/>
          </a:prstGeom>
          <a:noFill/>
          <a:ln cap="flat" cmpd="sng" w="9525">
            <a:solidFill>
              <a:srgbClr val="595959"/>
            </a:solidFill>
            <a:prstDash val="solid"/>
            <a:round/>
            <a:headEnd len="med" w="med" type="none"/>
            <a:tailEnd len="med" w="med" type="triangle"/>
          </a:ln>
        </p:spPr>
      </p:cxnSp>
      <p:cxnSp>
        <p:nvCxnSpPr>
          <p:cNvPr id="151" name="Google Shape;151;p4"/>
          <p:cNvCxnSpPr/>
          <p:nvPr/>
        </p:nvCxnSpPr>
        <p:spPr>
          <a:xfrm>
            <a:off x="2096838" y="3058802"/>
            <a:ext cx="0" cy="187200"/>
          </a:xfrm>
          <a:prstGeom prst="straightConnector1">
            <a:avLst/>
          </a:prstGeom>
          <a:noFill/>
          <a:ln cap="flat" cmpd="sng" w="9525">
            <a:solidFill>
              <a:srgbClr val="595959"/>
            </a:solidFill>
            <a:prstDash val="solid"/>
            <a:round/>
            <a:headEnd len="med" w="med" type="none"/>
            <a:tailEnd len="med" w="med" type="triangle"/>
          </a:ln>
        </p:spPr>
      </p:cxnSp>
      <p:sp>
        <p:nvSpPr>
          <p:cNvPr id="152" name="Google Shape;152;p4"/>
          <p:cNvSpPr/>
          <p:nvPr/>
        </p:nvSpPr>
        <p:spPr>
          <a:xfrm>
            <a:off x="7560990" y="3122133"/>
            <a:ext cx="622500" cy="378900"/>
          </a:xfrm>
          <a:prstGeom prst="rect">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4"/>
          <p:cNvSpPr txBox="1"/>
          <p:nvPr/>
        </p:nvSpPr>
        <p:spPr>
          <a:xfrm>
            <a:off x="7423793" y="3122130"/>
            <a:ext cx="873000" cy="41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Control</a:t>
            </a:r>
            <a:endParaRPr sz="1200">
              <a:solidFill>
                <a:srgbClr val="595959"/>
              </a:solidFill>
            </a:endParaRPr>
          </a:p>
        </p:txBody>
      </p:sp>
      <p:sp>
        <p:nvSpPr>
          <p:cNvPr id="154" name="Google Shape;154;p4"/>
          <p:cNvSpPr/>
          <p:nvPr/>
        </p:nvSpPr>
        <p:spPr>
          <a:xfrm>
            <a:off x="3597449" y="2010548"/>
            <a:ext cx="2052900" cy="3324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4"/>
          <p:cNvSpPr/>
          <p:nvPr/>
        </p:nvSpPr>
        <p:spPr>
          <a:xfrm>
            <a:off x="3647087" y="2562082"/>
            <a:ext cx="791100" cy="3789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4"/>
          <p:cNvSpPr/>
          <p:nvPr/>
        </p:nvSpPr>
        <p:spPr>
          <a:xfrm>
            <a:off x="4859340" y="2562082"/>
            <a:ext cx="791100" cy="3789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4"/>
          <p:cNvSpPr txBox="1"/>
          <p:nvPr/>
        </p:nvSpPr>
        <p:spPr>
          <a:xfrm>
            <a:off x="3681805" y="2017893"/>
            <a:ext cx="1884300" cy="2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Microcontroller Unit</a:t>
            </a:r>
            <a:endParaRPr sz="1200">
              <a:solidFill>
                <a:srgbClr val="595959"/>
              </a:solidFill>
            </a:endParaRPr>
          </a:p>
        </p:txBody>
      </p:sp>
      <p:sp>
        <p:nvSpPr>
          <p:cNvPr id="158" name="Google Shape;158;p4"/>
          <p:cNvSpPr txBox="1"/>
          <p:nvPr/>
        </p:nvSpPr>
        <p:spPr>
          <a:xfrm>
            <a:off x="3538414" y="2489874"/>
            <a:ext cx="1020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Inside Sensor</a:t>
            </a:r>
            <a:endParaRPr sz="1200">
              <a:solidFill>
                <a:srgbClr val="595959"/>
              </a:solidFill>
            </a:endParaRPr>
          </a:p>
        </p:txBody>
      </p:sp>
      <p:sp>
        <p:nvSpPr>
          <p:cNvPr id="159" name="Google Shape;159;p4"/>
          <p:cNvSpPr txBox="1"/>
          <p:nvPr/>
        </p:nvSpPr>
        <p:spPr>
          <a:xfrm>
            <a:off x="4827204" y="2500581"/>
            <a:ext cx="855300" cy="41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Outside Sensor</a:t>
            </a:r>
            <a:endParaRPr sz="1200">
              <a:solidFill>
                <a:srgbClr val="595959"/>
              </a:solidFill>
            </a:endParaRPr>
          </a:p>
        </p:txBody>
      </p:sp>
      <p:cxnSp>
        <p:nvCxnSpPr>
          <p:cNvPr id="160" name="Google Shape;160;p4"/>
          <p:cNvCxnSpPr/>
          <p:nvPr/>
        </p:nvCxnSpPr>
        <p:spPr>
          <a:xfrm>
            <a:off x="6341277" y="2174008"/>
            <a:ext cx="3600" cy="1153800"/>
          </a:xfrm>
          <a:prstGeom prst="straightConnector1">
            <a:avLst/>
          </a:prstGeom>
          <a:noFill/>
          <a:ln cap="flat" cmpd="sng" w="19050">
            <a:solidFill>
              <a:srgbClr val="595959"/>
            </a:solidFill>
            <a:prstDash val="dash"/>
            <a:round/>
            <a:headEnd len="med" w="med" type="none"/>
            <a:tailEnd len="med" w="med" type="none"/>
          </a:ln>
        </p:spPr>
      </p:cxnSp>
      <p:cxnSp>
        <p:nvCxnSpPr>
          <p:cNvPr id="161" name="Google Shape;161;p4"/>
          <p:cNvCxnSpPr/>
          <p:nvPr/>
        </p:nvCxnSpPr>
        <p:spPr>
          <a:xfrm rot="10800000">
            <a:off x="2096407" y="1667502"/>
            <a:ext cx="0" cy="949800"/>
          </a:xfrm>
          <a:prstGeom prst="straightConnector1">
            <a:avLst/>
          </a:prstGeom>
          <a:noFill/>
          <a:ln cap="flat" cmpd="sng" w="19050">
            <a:solidFill>
              <a:srgbClr val="595959"/>
            </a:solidFill>
            <a:prstDash val="dash"/>
            <a:round/>
            <a:headEnd len="med" w="med" type="none"/>
            <a:tailEnd len="med" w="med" type="none"/>
          </a:ln>
        </p:spPr>
      </p:cxnSp>
      <p:cxnSp>
        <p:nvCxnSpPr>
          <p:cNvPr id="162" name="Google Shape;162;p4"/>
          <p:cNvCxnSpPr/>
          <p:nvPr/>
        </p:nvCxnSpPr>
        <p:spPr>
          <a:xfrm>
            <a:off x="2092295" y="1670517"/>
            <a:ext cx="2535000" cy="3600"/>
          </a:xfrm>
          <a:prstGeom prst="straightConnector1">
            <a:avLst/>
          </a:prstGeom>
          <a:noFill/>
          <a:ln cap="flat" cmpd="sng" w="19050">
            <a:solidFill>
              <a:srgbClr val="595959"/>
            </a:solidFill>
            <a:prstDash val="dash"/>
            <a:round/>
            <a:headEnd len="med" w="med" type="none"/>
            <a:tailEnd len="med" w="med" type="none"/>
          </a:ln>
        </p:spPr>
      </p:cxnSp>
      <p:cxnSp>
        <p:nvCxnSpPr>
          <p:cNvPr id="163" name="Google Shape;163;p4"/>
          <p:cNvCxnSpPr>
            <a:endCxn id="157" idx="0"/>
          </p:cNvCxnSpPr>
          <p:nvPr/>
        </p:nvCxnSpPr>
        <p:spPr>
          <a:xfrm>
            <a:off x="4620055" y="1663293"/>
            <a:ext cx="3900" cy="354600"/>
          </a:xfrm>
          <a:prstGeom prst="straightConnector1">
            <a:avLst/>
          </a:prstGeom>
          <a:noFill/>
          <a:ln cap="flat" cmpd="sng" w="19050">
            <a:solidFill>
              <a:srgbClr val="595959"/>
            </a:solidFill>
            <a:prstDash val="dash"/>
            <a:round/>
            <a:headEnd len="med" w="med" type="none"/>
            <a:tailEnd len="med" w="med" type="triangle"/>
          </a:ln>
        </p:spPr>
      </p:cxnSp>
      <p:sp>
        <p:nvSpPr>
          <p:cNvPr id="164" name="Google Shape;164;p4"/>
          <p:cNvSpPr/>
          <p:nvPr/>
        </p:nvSpPr>
        <p:spPr>
          <a:xfrm>
            <a:off x="3507235" y="3847965"/>
            <a:ext cx="873000" cy="6246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4"/>
          <p:cNvSpPr/>
          <p:nvPr/>
        </p:nvSpPr>
        <p:spPr>
          <a:xfrm>
            <a:off x="4859340" y="3847965"/>
            <a:ext cx="873000" cy="6246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4"/>
          <p:cNvSpPr txBox="1"/>
          <p:nvPr/>
        </p:nvSpPr>
        <p:spPr>
          <a:xfrm>
            <a:off x="3477539" y="3890457"/>
            <a:ext cx="9324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Buck Converter</a:t>
            </a:r>
            <a:endParaRPr sz="1200">
              <a:solidFill>
                <a:srgbClr val="595959"/>
              </a:solidFill>
            </a:endParaRPr>
          </a:p>
        </p:txBody>
      </p:sp>
      <p:sp>
        <p:nvSpPr>
          <p:cNvPr id="167" name="Google Shape;167;p4"/>
          <p:cNvSpPr txBox="1"/>
          <p:nvPr/>
        </p:nvSpPr>
        <p:spPr>
          <a:xfrm>
            <a:off x="4859340" y="3890445"/>
            <a:ext cx="8730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Converter/Inverter</a:t>
            </a:r>
            <a:endParaRPr sz="1200">
              <a:solidFill>
                <a:srgbClr val="595959"/>
              </a:solidFill>
            </a:endParaRPr>
          </a:p>
        </p:txBody>
      </p:sp>
      <p:cxnSp>
        <p:nvCxnSpPr>
          <p:cNvPr id="168" name="Google Shape;168;p4"/>
          <p:cNvCxnSpPr/>
          <p:nvPr/>
        </p:nvCxnSpPr>
        <p:spPr>
          <a:xfrm>
            <a:off x="2452791" y="3463958"/>
            <a:ext cx="451800" cy="0"/>
          </a:xfrm>
          <a:prstGeom prst="straightConnector1">
            <a:avLst/>
          </a:prstGeom>
          <a:noFill/>
          <a:ln cap="flat" cmpd="sng" w="19050">
            <a:solidFill>
              <a:srgbClr val="595959"/>
            </a:solidFill>
            <a:prstDash val="solid"/>
            <a:round/>
            <a:headEnd len="med" w="med" type="none"/>
            <a:tailEnd len="med" w="med" type="none"/>
          </a:ln>
        </p:spPr>
      </p:cxnSp>
      <p:cxnSp>
        <p:nvCxnSpPr>
          <p:cNvPr id="169" name="Google Shape;169;p4"/>
          <p:cNvCxnSpPr/>
          <p:nvPr/>
        </p:nvCxnSpPr>
        <p:spPr>
          <a:xfrm>
            <a:off x="2897522" y="3463958"/>
            <a:ext cx="0" cy="696300"/>
          </a:xfrm>
          <a:prstGeom prst="straightConnector1">
            <a:avLst/>
          </a:prstGeom>
          <a:noFill/>
          <a:ln cap="flat" cmpd="sng" w="19050">
            <a:solidFill>
              <a:srgbClr val="595959"/>
            </a:solidFill>
            <a:prstDash val="solid"/>
            <a:round/>
            <a:headEnd len="med" w="med" type="none"/>
            <a:tailEnd len="med" w="med" type="none"/>
          </a:ln>
        </p:spPr>
      </p:cxnSp>
      <p:cxnSp>
        <p:nvCxnSpPr>
          <p:cNvPr id="170" name="Google Shape;170;p4"/>
          <p:cNvCxnSpPr/>
          <p:nvPr/>
        </p:nvCxnSpPr>
        <p:spPr>
          <a:xfrm>
            <a:off x="2893984" y="4158663"/>
            <a:ext cx="608400" cy="900"/>
          </a:xfrm>
          <a:prstGeom prst="straightConnector1">
            <a:avLst/>
          </a:prstGeom>
          <a:noFill/>
          <a:ln cap="flat" cmpd="sng" w="19050">
            <a:solidFill>
              <a:srgbClr val="595959"/>
            </a:solidFill>
            <a:prstDash val="solid"/>
            <a:round/>
            <a:headEnd len="med" w="med" type="none"/>
            <a:tailEnd len="med" w="med" type="triangle"/>
          </a:ln>
        </p:spPr>
      </p:cxnSp>
      <p:cxnSp>
        <p:nvCxnSpPr>
          <p:cNvPr id="171" name="Google Shape;171;p4"/>
          <p:cNvCxnSpPr>
            <a:stCxn id="164" idx="0"/>
          </p:cNvCxnSpPr>
          <p:nvPr/>
        </p:nvCxnSpPr>
        <p:spPr>
          <a:xfrm rot="10800000">
            <a:off x="3939235" y="3169065"/>
            <a:ext cx="4500" cy="678900"/>
          </a:xfrm>
          <a:prstGeom prst="straightConnector1">
            <a:avLst/>
          </a:prstGeom>
          <a:noFill/>
          <a:ln cap="flat" cmpd="sng" w="19050">
            <a:solidFill>
              <a:srgbClr val="595959"/>
            </a:solidFill>
            <a:prstDash val="solid"/>
            <a:round/>
            <a:headEnd len="med" w="med" type="none"/>
            <a:tailEnd len="med" w="med" type="triangle"/>
          </a:ln>
        </p:spPr>
      </p:cxnSp>
      <p:cxnSp>
        <p:nvCxnSpPr>
          <p:cNvPr id="172" name="Google Shape;172;p4"/>
          <p:cNvCxnSpPr/>
          <p:nvPr/>
        </p:nvCxnSpPr>
        <p:spPr>
          <a:xfrm rot="10800000">
            <a:off x="5294538" y="3167687"/>
            <a:ext cx="1500" cy="532800"/>
          </a:xfrm>
          <a:prstGeom prst="straightConnector1">
            <a:avLst/>
          </a:prstGeom>
          <a:noFill/>
          <a:ln cap="flat" cmpd="sng" w="19050">
            <a:solidFill>
              <a:srgbClr val="595959"/>
            </a:solidFill>
            <a:prstDash val="solid"/>
            <a:round/>
            <a:headEnd len="med" w="med" type="none"/>
            <a:tailEnd len="med" w="med" type="triangle"/>
          </a:ln>
        </p:spPr>
      </p:cxnSp>
      <p:cxnSp>
        <p:nvCxnSpPr>
          <p:cNvPr id="173" name="Google Shape;173;p4"/>
          <p:cNvCxnSpPr>
            <a:endCxn id="165" idx="0"/>
          </p:cNvCxnSpPr>
          <p:nvPr/>
        </p:nvCxnSpPr>
        <p:spPr>
          <a:xfrm>
            <a:off x="5295840" y="3210165"/>
            <a:ext cx="0" cy="637800"/>
          </a:xfrm>
          <a:prstGeom prst="straightConnector1">
            <a:avLst/>
          </a:prstGeom>
          <a:noFill/>
          <a:ln cap="flat" cmpd="sng" w="19050">
            <a:solidFill>
              <a:srgbClr val="595959"/>
            </a:solidFill>
            <a:prstDash val="solid"/>
            <a:round/>
            <a:headEnd len="med" w="med" type="none"/>
            <a:tailEnd len="med" w="med" type="triangle"/>
          </a:ln>
        </p:spPr>
      </p:cxnSp>
      <p:cxnSp>
        <p:nvCxnSpPr>
          <p:cNvPr id="174" name="Google Shape;174;p4"/>
          <p:cNvCxnSpPr/>
          <p:nvPr/>
        </p:nvCxnSpPr>
        <p:spPr>
          <a:xfrm flipH="1" rot="10800000">
            <a:off x="7146624" y="3291791"/>
            <a:ext cx="410100" cy="3300"/>
          </a:xfrm>
          <a:prstGeom prst="straightConnector1">
            <a:avLst/>
          </a:prstGeom>
          <a:noFill/>
          <a:ln cap="flat" cmpd="sng" w="19050">
            <a:solidFill>
              <a:srgbClr val="595959"/>
            </a:solidFill>
            <a:prstDash val="dash"/>
            <a:round/>
            <a:headEnd len="med" w="med" type="none"/>
            <a:tailEnd len="med" w="med" type="triangle"/>
          </a:ln>
        </p:spPr>
      </p:cxnSp>
      <p:sp>
        <p:nvSpPr>
          <p:cNvPr id="175" name="Google Shape;175;p4"/>
          <p:cNvSpPr/>
          <p:nvPr/>
        </p:nvSpPr>
        <p:spPr>
          <a:xfrm>
            <a:off x="6532081" y="2959080"/>
            <a:ext cx="791100" cy="758400"/>
          </a:xfrm>
          <a:prstGeom prst="rect">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6" name="Google Shape;176;p4"/>
          <p:cNvCxnSpPr/>
          <p:nvPr/>
        </p:nvCxnSpPr>
        <p:spPr>
          <a:xfrm>
            <a:off x="6336591" y="3324113"/>
            <a:ext cx="172200" cy="0"/>
          </a:xfrm>
          <a:prstGeom prst="straightConnector1">
            <a:avLst/>
          </a:prstGeom>
          <a:noFill/>
          <a:ln cap="flat" cmpd="sng" w="19050">
            <a:solidFill>
              <a:srgbClr val="595959"/>
            </a:solidFill>
            <a:prstDash val="dash"/>
            <a:round/>
            <a:headEnd len="med" w="med" type="none"/>
            <a:tailEnd len="med" w="med" type="triangle"/>
          </a:ln>
        </p:spPr>
      </p:cxnSp>
      <p:sp>
        <p:nvSpPr>
          <p:cNvPr id="177" name="Google Shape;177;p4"/>
          <p:cNvSpPr txBox="1"/>
          <p:nvPr/>
        </p:nvSpPr>
        <p:spPr>
          <a:xfrm>
            <a:off x="6419751" y="3041886"/>
            <a:ext cx="10158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595959"/>
                </a:solidFill>
              </a:rPr>
              <a:t>Cloud Database</a:t>
            </a:r>
            <a:endParaRPr sz="1200">
              <a:solidFill>
                <a:srgbClr val="595959"/>
              </a:solidFill>
            </a:endParaRPr>
          </a:p>
        </p:txBody>
      </p:sp>
      <p:cxnSp>
        <p:nvCxnSpPr>
          <p:cNvPr id="178" name="Google Shape;178;p4"/>
          <p:cNvCxnSpPr>
            <a:stCxn id="154" idx="3"/>
          </p:cNvCxnSpPr>
          <p:nvPr/>
        </p:nvCxnSpPr>
        <p:spPr>
          <a:xfrm>
            <a:off x="5650349" y="2176748"/>
            <a:ext cx="699000" cy="5100"/>
          </a:xfrm>
          <a:prstGeom prst="straightConnector1">
            <a:avLst/>
          </a:prstGeom>
          <a:noFill/>
          <a:ln cap="flat" cmpd="sng" w="19050">
            <a:solidFill>
              <a:srgbClr val="595959"/>
            </a:solidFill>
            <a:prstDash val="dash"/>
            <a:round/>
            <a:headEnd len="med" w="med" type="none"/>
            <a:tailEnd len="med" w="med" type="none"/>
          </a:ln>
        </p:spPr>
      </p:cxnSp>
      <p:cxnSp>
        <p:nvCxnSpPr>
          <p:cNvPr id="179" name="Google Shape;179;p4"/>
          <p:cNvCxnSpPr/>
          <p:nvPr/>
        </p:nvCxnSpPr>
        <p:spPr>
          <a:xfrm flipH="1" rot="10800000">
            <a:off x="5774507" y="2086618"/>
            <a:ext cx="2091000" cy="300"/>
          </a:xfrm>
          <a:prstGeom prst="straightConnector1">
            <a:avLst/>
          </a:prstGeom>
          <a:noFill/>
          <a:ln cap="flat" cmpd="sng" w="19050">
            <a:solidFill>
              <a:srgbClr val="595959"/>
            </a:solidFill>
            <a:prstDash val="dash"/>
            <a:round/>
            <a:headEnd len="med" w="med" type="none"/>
            <a:tailEnd len="med" w="med" type="none"/>
          </a:ln>
        </p:spPr>
      </p:cxnSp>
      <p:cxnSp>
        <p:nvCxnSpPr>
          <p:cNvPr id="180" name="Google Shape;180;p4"/>
          <p:cNvCxnSpPr>
            <a:endCxn id="153" idx="0"/>
          </p:cNvCxnSpPr>
          <p:nvPr/>
        </p:nvCxnSpPr>
        <p:spPr>
          <a:xfrm>
            <a:off x="7857293" y="2079330"/>
            <a:ext cx="3000" cy="1042800"/>
          </a:xfrm>
          <a:prstGeom prst="straightConnector1">
            <a:avLst/>
          </a:prstGeom>
          <a:noFill/>
          <a:ln cap="flat" cmpd="sng" w="19050">
            <a:solidFill>
              <a:srgbClr val="595959"/>
            </a:solidFill>
            <a:prstDash val="dash"/>
            <a:round/>
            <a:headEnd len="med" w="med" type="none"/>
            <a:tailEnd len="med" w="med" type="none"/>
          </a:ln>
        </p:spPr>
      </p:cxnSp>
      <p:cxnSp>
        <p:nvCxnSpPr>
          <p:cNvPr id="181" name="Google Shape;181;p4"/>
          <p:cNvCxnSpPr/>
          <p:nvPr/>
        </p:nvCxnSpPr>
        <p:spPr>
          <a:xfrm rot="10800000">
            <a:off x="5653283" y="2084472"/>
            <a:ext cx="143700" cy="1800"/>
          </a:xfrm>
          <a:prstGeom prst="straightConnector1">
            <a:avLst/>
          </a:prstGeom>
          <a:noFill/>
          <a:ln cap="flat" cmpd="sng" w="19050">
            <a:solidFill>
              <a:srgbClr val="595959"/>
            </a:solidFill>
            <a:prstDash val="dash"/>
            <a:round/>
            <a:headEnd len="med" w="med" type="none"/>
            <a:tailEnd len="med" w="med" type="triangle"/>
          </a:ln>
        </p:spPr>
      </p:cxnSp>
      <p:cxnSp>
        <p:nvCxnSpPr>
          <p:cNvPr id="182" name="Google Shape;182;p4"/>
          <p:cNvCxnSpPr/>
          <p:nvPr/>
        </p:nvCxnSpPr>
        <p:spPr>
          <a:xfrm rot="10800000">
            <a:off x="5254395" y="2345285"/>
            <a:ext cx="900" cy="214500"/>
          </a:xfrm>
          <a:prstGeom prst="straightConnector1">
            <a:avLst/>
          </a:prstGeom>
          <a:noFill/>
          <a:ln cap="flat" cmpd="sng" w="9525">
            <a:solidFill>
              <a:srgbClr val="595959"/>
            </a:solidFill>
            <a:prstDash val="dash"/>
            <a:round/>
            <a:headEnd len="med" w="med" type="none"/>
            <a:tailEnd len="med" w="med" type="triangle"/>
          </a:ln>
        </p:spPr>
      </p:cxnSp>
      <p:cxnSp>
        <p:nvCxnSpPr>
          <p:cNvPr id="183" name="Google Shape;183;p4"/>
          <p:cNvCxnSpPr/>
          <p:nvPr/>
        </p:nvCxnSpPr>
        <p:spPr>
          <a:xfrm rot="10800000">
            <a:off x="4042142" y="2345285"/>
            <a:ext cx="900" cy="214500"/>
          </a:xfrm>
          <a:prstGeom prst="straightConnector1">
            <a:avLst/>
          </a:prstGeom>
          <a:noFill/>
          <a:ln cap="flat" cmpd="sng" w="9525">
            <a:solidFill>
              <a:srgbClr val="595959"/>
            </a:solidFill>
            <a:prstDash val="dash"/>
            <a:round/>
            <a:headEnd len="med" w="med" type="none"/>
            <a:tailEnd len="med" w="med" type="triangle"/>
          </a:ln>
        </p:spPr>
      </p:cxnSp>
      <p:cxnSp>
        <p:nvCxnSpPr>
          <p:cNvPr id="184" name="Google Shape;184;p4"/>
          <p:cNvCxnSpPr/>
          <p:nvPr/>
        </p:nvCxnSpPr>
        <p:spPr>
          <a:xfrm>
            <a:off x="6558213" y="4318242"/>
            <a:ext cx="700500" cy="0"/>
          </a:xfrm>
          <a:prstGeom prst="straightConnector1">
            <a:avLst/>
          </a:prstGeom>
          <a:noFill/>
          <a:ln cap="flat" cmpd="sng" w="28575">
            <a:solidFill>
              <a:schemeClr val="dk1"/>
            </a:solidFill>
            <a:prstDash val="solid"/>
            <a:round/>
            <a:headEnd len="med" w="med" type="none"/>
            <a:tailEnd len="med" w="med" type="none"/>
          </a:ln>
        </p:spPr>
      </p:cxnSp>
      <p:cxnSp>
        <p:nvCxnSpPr>
          <p:cNvPr id="185" name="Google Shape;185;p4"/>
          <p:cNvCxnSpPr/>
          <p:nvPr/>
        </p:nvCxnSpPr>
        <p:spPr>
          <a:xfrm>
            <a:off x="6558213" y="4647112"/>
            <a:ext cx="700500" cy="0"/>
          </a:xfrm>
          <a:prstGeom prst="straightConnector1">
            <a:avLst/>
          </a:prstGeom>
          <a:noFill/>
          <a:ln cap="flat" cmpd="sng" w="28575">
            <a:solidFill>
              <a:schemeClr val="dk1"/>
            </a:solidFill>
            <a:prstDash val="dash"/>
            <a:round/>
            <a:headEnd len="med" w="med" type="none"/>
            <a:tailEnd len="med" w="med" type="none"/>
          </a:ln>
        </p:spPr>
      </p:cxnSp>
      <p:sp>
        <p:nvSpPr>
          <p:cNvPr id="186" name="Google Shape;186;p4"/>
          <p:cNvSpPr txBox="1"/>
          <p:nvPr/>
        </p:nvSpPr>
        <p:spPr>
          <a:xfrm>
            <a:off x="7360300" y="4134200"/>
            <a:ext cx="82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rPr>
              <a:t>Power</a:t>
            </a:r>
            <a:endParaRPr sz="12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US" sz="1200">
                <a:solidFill>
                  <a:schemeClr val="dk1"/>
                </a:solidFill>
              </a:rPr>
              <a:t>Data</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06d8129bd2_4_1"/>
          <p:cNvSpPr txBox="1"/>
          <p:nvPr>
            <p:ph type="title"/>
          </p:nvPr>
        </p:nvSpPr>
        <p:spPr>
          <a:xfrm>
            <a:off x="457200" y="8967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Task Partition</a:t>
            </a:r>
            <a:endParaRPr/>
          </a:p>
        </p:txBody>
      </p:sp>
      <p:sp>
        <p:nvSpPr>
          <p:cNvPr id="192" name="Google Shape;192;g306d8129bd2_4_1"/>
          <p:cNvSpPr txBox="1"/>
          <p:nvPr>
            <p:ph idx="1" type="body"/>
          </p:nvPr>
        </p:nvSpPr>
        <p:spPr>
          <a:xfrm>
            <a:off x="457200" y="1700475"/>
            <a:ext cx="8229600" cy="4924200"/>
          </a:xfrm>
          <a:prstGeom prst="rect">
            <a:avLst/>
          </a:prstGeom>
        </p:spPr>
        <p:txBody>
          <a:bodyPr anchorCtr="0" anchor="t" bIns="45700" lIns="91425" spcFirstLastPara="1" rIns="91425" wrap="square" tIns="45700">
            <a:normAutofit lnSpcReduction="20000"/>
          </a:bodyPr>
          <a:lstStyle/>
          <a:p>
            <a:pPr indent="-355600" lvl="0" marL="457200" rtl="0" algn="l">
              <a:lnSpc>
                <a:spcPct val="115000"/>
              </a:lnSpc>
              <a:spcBef>
                <a:spcPts val="1200"/>
              </a:spcBef>
              <a:spcAft>
                <a:spcPts val="0"/>
              </a:spcAft>
              <a:buSzPts val="2000"/>
              <a:buChar char="●"/>
            </a:pPr>
            <a:r>
              <a:rPr lang="en-US" sz="2000"/>
              <a:t>Nick: Designing and manufacturing Buck Converters and Inverter for optimized voltage supply to MCU, sensors, and lighting.</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Char char="●"/>
            </a:pPr>
            <a:r>
              <a:rPr lang="en-US" sz="2000"/>
              <a:t>Romi: Developing the MCU and sensor units for data collection, lighting control, and app connection.</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Char char="●"/>
            </a:pPr>
            <a:r>
              <a:rPr lang="en-US" sz="2000"/>
              <a:t>Atahan: Designing a solar power charge controller PCB for efficient battery charging.</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Char char="●"/>
            </a:pPr>
            <a:r>
              <a:rPr lang="en-US" sz="2000"/>
              <a:t>Cedar: Creating an Android app and cloud database for system control and data interface.</a:t>
            </a:r>
            <a:endParaRPr sz="2000"/>
          </a:p>
          <a:p>
            <a:pPr indent="0" lvl="0" marL="914400" rtl="0" algn="l">
              <a:spcBef>
                <a:spcPts val="120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6d8129bd2_4_46"/>
          <p:cNvSpPr txBox="1"/>
          <p:nvPr>
            <p:ph type="title"/>
          </p:nvPr>
        </p:nvSpPr>
        <p:spPr>
          <a:xfrm>
            <a:off x="457200" y="896777"/>
            <a:ext cx="8229600" cy="803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Subsystem progress in </a:t>
            </a:r>
            <a:r>
              <a:rPr lang="en-US"/>
              <a:t>the past 1.5 months</a:t>
            </a:r>
            <a:endParaRPr/>
          </a:p>
        </p:txBody>
      </p:sp>
      <p:sp>
        <p:nvSpPr>
          <p:cNvPr id="198" name="Google Shape;198;g306d8129bd2_4_46"/>
          <p:cNvSpPr txBox="1"/>
          <p:nvPr>
            <p:ph idx="1" type="body"/>
          </p:nvPr>
        </p:nvSpPr>
        <p:spPr>
          <a:xfrm>
            <a:off x="457200" y="1896876"/>
            <a:ext cx="8229600" cy="4553700"/>
          </a:xfrm>
          <a:prstGeom prst="rect">
            <a:avLst/>
          </a:prstGeom>
        </p:spPr>
        <p:txBody>
          <a:bodyPr anchorCtr="0" anchor="t" bIns="45700" lIns="91425" spcFirstLastPara="1" rIns="91425" wrap="square" tIns="45700">
            <a:normAutofit fontScale="85000" lnSpcReduction="20000"/>
          </a:bodyPr>
          <a:lstStyle/>
          <a:p>
            <a:pPr indent="-352742" lvl="0" marL="457200" rtl="0" algn="l">
              <a:spcBef>
                <a:spcPts val="360"/>
              </a:spcBef>
              <a:spcAft>
                <a:spcPts val="0"/>
              </a:spcAft>
              <a:buSzPct val="100000"/>
              <a:buChar char="●"/>
            </a:pPr>
            <a:r>
              <a:rPr lang="en-US" sz="2300"/>
              <a:t>Nick: During the last month and a half, I have conducted extensive research and simulations in designing the Buck Converters and ensuring proper results. Additionally I have begun the PCB introduction assignment and ordering parts for the Buck Converters.</a:t>
            </a:r>
            <a:endParaRPr sz="2300"/>
          </a:p>
          <a:p>
            <a:pPr indent="0" lvl="0" marL="0" rtl="0" algn="l">
              <a:spcBef>
                <a:spcPts val="360"/>
              </a:spcBef>
              <a:spcAft>
                <a:spcPts val="0"/>
              </a:spcAft>
              <a:buNone/>
            </a:pPr>
            <a:r>
              <a:t/>
            </a:r>
            <a:endParaRPr sz="2300"/>
          </a:p>
          <a:p>
            <a:pPr indent="-352742" lvl="0" marL="457200" rtl="0" algn="l">
              <a:spcBef>
                <a:spcPts val="360"/>
              </a:spcBef>
              <a:spcAft>
                <a:spcPts val="0"/>
              </a:spcAft>
              <a:buSzPct val="100000"/>
              <a:buChar char="●"/>
            </a:pPr>
            <a:r>
              <a:rPr lang="en-US" sz="2300"/>
              <a:t>Romi: </a:t>
            </a:r>
            <a:r>
              <a:rPr lang="en-US" sz="2300"/>
              <a:t>Over the past month and a half, I have researched components that best meet the requirements, ordered components, designed a preliminary schematic, and begun the initial tasks.</a:t>
            </a:r>
            <a:endParaRPr sz="2300"/>
          </a:p>
          <a:p>
            <a:pPr indent="0" lvl="0" marL="0" rtl="0" algn="l">
              <a:spcBef>
                <a:spcPts val="360"/>
              </a:spcBef>
              <a:spcAft>
                <a:spcPts val="0"/>
              </a:spcAft>
              <a:buNone/>
            </a:pPr>
            <a:r>
              <a:t/>
            </a:r>
            <a:endParaRPr sz="2300"/>
          </a:p>
          <a:p>
            <a:pPr indent="-352742" lvl="0" marL="457200" rtl="0" algn="l">
              <a:spcBef>
                <a:spcPts val="360"/>
              </a:spcBef>
              <a:spcAft>
                <a:spcPts val="0"/>
              </a:spcAft>
              <a:buSzPct val="100000"/>
              <a:buChar char="●"/>
            </a:pPr>
            <a:r>
              <a:rPr lang="en-US" sz="2300"/>
              <a:t>Atahan: Up until now, I have researched the components used in creating a solar power charge controller to find the right parts that best meet our system’s requirements, created circuit-level schematics for the controller, and started on </a:t>
            </a:r>
            <a:r>
              <a:rPr lang="en-US" sz="2300"/>
              <a:t>initial</a:t>
            </a:r>
            <a:r>
              <a:rPr lang="en-US" sz="2300"/>
              <a:t> tasks.</a:t>
            </a:r>
            <a:endParaRPr sz="2300"/>
          </a:p>
          <a:p>
            <a:pPr indent="0" lvl="0" marL="0" rtl="0" algn="l">
              <a:spcBef>
                <a:spcPts val="360"/>
              </a:spcBef>
              <a:spcAft>
                <a:spcPts val="0"/>
              </a:spcAft>
              <a:buNone/>
            </a:pPr>
            <a:r>
              <a:t/>
            </a:r>
            <a:endParaRPr sz="2300"/>
          </a:p>
          <a:p>
            <a:pPr indent="-352742" lvl="0" marL="457200" rtl="0" algn="l">
              <a:spcBef>
                <a:spcPts val="360"/>
              </a:spcBef>
              <a:spcAft>
                <a:spcPts val="0"/>
              </a:spcAft>
              <a:buSzPct val="100000"/>
              <a:buChar char="●"/>
            </a:pPr>
            <a:r>
              <a:rPr lang="en-US" sz="2300"/>
              <a:t>Cedar: I have created a basic Android mobile app and have begun working on integrating this app with a cloud Firebase database.</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