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gOangh3wUjAfeWF9pmjaVO833q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748029-258C-4948-BC49-8C6B025AD79A}">
  <a:tblStyle styleId="{24748029-258C-4948-BC49-8C6B025AD7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15C1A51-D63B-43FD-80F2-171C779E623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edca3c507_0_3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edca3c507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67e8214de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067e8214d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romi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dc073be02_16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dc073be02_1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67e8214de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067e8214d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dc073be02_16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dc073be02_1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dc073be02_16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dc073be02_1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edca3c507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fedca3c50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eedd30dc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feedd30dc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ff02b7e11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ff02b7e1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ff115f64d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ff115f64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edca3c50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transition: “So, what does this system look like?”</a:t>
            </a:r>
            <a:endParaRPr/>
          </a:p>
        </p:txBody>
      </p:sp>
      <p:sp>
        <p:nvSpPr>
          <p:cNvPr id="59" name="Google Shape;59;g2fedca3c507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f92f23148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f92f2314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edca3c507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edca3c50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edca3c50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fedca3c507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67e8214de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067e8214d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f02b7e11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f02b7e1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dc073be02_15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dc073be02_1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dc073be02_15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dc073be02_1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edca3c50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fedca3c507_0_2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619250" y="4244975"/>
            <a:ext cx="73025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93876"/>
              <a:buFont typeface="Arial"/>
              <a:buNone/>
            </a:pPr>
            <a:r>
              <a:rPr lang="en-US"/>
              <a:t>Automatic Solar Lighting System</a:t>
            </a:r>
            <a:br>
              <a:rPr lang="en-US"/>
            </a:br>
            <a:r>
              <a:rPr lang="en-US"/>
              <a:t>Atahan Bakanyildiz, Romi Gilat, Cedar Maxwell, Nick Miller</a:t>
            </a:r>
            <a:endParaRPr b="0" sz="2100">
              <a:solidFill>
                <a:schemeClr val="dk1"/>
              </a:solidFill>
            </a:endParaRPr>
          </a:p>
          <a:p>
            <a:pPr indent="18288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4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edca3c507_0_31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Microcontroller</a:t>
            </a:r>
            <a:r>
              <a:rPr lang="en-US"/>
              <a:t> PCB schematic</a:t>
            </a:r>
            <a:endParaRPr/>
          </a:p>
        </p:txBody>
      </p:sp>
      <p:pic>
        <p:nvPicPr>
          <p:cNvPr id="196" name="Google Shape;196;g2fedca3c507_0_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374" y="1852875"/>
            <a:ext cx="6885252" cy="458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67e8214de_0_39"/>
          <p:cNvSpPr txBox="1"/>
          <p:nvPr>
            <p:ph type="title"/>
          </p:nvPr>
        </p:nvSpPr>
        <p:spPr>
          <a:xfrm>
            <a:off x="457200" y="8733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Exterior and Interior Sensor system</a:t>
            </a:r>
            <a:endParaRPr/>
          </a:p>
        </p:txBody>
      </p:sp>
      <p:pic>
        <p:nvPicPr>
          <p:cNvPr id="202" name="Google Shape;202;g3067e8214de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575" y="1999250"/>
            <a:ext cx="4220049" cy="278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3067e8214de_0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3924" y="1999250"/>
            <a:ext cx="4195553" cy="278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dc073be02_16_2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Subsystem Progress</a:t>
            </a:r>
            <a:endParaRPr/>
          </a:p>
        </p:txBody>
      </p:sp>
      <p:pic>
        <p:nvPicPr>
          <p:cNvPr id="209" name="Google Shape;209;g30dc073be02_16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5277"/>
            <a:ext cx="8839204" cy="307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" name="Google Shape;214;g3067e8214de_0_44"/>
          <p:cNvGraphicFramePr/>
          <p:nvPr/>
        </p:nvGraphicFramePr>
        <p:xfrm>
          <a:off x="738725" y="25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{415C1A51-D63B-43FD-80F2-171C779E6231}</a:tableStyleId>
              </a:tblPr>
              <a:tblGrid>
                <a:gridCol w="3886200"/>
                <a:gridCol w="3886200"/>
              </a:tblGrid>
              <a:tr h="79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Accomplishments since the last presentation                                  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24</a:t>
                      </a:r>
                      <a:r>
                        <a:rPr lang="en-US" sz="1600" u="none" cap="none" strike="noStrike">
                          <a:solidFill>
                            <a:srgbClr val="FF0000"/>
                          </a:solidFill>
                        </a:rPr>
                        <a:t>&gt; hrs</a:t>
                      </a:r>
                      <a:endParaRPr sz="16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Ongoing progress/problems and plans until the next presentation</a:t>
                      </a:r>
                      <a:endParaRPr sz="16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7100">
                <a:tc>
                  <a:txBody>
                    <a:bodyPr/>
                    <a:lstStyle/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Finished Introductory Project</a:t>
                      </a:r>
                      <a:endParaRPr sz="1600"/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Changed design to implement MPPT charging</a:t>
                      </a:r>
                      <a:endParaRPr sz="1600"/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Completed schematic for charge controller</a:t>
                      </a:r>
                      <a:endParaRPr sz="1600"/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Ordered Parts</a:t>
                      </a:r>
                      <a:endParaRPr sz="16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PCB layout design</a:t>
                      </a:r>
                      <a:endParaRPr sz="1600"/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Testing of components</a:t>
                      </a:r>
                      <a:endParaRPr sz="1600"/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Debugging and testing using breadboarding</a:t>
                      </a:r>
                      <a:endParaRPr sz="1600"/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Begin assembling PCB</a:t>
                      </a:r>
                      <a:endParaRPr sz="16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5" name="Google Shape;215;g3067e8214de_0_44"/>
          <p:cNvSpPr txBox="1"/>
          <p:nvPr>
            <p:ph type="title"/>
          </p:nvPr>
        </p:nvSpPr>
        <p:spPr>
          <a:xfrm>
            <a:off x="510125" y="1027324"/>
            <a:ext cx="82296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Power Generation System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/>
              <a:t>Team member: Atahan Bakanyildiz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dc073be02_16_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Charge Controller PCB Schematic</a:t>
            </a:r>
            <a:endParaRPr/>
          </a:p>
        </p:txBody>
      </p:sp>
      <p:pic>
        <p:nvPicPr>
          <p:cNvPr id="221" name="Google Shape;221;g30dc073be02_16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350" y="1944250"/>
            <a:ext cx="7677275" cy="45843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dc073be02_16_1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Charge Controller PCB Layout Progress</a:t>
            </a:r>
            <a:endParaRPr/>
          </a:p>
        </p:txBody>
      </p:sp>
      <p:pic>
        <p:nvPicPr>
          <p:cNvPr id="227" name="Google Shape;227;g30dc073be02_16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163" y="1852877"/>
            <a:ext cx="4599665" cy="4700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edca3c507_0_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Subsystem Progress</a:t>
            </a:r>
            <a:endParaRPr/>
          </a:p>
        </p:txBody>
      </p:sp>
      <p:pic>
        <p:nvPicPr>
          <p:cNvPr id="233" name="Google Shape;233;g2fedca3c50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25" y="2073200"/>
            <a:ext cx="8703549" cy="27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eedd30dc5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 and Database progress</a:t>
            </a:r>
            <a:endParaRPr/>
          </a:p>
        </p:txBody>
      </p:sp>
      <p:graphicFrame>
        <p:nvGraphicFramePr>
          <p:cNvPr id="239" name="Google Shape;239;g2feedd30dc5_1_0"/>
          <p:cNvGraphicFramePr/>
          <p:nvPr/>
        </p:nvGraphicFramePr>
        <p:xfrm>
          <a:off x="0" y="185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{24748029-258C-4948-BC49-8C6B025AD79A}</a:tableStyleId>
              </a:tblPr>
              <a:tblGrid>
                <a:gridCol w="4572000"/>
                <a:gridCol w="4572000"/>
              </a:tblGrid>
              <a:tr h="4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Accomplishments since last presentation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Total time spent: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 hrs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progress, problems and plans until next presentation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Subsystem Introduction Project completed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Android App and Firebase Cloud Firestore database connected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App can display data from the Firebase online database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App to receive updates from Firebase in real time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Change values on Firebase from the app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Database to be equipped to record battery voltage history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App to display voltage graph of past 30s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Error logging from Firebase, which will in turn be relayed from the Solar Lighting System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40" name="Google Shape;240;g2feedd30dc5_1_0"/>
          <p:cNvPicPr preferRelativeResize="0"/>
          <p:nvPr/>
        </p:nvPicPr>
        <p:blipFill rotWithShape="1">
          <a:blip r:embed="rId3">
            <a:alphaModFix/>
          </a:blip>
          <a:srcRect b="25997" l="0" r="0" t="0"/>
          <a:stretch/>
        </p:blipFill>
        <p:spPr>
          <a:xfrm>
            <a:off x="2195104" y="4138775"/>
            <a:ext cx="4753797" cy="271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2ff02b7e11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2648"/>
            <a:ext cx="9144000" cy="4805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2ff02b7e116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046" y="0"/>
            <a:ext cx="3789949" cy="240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7" name="Google Shape;247;g2ff02b7e116_1_0"/>
          <p:cNvCxnSpPr/>
          <p:nvPr/>
        </p:nvCxnSpPr>
        <p:spPr>
          <a:xfrm rot="10800000">
            <a:off x="5765125" y="2135600"/>
            <a:ext cx="1213200" cy="40707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f115f64d3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Subsystem Progress</a:t>
            </a:r>
            <a:endParaRPr/>
          </a:p>
        </p:txBody>
      </p:sp>
      <p:pic>
        <p:nvPicPr>
          <p:cNvPr id="253" name="Google Shape;253;g2ff115f64d3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05275"/>
            <a:ext cx="9143999" cy="325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edca3c507_0_17"/>
          <p:cNvSpPr txBox="1"/>
          <p:nvPr>
            <p:ph type="title"/>
          </p:nvPr>
        </p:nvSpPr>
        <p:spPr>
          <a:xfrm>
            <a:off x="457200" y="9993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What is the Automatic Solar Lighting System?</a:t>
            </a:r>
            <a:endParaRPr/>
          </a:p>
        </p:txBody>
      </p:sp>
      <p:sp>
        <p:nvSpPr>
          <p:cNvPr id="62" name="Google Shape;62;g2fedca3c507_0_17"/>
          <p:cNvSpPr txBox="1"/>
          <p:nvPr/>
        </p:nvSpPr>
        <p:spPr>
          <a:xfrm>
            <a:off x="545500" y="1488950"/>
            <a:ext cx="7929300" cy="17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 u="sng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chemeClr val="dk1"/>
                </a:solidFill>
              </a:rPr>
              <a:t>Problem:</a:t>
            </a:r>
            <a:r>
              <a:rPr lang="en-US" sz="2200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With increasing grid demand and reliability issues, integrating solar energy into homes is vital. Solar power offers a dependable, independent energy source, ensuring power during outages, reducing costs, and boosting sustainability.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chemeClr val="dk1"/>
                </a:solidFill>
              </a:rPr>
              <a:t>Solution</a:t>
            </a:r>
            <a:r>
              <a:rPr lang="en-US" sz="2200">
                <a:solidFill>
                  <a:schemeClr val="dk1"/>
                </a:solidFill>
              </a:rPr>
              <a:t>: </a:t>
            </a:r>
            <a:r>
              <a:rPr lang="en-US" sz="2200">
                <a:solidFill>
                  <a:schemeClr val="dk1"/>
                </a:solidFill>
              </a:rPr>
              <a:t>By integrating solar panels into homes, individuals can have peace of mind knowing they will have reliable power for up to a week during emergencies. This system will provide lighting, activated by motion, for the foyer and patio, and can be controlled remotely via an app for convenient access.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f92f231486_0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Verification Schedule</a:t>
            </a:r>
            <a:endParaRPr/>
          </a:p>
        </p:txBody>
      </p:sp>
      <p:pic>
        <p:nvPicPr>
          <p:cNvPr id="259" name="Google Shape;259;g2f92f23148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875" y="1776675"/>
            <a:ext cx="8940698" cy="489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edca3c507_0_72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Visual</a:t>
            </a:r>
            <a:endParaRPr/>
          </a:p>
        </p:txBody>
      </p:sp>
      <p:sp>
        <p:nvSpPr>
          <p:cNvPr id="68" name="Google Shape;68;g2fedca3c507_0_72"/>
          <p:cNvSpPr/>
          <p:nvPr/>
        </p:nvSpPr>
        <p:spPr>
          <a:xfrm>
            <a:off x="1056966" y="2003652"/>
            <a:ext cx="3503100" cy="3712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fedca3c507_0_72"/>
          <p:cNvSpPr/>
          <p:nvPr/>
        </p:nvSpPr>
        <p:spPr>
          <a:xfrm>
            <a:off x="1056939" y="4506538"/>
            <a:ext cx="3919511" cy="1157071"/>
          </a:xfrm>
          <a:custGeom>
            <a:rect b="b" l="l" r="r" t="t"/>
            <a:pathLst>
              <a:path extrusionOk="0" h="78326" w="213481">
                <a:moveTo>
                  <a:pt x="9845" y="34698"/>
                </a:moveTo>
                <a:cubicBezTo>
                  <a:pt x="17273" y="23044"/>
                  <a:pt x="33985" y="1081"/>
                  <a:pt x="64017" y="120"/>
                </a:cubicBezTo>
                <a:cubicBezTo>
                  <a:pt x="94049" y="-840"/>
                  <a:pt x="167815" y="16449"/>
                  <a:pt x="190035" y="28935"/>
                </a:cubicBezTo>
                <a:cubicBezTo>
                  <a:pt x="212255" y="41422"/>
                  <a:pt x="225766" y="68187"/>
                  <a:pt x="197335" y="75039"/>
                </a:cubicBezTo>
                <a:cubicBezTo>
                  <a:pt x="168904" y="81891"/>
                  <a:pt x="50698" y="76769"/>
                  <a:pt x="19450" y="70045"/>
                </a:cubicBezTo>
                <a:cubicBezTo>
                  <a:pt x="-11798" y="63322"/>
                  <a:pt x="2417" y="46352"/>
                  <a:pt x="9845" y="34698"/>
                </a:cubicBezTo>
                <a:close/>
              </a:path>
            </a:pathLst>
          </a:custGeom>
          <a:solidFill>
            <a:srgbClr val="93C47D"/>
          </a:solidFill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0" name="Google Shape;70;g2fedca3c507_0_72"/>
          <p:cNvSpPr/>
          <p:nvPr/>
        </p:nvSpPr>
        <p:spPr>
          <a:xfrm>
            <a:off x="4658519" y="2003652"/>
            <a:ext cx="3627600" cy="36042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fedca3c507_0_72"/>
          <p:cNvSpPr/>
          <p:nvPr/>
        </p:nvSpPr>
        <p:spPr>
          <a:xfrm>
            <a:off x="1056966" y="5247804"/>
            <a:ext cx="7229400" cy="46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2fedca3c507_0_72"/>
          <p:cNvSpPr/>
          <p:nvPr/>
        </p:nvSpPr>
        <p:spPr>
          <a:xfrm>
            <a:off x="4473133" y="2003652"/>
            <a:ext cx="401100" cy="3712800"/>
          </a:xfrm>
          <a:prstGeom prst="rect">
            <a:avLst/>
          </a:prstGeom>
          <a:solidFill>
            <a:srgbClr val="B45F0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g2fedca3c507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2585349" y="2423079"/>
            <a:ext cx="443580" cy="84164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2fedca3c507_0_72"/>
          <p:cNvSpPr/>
          <p:nvPr/>
        </p:nvSpPr>
        <p:spPr>
          <a:xfrm>
            <a:off x="1056951" y="2003649"/>
            <a:ext cx="3416400" cy="5733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g2fedca3c507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6356223" y="2423079"/>
            <a:ext cx="443580" cy="84164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2fedca3c507_0_72"/>
          <p:cNvSpPr/>
          <p:nvPr/>
        </p:nvSpPr>
        <p:spPr>
          <a:xfrm>
            <a:off x="4869871" y="2003649"/>
            <a:ext cx="3416400" cy="5733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g2fedca3c507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4050" y="2537738"/>
            <a:ext cx="341487" cy="383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g2fedca3c507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2563" y="2537738"/>
            <a:ext cx="341487" cy="383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g2fedca3c507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732" y="2550747"/>
            <a:ext cx="341487" cy="38349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2fedca3c507_0_72"/>
          <p:cNvSpPr/>
          <p:nvPr/>
        </p:nvSpPr>
        <p:spPr>
          <a:xfrm>
            <a:off x="1151612" y="5393383"/>
            <a:ext cx="1513500" cy="233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Patio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1" name="Google Shape;81;g2fedca3c507_0_72"/>
          <p:cNvSpPr/>
          <p:nvPr/>
        </p:nvSpPr>
        <p:spPr>
          <a:xfrm>
            <a:off x="6682176" y="5393377"/>
            <a:ext cx="1468500" cy="233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Foyer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2" name="Google Shape;82;g2fedca3c507_0_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1181105" y="1872685"/>
            <a:ext cx="1266800" cy="12271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g2fedca3c507_0_72"/>
          <p:cNvCxnSpPr/>
          <p:nvPr/>
        </p:nvCxnSpPr>
        <p:spPr>
          <a:xfrm flipH="1" rot="10800000">
            <a:off x="3898988" y="2328382"/>
            <a:ext cx="1392900" cy="4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g2fedca3c507_0_72"/>
          <p:cNvSpPr/>
          <p:nvPr/>
        </p:nvSpPr>
        <p:spPr>
          <a:xfrm>
            <a:off x="3685006" y="4271195"/>
            <a:ext cx="1973400" cy="1444500"/>
          </a:xfrm>
          <a:prstGeom prst="roundRect">
            <a:avLst>
              <a:gd fmla="val 16667" name="adj"/>
            </a:avLst>
          </a:prstGeom>
          <a:solidFill>
            <a:srgbClr val="59595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g2fedca3c507_0_72"/>
          <p:cNvCxnSpPr/>
          <p:nvPr/>
        </p:nvCxnSpPr>
        <p:spPr>
          <a:xfrm>
            <a:off x="4676802" y="2312959"/>
            <a:ext cx="300" cy="179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g2fedca3c507_0_72"/>
          <p:cNvSpPr/>
          <p:nvPr/>
        </p:nvSpPr>
        <p:spPr>
          <a:xfrm>
            <a:off x="3935958" y="4416176"/>
            <a:ext cx="1442400" cy="233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MCU</a:t>
            </a:r>
            <a:endParaRPr sz="1300"/>
          </a:p>
        </p:txBody>
      </p:sp>
      <p:sp>
        <p:nvSpPr>
          <p:cNvPr id="87" name="Google Shape;87;g2fedca3c507_0_72"/>
          <p:cNvSpPr/>
          <p:nvPr/>
        </p:nvSpPr>
        <p:spPr>
          <a:xfrm>
            <a:off x="3935958" y="4764626"/>
            <a:ext cx="1442400" cy="383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Buck Converter and Inverter</a:t>
            </a:r>
            <a:endParaRPr sz="1000"/>
          </a:p>
        </p:txBody>
      </p:sp>
      <p:sp>
        <p:nvSpPr>
          <p:cNvPr id="88" name="Google Shape;88;g2fedca3c507_0_72"/>
          <p:cNvSpPr/>
          <p:nvPr/>
        </p:nvSpPr>
        <p:spPr>
          <a:xfrm>
            <a:off x="3952436" y="5247812"/>
            <a:ext cx="1442400" cy="383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Charge Controller and 12V Battery</a:t>
            </a:r>
            <a:endParaRPr sz="1000"/>
          </a:p>
        </p:txBody>
      </p:sp>
      <p:cxnSp>
        <p:nvCxnSpPr>
          <p:cNvPr id="89" name="Google Shape;89;g2fedca3c507_0_72"/>
          <p:cNvCxnSpPr/>
          <p:nvPr/>
        </p:nvCxnSpPr>
        <p:spPr>
          <a:xfrm rot="10800000">
            <a:off x="773559" y="2499632"/>
            <a:ext cx="422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g2fedca3c507_0_72"/>
          <p:cNvCxnSpPr/>
          <p:nvPr/>
        </p:nvCxnSpPr>
        <p:spPr>
          <a:xfrm>
            <a:off x="790990" y="2481843"/>
            <a:ext cx="17100" cy="3611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g2fedca3c507_0_72"/>
          <p:cNvCxnSpPr/>
          <p:nvPr/>
        </p:nvCxnSpPr>
        <p:spPr>
          <a:xfrm>
            <a:off x="808223" y="6084118"/>
            <a:ext cx="3877500" cy="26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2" name="Google Shape;92;g2fedca3c507_0_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59586" y="4109426"/>
            <a:ext cx="910856" cy="94026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fedca3c507_0_72"/>
          <p:cNvSpPr txBox="1"/>
          <p:nvPr/>
        </p:nvSpPr>
        <p:spPr>
          <a:xfrm>
            <a:off x="7620853" y="4347650"/>
            <a:ext cx="68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95959"/>
                </a:solidFill>
              </a:rPr>
              <a:t>App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94" name="Google Shape;94;g2fedca3c507_0_72"/>
          <p:cNvSpPr/>
          <p:nvPr/>
        </p:nvSpPr>
        <p:spPr>
          <a:xfrm>
            <a:off x="3501452" y="2979352"/>
            <a:ext cx="869100" cy="383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PIR/Ambient Sensor</a:t>
            </a:r>
            <a:endParaRPr sz="800"/>
          </a:p>
        </p:txBody>
      </p:sp>
      <p:sp>
        <p:nvSpPr>
          <p:cNvPr id="95" name="Google Shape;95;g2fedca3c507_0_72"/>
          <p:cNvSpPr/>
          <p:nvPr/>
        </p:nvSpPr>
        <p:spPr>
          <a:xfrm>
            <a:off x="4976637" y="3005368"/>
            <a:ext cx="587700" cy="3315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PIR Sensor</a:t>
            </a:r>
            <a:endParaRPr sz="600"/>
          </a:p>
        </p:txBody>
      </p:sp>
      <p:cxnSp>
        <p:nvCxnSpPr>
          <p:cNvPr id="96" name="Google Shape;96;g2fedca3c507_0_72"/>
          <p:cNvCxnSpPr>
            <a:endCxn id="84" idx="2"/>
          </p:cNvCxnSpPr>
          <p:nvPr/>
        </p:nvCxnSpPr>
        <p:spPr>
          <a:xfrm rot="10800000">
            <a:off x="4671706" y="5715695"/>
            <a:ext cx="5400" cy="412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g2fedca3c507_0_72"/>
          <p:cNvCxnSpPr>
            <a:endCxn id="84" idx="0"/>
          </p:cNvCxnSpPr>
          <p:nvPr/>
        </p:nvCxnSpPr>
        <p:spPr>
          <a:xfrm flipH="1">
            <a:off x="4671706" y="3331595"/>
            <a:ext cx="1800" cy="939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g2fedca3c507_0_72"/>
          <p:cNvCxnSpPr>
            <a:endCxn id="78" idx="3"/>
          </p:cNvCxnSpPr>
          <p:nvPr/>
        </p:nvCxnSpPr>
        <p:spPr>
          <a:xfrm flipH="1">
            <a:off x="3904051" y="2327185"/>
            <a:ext cx="5700" cy="40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g2fedca3c507_0_72"/>
          <p:cNvCxnSpPr/>
          <p:nvPr/>
        </p:nvCxnSpPr>
        <p:spPr>
          <a:xfrm flipH="1">
            <a:off x="5274880" y="2328274"/>
            <a:ext cx="300" cy="404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" name="Google Shape;100;g2fedca3c507_0_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7078" y="4212855"/>
            <a:ext cx="910855" cy="7334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g2fedca3c507_0_72"/>
          <p:cNvCxnSpPr/>
          <p:nvPr/>
        </p:nvCxnSpPr>
        <p:spPr>
          <a:xfrm flipH="1" rot="10800000">
            <a:off x="5650611" y="4618219"/>
            <a:ext cx="688200" cy="7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g2fedca3c507_0_72"/>
          <p:cNvSpPr txBox="1"/>
          <p:nvPr/>
        </p:nvSpPr>
        <p:spPr>
          <a:xfrm>
            <a:off x="6327048" y="4309386"/>
            <a:ext cx="750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434343"/>
                </a:solidFill>
              </a:rPr>
              <a:t>Cloud Database</a:t>
            </a:r>
            <a:endParaRPr sz="800">
              <a:solidFill>
                <a:srgbClr val="434343"/>
              </a:solidFill>
            </a:endParaRPr>
          </a:p>
        </p:txBody>
      </p:sp>
      <p:cxnSp>
        <p:nvCxnSpPr>
          <p:cNvPr id="103" name="Google Shape;103;g2fedca3c507_0_72"/>
          <p:cNvCxnSpPr/>
          <p:nvPr/>
        </p:nvCxnSpPr>
        <p:spPr>
          <a:xfrm>
            <a:off x="7137577" y="4625252"/>
            <a:ext cx="528300" cy="11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edca3c507_0_157"/>
          <p:cNvSpPr txBox="1"/>
          <p:nvPr>
            <p:ph type="title"/>
          </p:nvPr>
        </p:nvSpPr>
        <p:spPr>
          <a:xfrm>
            <a:off x="507200" y="916925"/>
            <a:ext cx="8229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Interface</a:t>
            </a:r>
            <a:endParaRPr/>
          </a:p>
        </p:txBody>
      </p:sp>
      <p:sp>
        <p:nvSpPr>
          <p:cNvPr id="109" name="Google Shape;109;g2fedca3c507_0_157"/>
          <p:cNvSpPr txBox="1"/>
          <p:nvPr/>
        </p:nvSpPr>
        <p:spPr>
          <a:xfrm>
            <a:off x="521550" y="5347425"/>
            <a:ext cx="81009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8761D"/>
                </a:solidFill>
              </a:rPr>
              <a:t>Nick: Load &amp; Inversion</a:t>
            </a:r>
            <a:r>
              <a:rPr b="1" lang="en-US" sz="2200">
                <a:solidFill>
                  <a:schemeClr val="dk1"/>
                </a:solidFill>
              </a:rPr>
              <a:t>                </a:t>
            </a:r>
            <a:r>
              <a:rPr b="1" lang="en-US" sz="2200">
                <a:solidFill>
                  <a:srgbClr val="E06666"/>
                </a:solidFill>
              </a:rPr>
              <a:t>Atahan: Power Generation</a:t>
            </a:r>
            <a:endParaRPr b="1" sz="22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3D85C6"/>
                </a:solidFill>
              </a:rPr>
              <a:t>Romi: MCU &amp; Sensor   </a:t>
            </a:r>
            <a:r>
              <a:rPr b="1" lang="en-US" sz="2200">
                <a:solidFill>
                  <a:schemeClr val="dk1"/>
                </a:solidFill>
              </a:rPr>
              <a:t>                </a:t>
            </a:r>
            <a:r>
              <a:rPr b="1" lang="en-US" sz="2200">
                <a:solidFill>
                  <a:srgbClr val="674EA7"/>
                </a:solidFill>
              </a:rPr>
              <a:t>Cedar: App &amp; Database </a:t>
            </a:r>
            <a:endParaRPr b="1" sz="2200">
              <a:solidFill>
                <a:srgbClr val="38761D"/>
              </a:solidFill>
            </a:endParaRPr>
          </a:p>
        </p:txBody>
      </p:sp>
      <p:sp>
        <p:nvSpPr>
          <p:cNvPr id="110" name="Google Shape;110;g2fedca3c507_0_157"/>
          <p:cNvSpPr/>
          <p:nvPr/>
        </p:nvSpPr>
        <p:spPr>
          <a:xfrm>
            <a:off x="904550" y="2321844"/>
            <a:ext cx="1792500" cy="18234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fedca3c507_0_157"/>
          <p:cNvSpPr/>
          <p:nvPr/>
        </p:nvSpPr>
        <p:spPr>
          <a:xfrm>
            <a:off x="6211444" y="2650726"/>
            <a:ext cx="2156700" cy="13749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fedca3c507_0_157"/>
          <p:cNvSpPr/>
          <p:nvPr/>
        </p:nvSpPr>
        <p:spPr>
          <a:xfrm>
            <a:off x="3125173" y="3582294"/>
            <a:ext cx="2997600" cy="1285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fedca3c507_0_157"/>
          <p:cNvSpPr/>
          <p:nvPr/>
        </p:nvSpPr>
        <p:spPr>
          <a:xfrm>
            <a:off x="3125173" y="1878431"/>
            <a:ext cx="2997600" cy="1285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fedca3c507_0_157"/>
          <p:cNvSpPr txBox="1"/>
          <p:nvPr/>
        </p:nvSpPr>
        <p:spPr>
          <a:xfrm>
            <a:off x="904598" y="3854975"/>
            <a:ext cx="17925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</a:rPr>
              <a:t>Power Generation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15" name="Google Shape;115;g2fedca3c507_0_157"/>
          <p:cNvSpPr txBox="1"/>
          <p:nvPr/>
        </p:nvSpPr>
        <p:spPr>
          <a:xfrm>
            <a:off x="3125173" y="4584228"/>
            <a:ext cx="29976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</a:rPr>
              <a:t>Load &amp; Inversion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16" name="Google Shape;116;g2fedca3c507_0_157"/>
          <p:cNvSpPr txBox="1"/>
          <p:nvPr/>
        </p:nvSpPr>
        <p:spPr>
          <a:xfrm>
            <a:off x="3125173" y="2873880"/>
            <a:ext cx="29976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</a:rPr>
              <a:t>Controllers and Sensors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17" name="Google Shape;117;g2fedca3c507_0_157"/>
          <p:cNvSpPr txBox="1"/>
          <p:nvPr/>
        </p:nvSpPr>
        <p:spPr>
          <a:xfrm>
            <a:off x="6781992" y="3739869"/>
            <a:ext cx="10158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</a:rPr>
              <a:t>App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18" name="Google Shape;118;g2fedca3c507_0_157"/>
          <p:cNvSpPr/>
          <p:nvPr/>
        </p:nvSpPr>
        <p:spPr>
          <a:xfrm>
            <a:off x="1040839" y="2467647"/>
            <a:ext cx="493500" cy="13335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fedca3c507_0_157"/>
          <p:cNvSpPr/>
          <p:nvPr/>
        </p:nvSpPr>
        <p:spPr>
          <a:xfrm>
            <a:off x="1740765" y="2625843"/>
            <a:ext cx="712200" cy="432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fedca3c507_0_157"/>
          <p:cNvSpPr txBox="1"/>
          <p:nvPr/>
        </p:nvSpPr>
        <p:spPr>
          <a:xfrm>
            <a:off x="1573704" y="2572585"/>
            <a:ext cx="1015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</a:rPr>
              <a:t>Charge Controller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21" name="Google Shape;121;g2fedca3c507_0_157"/>
          <p:cNvSpPr/>
          <p:nvPr/>
        </p:nvSpPr>
        <p:spPr>
          <a:xfrm>
            <a:off x="1740765" y="3240409"/>
            <a:ext cx="712200" cy="4329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2fedca3c507_0_157"/>
          <p:cNvSpPr txBox="1"/>
          <p:nvPr/>
        </p:nvSpPr>
        <p:spPr>
          <a:xfrm>
            <a:off x="1645005" y="3187151"/>
            <a:ext cx="8730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</a:rPr>
              <a:t>12V Battery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23" name="Google Shape;123;g2fedca3c507_0_157"/>
          <p:cNvSpPr txBox="1"/>
          <p:nvPr/>
        </p:nvSpPr>
        <p:spPr>
          <a:xfrm>
            <a:off x="976281" y="2882661"/>
            <a:ext cx="6225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</a:rPr>
              <a:t>Solar Panel</a:t>
            </a:r>
            <a:endParaRPr sz="1200">
              <a:solidFill>
                <a:srgbClr val="595959"/>
              </a:solidFill>
            </a:endParaRPr>
          </a:p>
        </p:txBody>
      </p:sp>
      <p:cxnSp>
        <p:nvCxnSpPr>
          <p:cNvPr id="124" name="Google Shape;124;g2fedca3c507_0_157"/>
          <p:cNvCxnSpPr/>
          <p:nvPr/>
        </p:nvCxnSpPr>
        <p:spPr>
          <a:xfrm>
            <a:off x="1534348" y="2841318"/>
            <a:ext cx="208800" cy="3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g2fedca3c507_0_157"/>
          <p:cNvCxnSpPr/>
          <p:nvPr/>
        </p:nvCxnSpPr>
        <p:spPr>
          <a:xfrm>
            <a:off x="2096838" y="3058802"/>
            <a:ext cx="0" cy="187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g2fedca3c507_0_157"/>
          <p:cNvSpPr/>
          <p:nvPr/>
        </p:nvSpPr>
        <p:spPr>
          <a:xfrm>
            <a:off x="7560990" y="3122133"/>
            <a:ext cx="622500" cy="3789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fedca3c507_0_157"/>
          <p:cNvSpPr txBox="1"/>
          <p:nvPr/>
        </p:nvSpPr>
        <p:spPr>
          <a:xfrm>
            <a:off x="7423793" y="3122130"/>
            <a:ext cx="8730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</a:rPr>
              <a:t>Control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28" name="Google Shape;128;g2fedca3c507_0_157"/>
          <p:cNvSpPr/>
          <p:nvPr/>
        </p:nvSpPr>
        <p:spPr>
          <a:xfrm>
            <a:off x="3597449" y="2010548"/>
            <a:ext cx="2052900" cy="332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fedca3c507_0_157"/>
          <p:cNvSpPr/>
          <p:nvPr/>
        </p:nvSpPr>
        <p:spPr>
          <a:xfrm>
            <a:off x="3647087" y="2562082"/>
            <a:ext cx="791100" cy="378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fedca3c507_0_157"/>
          <p:cNvSpPr/>
          <p:nvPr/>
        </p:nvSpPr>
        <p:spPr>
          <a:xfrm>
            <a:off x="4859340" y="2562082"/>
            <a:ext cx="791100" cy="3789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fedca3c507_0_157"/>
          <p:cNvSpPr txBox="1"/>
          <p:nvPr/>
        </p:nvSpPr>
        <p:spPr>
          <a:xfrm>
            <a:off x="3681805" y="2017893"/>
            <a:ext cx="18843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</a:rPr>
              <a:t>Microcontroller Unit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32" name="Google Shape;132;g2fedca3c507_0_157"/>
          <p:cNvSpPr txBox="1"/>
          <p:nvPr/>
        </p:nvSpPr>
        <p:spPr>
          <a:xfrm>
            <a:off x="3538414" y="2489874"/>
            <a:ext cx="10203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</a:rPr>
              <a:t>Inside Sensor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33" name="Google Shape;133;g2fedca3c507_0_157"/>
          <p:cNvSpPr txBox="1"/>
          <p:nvPr/>
        </p:nvSpPr>
        <p:spPr>
          <a:xfrm>
            <a:off x="4827204" y="2500581"/>
            <a:ext cx="8553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</a:rPr>
              <a:t>Outside Sensor</a:t>
            </a:r>
            <a:endParaRPr sz="1200">
              <a:solidFill>
                <a:srgbClr val="595959"/>
              </a:solidFill>
            </a:endParaRPr>
          </a:p>
        </p:txBody>
      </p:sp>
      <p:cxnSp>
        <p:nvCxnSpPr>
          <p:cNvPr id="134" name="Google Shape;134;g2fedca3c507_0_157"/>
          <p:cNvCxnSpPr/>
          <p:nvPr/>
        </p:nvCxnSpPr>
        <p:spPr>
          <a:xfrm>
            <a:off x="6341277" y="2174008"/>
            <a:ext cx="3600" cy="1153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5" name="Google Shape;135;g2fedca3c507_0_157"/>
          <p:cNvCxnSpPr/>
          <p:nvPr/>
        </p:nvCxnSpPr>
        <p:spPr>
          <a:xfrm rot="10800000">
            <a:off x="2096407" y="1667502"/>
            <a:ext cx="0" cy="949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6" name="Google Shape;136;g2fedca3c507_0_157"/>
          <p:cNvCxnSpPr/>
          <p:nvPr/>
        </p:nvCxnSpPr>
        <p:spPr>
          <a:xfrm>
            <a:off x="2092295" y="1670517"/>
            <a:ext cx="2535000" cy="3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7" name="Google Shape;137;g2fedca3c507_0_157"/>
          <p:cNvCxnSpPr>
            <a:endCxn id="131" idx="0"/>
          </p:cNvCxnSpPr>
          <p:nvPr/>
        </p:nvCxnSpPr>
        <p:spPr>
          <a:xfrm>
            <a:off x="4620055" y="1663293"/>
            <a:ext cx="3900" cy="3546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38" name="Google Shape;138;g2fedca3c507_0_157"/>
          <p:cNvSpPr/>
          <p:nvPr/>
        </p:nvSpPr>
        <p:spPr>
          <a:xfrm>
            <a:off x="3507235" y="3847965"/>
            <a:ext cx="873000" cy="624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fedca3c507_0_157"/>
          <p:cNvSpPr/>
          <p:nvPr/>
        </p:nvSpPr>
        <p:spPr>
          <a:xfrm>
            <a:off x="4859340" y="3847965"/>
            <a:ext cx="873000" cy="624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fedca3c507_0_157"/>
          <p:cNvSpPr txBox="1"/>
          <p:nvPr/>
        </p:nvSpPr>
        <p:spPr>
          <a:xfrm>
            <a:off x="3477539" y="3890457"/>
            <a:ext cx="9324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</a:rPr>
              <a:t>Buck Converter</a:t>
            </a:r>
            <a:endParaRPr sz="1200">
              <a:solidFill>
                <a:srgbClr val="595959"/>
              </a:solidFill>
            </a:endParaRPr>
          </a:p>
        </p:txBody>
      </p:sp>
      <p:sp>
        <p:nvSpPr>
          <p:cNvPr id="141" name="Google Shape;141;g2fedca3c507_0_157"/>
          <p:cNvSpPr txBox="1"/>
          <p:nvPr/>
        </p:nvSpPr>
        <p:spPr>
          <a:xfrm>
            <a:off x="4859340" y="3890445"/>
            <a:ext cx="8730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</a:rPr>
              <a:t>Converter/Inverter</a:t>
            </a:r>
            <a:endParaRPr sz="1200">
              <a:solidFill>
                <a:srgbClr val="595959"/>
              </a:solidFill>
            </a:endParaRPr>
          </a:p>
        </p:txBody>
      </p:sp>
      <p:cxnSp>
        <p:nvCxnSpPr>
          <p:cNvPr id="142" name="Google Shape;142;g2fedca3c507_0_157"/>
          <p:cNvCxnSpPr/>
          <p:nvPr/>
        </p:nvCxnSpPr>
        <p:spPr>
          <a:xfrm>
            <a:off x="2452791" y="3463958"/>
            <a:ext cx="4518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g2fedca3c507_0_157"/>
          <p:cNvCxnSpPr/>
          <p:nvPr/>
        </p:nvCxnSpPr>
        <p:spPr>
          <a:xfrm>
            <a:off x="2897522" y="3463958"/>
            <a:ext cx="0" cy="696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g2fedca3c507_0_157"/>
          <p:cNvCxnSpPr/>
          <p:nvPr/>
        </p:nvCxnSpPr>
        <p:spPr>
          <a:xfrm>
            <a:off x="2893984" y="4158663"/>
            <a:ext cx="608400" cy="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g2fedca3c507_0_157"/>
          <p:cNvCxnSpPr>
            <a:stCxn id="138" idx="0"/>
          </p:cNvCxnSpPr>
          <p:nvPr/>
        </p:nvCxnSpPr>
        <p:spPr>
          <a:xfrm rot="10800000">
            <a:off x="3939235" y="3169065"/>
            <a:ext cx="4500" cy="6789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g2fedca3c507_0_157"/>
          <p:cNvCxnSpPr/>
          <p:nvPr/>
        </p:nvCxnSpPr>
        <p:spPr>
          <a:xfrm rot="10800000">
            <a:off x="5294538" y="3167687"/>
            <a:ext cx="1500" cy="532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g2fedca3c507_0_157"/>
          <p:cNvCxnSpPr>
            <a:endCxn id="139" idx="0"/>
          </p:cNvCxnSpPr>
          <p:nvPr/>
        </p:nvCxnSpPr>
        <p:spPr>
          <a:xfrm>
            <a:off x="5295840" y="3210165"/>
            <a:ext cx="0" cy="637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g2fedca3c507_0_157"/>
          <p:cNvCxnSpPr/>
          <p:nvPr/>
        </p:nvCxnSpPr>
        <p:spPr>
          <a:xfrm flipH="1" rot="10800000">
            <a:off x="7146624" y="3291791"/>
            <a:ext cx="410100" cy="3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49" name="Google Shape;149;g2fedca3c507_0_157"/>
          <p:cNvSpPr/>
          <p:nvPr/>
        </p:nvSpPr>
        <p:spPr>
          <a:xfrm>
            <a:off x="6532081" y="2959080"/>
            <a:ext cx="791100" cy="7584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g2fedca3c507_0_157"/>
          <p:cNvCxnSpPr/>
          <p:nvPr/>
        </p:nvCxnSpPr>
        <p:spPr>
          <a:xfrm>
            <a:off x="6336591" y="3324113"/>
            <a:ext cx="1722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51" name="Google Shape;151;g2fedca3c507_0_157"/>
          <p:cNvSpPr txBox="1"/>
          <p:nvPr/>
        </p:nvSpPr>
        <p:spPr>
          <a:xfrm>
            <a:off x="6419751" y="3041886"/>
            <a:ext cx="1015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</a:rPr>
              <a:t>Cloud Database</a:t>
            </a:r>
            <a:endParaRPr sz="1200">
              <a:solidFill>
                <a:srgbClr val="595959"/>
              </a:solidFill>
            </a:endParaRPr>
          </a:p>
        </p:txBody>
      </p:sp>
      <p:cxnSp>
        <p:nvCxnSpPr>
          <p:cNvPr id="152" name="Google Shape;152;g2fedca3c507_0_157"/>
          <p:cNvCxnSpPr>
            <a:stCxn id="128" idx="3"/>
          </p:cNvCxnSpPr>
          <p:nvPr/>
        </p:nvCxnSpPr>
        <p:spPr>
          <a:xfrm>
            <a:off x="5650349" y="2176748"/>
            <a:ext cx="699000" cy="51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3" name="Google Shape;153;g2fedca3c507_0_157"/>
          <p:cNvCxnSpPr/>
          <p:nvPr/>
        </p:nvCxnSpPr>
        <p:spPr>
          <a:xfrm flipH="1" rot="10800000">
            <a:off x="5774507" y="2086618"/>
            <a:ext cx="2091000" cy="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4" name="Google Shape;154;g2fedca3c507_0_157"/>
          <p:cNvCxnSpPr>
            <a:endCxn id="127" idx="0"/>
          </p:cNvCxnSpPr>
          <p:nvPr/>
        </p:nvCxnSpPr>
        <p:spPr>
          <a:xfrm>
            <a:off x="7857293" y="2079330"/>
            <a:ext cx="3000" cy="1042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5" name="Google Shape;155;g2fedca3c507_0_157"/>
          <p:cNvCxnSpPr/>
          <p:nvPr/>
        </p:nvCxnSpPr>
        <p:spPr>
          <a:xfrm rot="10800000">
            <a:off x="5653283" y="2084472"/>
            <a:ext cx="143700" cy="18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g2fedca3c507_0_157"/>
          <p:cNvCxnSpPr/>
          <p:nvPr/>
        </p:nvCxnSpPr>
        <p:spPr>
          <a:xfrm rot="10800000">
            <a:off x="5254395" y="2345285"/>
            <a:ext cx="900" cy="21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g2fedca3c507_0_157"/>
          <p:cNvCxnSpPr/>
          <p:nvPr/>
        </p:nvCxnSpPr>
        <p:spPr>
          <a:xfrm rot="10800000">
            <a:off x="4042142" y="2345285"/>
            <a:ext cx="900" cy="21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g2fedca3c507_0_157"/>
          <p:cNvCxnSpPr/>
          <p:nvPr/>
        </p:nvCxnSpPr>
        <p:spPr>
          <a:xfrm>
            <a:off x="6558213" y="4318242"/>
            <a:ext cx="70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g2fedca3c507_0_157"/>
          <p:cNvCxnSpPr/>
          <p:nvPr/>
        </p:nvCxnSpPr>
        <p:spPr>
          <a:xfrm>
            <a:off x="6558213" y="4647112"/>
            <a:ext cx="70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60" name="Google Shape;160;g2fedca3c507_0_157"/>
          <p:cNvSpPr txBox="1"/>
          <p:nvPr/>
        </p:nvSpPr>
        <p:spPr>
          <a:xfrm>
            <a:off x="7360300" y="4134200"/>
            <a:ext cx="82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Power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Data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67e8214de_0_3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140"/>
              <a:buNone/>
            </a:pPr>
            <a:r>
              <a:rPr lang="en-US" sz="3550"/>
              <a:t>Inverter and Buck converter</a:t>
            </a:r>
            <a:endParaRPr sz="355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0754"/>
              <a:buNone/>
            </a:pPr>
            <a:r>
              <a:rPr lang="en-US" sz="2650"/>
              <a:t>Team Member: Nick Miller</a:t>
            </a:r>
            <a:endParaRPr sz="2650"/>
          </a:p>
        </p:txBody>
      </p:sp>
      <p:graphicFrame>
        <p:nvGraphicFramePr>
          <p:cNvPr id="166" name="Google Shape;166;g3067e8214de_0_34"/>
          <p:cNvGraphicFramePr/>
          <p:nvPr/>
        </p:nvGraphicFramePr>
        <p:xfrm>
          <a:off x="952500" y="233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{24748029-258C-4948-BC49-8C6B025AD79A}</a:tableStyleId>
              </a:tblPr>
              <a:tblGrid>
                <a:gridCol w="3619500"/>
                <a:gridCol w="3619500"/>
              </a:tblGrid>
              <a:tr h="117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Accomplishments since the last presentation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24 Hours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Ongoing progress/problems and plans until the next presentation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6275"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Completed Subsystem Introduction project.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Debugged Buck Converter schematic.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Ordered components.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Designed Inverter Circuit.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Designed PCB for Buck Converters.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Breadboarding circuits.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Validate/Order PCB’s.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Continue Breadboard testing.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Begin assembling PCB’s.</a:t>
                      </a:r>
                      <a:endParaRPr sz="1600"/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Debugging Inverter Circuit.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f02b7e116_0_6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Buck Converter</a:t>
            </a:r>
            <a:endParaRPr/>
          </a:p>
        </p:txBody>
      </p:sp>
      <p:pic>
        <p:nvPicPr>
          <p:cNvPr id="172" name="Google Shape;172;g2ff02b7e116_0_6"/>
          <p:cNvPicPr preferRelativeResize="0"/>
          <p:nvPr/>
        </p:nvPicPr>
        <p:blipFill rotWithShape="1">
          <a:blip r:embed="rId3">
            <a:alphaModFix/>
          </a:blip>
          <a:srcRect b="5796" l="19636" r="9011" t="19787"/>
          <a:stretch/>
        </p:blipFill>
        <p:spPr>
          <a:xfrm>
            <a:off x="958713" y="1852875"/>
            <a:ext cx="7226573" cy="400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dc073be02_15_1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Buck Converter PCB</a:t>
            </a:r>
            <a:endParaRPr/>
          </a:p>
        </p:txBody>
      </p:sp>
      <p:pic>
        <p:nvPicPr>
          <p:cNvPr id="178" name="Google Shape;178;g30dc073be02_15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025" y="1852877"/>
            <a:ext cx="5067946" cy="4700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dc073be02_15_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Subsystem Progress</a:t>
            </a:r>
            <a:endParaRPr/>
          </a:p>
        </p:txBody>
      </p:sp>
      <p:pic>
        <p:nvPicPr>
          <p:cNvPr id="184" name="Google Shape;184;g30dc073be02_15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2877"/>
            <a:ext cx="8839199" cy="3250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g2fedca3c507_0_267"/>
          <p:cNvGraphicFramePr/>
          <p:nvPr/>
        </p:nvGraphicFramePr>
        <p:xfrm>
          <a:off x="738725" y="25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{415C1A51-D63B-43FD-80F2-171C779E6231}</a:tableStyleId>
              </a:tblPr>
              <a:tblGrid>
                <a:gridCol w="3886200"/>
                <a:gridCol w="3886200"/>
              </a:tblGrid>
              <a:tr h="79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Accomplishments since the last presentation                                  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30</a:t>
                      </a:r>
                      <a:r>
                        <a:rPr lang="en-US" sz="1600" u="none" cap="none" strike="noStrike">
                          <a:solidFill>
                            <a:srgbClr val="FF0000"/>
                          </a:solidFill>
                        </a:rPr>
                        <a:t> h</a:t>
                      </a:r>
                      <a:r>
                        <a:rPr lang="en-US" sz="1600">
                          <a:solidFill>
                            <a:srgbClr val="FF0000"/>
                          </a:solidFill>
                        </a:rPr>
                        <a:t>our</a:t>
                      </a:r>
                      <a:r>
                        <a:rPr lang="en-US" sz="1600" u="none" cap="none" strike="noStrike">
                          <a:solidFill>
                            <a:srgbClr val="FF0000"/>
                          </a:solidFill>
                        </a:rPr>
                        <a:t>s</a:t>
                      </a:r>
                      <a:endParaRPr sz="16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Ongoing progress/problems and plans until the next presentation</a:t>
                      </a:r>
                      <a:endParaRPr sz="16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7100">
                <a:tc>
                  <a:txBody>
                    <a:bodyPr/>
                    <a:lstStyle/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Finished introduction project </a:t>
                      </a:r>
                      <a:endParaRPr sz="1600"/>
                    </a:p>
                    <a:p>
                      <a:pPr indent="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PCB Schematic completed:</a:t>
                      </a:r>
                      <a:endParaRPr sz="1600"/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Interior Sensor</a:t>
                      </a:r>
                      <a:endParaRPr sz="1600"/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Exterior Sensor</a:t>
                      </a:r>
                      <a:endParaRPr sz="1600"/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Microcontroller</a:t>
                      </a:r>
                      <a:r>
                        <a:rPr lang="en-US" sz="1600"/>
                        <a:t> </a:t>
                      </a:r>
                      <a:endParaRPr sz="16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PCB Layout: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Exterior Sensor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Interior Sensor 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MCU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Order PCB </a:t>
                      </a:r>
                      <a:endParaRPr sz="1600"/>
                    </a:p>
                    <a:p>
                      <a:pPr indent="-3302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-US" sz="1600"/>
                        <a:t>Code ESP32 &amp; PIC</a:t>
                      </a:r>
                      <a:endParaRPr sz="1600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0" name="Google Shape;190;g2fedca3c507_0_267"/>
          <p:cNvSpPr txBox="1"/>
          <p:nvPr>
            <p:ph type="title"/>
          </p:nvPr>
        </p:nvSpPr>
        <p:spPr>
          <a:xfrm>
            <a:off x="510125" y="864049"/>
            <a:ext cx="82296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/>
              <a:t>Microcontroller and Sensor system</a:t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2400"/>
              <a:t>Team member: Romi Gilat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