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422BB-AEDE-4D1D-9EF9-18428C5A849E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5EA5-B7D1-4CD7-BA36-E921CE22893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BA7A-EE7D-419A-B51E-B185519DD586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B1E1-E585-4FA4-A889-76BC8AA84A85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463B-75C0-4E04-8C16-335755E4A87B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9F20-B6E8-4279-B949-77B20F31A81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2A70-EF66-46E5-ADD3-6BDD3C73CC2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92D9-2358-4444-93B4-F0CA06A68060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CBB8-A340-4EEB-90CF-04233C1AE74F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A132-F531-4ECE-A893-EDF755066C89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8C2-F574-4009-822B-361B6B4EB707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18BF-11EB-40DC-9714-B47A9364590C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1441-3D55-4E0D-899F-9D750DC92F46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A018-7A0F-4995-8151-A0C61B8981C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/>
          <p:nvPr/>
        </p:nvSpPr>
        <p:spPr>
          <a:xfrm>
            <a:off x="1182848" y="169117"/>
            <a:ext cx="10813408" cy="1189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marR="71755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Муромский институт (филиал)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Факультет Информационных Технологий и Радиоэлектроники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Кафедра программной инженерии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charset="2"/>
              <a:buNone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2131852" y="2270269"/>
            <a:ext cx="8915399" cy="1599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71755" lvl="0" indent="0" algn="ctr" defTabSz="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тему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«Транслятор с подмножества языка </a:t>
            </a:r>
            <a:r>
              <a:rPr kumimoji="0" lang="en-US" alt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2" y="5199701"/>
            <a:ext cx="115709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Пин-121 						 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Журков Р.С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								     Кульков Я.Ю.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сложных арифметических выражений методом Бауэра-</a:t>
            </a:r>
            <a:r>
              <a:rPr lang="ru-RU" sz="3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Замельзона</a:t>
            </a:r>
            <a:r>
              <a:rPr lang="ru-RU" sz="3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" y="1129030"/>
            <a:ext cx="11061065" cy="35394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Алгоритм метода Бауэра -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состоит из следующих этапов: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Просматриваем входную строку слева направо;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Если текущий элемент – операнд, то отправляем его в стек операндов.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Если текущий элемент – операция, то читаем элемент с вершины стека операций, из списка действий для арифметических операторов выбираем действие, соответствующее паре (элемент c вершины стека, символ входного потока). Выполняем выбранное действие.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pic>
        <p:nvPicPr>
          <p:cNvPr id="7" name="Рисунок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084320"/>
            <a:ext cx="7562850" cy="2105025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1"/>
            <a:ext cx="12192000" cy="104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успешного завершения работы синтаксического анализатора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4625" y="1825625"/>
            <a:ext cx="9301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82296"/>
            <a:ext cx="12192000" cy="104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завершения работы синтаксического анализатора с выводом ошибки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715" y="1843405"/>
            <a:ext cx="88773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 txBox="1"/>
          <p:nvPr/>
        </p:nvSpPr>
        <p:spPr>
          <a:xfrm>
            <a:off x="0" y="0"/>
            <a:ext cx="12192000" cy="9966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7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вывода ошибки в разборе арифметического выражения</a:t>
            </a:r>
            <a:endParaRPr lang="ru-RU" sz="27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1896110"/>
            <a:ext cx="91440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461426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ходе данной курсовой работы разработан транслятор с подмножества языка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VB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ходе выполнения были решены следующие задачи: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анализ предметной области;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описание грамматики языка;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 реализация лексического анализа;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реализация синтаксического анализа на основе L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(k)-грамматики;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реализация метода Бауэра-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для разбора сложных выражений;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тестирование программы.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Таким образом, в курсовой работе были реализованы все пункты технического задания.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курсовой работы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461426" cy="3476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Целью курсовой работы является разработка транслятора с подмножества языка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VB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Задачи курсовой работы: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проанализировать предметную область;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описать грамматику языка;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разработать архитектуру системы и алгоритмов и реализовать их;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протестировать разработанное приложение.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" y="1316736"/>
            <a:ext cx="11521440" cy="538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В разработанной программе должны быть реализованы: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лексический анализ;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синтаксический анализ на основе L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разбор сложных выражений, выполняемый методом Бауэра-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Замельзона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развёрнутая диагностика ошибок;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Требования к используемому подмножеству языка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VB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: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у идентификатора 8 символов значащие;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не менее 3-х директив описания переменных;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сложный арефметический оператор;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простое матемактическое выражение;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– оператор </a:t>
            </a:r>
            <a:r>
              <a:rPr sz="2400">
                <a:latin typeface="Times New Roman" panose="02020603050405020304"/>
                <a:ea typeface="+mn-lt"/>
                <a:cs typeface="+mn-lt"/>
              </a:rPr>
              <a:t>Select Case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... End Select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8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языка </a:t>
            </a:r>
            <a:r>
              <a:rPr lang="en-US" alt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endParaRPr kumimoji="0" lang="en-US" alt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94" y="1332421"/>
            <a:ext cx="10981651" cy="49542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Выполнение программы всегда выполняется построчно.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Программа состоит из операторов.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Применяются латинские прописные и строчные буквы, цифры и специальные знаки.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i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nt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double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string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– базовые типы.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Переменные могут быть инициализированы следующим образом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Dim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название переменной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As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тип переменной, при желании можно добавить несколько переменных, добавляя из через запятую, перед ключевым словом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As.</a:t>
            </a: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Оператор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select 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формально записывается в таком виде: 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Select Case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переменная</a:t>
            </a:r>
            <a:r>
              <a:rPr lang="ru-RU" altLang="ru-RU" sz="2400" dirty="0" err="1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\n </a:t>
            </a:r>
            <a:r>
              <a:rPr lang="ru-RU" altLang="ru-RU" sz="2400" dirty="0" err="1">
                <a:latin typeface="Times New Roman" panose="02020603050405020304"/>
                <a:ea typeface="+mn-lt"/>
                <a:cs typeface="+mn-lt"/>
              </a:rPr>
              <a:t>разветляющие блоки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 \n End Select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 Тело блоков составляет либо один оператор, либо несколько. Допускаются вложенные конструкции, т.е. в теле некоторого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select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могут встречаться другие операторы </a:t>
            </a:r>
            <a:r>
              <a:rPr lang="en-US" altLang="ru-RU" sz="2400" dirty="0" err="1">
                <a:latin typeface="Times New Roman" panose="02020603050405020304"/>
                <a:ea typeface="+mn-lt"/>
                <a:cs typeface="+mn-lt"/>
              </a:rPr>
              <a:t>select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8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грамматика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38" y="1195261"/>
            <a:ext cx="10981651" cy="5077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G = {T, N, P, &lt;программа&gt;}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T = {Dim, as, integer, double, string, select, case, end, else, =, *, +, /, -, id, lit, \n}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 N = {&lt;программа&gt;, &lt;спис_опер&gt;, &lt;опер&gt;, &lt;тип&gt;, &lt;знак&gt;, &lt;операнд&gt;, &lt;матем&gt;, &lt;присв&gt;, &lt;спис_перем&gt;, &lt;перем&gt;, &lt;case&gt;, &lt;тело&gt;} 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P = {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&lt;программа&gt;::= &lt;спис_опер&gt;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&lt;спис_опер&gt;::=&lt;опер&gt;\n&lt;спис_опер&gt; | &lt;опер&gt;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&lt;опер&gt;::=&lt;присв&gt; | &lt;перем&gt; | &lt;case&gt;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&lt;перем&gt;::=Dim &lt;спис_перем&gt; as &lt;тип&gt;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&lt;спис_перем&gt;::=id, &lt;спис_перем&gt; | id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&lt;тип&gt;::=integer | double | string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&lt;присв&gt;::=id=&lt;матем&gt;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&lt;матем&gt;::=&lt;операнд&gt;&lt;знак&gt;&lt;матем&gt; | &lt;операнд&gt;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&lt;операнд&gt;::=id | lit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&lt;знак&gt;::=+| -| * | /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&lt;case&gt;::=select case id \n &lt;тело&gt; \n end case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&lt;тело&gt;::=case  lit\n&lt;присв&gt;\n&lt;тело&gt; | case lit to lit\n&lt;присв&gt;\n&lt;тело&gt; | case else\n&lt;присв&gt;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dirty="0">
                <a:latin typeface="Times New Roman" panose="02020603050405020304"/>
                <a:ea typeface="+mn-lt"/>
                <a:cs typeface="+mn-lt"/>
              </a:rPr>
              <a:t>}</a:t>
            </a:r>
            <a:endParaRPr lang="ru-RU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098165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Первая задача лексического анализатора заключается в том, чтобы разбить исходный текст на лексемы. Выделение лексемы сопровождается проверкой её правильности, в результате выводятся такие ошибки, как: использование букв не латинского алфавита, ввод идентификаторов длиной больше 8 символов, использование недопустимого символа. Полученный список выделенных лексем с их предварительным типом выводится в виде таблицы на окно приложения.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Затем полученные лексемы классифицируются в виде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токенов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: каждой выделенной из текста лексеме сканер ставит в соответствие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вида ‹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имя_токена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значение_атрибута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›. Имя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токена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 представляет собой абстрактный символ, использующийся во время синтаксического анализа.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лексического анализатора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5995" y="1896110"/>
            <a:ext cx="4905375" cy="4210050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0470" y="1886585"/>
            <a:ext cx="49244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</a:t>
            </a:r>
            <a:endParaRPr lang="ru-RU" sz="33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18" y="1478725"/>
            <a:ext cx="11296834" cy="304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Синтаксический анализ построен на основе L</a:t>
            </a:r>
            <a:r>
              <a:rPr lang="en-US" altLang="ru-RU" sz="2400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(k)-грамматики и реализован с помощью метода восходящего анализа, в котором входной поток обрабатывается выполнением смещения регистра. Входным потоком является список полученных на этапе лексического анализа </a:t>
            </a:r>
            <a:r>
              <a:rPr lang="ru-RU" sz="2400" dirty="0" err="1">
                <a:latin typeface="Times New Roman" panose="02020603050405020304"/>
                <a:ea typeface="+mn-lt"/>
                <a:cs typeface="+mn-lt"/>
              </a:rPr>
              <a:t>токенов</a:t>
            </a:r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. </a:t>
            </a:r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endParaRPr lang="ru-RU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ru-RU" sz="2400" dirty="0">
                <a:latin typeface="Times New Roman" panose="02020603050405020304"/>
                <a:ea typeface="+mn-lt"/>
                <a:cs typeface="+mn-lt"/>
              </a:rPr>
              <a:t>Часть решающей таблицы нисходящего анализатора:</a:t>
            </a:r>
            <a:endParaRPr lang="ru-RU" sz="2400" dirty="0"/>
          </a:p>
          <a:p>
            <a:pPr algn="ctr"/>
            <a:r>
              <a:rPr lang="ru-RU" sz="2400" dirty="0"/>
              <a:t> </a:t>
            </a:r>
            <a:endParaRPr lang="ru-RU" sz="2400" dirty="0"/>
          </a:p>
          <a:p>
            <a:endParaRPr lang="ru-RU" sz="2400" dirty="0">
              <a:latin typeface="Times New Roman" panose="02020603050405020304"/>
              <a:ea typeface="+mn-lt"/>
              <a:cs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00455" y="3768534"/>
          <a:ext cx="10906125" cy="1298575"/>
        </p:xfrm>
        <a:graphic>
          <a:graphicData uri="http://schemas.openxmlformats.org/drawingml/2006/table">
            <a:tbl>
              <a:tblPr firstRow="1" firstCol="1" bandRow="1"/>
              <a:tblGrid>
                <a:gridCol w="701551"/>
                <a:gridCol w="1177300"/>
                <a:gridCol w="9027160"/>
              </a:tblGrid>
              <a:tr h="2965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Предыдущее состояние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Правила граматики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&lt;программа&gt;::=*&lt;спис_опер&gt;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&lt;спис_опер&gt;::=*&lt;опер&gt;\n&lt;спис_опер&gt;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&lt;спис_опер&gt;::=*&lt;опер&gt;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&lt;опер&gt;::=*&lt;присв&gt;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&lt;опер&gt;::=*&lt;перем&gt;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&lt;опер&gt;::=*&lt;case&gt;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&lt;перем&gt;::=*Dim &lt;спис_перем&gt; as &lt;тип&gt;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&lt;присв&gt;::=*id=&lt;матем&gt;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&lt;case&gt;::=*select case id \n &lt;тело&gt; \n end case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0" y="0"/>
            <a:ext cx="12192000" cy="1128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3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синтаксического анализатора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4670" y="1479550"/>
            <a:ext cx="7580630" cy="5379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void _25()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if(_CurentUp().Type == TokenType.CASE)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(_CurentUp().Type == TokenType.IDENTIFIER)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 (_CurentUp().Type == TokenType.ENDLINE)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while (Curent() != null &amp;&amp; Curent().Type != TokenType.END)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_28();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_Curent();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if (_CurentUp().Type != TokenType.SELECT)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457200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Error2(TokenType.SELECT);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i++;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 else Error2(TokenType.ENDLINE);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Error2(TokenType.IDENTIFIER);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else Error2(TokenType.CASE);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F558-AFE0-4392-BAD0-151738AA466E}" type="slidenum">
              <a:rPr lang="ru-RU" smtClean="0"/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12064" y="1479253"/>
          <a:ext cx="4974590" cy="1401638"/>
        </p:xfrm>
        <a:graphic>
          <a:graphicData uri="http://schemas.openxmlformats.org/drawingml/2006/table">
            <a:tbl>
              <a:tblPr firstRow="1" firstCol="1" bandRow="1"/>
              <a:tblGrid>
                <a:gridCol w="305997"/>
                <a:gridCol w="763905"/>
                <a:gridCol w="3249930"/>
                <a:gridCol w="654504"/>
              </a:tblGrid>
              <a:tr h="140163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&lt;case&gt;::=select *case id \n &lt;тело&gt; \n end case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1401638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&lt;case&gt;::=select case *id \n &lt;тело&gt; \n end case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1401638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&lt;case&gt;::=select case id *\n &lt;тело&gt; \n end case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6173</Words>
  <Application>WPS Presentation</Application>
  <PresentationFormat>Широкоэкранный</PresentationFormat>
  <Paragraphs>227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Times New Roman</vt:lpstr>
      <vt:lpstr>Century Gothic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Owner</dc:creator>
  <cp:lastModifiedBy>Mina</cp:lastModifiedBy>
  <cp:revision>37</cp:revision>
  <dcterms:created xsi:type="dcterms:W3CDTF">2023-05-30T04:32:00Z</dcterms:created>
  <dcterms:modified xsi:type="dcterms:W3CDTF">2023-10-05T10:13:11Z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7AAA31C94F814A11A7B769FBFCB9E596_12</vt:lpwstr>
  </property>
  <property fmtid="{D5CDD505-2E9C-101B-9397-08002B2CF9AE}" pid="3" name="KSOProductBuildVer">
    <vt:lpwstr>1049-12.2.0.13215</vt:lpwstr>
  </property>
</Properties>
</file>