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11" initials="U1" lastIdx="1" clrIdx="0">
    <p:extLst>
      <p:ext uri="{19B8F6BF-5375-455C-9EA6-DF929625EA0E}">
        <p15:presenceInfo xmlns:p15="http://schemas.microsoft.com/office/powerpoint/2012/main" userId="User 1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romil@ab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5310-BA34-4800-93DC-ABDAFC507ED2}"/>
              </a:ext>
            </a:extLst>
          </p:cNvPr>
          <p:cNvSpPr>
            <a:spLocks noGrp="1"/>
          </p:cNvSpPr>
          <p:nvPr>
            <p:ph type="ctrTitle"/>
          </p:nvPr>
        </p:nvSpPr>
        <p:spPr>
          <a:xfrm>
            <a:off x="2417779" y="802298"/>
            <a:ext cx="8637073" cy="977621"/>
          </a:xfrm>
        </p:spPr>
        <p:txBody>
          <a:bodyPr>
            <a:normAutofit/>
          </a:bodyPr>
          <a:lstStyle/>
          <a:p>
            <a:r>
              <a:rPr lang="en-IN" sz="4800" dirty="0">
                <a:solidFill>
                  <a:srgbClr val="FF0000"/>
                </a:solidFill>
                <a:latin typeface="Calibri" panose="020F0502020204030204" pitchFamily="34" charset="0"/>
                <a:cs typeface="Calibri" panose="020F0502020204030204" pitchFamily="34" charset="0"/>
              </a:rPr>
              <a:t>Client:</a:t>
            </a:r>
            <a:r>
              <a:rPr lang="en-IN" sz="4800" dirty="0">
                <a:latin typeface="Calibri" panose="020F0502020204030204" pitchFamily="34" charset="0"/>
                <a:cs typeface="Calibri" panose="020F0502020204030204" pitchFamily="34" charset="0"/>
              </a:rPr>
              <a:t> </a:t>
            </a:r>
            <a:r>
              <a:rPr lang="en-IN" sz="4800" dirty="0">
                <a:solidFill>
                  <a:srgbClr val="FF0000"/>
                </a:solidFill>
                <a:latin typeface="Calibri" panose="020F0502020204030204" pitchFamily="34" charset="0"/>
                <a:cs typeface="Calibri" panose="020F0502020204030204" pitchFamily="34" charset="0"/>
              </a:rPr>
              <a:t>XYZ Grocery Store</a:t>
            </a:r>
          </a:p>
        </p:txBody>
      </p:sp>
      <p:sp>
        <p:nvSpPr>
          <p:cNvPr id="3" name="Subtitle 2">
            <a:extLst>
              <a:ext uri="{FF2B5EF4-FFF2-40B4-BE49-F238E27FC236}">
                <a16:creationId xmlns:a16="http://schemas.microsoft.com/office/drawing/2014/main" id="{9969D882-2890-4CD6-BEEA-B3DA78E7D5C3}"/>
              </a:ext>
            </a:extLst>
          </p:cNvPr>
          <p:cNvSpPr>
            <a:spLocks noGrp="1"/>
          </p:cNvSpPr>
          <p:nvPr>
            <p:ph type="subTitle" idx="1"/>
          </p:nvPr>
        </p:nvSpPr>
        <p:spPr>
          <a:xfrm>
            <a:off x="2417780" y="1779919"/>
            <a:ext cx="8637072" cy="3202897"/>
          </a:xfrm>
        </p:spPr>
        <p:txBody>
          <a:bodyPr>
            <a:normAutofit fontScale="92500" lnSpcReduction="20000"/>
          </a:bodyPr>
          <a:lstStyle/>
          <a:p>
            <a:endParaRPr lang="en-IN" dirty="0"/>
          </a:p>
          <a:p>
            <a:r>
              <a:rPr lang="en-IN" sz="1900" b="1" dirty="0">
                <a:solidFill>
                  <a:srgbClr val="00B050"/>
                </a:solidFill>
                <a:latin typeface="Calibri" panose="020F0502020204030204" pitchFamily="34" charset="0"/>
                <a:cs typeface="Calibri" panose="020F0502020204030204" pitchFamily="34" charset="0"/>
              </a:rPr>
              <a:t>Report on recommending popular combo offers and discounts for Customers of grocery store.</a:t>
            </a:r>
          </a:p>
          <a:p>
            <a:r>
              <a:rPr lang="en-IN" sz="1900" b="1" dirty="0">
                <a:solidFill>
                  <a:srgbClr val="00B050"/>
                </a:solidFill>
                <a:latin typeface="Calibri" panose="020F0502020204030204" pitchFamily="34" charset="0"/>
                <a:cs typeface="Calibri" panose="020F0502020204030204" pitchFamily="34" charset="0"/>
              </a:rPr>
              <a:t>Using Market basket analysis</a:t>
            </a:r>
            <a:r>
              <a:rPr lang="en-IN" sz="1900" dirty="0"/>
              <a:t>.</a:t>
            </a:r>
          </a:p>
          <a:p>
            <a:endParaRPr lang="en-IN" dirty="0"/>
          </a:p>
          <a:p>
            <a:r>
              <a:rPr lang="en-IN" dirty="0"/>
              <a:t>                                                                                         </a:t>
            </a:r>
          </a:p>
          <a:p>
            <a:r>
              <a:rPr lang="en-IN" dirty="0"/>
              <a:t>                                                                                                 </a:t>
            </a:r>
            <a:r>
              <a:rPr lang="en-IN" sz="1500" dirty="0">
                <a:solidFill>
                  <a:srgbClr val="FF0000"/>
                </a:solidFill>
              </a:rPr>
              <a:t>by:</a:t>
            </a:r>
          </a:p>
          <a:p>
            <a:r>
              <a:rPr lang="en-IN" sz="1500" dirty="0">
                <a:solidFill>
                  <a:srgbClr val="FF0000"/>
                </a:solidFill>
              </a:rPr>
              <a:t>                                                                                                         Romil Consultants.</a:t>
            </a:r>
          </a:p>
        </p:txBody>
      </p:sp>
    </p:spTree>
    <p:extLst>
      <p:ext uri="{BB962C8B-B14F-4D97-AF65-F5344CB8AC3E}">
        <p14:creationId xmlns:p14="http://schemas.microsoft.com/office/powerpoint/2010/main" val="78176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91B51B6-75B0-4D74-A516-6BC756BC0F9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dirty="0">
                <a:solidFill>
                  <a:srgbClr val="FF0000"/>
                </a:solidFill>
                <a:latin typeface="Calibri" panose="020F0502020204030204" pitchFamily="34" charset="0"/>
                <a:cs typeface="Calibri" panose="020F0502020204030204" pitchFamily="34" charset="0"/>
              </a:rPr>
              <a:t>Trends</a:t>
            </a:r>
            <a:endParaRPr lang="en-US" sz="3600" dirty="0"/>
          </a:p>
        </p:txBody>
      </p:sp>
      <p:cxnSp>
        <p:nvCxnSpPr>
          <p:cNvPr id="83" name="Straight Connector 82">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86" name="Rectangle 85">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descr="Chart, line chart&#10;&#10;Description automatically generated">
            <a:extLst>
              <a:ext uri="{FF2B5EF4-FFF2-40B4-BE49-F238E27FC236}">
                <a16:creationId xmlns:a16="http://schemas.microsoft.com/office/drawing/2014/main" id="{7201065B-AD8D-4A8E-99F3-97E90833B30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515" r="6978" b="-2"/>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0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5BDD-F419-421D-ADC8-6977D07E1E91}"/>
              </a:ext>
            </a:extLst>
          </p:cNvPr>
          <p:cNvSpPr>
            <a:spLocks noGrp="1"/>
          </p:cNvSpPr>
          <p:nvPr>
            <p:ph type="title"/>
          </p:nvPr>
        </p:nvSpPr>
        <p:spPr>
          <a:xfrm>
            <a:off x="1451579" y="804520"/>
            <a:ext cx="9603275" cy="587136"/>
          </a:xfrm>
        </p:spPr>
        <p:txBody>
          <a:bodyPr/>
          <a:lstStyle/>
          <a:p>
            <a:r>
              <a:rPr lang="en-IN" dirty="0">
                <a:solidFill>
                  <a:srgbClr val="FF0000"/>
                </a:solidFill>
                <a:latin typeface="Calibri" panose="020F0502020204030204" pitchFamily="34" charset="0"/>
                <a:cs typeface="Calibri" panose="020F0502020204030204" pitchFamily="34" charset="0"/>
              </a:rPr>
              <a:t>Summary on trends:</a:t>
            </a:r>
          </a:p>
        </p:txBody>
      </p:sp>
      <p:sp>
        <p:nvSpPr>
          <p:cNvPr id="3" name="Content Placeholder 2">
            <a:extLst>
              <a:ext uri="{FF2B5EF4-FFF2-40B4-BE49-F238E27FC236}">
                <a16:creationId xmlns:a16="http://schemas.microsoft.com/office/drawing/2014/main" id="{989C8A61-B3E1-48A5-8FE0-A55EE8978ED3}"/>
              </a:ext>
            </a:extLst>
          </p:cNvPr>
          <p:cNvSpPr>
            <a:spLocks noGrp="1"/>
          </p:cNvSpPr>
          <p:nvPr>
            <p:ph idx="1"/>
          </p:nvPr>
        </p:nvSpPr>
        <p:spPr>
          <a:xfrm>
            <a:off x="1451579" y="2015732"/>
            <a:ext cx="9603275" cy="3841729"/>
          </a:xfrm>
        </p:spPr>
        <p:txBody>
          <a:bodyPr>
            <a:noAutofit/>
          </a:bodyPr>
          <a:lstStyle/>
          <a:p>
            <a:r>
              <a:rPr lang="en-IN" sz="1800" dirty="0">
                <a:latin typeface="Calibri" panose="020F0502020204030204" pitchFamily="34" charset="0"/>
                <a:cs typeface="Calibri" panose="020F0502020204030204" pitchFamily="34" charset="0"/>
              </a:rPr>
              <a:t>We can clearly see that there is </a:t>
            </a:r>
            <a:r>
              <a:rPr lang="en-IN" sz="1800" dirty="0">
                <a:solidFill>
                  <a:srgbClr val="00B050"/>
                </a:solidFill>
                <a:latin typeface="Calibri" panose="020F0502020204030204" pitchFamily="34" charset="0"/>
                <a:cs typeface="Calibri" panose="020F0502020204030204" pitchFamily="34" charset="0"/>
              </a:rPr>
              <a:t>High increase in Order trends</a:t>
            </a:r>
            <a:r>
              <a:rPr lang="en-IN" sz="1800" dirty="0">
                <a:latin typeface="Calibri" panose="020F0502020204030204" pitchFamily="34" charset="0"/>
                <a:cs typeface="Calibri" panose="020F0502020204030204" pitchFamily="34" charset="0"/>
              </a:rPr>
              <a:t> and overall the Trend is on Positive/Increasing.</a:t>
            </a:r>
          </a:p>
          <a:p>
            <a:r>
              <a:rPr lang="en-IN" sz="1800" dirty="0">
                <a:latin typeface="Calibri" panose="020F0502020204030204" pitchFamily="34" charset="0"/>
                <a:cs typeface="Calibri" panose="020F0502020204030204" pitchFamily="34" charset="0"/>
              </a:rPr>
              <a:t>Every </a:t>
            </a:r>
            <a:r>
              <a:rPr lang="en-IN" sz="1800" dirty="0">
                <a:solidFill>
                  <a:srgbClr val="00B050"/>
                </a:solidFill>
                <a:latin typeface="Calibri" panose="020F0502020204030204" pitchFamily="34" charset="0"/>
                <a:cs typeface="Calibri" panose="020F0502020204030204" pitchFamily="34" charset="0"/>
              </a:rPr>
              <a:t>October Month</a:t>
            </a:r>
            <a:r>
              <a:rPr lang="en-IN" sz="1800" dirty="0">
                <a:latin typeface="Calibri" panose="020F0502020204030204" pitchFamily="34" charset="0"/>
                <a:cs typeface="Calibri" panose="020F0502020204030204" pitchFamily="34" charset="0"/>
              </a:rPr>
              <a:t> we can see the </a:t>
            </a:r>
            <a:r>
              <a:rPr lang="en-IN" sz="1800" dirty="0">
                <a:solidFill>
                  <a:srgbClr val="00B050"/>
                </a:solidFill>
                <a:latin typeface="Calibri" panose="020F0502020204030204" pitchFamily="34" charset="0"/>
                <a:cs typeface="Calibri" panose="020F0502020204030204" pitchFamily="34" charset="0"/>
              </a:rPr>
              <a:t>Highest Orders</a:t>
            </a:r>
            <a:r>
              <a:rPr lang="en-IN" sz="1800" dirty="0">
                <a:latin typeface="Calibri" panose="020F0502020204030204" pitchFamily="34" charset="0"/>
                <a:cs typeface="Calibri" panose="020F0502020204030204" pitchFamily="34" charset="0"/>
              </a:rPr>
              <a:t> and it is Increasing too.</a:t>
            </a:r>
          </a:p>
          <a:p>
            <a:r>
              <a:rPr lang="en-IN" sz="1800" dirty="0">
                <a:latin typeface="Calibri" panose="020F0502020204030204" pitchFamily="34" charset="0"/>
                <a:cs typeface="Calibri" panose="020F0502020204030204" pitchFamily="34" charset="0"/>
              </a:rPr>
              <a:t>After October, </a:t>
            </a:r>
            <a:r>
              <a:rPr lang="en-IN" sz="1800" dirty="0">
                <a:solidFill>
                  <a:srgbClr val="00B050"/>
                </a:solidFill>
                <a:latin typeface="Calibri" panose="020F0502020204030204" pitchFamily="34" charset="0"/>
                <a:cs typeface="Calibri" panose="020F0502020204030204" pitchFamily="34" charset="0"/>
              </a:rPr>
              <a:t>November to January are the Flat line Sales</a:t>
            </a:r>
            <a:r>
              <a:rPr lang="en-IN" sz="1800" dirty="0">
                <a:latin typeface="Calibri" panose="020F0502020204030204" pitchFamily="34" charset="0"/>
                <a:cs typeface="Calibri" panose="020F0502020204030204" pitchFamily="34" charset="0"/>
              </a:rPr>
              <a:t> which is constant in this 3 months there is no Trend,</a:t>
            </a:r>
            <a:r>
              <a:rPr lang="en-IN" sz="1800" dirty="0">
                <a:solidFill>
                  <a:srgbClr val="00B050"/>
                </a:solidFill>
                <a:latin typeface="Calibri" panose="020F0502020204030204" pitchFamily="34" charset="0"/>
                <a:cs typeface="Calibri" panose="020F0502020204030204" pitchFamily="34" charset="0"/>
              </a:rPr>
              <a:t> Need to understand the reason behind it, weather is it Natural/Season or No discounts.</a:t>
            </a:r>
          </a:p>
          <a:p>
            <a:r>
              <a:rPr lang="en-IN" sz="1800" dirty="0">
                <a:latin typeface="Calibri" panose="020F0502020204030204" pitchFamily="34" charset="0"/>
                <a:cs typeface="Calibri" panose="020F0502020204030204" pitchFamily="34" charset="0"/>
              </a:rPr>
              <a:t>So </a:t>
            </a:r>
            <a:r>
              <a:rPr lang="en-IN" sz="1800" dirty="0">
                <a:solidFill>
                  <a:srgbClr val="FF0000"/>
                </a:solidFill>
                <a:latin typeface="Calibri" panose="020F0502020204030204" pitchFamily="34" charset="0"/>
                <a:cs typeface="Calibri" panose="020F0502020204030204" pitchFamily="34" charset="0"/>
              </a:rPr>
              <a:t>February to October i</a:t>
            </a:r>
            <a:r>
              <a:rPr lang="en-IN" sz="1800" dirty="0">
                <a:latin typeface="Calibri" panose="020F0502020204030204" pitchFamily="34" charset="0"/>
                <a:cs typeface="Calibri" panose="020F0502020204030204" pitchFamily="34" charset="0"/>
              </a:rPr>
              <a:t>s having </a:t>
            </a:r>
            <a:r>
              <a:rPr lang="en-IN" sz="1800" dirty="0">
                <a:solidFill>
                  <a:srgbClr val="FF0000"/>
                </a:solidFill>
                <a:latin typeface="Calibri" panose="020F0502020204030204" pitchFamily="34" charset="0"/>
                <a:cs typeface="Calibri" panose="020F0502020204030204" pitchFamily="34" charset="0"/>
              </a:rPr>
              <a:t>Trend of increasing Orders</a:t>
            </a:r>
            <a:r>
              <a:rPr lang="en-IN" sz="1800" dirty="0">
                <a:latin typeface="Calibri" panose="020F0502020204030204" pitchFamily="34" charset="0"/>
                <a:cs typeface="Calibri" panose="020F0502020204030204" pitchFamily="34" charset="0"/>
              </a:rPr>
              <a:t> (</a:t>
            </a:r>
            <a:r>
              <a:rPr lang="en-IN" sz="1800" b="1" dirty="0">
                <a:solidFill>
                  <a:srgbClr val="00B050"/>
                </a:solidFill>
                <a:latin typeface="Calibri" panose="020F0502020204030204" pitchFamily="34" charset="0"/>
                <a:cs typeface="Calibri" panose="020F0502020204030204" pitchFamily="34" charset="0"/>
              </a:rPr>
              <a:t>October is the Highest</a:t>
            </a:r>
            <a:r>
              <a:rPr lang="en-IN" sz="1800" dirty="0">
                <a:latin typeface="Calibri" panose="020F0502020204030204" pitchFamily="34" charset="0"/>
                <a:cs typeface="Calibri" panose="020F0502020204030204" pitchFamily="34" charset="0"/>
              </a:rPr>
              <a:t>)</a:t>
            </a:r>
          </a:p>
          <a:p>
            <a:r>
              <a:rPr lang="en-IN" sz="1800" dirty="0">
                <a:solidFill>
                  <a:srgbClr val="00B050"/>
                </a:solidFill>
                <a:latin typeface="Calibri" panose="020F0502020204030204" pitchFamily="34" charset="0"/>
                <a:cs typeface="Calibri" panose="020F0502020204030204" pitchFamily="34" charset="0"/>
              </a:rPr>
              <a:t>November to January is having the Flat sales </a:t>
            </a:r>
            <a:r>
              <a:rPr lang="en-IN" sz="1800" dirty="0">
                <a:latin typeface="Calibri" panose="020F0502020204030204" pitchFamily="34" charset="0"/>
                <a:cs typeface="Calibri" panose="020F0502020204030204" pitchFamily="34" charset="0"/>
              </a:rPr>
              <a:t>(lower than previous months) which is constant through out all the 3 years.</a:t>
            </a:r>
          </a:p>
        </p:txBody>
      </p:sp>
    </p:spTree>
    <p:extLst>
      <p:ext uri="{BB962C8B-B14F-4D97-AF65-F5344CB8AC3E}">
        <p14:creationId xmlns:p14="http://schemas.microsoft.com/office/powerpoint/2010/main" val="328183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529B-1801-46CD-B965-17C3B138E5A0}"/>
              </a:ext>
            </a:extLst>
          </p:cNvPr>
          <p:cNvSpPr>
            <a:spLocks noGrp="1"/>
          </p:cNvSpPr>
          <p:nvPr>
            <p:ph type="title"/>
          </p:nvPr>
        </p:nvSpPr>
        <p:spPr/>
        <p:txBody>
          <a:bodyPr/>
          <a:lstStyle/>
          <a:p>
            <a:r>
              <a:rPr lang="en-IN" dirty="0">
                <a:solidFill>
                  <a:srgbClr val="FF0000"/>
                </a:solidFill>
                <a:latin typeface="Calibri" panose="020F0502020204030204" pitchFamily="34" charset="0"/>
                <a:cs typeface="Calibri" panose="020F0502020204030204" pitchFamily="34" charset="0"/>
              </a:rPr>
              <a:t>3 : Market Basket Analysis (Association Rules).</a:t>
            </a:r>
          </a:p>
        </p:txBody>
      </p:sp>
      <p:sp>
        <p:nvSpPr>
          <p:cNvPr id="3" name="Content Placeholder 2">
            <a:extLst>
              <a:ext uri="{FF2B5EF4-FFF2-40B4-BE49-F238E27FC236}">
                <a16:creationId xmlns:a16="http://schemas.microsoft.com/office/drawing/2014/main" id="{5CE30CEA-52E3-49F1-B3D0-D2F3CA02CF31}"/>
              </a:ext>
            </a:extLst>
          </p:cNvPr>
          <p:cNvSpPr>
            <a:spLocks noGrp="1"/>
          </p:cNvSpPr>
          <p:nvPr>
            <p:ph idx="1"/>
          </p:nvPr>
        </p:nvSpPr>
        <p:spPr/>
        <p:txBody>
          <a:bodyPr/>
          <a:lstStyle/>
          <a:p>
            <a:r>
              <a:rPr lang="en-IN" dirty="0"/>
              <a:t>There are 3 Rules in Market Basket Analysis:</a:t>
            </a:r>
          </a:p>
          <a:p>
            <a:r>
              <a:rPr lang="en-IN" dirty="0"/>
              <a:t>1: </a:t>
            </a:r>
            <a:r>
              <a:rPr lang="en-IN" dirty="0">
                <a:solidFill>
                  <a:srgbClr val="00B050"/>
                </a:solidFill>
              </a:rPr>
              <a:t>Support</a:t>
            </a:r>
            <a:r>
              <a:rPr lang="en-IN" dirty="0"/>
              <a:t>: It identifies the number of times one product has been bought in one basket irrespective of number of baskets. It should always be minimum as we will use the support of (0.1) means 10 %.</a:t>
            </a:r>
          </a:p>
          <a:p>
            <a:r>
              <a:rPr lang="en-IN" dirty="0"/>
              <a:t>2: </a:t>
            </a:r>
            <a:r>
              <a:rPr lang="en-IN" dirty="0">
                <a:solidFill>
                  <a:srgbClr val="00B050"/>
                </a:solidFill>
              </a:rPr>
              <a:t>Confidence</a:t>
            </a:r>
            <a:r>
              <a:rPr lang="en-IN" dirty="0"/>
              <a:t>: By using Conditional probability it calculates the chances of Support given (which is of 10% as per the above) that 10% of chance that Product is present in every Basket.</a:t>
            </a:r>
          </a:p>
          <a:p>
            <a:endParaRPr lang="en-IN" dirty="0"/>
          </a:p>
        </p:txBody>
      </p:sp>
    </p:spTree>
    <p:extLst>
      <p:ext uri="{BB962C8B-B14F-4D97-AF65-F5344CB8AC3E}">
        <p14:creationId xmlns:p14="http://schemas.microsoft.com/office/powerpoint/2010/main" val="205396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05E9-A2D7-4197-899C-42182BF828F2}"/>
              </a:ext>
            </a:extLst>
          </p:cNvPr>
          <p:cNvSpPr>
            <a:spLocks noGrp="1"/>
          </p:cNvSpPr>
          <p:nvPr>
            <p:ph type="title"/>
          </p:nvPr>
        </p:nvSpPr>
        <p:spPr/>
        <p:txBody>
          <a:bodyPr>
            <a:normAutofit/>
          </a:bodyPr>
          <a:lstStyle/>
          <a:p>
            <a:r>
              <a:rPr lang="en-IN" sz="1800" dirty="0">
                <a:latin typeface="Calibri" panose="020F0502020204030204" pitchFamily="34" charset="0"/>
                <a:cs typeface="Calibri" panose="020F0502020204030204" pitchFamily="34" charset="0"/>
              </a:rPr>
              <a:t>Association rules cont.</a:t>
            </a:r>
          </a:p>
        </p:txBody>
      </p:sp>
      <p:sp>
        <p:nvSpPr>
          <p:cNvPr id="3" name="Content Placeholder 2">
            <a:extLst>
              <a:ext uri="{FF2B5EF4-FFF2-40B4-BE49-F238E27FC236}">
                <a16:creationId xmlns:a16="http://schemas.microsoft.com/office/drawing/2014/main" id="{5D9CF921-BC7E-4CC3-A97D-F98483B03EF8}"/>
              </a:ext>
            </a:extLst>
          </p:cNvPr>
          <p:cNvSpPr>
            <a:spLocks noGrp="1"/>
          </p:cNvSpPr>
          <p:nvPr>
            <p:ph idx="1"/>
          </p:nvPr>
        </p:nvSpPr>
        <p:spPr/>
        <p:txBody>
          <a:bodyPr/>
          <a:lstStyle/>
          <a:p>
            <a:r>
              <a:rPr lang="en-IN" dirty="0"/>
              <a:t>So combination of Support and Confidence gives us the probability that how much one Specific Product can be recommended.</a:t>
            </a:r>
          </a:p>
          <a:p>
            <a:endParaRPr lang="en-IN" dirty="0"/>
          </a:p>
          <a:p>
            <a:r>
              <a:rPr lang="en-IN" dirty="0"/>
              <a:t>3: </a:t>
            </a:r>
            <a:r>
              <a:rPr lang="en-IN" dirty="0">
                <a:solidFill>
                  <a:srgbClr val="00B050"/>
                </a:solidFill>
              </a:rPr>
              <a:t>Lift</a:t>
            </a:r>
            <a:r>
              <a:rPr lang="en-IN" dirty="0"/>
              <a:t>:  It provides weightage on every single product present in the Basket which helps us to determine which is the top product which can be recommend if there are similar Baskets.</a:t>
            </a:r>
          </a:p>
          <a:p>
            <a:r>
              <a:rPr lang="en-IN" dirty="0"/>
              <a:t>It goes with Descending order of items.</a:t>
            </a:r>
          </a:p>
          <a:p>
            <a:endParaRPr lang="en-IN" dirty="0"/>
          </a:p>
        </p:txBody>
      </p:sp>
    </p:spTree>
    <p:extLst>
      <p:ext uri="{BB962C8B-B14F-4D97-AF65-F5344CB8AC3E}">
        <p14:creationId xmlns:p14="http://schemas.microsoft.com/office/powerpoint/2010/main" val="363595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F411-5297-40F7-BB8F-B5805622A131}"/>
              </a:ext>
            </a:extLst>
          </p:cNvPr>
          <p:cNvSpPr>
            <a:spLocks noGrp="1"/>
          </p:cNvSpPr>
          <p:nvPr>
            <p:ph type="title"/>
          </p:nvPr>
        </p:nvSpPr>
        <p:spPr/>
        <p:txBody>
          <a:bodyPr>
            <a:normAutofit/>
          </a:bodyPr>
          <a:lstStyle/>
          <a:p>
            <a:r>
              <a:rPr lang="en-IN" dirty="0">
                <a:solidFill>
                  <a:srgbClr val="FF0000"/>
                </a:solidFill>
                <a:latin typeface="Calibri" panose="020F0502020204030204" pitchFamily="34" charset="0"/>
                <a:cs typeface="Calibri" panose="020F0502020204030204" pitchFamily="34" charset="0"/>
              </a:rPr>
              <a:t>Threshold values:</a:t>
            </a:r>
          </a:p>
        </p:txBody>
      </p:sp>
      <p:sp>
        <p:nvSpPr>
          <p:cNvPr id="3" name="Content Placeholder 2">
            <a:extLst>
              <a:ext uri="{FF2B5EF4-FFF2-40B4-BE49-F238E27FC236}">
                <a16:creationId xmlns:a16="http://schemas.microsoft.com/office/drawing/2014/main" id="{8C2C3CF9-3CFA-421D-B8FD-BA2B2528001D}"/>
              </a:ext>
            </a:extLst>
          </p:cNvPr>
          <p:cNvSpPr>
            <a:spLocks noGrp="1"/>
          </p:cNvSpPr>
          <p:nvPr>
            <p:ph idx="1"/>
          </p:nvPr>
        </p:nvSpPr>
        <p:spPr/>
        <p:txBody>
          <a:bodyPr/>
          <a:lstStyle/>
          <a:p>
            <a:r>
              <a:rPr lang="en-IN" dirty="0">
                <a:solidFill>
                  <a:srgbClr val="00B050"/>
                </a:solidFill>
              </a:rPr>
              <a:t>For Support : (0.1) 10 % :</a:t>
            </a:r>
          </a:p>
          <a:p>
            <a:r>
              <a:rPr lang="en-IN" dirty="0"/>
              <a:t>Which assumes that 10 % of time One product cannot be bought in every customer Basket, which means that 10 % of chance of buying the same one product in every customer's basket, and 90 % of chance that every basket will have different products.</a:t>
            </a:r>
          </a:p>
          <a:p>
            <a:r>
              <a:rPr lang="en-IN" dirty="0">
                <a:solidFill>
                  <a:srgbClr val="00B050"/>
                </a:solidFill>
              </a:rPr>
              <a:t>For Confidence: (0.5) 50 % :</a:t>
            </a:r>
          </a:p>
          <a:p>
            <a:r>
              <a:rPr lang="en-IN" dirty="0"/>
              <a:t>Which means that there is chance of 50 % that every product is available or present in each basket based on our Support value which is of (10% of times every basket has same product).</a:t>
            </a:r>
          </a:p>
          <a:p>
            <a:endParaRPr lang="en-IN" dirty="0"/>
          </a:p>
        </p:txBody>
      </p:sp>
    </p:spTree>
    <p:extLst>
      <p:ext uri="{BB962C8B-B14F-4D97-AF65-F5344CB8AC3E}">
        <p14:creationId xmlns:p14="http://schemas.microsoft.com/office/powerpoint/2010/main" val="105218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2F5895F-015F-4472-A17C-022A70AD928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dirty="0">
                <a:solidFill>
                  <a:srgbClr val="FF0000"/>
                </a:solidFill>
              </a:rPr>
              <a:t>Calculated support values: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65D75B0B-0003-4689-B420-2D2C42FEC3D3}"/>
              </a:ext>
            </a:extLst>
          </p:cNvPr>
          <p:cNvGraphicFramePr>
            <a:graphicFrameLocks noGrp="1"/>
          </p:cNvGraphicFramePr>
          <p:nvPr>
            <p:ph idx="1"/>
            <p:extLst>
              <p:ext uri="{D42A27DB-BD31-4B8C-83A1-F6EECF244321}">
                <p14:modId xmlns:p14="http://schemas.microsoft.com/office/powerpoint/2010/main" val="2691849986"/>
              </p:ext>
            </p:extLst>
          </p:nvPr>
        </p:nvGraphicFramePr>
        <p:xfrm>
          <a:off x="5068246" y="1116345"/>
          <a:ext cx="5383176" cy="3866172"/>
        </p:xfrm>
        <a:graphic>
          <a:graphicData uri="http://schemas.openxmlformats.org/drawingml/2006/table">
            <a:tbl>
              <a:tblPr firstRow="1" bandRow="1">
                <a:tableStyleId>{5C22544A-7EE6-4342-B048-85BDC9FD1C3A}</a:tableStyleId>
              </a:tblPr>
              <a:tblGrid>
                <a:gridCol w="1179799">
                  <a:extLst>
                    <a:ext uri="{9D8B030D-6E8A-4147-A177-3AD203B41FA5}">
                      <a16:colId xmlns:a16="http://schemas.microsoft.com/office/drawing/2014/main" val="2039771078"/>
                    </a:ext>
                  </a:extLst>
                </a:gridCol>
                <a:gridCol w="1413594">
                  <a:extLst>
                    <a:ext uri="{9D8B030D-6E8A-4147-A177-3AD203B41FA5}">
                      <a16:colId xmlns:a16="http://schemas.microsoft.com/office/drawing/2014/main" val="382997984"/>
                    </a:ext>
                  </a:extLst>
                </a:gridCol>
                <a:gridCol w="2789783">
                  <a:extLst>
                    <a:ext uri="{9D8B030D-6E8A-4147-A177-3AD203B41FA5}">
                      <a16:colId xmlns:a16="http://schemas.microsoft.com/office/drawing/2014/main" val="3105478854"/>
                    </a:ext>
                  </a:extLst>
                </a:gridCol>
              </a:tblGrid>
              <a:tr h="322181">
                <a:tc>
                  <a:txBody>
                    <a:bodyPr/>
                    <a:lstStyle/>
                    <a:p>
                      <a:pPr algn="r" fontAlgn="ctr"/>
                      <a:r>
                        <a:rPr lang="en-IN" sz="1600" u="none" strike="noStrike">
                          <a:effectLst/>
                        </a:rPr>
                        <a:t> </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support</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itemsets</a:t>
                      </a:r>
                      <a:endParaRPr lang="en-IN" sz="1600" b="1"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2624489569"/>
                  </a:ext>
                </a:extLst>
              </a:tr>
              <a:tr h="322181">
                <a:tc>
                  <a:txBody>
                    <a:bodyPr/>
                    <a:lstStyle/>
                    <a:p>
                      <a:pPr algn="r" fontAlgn="ctr"/>
                      <a:r>
                        <a:rPr lang="en-IN" sz="1600" u="none" strike="noStrike">
                          <a:effectLst/>
                        </a:rPr>
                        <a:t>0</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0.37489</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(all- purpose)</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1869616019"/>
                  </a:ext>
                </a:extLst>
              </a:tr>
              <a:tr h="322181">
                <a:tc>
                  <a:txBody>
                    <a:bodyPr/>
                    <a:lstStyle/>
                    <a:p>
                      <a:pPr algn="r" fontAlgn="ctr"/>
                      <a:r>
                        <a:rPr lang="en-IN" sz="1600" u="none" strike="noStrike">
                          <a:effectLst/>
                        </a:rPr>
                        <a:t>1</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0.384548</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(aluminum foil)</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1519034584"/>
                  </a:ext>
                </a:extLst>
              </a:tr>
              <a:tr h="322181">
                <a:tc>
                  <a:txBody>
                    <a:bodyPr/>
                    <a:lstStyle/>
                    <a:p>
                      <a:pPr algn="r" fontAlgn="ctr"/>
                      <a:r>
                        <a:rPr lang="en-IN" sz="1600" u="none" strike="noStrike">
                          <a:effectLst/>
                        </a:rPr>
                        <a:t>2</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0.385426</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(bagels)</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2998175333"/>
                  </a:ext>
                </a:extLst>
              </a:tr>
              <a:tr h="322181">
                <a:tc>
                  <a:txBody>
                    <a:bodyPr/>
                    <a:lstStyle/>
                    <a:p>
                      <a:pPr algn="r" fontAlgn="ctr"/>
                      <a:r>
                        <a:rPr lang="en-IN" sz="1600" u="none" strike="noStrike">
                          <a:effectLst/>
                        </a:rPr>
                        <a:t>3</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0.37489</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(beef)</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2653194974"/>
                  </a:ext>
                </a:extLst>
              </a:tr>
              <a:tr h="322181">
                <a:tc>
                  <a:txBody>
                    <a:bodyPr/>
                    <a:lstStyle/>
                    <a:p>
                      <a:pPr algn="r" fontAlgn="ctr"/>
                      <a:r>
                        <a:rPr lang="en-IN" sz="1600" u="none" strike="noStrike">
                          <a:effectLst/>
                        </a:rPr>
                        <a:t>4</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0.367867</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(butter)</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913142185"/>
                  </a:ext>
                </a:extLst>
              </a:tr>
              <a:tr h="322181">
                <a:tc>
                  <a:txBody>
                    <a:bodyPr/>
                    <a:lstStyle/>
                    <a:p>
                      <a:pPr algn="r" fontAlgn="ctr"/>
                      <a:r>
                        <a:rPr lang="en-IN" sz="1600" u="none" strike="noStrike">
                          <a:effectLst/>
                        </a:rPr>
                        <a:t>...</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2491342432"/>
                  </a:ext>
                </a:extLst>
              </a:tr>
              <a:tr h="322181">
                <a:tc>
                  <a:txBody>
                    <a:bodyPr/>
                    <a:lstStyle/>
                    <a:p>
                      <a:pPr algn="r" fontAlgn="ctr"/>
                      <a:r>
                        <a:rPr lang="en-IN" sz="1600" u="none" strike="noStrike">
                          <a:effectLst/>
                        </a:rPr>
                        <a:t>698</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0.172959</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(waffles, toilet paper)</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2018043651"/>
                  </a:ext>
                </a:extLst>
              </a:tr>
              <a:tr h="322181">
                <a:tc>
                  <a:txBody>
                    <a:bodyPr/>
                    <a:lstStyle/>
                    <a:p>
                      <a:pPr algn="r" fontAlgn="ctr"/>
                      <a:r>
                        <a:rPr lang="en-IN" sz="1600" u="none" strike="noStrike">
                          <a:effectLst/>
                        </a:rPr>
                        <a:t>699</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0.162423</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(yogurt, toilet paper)</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2799647561"/>
                  </a:ext>
                </a:extLst>
              </a:tr>
              <a:tr h="322181">
                <a:tc>
                  <a:txBody>
                    <a:bodyPr/>
                    <a:lstStyle/>
                    <a:p>
                      <a:pPr algn="r" fontAlgn="ctr"/>
                      <a:r>
                        <a:rPr lang="en-IN" sz="1600" u="none" strike="noStrike">
                          <a:effectLst/>
                        </a:rPr>
                        <a:t>700</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0.149254</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(waffles, tortillas)</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1096253220"/>
                  </a:ext>
                </a:extLst>
              </a:tr>
              <a:tr h="322181">
                <a:tc>
                  <a:txBody>
                    <a:bodyPr/>
                    <a:lstStyle/>
                    <a:p>
                      <a:pPr algn="r" fontAlgn="ctr"/>
                      <a:r>
                        <a:rPr lang="en-IN" sz="1600" u="none" strike="noStrike">
                          <a:effectLst/>
                        </a:rPr>
                        <a:t>701</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0.152766</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(yogurt, tortillas)</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1019271869"/>
                  </a:ext>
                </a:extLst>
              </a:tr>
              <a:tr h="322181">
                <a:tc>
                  <a:txBody>
                    <a:bodyPr/>
                    <a:lstStyle/>
                    <a:p>
                      <a:pPr algn="r" fontAlgn="ctr"/>
                      <a:r>
                        <a:rPr lang="en-IN" sz="1600" u="none" strike="noStrike">
                          <a:effectLst/>
                        </a:rPr>
                        <a:t>702</a:t>
                      </a:r>
                      <a:endParaRPr lang="en-IN" sz="1600" b="1"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0.173837</a:t>
                      </a:r>
                      <a:endParaRPr lang="en-IN" sz="1600" b="0" i="0" u="none" strike="noStrike">
                        <a:solidFill>
                          <a:srgbClr val="000000"/>
                        </a:solidFill>
                        <a:effectLst/>
                        <a:latin typeface="Arial" panose="020B0604020202020204" pitchFamily="34" charset="0"/>
                      </a:endParaRPr>
                    </a:p>
                  </a:txBody>
                  <a:tcPr marL="15460" marR="15460" marT="15460" marB="0" anchor="ctr"/>
                </a:tc>
                <a:tc>
                  <a:txBody>
                    <a:bodyPr/>
                    <a:lstStyle/>
                    <a:p>
                      <a:pPr algn="r" fontAlgn="ctr"/>
                      <a:r>
                        <a:rPr lang="en-IN" sz="1600" u="none" strike="noStrike">
                          <a:effectLst/>
                        </a:rPr>
                        <a:t>(waffles, </a:t>
                      </a:r>
                      <a:r>
                        <a:rPr lang="en-IN" sz="1600" u="none" strike="noStrike" err="1">
                          <a:effectLst/>
                        </a:rPr>
                        <a:t>yogur</a:t>
                      </a:r>
                      <a:endParaRPr lang="en-IN" sz="1600" b="0" i="0" u="none" strike="noStrike">
                        <a:solidFill>
                          <a:srgbClr val="000000"/>
                        </a:solidFill>
                        <a:effectLst/>
                        <a:latin typeface="Arial" panose="020B0604020202020204" pitchFamily="34" charset="0"/>
                      </a:endParaRPr>
                    </a:p>
                  </a:txBody>
                  <a:tcPr marL="15460" marR="15460" marT="15460" marB="0" anchor="ctr"/>
                </a:tc>
                <a:extLst>
                  <a:ext uri="{0D108BD9-81ED-4DB2-BD59-A6C34878D82A}">
                    <a16:rowId xmlns:a16="http://schemas.microsoft.com/office/drawing/2014/main" val="1425719135"/>
                  </a:ext>
                </a:extLst>
              </a:tr>
            </a:tbl>
          </a:graphicData>
        </a:graphic>
      </p:graphicFrame>
    </p:spTree>
    <p:extLst>
      <p:ext uri="{BB962C8B-B14F-4D97-AF65-F5344CB8AC3E}">
        <p14:creationId xmlns:p14="http://schemas.microsoft.com/office/powerpoint/2010/main" val="333709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7" name="Straight Connector 7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1" name="Rectangle 80">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318ED8A-64E9-4BA8-926A-66D1CAB5F0A0}"/>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3600" dirty="0">
                <a:solidFill>
                  <a:srgbClr val="FF0000"/>
                </a:solidFill>
              </a:rPr>
              <a:t>All Products Support values</a:t>
            </a:r>
          </a:p>
        </p:txBody>
      </p:sp>
      <p:cxnSp>
        <p:nvCxnSpPr>
          <p:cNvPr id="85" name="Straight Connector 84">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7" name="Group 86">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88" name="Rectangle 87">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148" name="Picture 4" descr="Chart, bar chart&#10;&#10;Description automatically generated">
            <a:extLst>
              <a:ext uri="{FF2B5EF4-FFF2-40B4-BE49-F238E27FC236}">
                <a16:creationId xmlns:a16="http://schemas.microsoft.com/office/drawing/2014/main" id="{A6748419-FFF8-4706-B7BA-6901A8FDD41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 b="29472"/>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47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22B3404-B86B-42E6-BFFA-0BB7376234B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000" dirty="0">
                <a:solidFill>
                  <a:srgbClr val="FF0000"/>
                </a:solidFill>
              </a:rPr>
              <a:t>4 : Associations Identified (Support, Confidence and Lift) Values in Tabular format.</a:t>
            </a:r>
            <a:br>
              <a:rPr lang="en-US" sz="2000" dirty="0"/>
            </a:br>
            <a:endParaRPr lang="en-US" sz="2000" dirty="0"/>
          </a:p>
        </p:txBody>
      </p:sp>
      <p:sp>
        <p:nvSpPr>
          <p:cNvPr id="3" name="Content Placeholder 2">
            <a:extLst>
              <a:ext uri="{FF2B5EF4-FFF2-40B4-BE49-F238E27FC236}">
                <a16:creationId xmlns:a16="http://schemas.microsoft.com/office/drawing/2014/main" id="{01D5F59C-CC1C-43F4-A26C-E6D4110E9AA5}"/>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a:t>Top 5 Identified Associations: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635468F7-A39D-4758-9D33-BE85EAA7DF62}"/>
              </a:ext>
            </a:extLst>
          </p:cNvPr>
          <p:cNvGraphicFramePr>
            <a:graphicFrameLocks noGrp="1"/>
          </p:cNvGraphicFramePr>
          <p:nvPr>
            <p:extLst>
              <p:ext uri="{D42A27DB-BD31-4B8C-83A1-F6EECF244321}">
                <p14:modId xmlns:p14="http://schemas.microsoft.com/office/powerpoint/2010/main" val="2506308984"/>
              </p:ext>
            </p:extLst>
          </p:nvPr>
        </p:nvGraphicFramePr>
        <p:xfrm>
          <a:off x="4618374" y="1901760"/>
          <a:ext cx="6282923" cy="2295342"/>
        </p:xfrm>
        <a:graphic>
          <a:graphicData uri="http://schemas.openxmlformats.org/drawingml/2006/table">
            <a:tbl>
              <a:tblPr firstRow="1" bandRow="1">
                <a:tableStyleId>{5C22544A-7EE6-4342-B048-85BDC9FD1C3A}</a:tableStyleId>
              </a:tblPr>
              <a:tblGrid>
                <a:gridCol w="905897">
                  <a:extLst>
                    <a:ext uri="{9D8B030D-6E8A-4147-A177-3AD203B41FA5}">
                      <a16:colId xmlns:a16="http://schemas.microsoft.com/office/drawing/2014/main" val="2922407920"/>
                    </a:ext>
                  </a:extLst>
                </a:gridCol>
                <a:gridCol w="905897">
                  <a:extLst>
                    <a:ext uri="{9D8B030D-6E8A-4147-A177-3AD203B41FA5}">
                      <a16:colId xmlns:a16="http://schemas.microsoft.com/office/drawing/2014/main" val="2301378642"/>
                    </a:ext>
                  </a:extLst>
                </a:gridCol>
                <a:gridCol w="709357">
                  <a:extLst>
                    <a:ext uri="{9D8B030D-6E8A-4147-A177-3AD203B41FA5}">
                      <a16:colId xmlns:a16="http://schemas.microsoft.com/office/drawing/2014/main" val="748702334"/>
                    </a:ext>
                  </a:extLst>
                </a:gridCol>
                <a:gridCol w="736571">
                  <a:extLst>
                    <a:ext uri="{9D8B030D-6E8A-4147-A177-3AD203B41FA5}">
                      <a16:colId xmlns:a16="http://schemas.microsoft.com/office/drawing/2014/main" val="1354166611"/>
                    </a:ext>
                  </a:extLst>
                </a:gridCol>
                <a:gridCol w="549102">
                  <a:extLst>
                    <a:ext uri="{9D8B030D-6E8A-4147-A177-3AD203B41FA5}">
                      <a16:colId xmlns:a16="http://schemas.microsoft.com/office/drawing/2014/main" val="1063253677"/>
                    </a:ext>
                  </a:extLst>
                </a:gridCol>
                <a:gridCol w="697263">
                  <a:extLst>
                    <a:ext uri="{9D8B030D-6E8A-4147-A177-3AD203B41FA5}">
                      <a16:colId xmlns:a16="http://schemas.microsoft.com/office/drawing/2014/main" val="1203107824"/>
                    </a:ext>
                  </a:extLst>
                </a:gridCol>
                <a:gridCol w="549102">
                  <a:extLst>
                    <a:ext uri="{9D8B030D-6E8A-4147-A177-3AD203B41FA5}">
                      <a16:colId xmlns:a16="http://schemas.microsoft.com/office/drawing/2014/main" val="3452939461"/>
                    </a:ext>
                  </a:extLst>
                </a:gridCol>
                <a:gridCol w="577827">
                  <a:extLst>
                    <a:ext uri="{9D8B030D-6E8A-4147-A177-3AD203B41FA5}">
                      <a16:colId xmlns:a16="http://schemas.microsoft.com/office/drawing/2014/main" val="2887042035"/>
                    </a:ext>
                  </a:extLst>
                </a:gridCol>
                <a:gridCol w="651907">
                  <a:extLst>
                    <a:ext uri="{9D8B030D-6E8A-4147-A177-3AD203B41FA5}">
                      <a16:colId xmlns:a16="http://schemas.microsoft.com/office/drawing/2014/main" val="375302886"/>
                    </a:ext>
                  </a:extLst>
                </a:gridCol>
              </a:tblGrid>
              <a:tr h="334178">
                <a:tc>
                  <a:txBody>
                    <a:bodyPr/>
                    <a:lstStyle/>
                    <a:p>
                      <a:pPr algn="l" fontAlgn="b"/>
                      <a:r>
                        <a:rPr lang="en-IN" sz="1000" u="none" strike="noStrike">
                          <a:effectLst/>
                        </a:rPr>
                        <a:t>antecedents</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consequents</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antecedent support</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consequent support</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support</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confidence</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lift</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leverage</a:t>
                      </a:r>
                      <a:endParaRPr lang="en-IN" sz="1000" b="1" i="0" u="none" strike="noStrike">
                        <a:solidFill>
                          <a:srgbClr val="000000"/>
                        </a:solidFill>
                        <a:effectLst/>
                        <a:latin typeface="Arial" panose="020B0604020202020204" pitchFamily="34" charset="0"/>
                      </a:endParaRPr>
                    </a:p>
                  </a:txBody>
                  <a:tcPr marL="9071" marR="9071" marT="9071" marB="0" anchor="b"/>
                </a:tc>
                <a:tc>
                  <a:txBody>
                    <a:bodyPr/>
                    <a:lstStyle/>
                    <a:p>
                      <a:pPr algn="l" fontAlgn="b"/>
                      <a:r>
                        <a:rPr lang="en-IN" sz="1000" u="none" strike="noStrike">
                          <a:effectLst/>
                        </a:rPr>
                        <a:t>conviction</a:t>
                      </a:r>
                      <a:endParaRPr lang="en-IN" sz="1000" b="1" i="0" u="none" strike="noStrike">
                        <a:solidFill>
                          <a:srgbClr val="000000"/>
                        </a:solidFill>
                        <a:effectLst/>
                        <a:latin typeface="Arial" panose="020B0604020202020204" pitchFamily="34" charset="0"/>
                      </a:endParaRPr>
                    </a:p>
                  </a:txBody>
                  <a:tcPr marL="9071" marR="9071" marT="9071" marB="0" anchor="b"/>
                </a:tc>
                <a:extLst>
                  <a:ext uri="{0D108BD9-81ED-4DB2-BD59-A6C34878D82A}">
                    <a16:rowId xmlns:a16="http://schemas.microsoft.com/office/drawing/2014/main" val="3914819301"/>
                  </a:ext>
                </a:extLst>
              </a:tr>
              <a:tr h="479315">
                <a:tc>
                  <a:txBody>
                    <a:bodyPr/>
                    <a:lstStyle/>
                    <a:p>
                      <a:pPr algn="r" fontAlgn="ctr"/>
                      <a:r>
                        <a:rPr lang="en-IN" sz="1000" u="none" strike="noStrike">
                          <a:effectLst/>
                        </a:rPr>
                        <a:t>(lunch meat, sandwich loaves)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(individual meals)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0.14662</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0.375768</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0.08253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0.562874</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1.49793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0.02743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1.428037</a:t>
                      </a:r>
                      <a:endParaRPr lang="en-IN" sz="1000" b="0" i="0" u="none" strike="noStrike">
                        <a:solidFill>
                          <a:srgbClr val="000000"/>
                        </a:solidFill>
                        <a:effectLst/>
                        <a:latin typeface="Arial" panose="020B0604020202020204" pitchFamily="34" charset="0"/>
                      </a:endParaRPr>
                    </a:p>
                  </a:txBody>
                  <a:tcPr marL="9071" marR="9071" marT="9071" marB="0" anchor="ctr"/>
                </a:tc>
                <a:extLst>
                  <a:ext uri="{0D108BD9-81ED-4DB2-BD59-A6C34878D82A}">
                    <a16:rowId xmlns:a16="http://schemas.microsoft.com/office/drawing/2014/main" val="4192486143"/>
                  </a:ext>
                </a:extLst>
              </a:tr>
              <a:tr h="479315">
                <a:tc>
                  <a:txBody>
                    <a:bodyPr/>
                    <a:lstStyle/>
                    <a:p>
                      <a:pPr algn="r" fontAlgn="ctr"/>
                      <a:r>
                        <a:rPr lang="en-IN" sz="1000" u="none" strike="noStrike">
                          <a:effectLst/>
                        </a:rPr>
                        <a:t>(individual meals)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(lunch meat, sandwich loaves)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0.375768</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0.14662</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0.08253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0.219626</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1.49793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0.02743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1.093553</a:t>
                      </a:r>
                      <a:endParaRPr lang="en-IN" sz="1000" b="0" i="0" u="none" strike="noStrike">
                        <a:solidFill>
                          <a:srgbClr val="000000"/>
                        </a:solidFill>
                        <a:effectLst/>
                        <a:latin typeface="Arial" panose="020B0604020202020204" pitchFamily="34" charset="0"/>
                      </a:endParaRPr>
                    </a:p>
                  </a:txBody>
                  <a:tcPr marL="9071" marR="9071" marT="9071" marB="0" anchor="ctr"/>
                </a:tc>
                <a:extLst>
                  <a:ext uri="{0D108BD9-81ED-4DB2-BD59-A6C34878D82A}">
                    <a16:rowId xmlns:a16="http://schemas.microsoft.com/office/drawing/2014/main" val="567907184"/>
                  </a:ext>
                </a:extLst>
              </a:tr>
              <a:tr h="334178">
                <a:tc>
                  <a:txBody>
                    <a:bodyPr/>
                    <a:lstStyle/>
                    <a:p>
                      <a:pPr algn="r" fontAlgn="ctr"/>
                      <a:r>
                        <a:rPr lang="en-IN" sz="1000" u="none" strike="noStrike">
                          <a:effectLst/>
                        </a:rPr>
                        <a:t>(spaghetti sauce, poultry)</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(dinner rolls)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0.171203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0.388938</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0.09921</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0.579487</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1.48992</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0.03262</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1.453136</a:t>
                      </a:r>
                      <a:endParaRPr lang="en-IN" sz="1000" b="0" i="0" u="none" strike="noStrike">
                        <a:solidFill>
                          <a:srgbClr val="000000"/>
                        </a:solidFill>
                        <a:effectLst/>
                        <a:latin typeface="Arial" panose="020B0604020202020204" pitchFamily="34" charset="0"/>
                      </a:endParaRPr>
                    </a:p>
                  </a:txBody>
                  <a:tcPr marL="9071" marR="9071" marT="9071" marB="0" anchor="ctr"/>
                </a:tc>
                <a:extLst>
                  <a:ext uri="{0D108BD9-81ED-4DB2-BD59-A6C34878D82A}">
                    <a16:rowId xmlns:a16="http://schemas.microsoft.com/office/drawing/2014/main" val="2191178358"/>
                  </a:ext>
                </a:extLst>
              </a:tr>
              <a:tr h="334178">
                <a:tc>
                  <a:txBody>
                    <a:bodyPr/>
                    <a:lstStyle/>
                    <a:p>
                      <a:pPr algn="r" fontAlgn="ctr"/>
                      <a:r>
                        <a:rPr lang="en-IN" sz="1000" u="none" strike="noStrike">
                          <a:effectLst/>
                        </a:rPr>
                        <a:t>(dinner rolls)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(spaghetti sauce, poultry)</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0.388938</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0.171203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0.09921</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0.255079</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1.48992</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0.03262</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1.112597</a:t>
                      </a:r>
                      <a:endParaRPr lang="en-IN" sz="1000" b="0" i="0" u="none" strike="noStrike">
                        <a:solidFill>
                          <a:srgbClr val="000000"/>
                        </a:solidFill>
                        <a:effectLst/>
                        <a:latin typeface="Arial" panose="020B0604020202020204" pitchFamily="34" charset="0"/>
                      </a:endParaRPr>
                    </a:p>
                  </a:txBody>
                  <a:tcPr marL="9071" marR="9071" marT="9071" marB="0" anchor="ctr"/>
                </a:tc>
                <a:extLst>
                  <a:ext uri="{0D108BD9-81ED-4DB2-BD59-A6C34878D82A}">
                    <a16:rowId xmlns:a16="http://schemas.microsoft.com/office/drawing/2014/main" val="3078331820"/>
                  </a:ext>
                </a:extLst>
              </a:tr>
              <a:tr h="334178">
                <a:tc>
                  <a:txBody>
                    <a:bodyPr/>
                    <a:lstStyle/>
                    <a:p>
                      <a:pPr algn="r" fontAlgn="ctr"/>
                      <a:r>
                        <a:rPr lang="en-IN" sz="1000" u="none" strike="noStrike">
                          <a:effectLst/>
                        </a:rPr>
                        <a:t>(ketchup, cheeses)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(sandwich loaves)</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0.160667</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0.349429</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0.08253</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0.513661</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1.47</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0.02639</a:t>
                      </a:r>
                      <a:endParaRPr lang="en-IN" sz="1000" b="0" i="0" u="none" strike="noStrike">
                        <a:solidFill>
                          <a:srgbClr val="000000"/>
                        </a:solidFill>
                        <a:effectLst/>
                        <a:latin typeface="Arial" panose="020B0604020202020204" pitchFamily="34" charset="0"/>
                      </a:endParaRPr>
                    </a:p>
                  </a:txBody>
                  <a:tcPr marL="9071" marR="9071" marT="9071" marB="0" anchor="ctr"/>
                </a:tc>
                <a:tc>
                  <a:txBody>
                    <a:bodyPr/>
                    <a:lstStyle/>
                    <a:p>
                      <a:pPr algn="r" fontAlgn="ctr"/>
                      <a:r>
                        <a:rPr lang="en-IN" sz="1000" u="none" strike="noStrike">
                          <a:effectLst/>
                        </a:rPr>
                        <a:t>1.33769</a:t>
                      </a:r>
                      <a:endParaRPr lang="en-IN" sz="1000" b="0" i="0" u="none" strike="noStrike">
                        <a:solidFill>
                          <a:srgbClr val="000000"/>
                        </a:solidFill>
                        <a:effectLst/>
                        <a:latin typeface="Arial" panose="020B0604020202020204" pitchFamily="34" charset="0"/>
                      </a:endParaRPr>
                    </a:p>
                  </a:txBody>
                  <a:tcPr marL="9071" marR="9071" marT="9071" marB="0" anchor="ctr"/>
                </a:tc>
                <a:extLst>
                  <a:ext uri="{0D108BD9-81ED-4DB2-BD59-A6C34878D82A}">
                    <a16:rowId xmlns:a16="http://schemas.microsoft.com/office/drawing/2014/main" val="3484724622"/>
                  </a:ext>
                </a:extLst>
              </a:tr>
            </a:tbl>
          </a:graphicData>
        </a:graphic>
      </p:graphicFrame>
    </p:spTree>
    <p:extLst>
      <p:ext uri="{BB962C8B-B14F-4D97-AF65-F5344CB8AC3E}">
        <p14:creationId xmlns:p14="http://schemas.microsoft.com/office/powerpoint/2010/main" val="963162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701C370-924C-42CC-B0DE-92B8790E7FC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000" dirty="0">
                <a:solidFill>
                  <a:srgbClr val="FF0000"/>
                </a:solidFill>
              </a:rPr>
              <a:t>4 : Associations Identified (Support, Confidence and Lift) Values in Tabular format.</a:t>
            </a:r>
          </a:p>
        </p:txBody>
      </p:sp>
      <p:sp>
        <p:nvSpPr>
          <p:cNvPr id="3" name="Content Placeholder 2">
            <a:extLst>
              <a:ext uri="{FF2B5EF4-FFF2-40B4-BE49-F238E27FC236}">
                <a16:creationId xmlns:a16="http://schemas.microsoft.com/office/drawing/2014/main" id="{99C78E88-2420-49C9-8500-8D8B1CC975A6}"/>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a:t>Bottom 5 Identified Associations: </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A999A381-804B-480E-8E68-2540AB46B37B}"/>
              </a:ext>
            </a:extLst>
          </p:cNvPr>
          <p:cNvGraphicFramePr>
            <a:graphicFrameLocks noGrp="1"/>
          </p:cNvGraphicFramePr>
          <p:nvPr>
            <p:extLst>
              <p:ext uri="{D42A27DB-BD31-4B8C-83A1-F6EECF244321}">
                <p14:modId xmlns:p14="http://schemas.microsoft.com/office/powerpoint/2010/main" val="1810589517"/>
              </p:ext>
            </p:extLst>
          </p:nvPr>
        </p:nvGraphicFramePr>
        <p:xfrm>
          <a:off x="4618374" y="2385123"/>
          <a:ext cx="6282923" cy="1328618"/>
        </p:xfrm>
        <a:graphic>
          <a:graphicData uri="http://schemas.openxmlformats.org/drawingml/2006/table">
            <a:tbl>
              <a:tblPr firstRow="1" bandRow="1">
                <a:tableStyleId>{5C22544A-7EE6-4342-B048-85BDC9FD1C3A}</a:tableStyleId>
              </a:tblPr>
              <a:tblGrid>
                <a:gridCol w="799456">
                  <a:extLst>
                    <a:ext uri="{9D8B030D-6E8A-4147-A177-3AD203B41FA5}">
                      <a16:colId xmlns:a16="http://schemas.microsoft.com/office/drawing/2014/main" val="4206101366"/>
                    </a:ext>
                  </a:extLst>
                </a:gridCol>
                <a:gridCol w="827717">
                  <a:extLst>
                    <a:ext uri="{9D8B030D-6E8A-4147-A177-3AD203B41FA5}">
                      <a16:colId xmlns:a16="http://schemas.microsoft.com/office/drawing/2014/main" val="2056145419"/>
                    </a:ext>
                  </a:extLst>
                </a:gridCol>
                <a:gridCol w="736655">
                  <a:extLst>
                    <a:ext uri="{9D8B030D-6E8A-4147-A177-3AD203B41FA5}">
                      <a16:colId xmlns:a16="http://schemas.microsoft.com/office/drawing/2014/main" val="1086382639"/>
                    </a:ext>
                  </a:extLst>
                </a:gridCol>
                <a:gridCol w="764916">
                  <a:extLst>
                    <a:ext uri="{9D8B030D-6E8A-4147-A177-3AD203B41FA5}">
                      <a16:colId xmlns:a16="http://schemas.microsoft.com/office/drawing/2014/main" val="3604360231"/>
                    </a:ext>
                  </a:extLst>
                </a:gridCol>
                <a:gridCol w="570233">
                  <a:extLst>
                    <a:ext uri="{9D8B030D-6E8A-4147-A177-3AD203B41FA5}">
                      <a16:colId xmlns:a16="http://schemas.microsoft.com/office/drawing/2014/main" val="3405639922"/>
                    </a:ext>
                  </a:extLst>
                </a:gridCol>
                <a:gridCol w="724095">
                  <a:extLst>
                    <a:ext uri="{9D8B030D-6E8A-4147-A177-3AD203B41FA5}">
                      <a16:colId xmlns:a16="http://schemas.microsoft.com/office/drawing/2014/main" val="1680852235"/>
                    </a:ext>
                  </a:extLst>
                </a:gridCol>
                <a:gridCol w="570233">
                  <a:extLst>
                    <a:ext uri="{9D8B030D-6E8A-4147-A177-3AD203B41FA5}">
                      <a16:colId xmlns:a16="http://schemas.microsoft.com/office/drawing/2014/main" val="58136188"/>
                    </a:ext>
                  </a:extLst>
                </a:gridCol>
                <a:gridCol w="612624">
                  <a:extLst>
                    <a:ext uri="{9D8B030D-6E8A-4147-A177-3AD203B41FA5}">
                      <a16:colId xmlns:a16="http://schemas.microsoft.com/office/drawing/2014/main" val="2161075291"/>
                    </a:ext>
                  </a:extLst>
                </a:gridCol>
                <a:gridCol w="676994">
                  <a:extLst>
                    <a:ext uri="{9D8B030D-6E8A-4147-A177-3AD203B41FA5}">
                      <a16:colId xmlns:a16="http://schemas.microsoft.com/office/drawing/2014/main" val="3566490824"/>
                    </a:ext>
                  </a:extLst>
                </a:gridCol>
              </a:tblGrid>
              <a:tr h="347038">
                <a:tc>
                  <a:txBody>
                    <a:bodyPr/>
                    <a:lstStyle/>
                    <a:p>
                      <a:pPr algn="l" fontAlgn="b"/>
                      <a:r>
                        <a:rPr lang="en-IN" sz="1000" u="none" strike="noStrike">
                          <a:effectLst/>
                        </a:rPr>
                        <a:t>antecedents</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consequents</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antecedent support</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consequent support</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support</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confidence</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lift</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leverage</a:t>
                      </a:r>
                      <a:endParaRPr lang="en-IN" sz="1000" b="1" i="0" u="none" strike="noStrike">
                        <a:solidFill>
                          <a:srgbClr val="000000"/>
                        </a:solidFill>
                        <a:effectLst/>
                        <a:latin typeface="Arial" panose="020B0604020202020204" pitchFamily="34" charset="0"/>
                      </a:endParaRPr>
                    </a:p>
                  </a:txBody>
                  <a:tcPr marL="9420" marR="9420" marT="9420" marB="0" anchor="b"/>
                </a:tc>
                <a:tc>
                  <a:txBody>
                    <a:bodyPr/>
                    <a:lstStyle/>
                    <a:p>
                      <a:pPr algn="l" fontAlgn="b"/>
                      <a:r>
                        <a:rPr lang="en-IN" sz="1000" u="none" strike="noStrike">
                          <a:effectLst/>
                        </a:rPr>
                        <a:t>conviction</a:t>
                      </a:r>
                      <a:endParaRPr lang="en-IN" sz="1000" b="1" i="0" u="none" strike="noStrike">
                        <a:solidFill>
                          <a:srgbClr val="000000"/>
                        </a:solidFill>
                        <a:effectLst/>
                        <a:latin typeface="Arial" panose="020B0604020202020204" pitchFamily="34" charset="0"/>
                      </a:endParaRPr>
                    </a:p>
                  </a:txBody>
                  <a:tcPr marL="9420" marR="9420" marT="9420" marB="0" anchor="b"/>
                </a:tc>
                <a:extLst>
                  <a:ext uri="{0D108BD9-81ED-4DB2-BD59-A6C34878D82A}">
                    <a16:rowId xmlns:a16="http://schemas.microsoft.com/office/drawing/2014/main" val="827524092"/>
                  </a:ext>
                </a:extLst>
              </a:tr>
              <a:tr h="196316">
                <a:tc>
                  <a:txBody>
                    <a:bodyPr/>
                    <a:lstStyle/>
                    <a:p>
                      <a:pPr algn="r" fontAlgn="ctr"/>
                      <a:r>
                        <a:rPr lang="en-IN" sz="1000" u="none" strike="noStrike">
                          <a:effectLst/>
                        </a:rPr>
                        <a:t>(lunch meat)</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(pasta)</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0.395083</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0.371378</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0.14223</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0.36</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0.96936</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-0.0045</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0.982221</a:t>
                      </a:r>
                      <a:endParaRPr lang="en-IN" sz="1000" b="0" i="0" u="none" strike="noStrike">
                        <a:solidFill>
                          <a:srgbClr val="000000"/>
                        </a:solidFill>
                        <a:effectLst/>
                        <a:latin typeface="Arial" panose="020B0604020202020204" pitchFamily="34" charset="0"/>
                      </a:endParaRPr>
                    </a:p>
                  </a:txBody>
                  <a:tcPr marL="9420" marR="9420" marT="9420" marB="0" anchor="ctr"/>
                </a:tc>
                <a:extLst>
                  <a:ext uri="{0D108BD9-81ED-4DB2-BD59-A6C34878D82A}">
                    <a16:rowId xmlns:a16="http://schemas.microsoft.com/office/drawing/2014/main" val="3609569538"/>
                  </a:ext>
                </a:extLst>
              </a:tr>
              <a:tr h="196316">
                <a:tc>
                  <a:txBody>
                    <a:bodyPr/>
                    <a:lstStyle/>
                    <a:p>
                      <a:pPr algn="r" fontAlgn="ctr"/>
                      <a:r>
                        <a:rPr lang="en-IN" sz="1000" u="none" strike="noStrike">
                          <a:effectLst/>
                        </a:rPr>
                        <a:t>(milk)</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(waffles)</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0.380158</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0.394205</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0.14311</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0.376443</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0.95494</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-0.00675</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0.971515</a:t>
                      </a:r>
                      <a:endParaRPr lang="en-IN" sz="1000" b="0" i="0" u="none" strike="noStrike">
                        <a:solidFill>
                          <a:srgbClr val="000000"/>
                        </a:solidFill>
                        <a:effectLst/>
                        <a:latin typeface="Arial" panose="020B0604020202020204" pitchFamily="34" charset="0"/>
                      </a:endParaRPr>
                    </a:p>
                  </a:txBody>
                  <a:tcPr marL="9420" marR="9420" marT="9420" marB="0" anchor="ctr"/>
                </a:tc>
                <a:extLst>
                  <a:ext uri="{0D108BD9-81ED-4DB2-BD59-A6C34878D82A}">
                    <a16:rowId xmlns:a16="http://schemas.microsoft.com/office/drawing/2014/main" val="1078062414"/>
                  </a:ext>
                </a:extLst>
              </a:tr>
              <a:tr h="196316">
                <a:tc>
                  <a:txBody>
                    <a:bodyPr/>
                    <a:lstStyle/>
                    <a:p>
                      <a:pPr algn="r" fontAlgn="ctr"/>
                      <a:r>
                        <a:rPr lang="en-IN" sz="1000" u="none" strike="noStrike">
                          <a:effectLst/>
                        </a:rPr>
                        <a:t>(waffles)</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(milk)</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0.394205</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0.380158</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0.14311</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0.363029</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0.95494</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-0.00675</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0.973109</a:t>
                      </a:r>
                      <a:endParaRPr lang="en-IN" sz="1000" b="0" i="0" u="none" strike="noStrike">
                        <a:solidFill>
                          <a:srgbClr val="000000"/>
                        </a:solidFill>
                        <a:effectLst/>
                        <a:latin typeface="Arial" panose="020B0604020202020204" pitchFamily="34" charset="0"/>
                      </a:endParaRPr>
                    </a:p>
                  </a:txBody>
                  <a:tcPr marL="9420" marR="9420" marT="9420" marB="0" anchor="ctr"/>
                </a:tc>
                <a:extLst>
                  <a:ext uri="{0D108BD9-81ED-4DB2-BD59-A6C34878D82A}">
                    <a16:rowId xmlns:a16="http://schemas.microsoft.com/office/drawing/2014/main" val="1776830650"/>
                  </a:ext>
                </a:extLst>
              </a:tr>
              <a:tr h="196316">
                <a:tc>
                  <a:txBody>
                    <a:bodyPr/>
                    <a:lstStyle/>
                    <a:p>
                      <a:pPr algn="r" fontAlgn="ctr"/>
                      <a:r>
                        <a:rPr lang="en-IN" sz="1000" u="none" strike="noStrike">
                          <a:effectLst/>
                        </a:rPr>
                        <a:t>(butter)</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(beef)</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0.367867</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0.37489</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0.12818</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0.348449</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0.92947</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-0.00973</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0.959418</a:t>
                      </a:r>
                      <a:endParaRPr lang="en-IN" sz="1000" b="0" i="0" u="none" strike="noStrike">
                        <a:solidFill>
                          <a:srgbClr val="000000"/>
                        </a:solidFill>
                        <a:effectLst/>
                        <a:latin typeface="Arial" panose="020B0604020202020204" pitchFamily="34" charset="0"/>
                      </a:endParaRPr>
                    </a:p>
                  </a:txBody>
                  <a:tcPr marL="9420" marR="9420" marT="9420" marB="0" anchor="ctr"/>
                </a:tc>
                <a:extLst>
                  <a:ext uri="{0D108BD9-81ED-4DB2-BD59-A6C34878D82A}">
                    <a16:rowId xmlns:a16="http://schemas.microsoft.com/office/drawing/2014/main" val="371483119"/>
                  </a:ext>
                </a:extLst>
              </a:tr>
              <a:tr h="196316">
                <a:tc>
                  <a:txBody>
                    <a:bodyPr/>
                    <a:lstStyle/>
                    <a:p>
                      <a:pPr algn="r" fontAlgn="ctr"/>
                      <a:r>
                        <a:rPr lang="en-IN" sz="1000" u="none" strike="noStrike">
                          <a:effectLst/>
                        </a:rPr>
                        <a:t>(beef)</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(butter)</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0.37489</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0.367867</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0.12818</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0.34192</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0.92947</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-0.00973</a:t>
                      </a:r>
                      <a:endParaRPr lang="en-IN" sz="1000" b="0" i="0" u="none" strike="noStrike">
                        <a:solidFill>
                          <a:srgbClr val="000000"/>
                        </a:solidFill>
                        <a:effectLst/>
                        <a:latin typeface="Arial" panose="020B0604020202020204" pitchFamily="34" charset="0"/>
                      </a:endParaRPr>
                    </a:p>
                  </a:txBody>
                  <a:tcPr marL="9420" marR="9420" marT="9420" marB="0" anchor="ctr"/>
                </a:tc>
                <a:tc>
                  <a:txBody>
                    <a:bodyPr/>
                    <a:lstStyle/>
                    <a:p>
                      <a:pPr algn="r" fontAlgn="ctr"/>
                      <a:r>
                        <a:rPr lang="en-IN" sz="1000" u="none" strike="noStrike">
                          <a:effectLst/>
                        </a:rPr>
                        <a:t>0.960573</a:t>
                      </a:r>
                      <a:endParaRPr lang="en-IN" sz="1000" b="0" i="0" u="none" strike="noStrike">
                        <a:solidFill>
                          <a:srgbClr val="000000"/>
                        </a:solidFill>
                        <a:effectLst/>
                        <a:latin typeface="Arial" panose="020B0604020202020204" pitchFamily="34" charset="0"/>
                      </a:endParaRPr>
                    </a:p>
                  </a:txBody>
                  <a:tcPr marL="9420" marR="9420" marT="9420" marB="0" anchor="ctr"/>
                </a:tc>
                <a:extLst>
                  <a:ext uri="{0D108BD9-81ED-4DB2-BD59-A6C34878D82A}">
                    <a16:rowId xmlns:a16="http://schemas.microsoft.com/office/drawing/2014/main" val="641242366"/>
                  </a:ext>
                </a:extLst>
              </a:tr>
            </a:tbl>
          </a:graphicData>
        </a:graphic>
      </p:graphicFrame>
    </p:spTree>
    <p:extLst>
      <p:ext uri="{BB962C8B-B14F-4D97-AF65-F5344CB8AC3E}">
        <p14:creationId xmlns:p14="http://schemas.microsoft.com/office/powerpoint/2010/main" val="133784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53F5-4674-47E3-92CB-7C8BBC427A42}"/>
              </a:ext>
            </a:extLst>
          </p:cNvPr>
          <p:cNvSpPr>
            <a:spLocks noGrp="1"/>
          </p:cNvSpPr>
          <p:nvPr>
            <p:ph type="title"/>
          </p:nvPr>
        </p:nvSpPr>
        <p:spPr/>
        <p:txBody>
          <a:bodyPr/>
          <a:lstStyle/>
          <a:p>
            <a:r>
              <a:rPr lang="en-IN" dirty="0">
                <a:solidFill>
                  <a:srgbClr val="FF0000"/>
                </a:solidFill>
              </a:rPr>
              <a:t>How values are calculated:</a:t>
            </a:r>
          </a:p>
        </p:txBody>
      </p:sp>
      <p:sp>
        <p:nvSpPr>
          <p:cNvPr id="3" name="Content Placeholder 2">
            <a:extLst>
              <a:ext uri="{FF2B5EF4-FFF2-40B4-BE49-F238E27FC236}">
                <a16:creationId xmlns:a16="http://schemas.microsoft.com/office/drawing/2014/main" id="{E5724BC1-9CF2-45FC-89DD-C67AA8935EC7}"/>
              </a:ext>
            </a:extLst>
          </p:cNvPr>
          <p:cNvSpPr>
            <a:spLocks noGrp="1"/>
          </p:cNvSpPr>
          <p:nvPr>
            <p:ph idx="1"/>
          </p:nvPr>
        </p:nvSpPr>
        <p:spPr/>
        <p:txBody>
          <a:bodyPr>
            <a:normAutofit fontScale="92500" lnSpcReduction="20000"/>
          </a:bodyPr>
          <a:lstStyle/>
          <a:p>
            <a:r>
              <a:rPr lang="en-IN" dirty="0">
                <a:solidFill>
                  <a:srgbClr val="00B050"/>
                </a:solidFill>
              </a:rPr>
              <a:t>Support Value Calculated:</a:t>
            </a:r>
          </a:p>
          <a:p>
            <a:r>
              <a:rPr lang="en-IN" dirty="0"/>
              <a:t>As our Threshold Value for Support is 0.1 (10%).Hence we could see that our Support Value is ranging from 0.08 to 0.12 which means 10% of time every product each product is present in every Basket.</a:t>
            </a:r>
          </a:p>
          <a:p>
            <a:r>
              <a:rPr lang="en-IN" dirty="0">
                <a:solidFill>
                  <a:srgbClr val="00B050"/>
                </a:solidFill>
              </a:rPr>
              <a:t>Confidence Value Calculated:</a:t>
            </a:r>
          </a:p>
          <a:p>
            <a:r>
              <a:rPr lang="en-IN" dirty="0"/>
              <a:t>As our Confidence Value is ranging from 34 % to 56 % </a:t>
            </a:r>
          </a:p>
          <a:p>
            <a:r>
              <a:rPr lang="en-IN" dirty="0"/>
              <a:t>which means that there is chance of 34% to 56% that every product is available or present in each basket based on our Support value which is of (10% of times every basket has same product).</a:t>
            </a:r>
          </a:p>
          <a:p>
            <a:endParaRPr lang="en-IN" dirty="0"/>
          </a:p>
          <a:p>
            <a:endParaRPr lang="en-IN" dirty="0"/>
          </a:p>
        </p:txBody>
      </p:sp>
    </p:spTree>
    <p:extLst>
      <p:ext uri="{BB962C8B-B14F-4D97-AF65-F5344CB8AC3E}">
        <p14:creationId xmlns:p14="http://schemas.microsoft.com/office/powerpoint/2010/main" val="92133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6ECB-0BCD-4DAA-A1FA-BA81E4798DAA}"/>
              </a:ext>
            </a:extLst>
          </p:cNvPr>
          <p:cNvSpPr>
            <a:spLocks noGrp="1"/>
          </p:cNvSpPr>
          <p:nvPr>
            <p:ph type="title"/>
          </p:nvPr>
        </p:nvSpPr>
        <p:spPr/>
        <p:txBody>
          <a:bodyPr>
            <a:normAutofit/>
          </a:bodyPr>
          <a:lstStyle/>
          <a:p>
            <a:r>
              <a:rPr lang="en-IN" sz="3600" dirty="0">
                <a:solidFill>
                  <a:srgbClr val="FF0000"/>
                </a:solidFill>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3DEF1ECF-F03D-4F49-821A-3E2F77DB1ABA}"/>
              </a:ext>
            </a:extLst>
          </p:cNvPr>
          <p:cNvSpPr>
            <a:spLocks noGrp="1"/>
          </p:cNvSpPr>
          <p:nvPr>
            <p:ph idx="1"/>
          </p:nvPr>
        </p:nvSpPr>
        <p:spPr/>
        <p:txBody>
          <a:bodyPr/>
          <a:lstStyle/>
          <a:p>
            <a:r>
              <a:rPr lang="en-IN" dirty="0"/>
              <a:t>1 : Problem Statement/Business Problem.</a:t>
            </a:r>
          </a:p>
          <a:p>
            <a:r>
              <a:rPr lang="en-IN" dirty="0"/>
              <a:t>2 : Exploratory Analysis of data &amp; an executive summary.</a:t>
            </a:r>
          </a:p>
          <a:p>
            <a:r>
              <a:rPr lang="en-IN" dirty="0"/>
              <a:t>3 : Market Basket Analysis (Association Rules).</a:t>
            </a:r>
          </a:p>
          <a:p>
            <a:r>
              <a:rPr lang="en-IN" dirty="0"/>
              <a:t>4 : Associations Identified (Support, Confidence and Lift) Values.</a:t>
            </a:r>
          </a:p>
          <a:p>
            <a:r>
              <a:rPr lang="en-IN" dirty="0"/>
              <a:t>5 : Possible Combos with Lucrative Offers.</a:t>
            </a:r>
          </a:p>
          <a:p>
            <a:r>
              <a:rPr lang="en-IN" dirty="0"/>
              <a:t>6 : Recommendations.</a:t>
            </a:r>
          </a:p>
        </p:txBody>
      </p:sp>
    </p:spTree>
    <p:extLst>
      <p:ext uri="{BB962C8B-B14F-4D97-AF65-F5344CB8AC3E}">
        <p14:creationId xmlns:p14="http://schemas.microsoft.com/office/powerpoint/2010/main" val="4073064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00DF-28F9-4AF0-9504-F82BE1832356}"/>
              </a:ext>
            </a:extLst>
          </p:cNvPr>
          <p:cNvSpPr>
            <a:spLocks noGrp="1"/>
          </p:cNvSpPr>
          <p:nvPr>
            <p:ph type="title"/>
          </p:nvPr>
        </p:nvSpPr>
        <p:spPr/>
        <p:txBody>
          <a:bodyPr>
            <a:normAutofit/>
          </a:bodyPr>
          <a:lstStyle/>
          <a:p>
            <a:r>
              <a:rPr lang="en-IN" sz="1800" dirty="0">
                <a:solidFill>
                  <a:srgbClr val="FF0000"/>
                </a:solidFill>
              </a:rPr>
              <a:t>How values are calculated:</a:t>
            </a:r>
            <a:endParaRPr lang="en-IN" sz="1800" dirty="0"/>
          </a:p>
        </p:txBody>
      </p:sp>
      <p:sp>
        <p:nvSpPr>
          <p:cNvPr id="3" name="Content Placeholder 2">
            <a:extLst>
              <a:ext uri="{FF2B5EF4-FFF2-40B4-BE49-F238E27FC236}">
                <a16:creationId xmlns:a16="http://schemas.microsoft.com/office/drawing/2014/main" id="{56227309-CBBC-4454-960C-5529E07FD3E3}"/>
              </a:ext>
            </a:extLst>
          </p:cNvPr>
          <p:cNvSpPr>
            <a:spLocks noGrp="1"/>
          </p:cNvSpPr>
          <p:nvPr>
            <p:ph idx="1"/>
          </p:nvPr>
        </p:nvSpPr>
        <p:spPr/>
        <p:txBody>
          <a:bodyPr>
            <a:normAutofit lnSpcReduction="10000"/>
          </a:bodyPr>
          <a:lstStyle/>
          <a:p>
            <a:r>
              <a:rPr lang="en-IN" dirty="0">
                <a:solidFill>
                  <a:srgbClr val="00B050"/>
                </a:solidFill>
              </a:rPr>
              <a:t>Lift</a:t>
            </a:r>
            <a:r>
              <a:rPr lang="en-IN" dirty="0"/>
              <a:t>:  It calculates which Product/Item can be first recommend to the Basket based on the Items present in the existing basket, Suppose if one basket has 2 products and other basket also has same 2 products so depending upon the LIFT value whichever product will have the HIGHER LIFT value system will recommend that product first.</a:t>
            </a:r>
          </a:p>
          <a:p>
            <a:r>
              <a:rPr lang="en-IN" dirty="0"/>
              <a:t>So Confidence value gives us Probability/Chance how much our Support Value (10%) which we assumed about 10 percent of chances that every basket has same product is True or not.</a:t>
            </a:r>
          </a:p>
          <a:p>
            <a:r>
              <a:rPr lang="en-IN" dirty="0"/>
              <a:t>How much our assumption on Support value is possible, Confidence gives us the Probability.</a:t>
            </a:r>
          </a:p>
          <a:p>
            <a:endParaRPr lang="en-IN" dirty="0"/>
          </a:p>
        </p:txBody>
      </p:sp>
    </p:spTree>
    <p:extLst>
      <p:ext uri="{BB962C8B-B14F-4D97-AF65-F5344CB8AC3E}">
        <p14:creationId xmlns:p14="http://schemas.microsoft.com/office/powerpoint/2010/main" val="66069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B3E8C51-A449-4252-A8A4-0B93FE056CB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solidFill>
                  <a:srgbClr val="FF0000"/>
                </a:solidFill>
              </a:rPr>
              <a:t>5 : Possible Combos with Lucrative Offers.</a:t>
            </a:r>
          </a:p>
        </p:txBody>
      </p:sp>
      <p:cxnSp>
        <p:nvCxnSpPr>
          <p:cNvPr id="37"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8"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79A43199-FA0E-4249-8003-E27B7C618481}"/>
              </a:ext>
            </a:extLst>
          </p:cNvPr>
          <p:cNvGraphicFramePr>
            <a:graphicFrameLocks noGrp="1"/>
          </p:cNvGraphicFramePr>
          <p:nvPr>
            <p:ph idx="1"/>
            <p:extLst>
              <p:ext uri="{D42A27DB-BD31-4B8C-83A1-F6EECF244321}">
                <p14:modId xmlns:p14="http://schemas.microsoft.com/office/powerpoint/2010/main" val="1423253499"/>
              </p:ext>
            </p:extLst>
          </p:nvPr>
        </p:nvGraphicFramePr>
        <p:xfrm>
          <a:off x="4618374" y="1358396"/>
          <a:ext cx="6282920" cy="3382075"/>
        </p:xfrm>
        <a:graphic>
          <a:graphicData uri="http://schemas.openxmlformats.org/drawingml/2006/table">
            <a:tbl>
              <a:tblPr firstRow="1" bandRow="1">
                <a:tableStyleId>{5C22544A-7EE6-4342-B048-85BDC9FD1C3A}</a:tableStyleId>
              </a:tblPr>
              <a:tblGrid>
                <a:gridCol w="2674297">
                  <a:extLst>
                    <a:ext uri="{9D8B030D-6E8A-4147-A177-3AD203B41FA5}">
                      <a16:colId xmlns:a16="http://schemas.microsoft.com/office/drawing/2014/main" val="1973330727"/>
                    </a:ext>
                  </a:extLst>
                </a:gridCol>
                <a:gridCol w="2276917">
                  <a:extLst>
                    <a:ext uri="{9D8B030D-6E8A-4147-A177-3AD203B41FA5}">
                      <a16:colId xmlns:a16="http://schemas.microsoft.com/office/drawing/2014/main" val="1565246902"/>
                    </a:ext>
                  </a:extLst>
                </a:gridCol>
                <a:gridCol w="1331706">
                  <a:extLst>
                    <a:ext uri="{9D8B030D-6E8A-4147-A177-3AD203B41FA5}">
                      <a16:colId xmlns:a16="http://schemas.microsoft.com/office/drawing/2014/main" val="394898557"/>
                    </a:ext>
                  </a:extLst>
                </a:gridCol>
              </a:tblGrid>
              <a:tr h="353464">
                <a:tc>
                  <a:txBody>
                    <a:bodyPr/>
                    <a:lstStyle/>
                    <a:p>
                      <a:pPr algn="l" fontAlgn="b"/>
                      <a:r>
                        <a:rPr lang="en-IN" sz="2000" u="none" strike="noStrike">
                          <a:effectLst/>
                        </a:rPr>
                        <a:t>Product</a:t>
                      </a:r>
                      <a:endParaRPr lang="en-IN" sz="2000" b="1"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Combo with</a:t>
                      </a:r>
                      <a:endParaRPr lang="en-IN" sz="2000" b="1"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Lift Value</a:t>
                      </a:r>
                      <a:endParaRPr lang="en-IN" sz="2000" b="1"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301838347"/>
                  </a:ext>
                </a:extLst>
              </a:tr>
              <a:tr h="656073">
                <a:tc>
                  <a:txBody>
                    <a:bodyPr/>
                    <a:lstStyle/>
                    <a:p>
                      <a:pPr algn="l" fontAlgn="b"/>
                      <a:r>
                        <a:rPr lang="en-IN" sz="2000" u="none" strike="noStrike">
                          <a:effectLst/>
                        </a:rPr>
                        <a:t>Lunch Meat &amp; Sandwich Loaves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Individual Meals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r" fontAlgn="b"/>
                      <a:r>
                        <a:rPr lang="en-IN" sz="2000" u="none" strike="noStrike">
                          <a:effectLst/>
                        </a:rPr>
                        <a:t>1.49</a:t>
                      </a:r>
                      <a:endParaRPr lang="en-IN" sz="2000" b="0"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2898366740"/>
                  </a:ext>
                </a:extLst>
              </a:tr>
              <a:tr h="656073">
                <a:tc>
                  <a:txBody>
                    <a:bodyPr/>
                    <a:lstStyle/>
                    <a:p>
                      <a:pPr algn="l" fontAlgn="b"/>
                      <a:r>
                        <a:rPr lang="en-IN" sz="2000" u="none" strike="noStrike">
                          <a:effectLst/>
                        </a:rPr>
                        <a:t>Spaghetti Sauce &amp; Poultry</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Dinner Rolls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r" fontAlgn="b"/>
                      <a:r>
                        <a:rPr lang="en-IN" sz="2000" u="none" strike="noStrike">
                          <a:effectLst/>
                        </a:rPr>
                        <a:t>1.48</a:t>
                      </a:r>
                      <a:endParaRPr lang="en-IN" sz="2000" b="0"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3412012566"/>
                  </a:ext>
                </a:extLst>
              </a:tr>
              <a:tr h="353464">
                <a:tc>
                  <a:txBody>
                    <a:bodyPr/>
                    <a:lstStyle/>
                    <a:p>
                      <a:pPr algn="l" fontAlgn="b"/>
                      <a:r>
                        <a:rPr lang="en-IN" sz="2000" u="none" strike="noStrike">
                          <a:effectLst/>
                        </a:rPr>
                        <a:t>Ketchup &amp; Cheeses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Sandwich Loaves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r" fontAlgn="b"/>
                      <a:r>
                        <a:rPr lang="en-IN" sz="2000" u="none" strike="noStrike">
                          <a:effectLst/>
                        </a:rPr>
                        <a:t>1.47</a:t>
                      </a:r>
                      <a:endParaRPr lang="en-IN" sz="2000" b="0"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2404183632"/>
                  </a:ext>
                </a:extLst>
              </a:tr>
              <a:tr h="353464">
                <a:tc>
                  <a:txBody>
                    <a:bodyPr/>
                    <a:lstStyle/>
                    <a:p>
                      <a:pPr algn="l" fontAlgn="b"/>
                      <a:r>
                        <a:rPr lang="en-IN" sz="2000" u="none" strike="noStrike">
                          <a:effectLst/>
                        </a:rPr>
                        <a:t>Juice &amp; Dinner Rolls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Spaghetti Sauce</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r" fontAlgn="b"/>
                      <a:r>
                        <a:rPr lang="en-IN" sz="2000" u="none" strike="noStrike">
                          <a:effectLst/>
                        </a:rPr>
                        <a:t>1.46</a:t>
                      </a:r>
                      <a:endParaRPr lang="en-IN" sz="2000" b="0"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915932374"/>
                  </a:ext>
                </a:extLst>
              </a:tr>
              <a:tr h="656073">
                <a:tc>
                  <a:txBody>
                    <a:bodyPr/>
                    <a:lstStyle/>
                    <a:p>
                      <a:pPr algn="l" fontAlgn="b"/>
                      <a:r>
                        <a:rPr lang="en-IN" sz="2000" u="none" strike="noStrike">
                          <a:effectLst/>
                        </a:rPr>
                        <a:t>Poulty &amp; Aluminium Foil</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Juice</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r" fontAlgn="b"/>
                      <a:r>
                        <a:rPr lang="en-IN" sz="2000" u="none" strike="noStrike">
                          <a:effectLst/>
                        </a:rPr>
                        <a:t>1.44</a:t>
                      </a:r>
                      <a:endParaRPr lang="en-IN" sz="2000" b="0"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3808906604"/>
                  </a:ext>
                </a:extLst>
              </a:tr>
              <a:tr h="353464">
                <a:tc>
                  <a:txBody>
                    <a:bodyPr/>
                    <a:lstStyle/>
                    <a:p>
                      <a:pPr algn="l" fontAlgn="b"/>
                      <a:r>
                        <a:rPr lang="en-IN" sz="2000" u="none" strike="noStrike">
                          <a:effectLst/>
                        </a:rPr>
                        <a:t>Beef &amp; Soda</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l" fontAlgn="b"/>
                      <a:r>
                        <a:rPr lang="en-IN" sz="2000" u="none" strike="noStrike">
                          <a:effectLst/>
                        </a:rPr>
                        <a:t>Eggs</a:t>
                      </a:r>
                      <a:endParaRPr lang="en-IN" sz="2000" b="0" i="0" u="none" strike="noStrike">
                        <a:solidFill>
                          <a:srgbClr val="000000"/>
                        </a:solidFill>
                        <a:effectLst/>
                        <a:latin typeface="Calibri" panose="020F0502020204030204" pitchFamily="34" charset="0"/>
                      </a:endParaRPr>
                    </a:p>
                  </a:txBody>
                  <a:tcPr marL="10507" marR="10507" marT="10507" marB="0" anchor="b"/>
                </a:tc>
                <a:tc>
                  <a:txBody>
                    <a:bodyPr/>
                    <a:lstStyle/>
                    <a:p>
                      <a:pPr algn="r" fontAlgn="b"/>
                      <a:r>
                        <a:rPr lang="en-IN" sz="2000" u="none" strike="noStrike">
                          <a:effectLst/>
                        </a:rPr>
                        <a:t>1.43</a:t>
                      </a:r>
                      <a:endParaRPr lang="en-IN" sz="2000" b="0" i="0" u="none" strike="noStrike">
                        <a:solidFill>
                          <a:srgbClr val="000000"/>
                        </a:solidFill>
                        <a:effectLst/>
                        <a:latin typeface="Calibri" panose="020F0502020204030204" pitchFamily="34" charset="0"/>
                      </a:endParaRPr>
                    </a:p>
                  </a:txBody>
                  <a:tcPr marL="10507" marR="10507" marT="10507" marB="0" anchor="b"/>
                </a:tc>
                <a:extLst>
                  <a:ext uri="{0D108BD9-81ED-4DB2-BD59-A6C34878D82A}">
                    <a16:rowId xmlns:a16="http://schemas.microsoft.com/office/drawing/2014/main" val="678775676"/>
                  </a:ext>
                </a:extLst>
              </a:tr>
            </a:tbl>
          </a:graphicData>
        </a:graphic>
      </p:graphicFrame>
    </p:spTree>
    <p:extLst>
      <p:ext uri="{BB962C8B-B14F-4D97-AF65-F5344CB8AC3E}">
        <p14:creationId xmlns:p14="http://schemas.microsoft.com/office/powerpoint/2010/main" val="217069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A0AD-A63D-4823-88CD-630E7898B60E}"/>
              </a:ext>
            </a:extLst>
          </p:cNvPr>
          <p:cNvSpPr>
            <a:spLocks noGrp="1"/>
          </p:cNvSpPr>
          <p:nvPr>
            <p:ph type="title"/>
          </p:nvPr>
        </p:nvSpPr>
        <p:spPr/>
        <p:txBody>
          <a:bodyPr/>
          <a:lstStyle/>
          <a:p>
            <a:r>
              <a:rPr lang="en-IN" dirty="0">
                <a:solidFill>
                  <a:srgbClr val="FF0000"/>
                </a:solidFill>
              </a:rPr>
              <a:t>Discount offers/Combos:</a:t>
            </a:r>
          </a:p>
        </p:txBody>
      </p:sp>
      <p:sp>
        <p:nvSpPr>
          <p:cNvPr id="3" name="Content Placeholder 2">
            <a:extLst>
              <a:ext uri="{FF2B5EF4-FFF2-40B4-BE49-F238E27FC236}">
                <a16:creationId xmlns:a16="http://schemas.microsoft.com/office/drawing/2014/main" id="{76751F94-388A-405E-BD9C-DA5A99D80887}"/>
              </a:ext>
            </a:extLst>
          </p:cNvPr>
          <p:cNvSpPr>
            <a:spLocks noGrp="1"/>
          </p:cNvSpPr>
          <p:nvPr>
            <p:ph idx="1"/>
          </p:nvPr>
        </p:nvSpPr>
        <p:spPr/>
        <p:txBody>
          <a:bodyPr/>
          <a:lstStyle/>
          <a:p>
            <a:r>
              <a:rPr lang="en-IN" dirty="0"/>
              <a:t>Buy 3 and get 1 Free Sandwich Loaves.</a:t>
            </a:r>
          </a:p>
          <a:p>
            <a:r>
              <a:rPr lang="en-IN" dirty="0"/>
              <a:t>20 % Discount on any Poultry Item.</a:t>
            </a:r>
          </a:p>
          <a:p>
            <a:r>
              <a:rPr lang="en-IN" dirty="0"/>
              <a:t>Buy 3 Dozens of Eggs and get 1 Spaghetti Sauce Free.</a:t>
            </a:r>
          </a:p>
          <a:p>
            <a:r>
              <a:rPr lang="en-IN" dirty="0"/>
              <a:t>Buy 2 Dinner Rolls and get 50 % discount on Soda.</a:t>
            </a:r>
          </a:p>
          <a:p>
            <a:r>
              <a:rPr lang="en-IN" dirty="0"/>
              <a:t>Buy 3 Ketchup at Price of 2.</a:t>
            </a:r>
          </a:p>
          <a:p>
            <a:r>
              <a:rPr lang="en-IN" dirty="0"/>
              <a:t>Purchase any item above 1000 (INR) and get one Aluminium coil absolutely FREE.</a:t>
            </a:r>
          </a:p>
          <a:p>
            <a:endParaRPr lang="en-IN" dirty="0"/>
          </a:p>
        </p:txBody>
      </p:sp>
    </p:spTree>
    <p:extLst>
      <p:ext uri="{BB962C8B-B14F-4D97-AF65-F5344CB8AC3E}">
        <p14:creationId xmlns:p14="http://schemas.microsoft.com/office/powerpoint/2010/main" val="291187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CA70-F396-4AAC-B115-E96B0E6C6A0A}"/>
              </a:ext>
            </a:extLst>
          </p:cNvPr>
          <p:cNvSpPr>
            <a:spLocks noGrp="1"/>
          </p:cNvSpPr>
          <p:nvPr>
            <p:ph type="title"/>
          </p:nvPr>
        </p:nvSpPr>
        <p:spPr/>
        <p:txBody>
          <a:bodyPr/>
          <a:lstStyle/>
          <a:p>
            <a:r>
              <a:rPr lang="en-IN" dirty="0">
                <a:solidFill>
                  <a:srgbClr val="FF0000"/>
                </a:solidFill>
              </a:rPr>
              <a:t>Recommendations:</a:t>
            </a:r>
          </a:p>
        </p:txBody>
      </p:sp>
      <p:sp>
        <p:nvSpPr>
          <p:cNvPr id="3" name="Content Placeholder 2">
            <a:extLst>
              <a:ext uri="{FF2B5EF4-FFF2-40B4-BE49-F238E27FC236}">
                <a16:creationId xmlns:a16="http://schemas.microsoft.com/office/drawing/2014/main" id="{A6ADBB0A-75C9-4B02-A03A-052596BB569C}"/>
              </a:ext>
            </a:extLst>
          </p:cNvPr>
          <p:cNvSpPr>
            <a:spLocks noGrp="1"/>
          </p:cNvSpPr>
          <p:nvPr>
            <p:ph idx="1"/>
          </p:nvPr>
        </p:nvSpPr>
        <p:spPr/>
        <p:txBody>
          <a:bodyPr>
            <a:normAutofit fontScale="92500"/>
          </a:bodyPr>
          <a:lstStyle/>
          <a:p>
            <a:r>
              <a:rPr lang="en-IN" sz="1600" dirty="0"/>
              <a:t>People are highly active towards the Poultry products, hence store can put this products in one dedicated section.</a:t>
            </a:r>
          </a:p>
          <a:p>
            <a:r>
              <a:rPr lang="en-IN" sz="1600" dirty="0"/>
              <a:t>Soda with Bakery and Eatable items and try to see which brand of soda is highly active with different bakery and eatable foods.</a:t>
            </a:r>
          </a:p>
          <a:p>
            <a:r>
              <a:rPr lang="en-IN" sz="1600" dirty="0"/>
              <a:t>Check whether Ice-Cream section can be adjusted at the Entrance location or in Billing Counter.</a:t>
            </a:r>
          </a:p>
          <a:p>
            <a:r>
              <a:rPr lang="en-IN" sz="1600" dirty="0"/>
              <a:t>Make one day for flat price on those products which are sitting in Inventory.</a:t>
            </a:r>
          </a:p>
          <a:p>
            <a:r>
              <a:rPr lang="en-IN" sz="1600" dirty="0"/>
              <a:t>Have one Display at the Entrance for the above Combos/Offers.</a:t>
            </a:r>
          </a:p>
          <a:p>
            <a:r>
              <a:rPr lang="en-IN" sz="1600" dirty="0"/>
              <a:t>Send all the Combo/Offers to the Loyal customers which have past history of buying those products via mail, message or by calling.</a:t>
            </a:r>
          </a:p>
          <a:p>
            <a:r>
              <a:rPr lang="en-IN" sz="1600" dirty="0"/>
              <a:t>See if you can get in Bulk for those products which are selling fast.</a:t>
            </a:r>
          </a:p>
          <a:p>
            <a:endParaRPr lang="en-IN" sz="1600" dirty="0"/>
          </a:p>
          <a:p>
            <a:endParaRPr lang="en-IN" sz="1600" dirty="0"/>
          </a:p>
          <a:p>
            <a:endParaRPr lang="en-IN" dirty="0"/>
          </a:p>
          <a:p>
            <a:endParaRPr lang="en-IN" dirty="0"/>
          </a:p>
        </p:txBody>
      </p:sp>
    </p:spTree>
    <p:extLst>
      <p:ext uri="{BB962C8B-B14F-4D97-AF65-F5344CB8AC3E}">
        <p14:creationId xmlns:p14="http://schemas.microsoft.com/office/powerpoint/2010/main" val="360859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E414-2261-4748-B334-BEB9A5AD8270}"/>
              </a:ext>
            </a:extLst>
          </p:cNvPr>
          <p:cNvSpPr>
            <a:spLocks noGrp="1"/>
          </p:cNvSpPr>
          <p:nvPr>
            <p:ph type="title"/>
          </p:nvPr>
        </p:nvSpPr>
        <p:spPr/>
        <p:txBody>
          <a:bodyPr/>
          <a:lstStyle/>
          <a:p>
            <a:r>
              <a:rPr lang="en-IN" dirty="0">
                <a:solidFill>
                  <a:srgbClr val="FF0000"/>
                </a:solidFill>
              </a:rPr>
              <a:t>Reference:</a:t>
            </a:r>
          </a:p>
        </p:txBody>
      </p:sp>
      <p:sp>
        <p:nvSpPr>
          <p:cNvPr id="3" name="Content Placeholder 2">
            <a:extLst>
              <a:ext uri="{FF2B5EF4-FFF2-40B4-BE49-F238E27FC236}">
                <a16:creationId xmlns:a16="http://schemas.microsoft.com/office/drawing/2014/main" id="{7197755A-30F9-4B03-941E-086B069A6CCE}"/>
              </a:ext>
            </a:extLst>
          </p:cNvPr>
          <p:cNvSpPr>
            <a:spLocks noGrp="1"/>
          </p:cNvSpPr>
          <p:nvPr>
            <p:ph idx="1"/>
          </p:nvPr>
        </p:nvSpPr>
        <p:spPr/>
        <p:txBody>
          <a:bodyPr/>
          <a:lstStyle/>
          <a:p>
            <a:r>
              <a:rPr lang="en-IN" dirty="0"/>
              <a:t>Coding is done in Python and same </a:t>
            </a:r>
            <a:r>
              <a:rPr lang="en-IN" dirty="0" err="1"/>
              <a:t>Jupyter</a:t>
            </a:r>
            <a:r>
              <a:rPr lang="en-IN" dirty="0"/>
              <a:t> notebook is also given to you.</a:t>
            </a:r>
          </a:p>
          <a:p>
            <a:r>
              <a:rPr lang="en-IN" dirty="0"/>
              <a:t>Python packages used in coding are:</a:t>
            </a:r>
          </a:p>
          <a:p>
            <a:r>
              <a:rPr lang="en-IN" dirty="0" err="1"/>
              <a:t>Numpy</a:t>
            </a:r>
            <a:r>
              <a:rPr lang="en-IN" dirty="0"/>
              <a:t>, Pandas, Seaborn, Matplotlib.</a:t>
            </a:r>
          </a:p>
          <a:p>
            <a:r>
              <a:rPr lang="en-IN" dirty="0"/>
              <a:t>Python packages used in Market Basket Analysis are:</a:t>
            </a:r>
          </a:p>
          <a:p>
            <a:r>
              <a:rPr lang="en-IN" dirty="0"/>
              <a:t>Transaction Encoder, </a:t>
            </a:r>
            <a:r>
              <a:rPr lang="en-IN" dirty="0" err="1"/>
              <a:t>apriori</a:t>
            </a:r>
            <a:r>
              <a:rPr lang="en-IN" dirty="0"/>
              <a:t>, </a:t>
            </a:r>
            <a:r>
              <a:rPr lang="en-IN" dirty="0" err="1"/>
              <a:t>association_rules</a:t>
            </a:r>
            <a:r>
              <a:rPr lang="en-IN" dirty="0"/>
              <a:t> from </a:t>
            </a:r>
            <a:r>
              <a:rPr lang="en-IN" dirty="0" err="1"/>
              <a:t>mlxtend</a:t>
            </a:r>
            <a:r>
              <a:rPr lang="en-IN" dirty="0"/>
              <a:t> </a:t>
            </a:r>
            <a:r>
              <a:rPr lang="en-IN" dirty="0" err="1"/>
              <a:t>preprocessing</a:t>
            </a:r>
            <a:r>
              <a:rPr lang="en-IN" dirty="0"/>
              <a:t> and </a:t>
            </a:r>
            <a:r>
              <a:rPr lang="en-IN" dirty="0" err="1"/>
              <a:t>frequent_patters</a:t>
            </a:r>
            <a:r>
              <a:rPr lang="en-IN" dirty="0"/>
              <a:t>.</a:t>
            </a:r>
          </a:p>
        </p:txBody>
      </p:sp>
    </p:spTree>
    <p:extLst>
      <p:ext uri="{BB962C8B-B14F-4D97-AF65-F5344CB8AC3E}">
        <p14:creationId xmlns:p14="http://schemas.microsoft.com/office/powerpoint/2010/main" val="361365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5219-19C6-4FD6-AA15-7CE7C31680E8}"/>
              </a:ext>
            </a:extLst>
          </p:cNvPr>
          <p:cNvSpPr>
            <a:spLocks noGrp="1"/>
          </p:cNvSpPr>
          <p:nvPr>
            <p:ph type="title"/>
          </p:nvPr>
        </p:nvSpPr>
        <p:spPr>
          <a:xfrm>
            <a:off x="1451579" y="804520"/>
            <a:ext cx="9603275" cy="587136"/>
          </a:xfrm>
        </p:spPr>
        <p:txBody>
          <a:bodyPr/>
          <a:lstStyle/>
          <a:p>
            <a:r>
              <a:rPr lang="en-IN" dirty="0">
                <a:solidFill>
                  <a:srgbClr val="FF0000"/>
                </a:solidFill>
              </a:rPr>
              <a:t>Thank-you</a:t>
            </a:r>
          </a:p>
        </p:txBody>
      </p:sp>
      <p:sp>
        <p:nvSpPr>
          <p:cNvPr id="3" name="Content Placeholder 2">
            <a:extLst>
              <a:ext uri="{FF2B5EF4-FFF2-40B4-BE49-F238E27FC236}">
                <a16:creationId xmlns:a16="http://schemas.microsoft.com/office/drawing/2014/main" id="{1747D494-9CD4-4C4F-9CCF-A7B5AF9EB5C6}"/>
              </a:ext>
            </a:extLst>
          </p:cNvPr>
          <p:cNvSpPr>
            <a:spLocks noGrp="1"/>
          </p:cNvSpPr>
          <p:nvPr>
            <p:ph idx="1"/>
          </p:nvPr>
        </p:nvSpPr>
        <p:spPr/>
        <p:txBody>
          <a:bodyPr/>
          <a:lstStyle/>
          <a:p>
            <a:pPr marL="0" indent="0">
              <a:buNone/>
            </a:pPr>
            <a:r>
              <a:rPr lang="en-IN" dirty="0"/>
              <a:t>Romil Consultants,</a:t>
            </a:r>
          </a:p>
          <a:p>
            <a:pPr marL="0" indent="0">
              <a:buNone/>
            </a:pPr>
            <a:r>
              <a:rPr lang="en-IN" dirty="0"/>
              <a:t>Email: </a:t>
            </a:r>
            <a:r>
              <a:rPr lang="en-IN" dirty="0">
                <a:hlinkClick r:id="rId2"/>
              </a:rPr>
              <a:t>romil@abc.com</a:t>
            </a:r>
            <a:endParaRPr lang="en-IN" dirty="0"/>
          </a:p>
          <a:p>
            <a:pPr marL="0" indent="0">
              <a:buNone/>
            </a:pPr>
            <a:r>
              <a:rPr lang="en-IN" dirty="0"/>
              <a:t>Contact: 9545639955</a:t>
            </a:r>
          </a:p>
        </p:txBody>
      </p:sp>
    </p:spTree>
    <p:extLst>
      <p:ext uri="{BB962C8B-B14F-4D97-AF65-F5344CB8AC3E}">
        <p14:creationId xmlns:p14="http://schemas.microsoft.com/office/powerpoint/2010/main" val="19043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9E8-AD12-436D-A82C-5D77582773EF}"/>
              </a:ext>
            </a:extLst>
          </p:cNvPr>
          <p:cNvSpPr>
            <a:spLocks noGrp="1"/>
          </p:cNvSpPr>
          <p:nvPr>
            <p:ph type="title"/>
          </p:nvPr>
        </p:nvSpPr>
        <p:spPr/>
        <p:txBody>
          <a:bodyPr>
            <a:normAutofit/>
          </a:bodyPr>
          <a:lstStyle/>
          <a:p>
            <a:r>
              <a:rPr lang="en-IN" sz="2400" dirty="0">
                <a:solidFill>
                  <a:srgbClr val="FF0000"/>
                </a:solidFill>
              </a:rPr>
              <a:t>1 : Problem Statement/Business Problem.</a:t>
            </a:r>
            <a:br>
              <a:rPr lang="en-IN" sz="2400" dirty="0">
                <a:solidFill>
                  <a:srgbClr val="FF0000"/>
                </a:solidFill>
              </a:rPr>
            </a:br>
            <a:endParaRPr lang="en-IN" sz="2400" dirty="0">
              <a:solidFill>
                <a:srgbClr val="FF0000"/>
              </a:solidFill>
            </a:endParaRPr>
          </a:p>
        </p:txBody>
      </p:sp>
      <p:sp>
        <p:nvSpPr>
          <p:cNvPr id="3" name="Content Placeholder 2">
            <a:extLst>
              <a:ext uri="{FF2B5EF4-FFF2-40B4-BE49-F238E27FC236}">
                <a16:creationId xmlns:a16="http://schemas.microsoft.com/office/drawing/2014/main" id="{CDE4DF91-DE62-4E10-A124-170BACAA8702}"/>
              </a:ext>
            </a:extLst>
          </p:cNvPr>
          <p:cNvSpPr>
            <a:spLocks noGrp="1"/>
          </p:cNvSpPr>
          <p:nvPr>
            <p:ph idx="1"/>
          </p:nvPr>
        </p:nvSpPr>
        <p:spPr/>
        <p:txBody>
          <a:bodyPr/>
          <a:lstStyle/>
          <a:p>
            <a:r>
              <a:rPr lang="en-IN" b="0" i="0" dirty="0">
                <a:solidFill>
                  <a:srgbClr val="000000"/>
                </a:solidFill>
                <a:effectLst/>
                <a:latin typeface="Calibri" panose="020F0502020204030204" pitchFamily="34" charset="0"/>
                <a:cs typeface="Calibri" panose="020F0502020204030204" pitchFamily="34" charset="0"/>
              </a:rPr>
              <a:t>A Grocery Store shared the transactional data with us. </a:t>
            </a:r>
            <a:r>
              <a:rPr lang="en-IN" dirty="0">
                <a:solidFill>
                  <a:srgbClr val="000000"/>
                </a:solidFill>
                <a:latin typeface="Calibri" panose="020F0502020204030204" pitchFamily="34" charset="0"/>
                <a:cs typeface="Calibri" panose="020F0502020204030204" pitchFamily="34" charset="0"/>
              </a:rPr>
              <a:t>O</a:t>
            </a:r>
            <a:r>
              <a:rPr lang="en-IN" b="0" i="0" dirty="0">
                <a:solidFill>
                  <a:srgbClr val="000000"/>
                </a:solidFill>
                <a:effectLst/>
                <a:latin typeface="Calibri" panose="020F0502020204030204" pitchFamily="34" charset="0"/>
                <a:cs typeface="Calibri" panose="020F0502020204030204" pitchFamily="34" charset="0"/>
              </a:rPr>
              <a:t>ur job is to identify the most popular combos that can be suggested to the Grocery Store chain after a thorough analysis of the most commonly occurring sets of items in the customer orders. The Store doesn’t have any combo offers. Can you suggest the best combos &amp; offers?</a:t>
            </a:r>
          </a:p>
          <a:p>
            <a:r>
              <a:rPr lang="en-IN" i="0" dirty="0">
                <a:solidFill>
                  <a:srgbClr val="000000"/>
                </a:solidFill>
                <a:effectLst/>
                <a:latin typeface="Calibri" panose="020F0502020204030204" pitchFamily="34" charset="0"/>
                <a:cs typeface="Calibri" panose="020F0502020204030204" pitchFamily="34" charset="0"/>
              </a:rPr>
              <a:t>We will be performing Exploratory Data Analysis to understand the Given Data and based on that We will be doing Market Basket Analysis to identify the Popular combos and offers for the Grocery Store</a:t>
            </a:r>
          </a:p>
          <a:p>
            <a:endParaRPr lang="en-IN" dirty="0"/>
          </a:p>
        </p:txBody>
      </p:sp>
    </p:spTree>
    <p:extLst>
      <p:ext uri="{BB962C8B-B14F-4D97-AF65-F5344CB8AC3E}">
        <p14:creationId xmlns:p14="http://schemas.microsoft.com/office/powerpoint/2010/main" val="27070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A00F3DF-9DF2-4462-8DD6-C3F3854D7421}"/>
              </a:ext>
            </a:extLst>
          </p:cNvPr>
          <p:cNvSpPr>
            <a:spLocks noGrp="1"/>
          </p:cNvSpPr>
          <p:nvPr>
            <p:ph type="title"/>
          </p:nvPr>
        </p:nvSpPr>
        <p:spPr>
          <a:xfrm>
            <a:off x="1451580" y="804520"/>
            <a:ext cx="4176511" cy="1049235"/>
          </a:xfrm>
        </p:spPr>
        <p:txBody>
          <a:bodyPr>
            <a:normAutofit/>
          </a:bodyPr>
          <a:lstStyle/>
          <a:p>
            <a:r>
              <a:rPr lang="en-IN" sz="2000" dirty="0">
                <a:solidFill>
                  <a:srgbClr val="FF0000"/>
                </a:solidFill>
                <a:latin typeface="Calibri" panose="020F0502020204030204" pitchFamily="34" charset="0"/>
                <a:cs typeface="Calibri" panose="020F0502020204030204" pitchFamily="34" charset="0"/>
              </a:rPr>
              <a:t>2 : Exploratory Analysis of data &amp; an executive summary.</a:t>
            </a:r>
            <a:br>
              <a:rPr lang="en-IN" sz="2000" dirty="0">
                <a:solidFill>
                  <a:srgbClr val="FF0000"/>
                </a:solidFill>
                <a:latin typeface="Calibri" panose="020F0502020204030204" pitchFamily="34" charset="0"/>
                <a:cs typeface="Calibri" panose="020F0502020204030204" pitchFamily="34" charset="0"/>
              </a:rPr>
            </a:br>
            <a:endParaRPr lang="en-IN" sz="2000" dirty="0">
              <a:solidFill>
                <a:srgbClr val="FF0000"/>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0110838-E7DC-47BD-9311-7F9F060B243B}"/>
              </a:ext>
            </a:extLst>
          </p:cNvPr>
          <p:cNvSpPr>
            <a:spLocks noGrp="1"/>
          </p:cNvSpPr>
          <p:nvPr>
            <p:ph idx="1"/>
          </p:nvPr>
        </p:nvSpPr>
        <p:spPr>
          <a:xfrm>
            <a:off x="1451581" y="2015732"/>
            <a:ext cx="4172212" cy="3450613"/>
          </a:xfrm>
        </p:spPr>
        <p:txBody>
          <a:bodyPr>
            <a:normAutofit/>
          </a:bodyPr>
          <a:lstStyle/>
          <a:p>
            <a:r>
              <a:rPr lang="en-IN" dirty="0"/>
              <a:t>Our Data looks like :</a:t>
            </a:r>
          </a:p>
          <a:p>
            <a:endParaRPr lang="en-IN" dirty="0"/>
          </a:p>
          <a:p>
            <a:endParaRPr lang="en-IN" dirty="0"/>
          </a:p>
        </p:txBody>
      </p:sp>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6DCDBB7-F28F-47E7-B020-43F464BFF0FA}"/>
              </a:ext>
            </a:extLst>
          </p:cNvPr>
          <p:cNvGraphicFramePr>
            <a:graphicFrameLocks noGrp="1"/>
          </p:cNvGraphicFramePr>
          <p:nvPr>
            <p:extLst>
              <p:ext uri="{D42A27DB-BD31-4B8C-83A1-F6EECF244321}">
                <p14:modId xmlns:p14="http://schemas.microsoft.com/office/powerpoint/2010/main" val="166642532"/>
              </p:ext>
            </p:extLst>
          </p:nvPr>
        </p:nvGraphicFramePr>
        <p:xfrm>
          <a:off x="6569418" y="805583"/>
          <a:ext cx="4010429" cy="4660766"/>
        </p:xfrm>
        <a:graphic>
          <a:graphicData uri="http://schemas.openxmlformats.org/drawingml/2006/table">
            <a:tbl>
              <a:tblPr firstRow="1" bandRow="1">
                <a:solidFill>
                  <a:schemeClr val="tx1">
                    <a:lumMod val="75000"/>
                    <a:lumOff val="25000"/>
                  </a:schemeClr>
                </a:solidFill>
              </a:tblPr>
              <a:tblGrid>
                <a:gridCol w="1021063">
                  <a:extLst>
                    <a:ext uri="{9D8B030D-6E8A-4147-A177-3AD203B41FA5}">
                      <a16:colId xmlns:a16="http://schemas.microsoft.com/office/drawing/2014/main" val="1578088335"/>
                    </a:ext>
                  </a:extLst>
                </a:gridCol>
                <a:gridCol w="1048361">
                  <a:extLst>
                    <a:ext uri="{9D8B030D-6E8A-4147-A177-3AD203B41FA5}">
                      <a16:colId xmlns:a16="http://schemas.microsoft.com/office/drawing/2014/main" val="3817285858"/>
                    </a:ext>
                  </a:extLst>
                </a:gridCol>
                <a:gridCol w="1941005">
                  <a:extLst>
                    <a:ext uri="{9D8B030D-6E8A-4147-A177-3AD203B41FA5}">
                      <a16:colId xmlns:a16="http://schemas.microsoft.com/office/drawing/2014/main" val="3710242999"/>
                    </a:ext>
                  </a:extLst>
                </a:gridCol>
              </a:tblGrid>
              <a:tr h="485426">
                <a:tc>
                  <a:txBody>
                    <a:bodyPr/>
                    <a:lstStyle/>
                    <a:p>
                      <a:pPr algn="l" fontAlgn="b"/>
                      <a:r>
                        <a:rPr lang="en-IN" sz="1800" b="1" i="0" u="none" strike="noStrike" cap="none" spc="0">
                          <a:solidFill>
                            <a:schemeClr val="bg1"/>
                          </a:solidFill>
                          <a:effectLst/>
                          <a:latin typeface="Calibri" panose="020F0502020204030204" pitchFamily="34" charset="0"/>
                        </a:rPr>
                        <a:t>Date</a:t>
                      </a:r>
                    </a:p>
                  </a:txBody>
                  <a:tcPr marL="71286" marR="10608" marT="20367" marB="152756"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IN" sz="1800" b="1" i="0" u="none" strike="noStrike" cap="none" spc="0">
                          <a:solidFill>
                            <a:schemeClr val="bg1"/>
                          </a:solidFill>
                          <a:effectLst/>
                          <a:latin typeface="Calibri" panose="020F0502020204030204" pitchFamily="34" charset="0"/>
                        </a:rPr>
                        <a:t>Order_id</a:t>
                      </a:r>
                    </a:p>
                  </a:txBody>
                  <a:tcPr marL="71286" marR="10608" marT="20367" marB="152756"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IN" sz="1800" b="1" i="0" u="none" strike="noStrike" cap="none" spc="0">
                          <a:solidFill>
                            <a:schemeClr val="bg1"/>
                          </a:solidFill>
                          <a:effectLst/>
                          <a:latin typeface="Calibri" panose="020F0502020204030204" pitchFamily="34" charset="0"/>
                        </a:rPr>
                        <a:t>Product</a:t>
                      </a:r>
                    </a:p>
                  </a:txBody>
                  <a:tcPr marL="71286" marR="10608" marT="20367" marB="152756"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110484432"/>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l" fontAlgn="b"/>
                      <a:r>
                        <a:rPr lang="en-IN" sz="1300" b="0" i="0" u="none" strike="noStrike" cap="none" spc="0">
                          <a:solidFill>
                            <a:schemeClr val="bg1"/>
                          </a:solidFill>
                          <a:effectLst/>
                          <a:latin typeface="Calibri" panose="020F0502020204030204" pitchFamily="34" charset="0"/>
                        </a:rPr>
                        <a:t>yogurt</a:t>
                      </a:r>
                    </a:p>
                  </a:txBody>
                  <a:tcPr marL="71286" marR="10608" marT="20367" marB="152756"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629675335"/>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IN" sz="1300" b="0" i="0" u="none" strike="noStrike" cap="none" spc="0">
                          <a:solidFill>
                            <a:schemeClr val="bg1"/>
                          </a:solidFill>
                          <a:effectLst/>
                          <a:latin typeface="Calibri" panose="020F0502020204030204" pitchFamily="34" charset="0"/>
                        </a:rPr>
                        <a:t>pork</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385806396"/>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IN" sz="1300" b="0" i="0" u="none" strike="noStrike" cap="none" spc="0">
                          <a:solidFill>
                            <a:schemeClr val="bg1"/>
                          </a:solidFill>
                          <a:effectLst/>
                          <a:latin typeface="Calibri" panose="020F0502020204030204" pitchFamily="34" charset="0"/>
                        </a:rPr>
                        <a:t>sandwich bags</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312865253"/>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IN" sz="1300" b="0" i="0" u="none" strike="noStrike" cap="none" spc="0">
                          <a:solidFill>
                            <a:schemeClr val="bg1"/>
                          </a:solidFill>
                          <a:effectLst/>
                          <a:latin typeface="Calibri" panose="020F0502020204030204" pitchFamily="34" charset="0"/>
                        </a:rPr>
                        <a:t>lunch meat</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302921932"/>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IN" sz="1300" b="0" i="0" u="none" strike="noStrike" cap="none" spc="0">
                          <a:solidFill>
                            <a:schemeClr val="bg1"/>
                          </a:solidFill>
                          <a:effectLst/>
                          <a:latin typeface="Calibri" panose="020F0502020204030204" pitchFamily="34" charset="0"/>
                        </a:rPr>
                        <a:t>all- purpose</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910390691"/>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IN" sz="1300" b="0" i="0" u="none" strike="noStrike" cap="none" spc="0">
                          <a:solidFill>
                            <a:schemeClr val="bg1"/>
                          </a:solidFill>
                          <a:effectLst/>
                          <a:latin typeface="Calibri" panose="020F0502020204030204" pitchFamily="34" charset="0"/>
                        </a:rPr>
                        <a:t>flour</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970728454"/>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IN" sz="1300" b="0" i="0" u="none" strike="noStrike" cap="none" spc="0">
                          <a:solidFill>
                            <a:schemeClr val="bg1"/>
                          </a:solidFill>
                          <a:effectLst/>
                          <a:latin typeface="Calibri" panose="020F0502020204030204" pitchFamily="34" charset="0"/>
                        </a:rPr>
                        <a:t>soda</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892887164"/>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IN" sz="1300" b="0" i="0" u="none" strike="noStrike" cap="none" spc="0">
                          <a:solidFill>
                            <a:schemeClr val="bg1"/>
                          </a:solidFill>
                          <a:effectLst/>
                          <a:latin typeface="Calibri" panose="020F0502020204030204" pitchFamily="34" charset="0"/>
                        </a:rPr>
                        <a:t>butter</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460000835"/>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IN" sz="1300" b="0" i="0" u="none" strike="noStrike" cap="none" spc="0">
                          <a:solidFill>
                            <a:schemeClr val="bg1"/>
                          </a:solidFill>
                          <a:effectLst/>
                          <a:latin typeface="Calibri" panose="020F0502020204030204" pitchFamily="34" charset="0"/>
                        </a:rPr>
                        <a:t>beef</a:t>
                      </a:r>
                    </a:p>
                  </a:txBody>
                  <a:tcPr marL="71286" marR="10608" marT="20367" marB="152756"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345477812"/>
                  </a:ext>
                </a:extLst>
              </a:tr>
              <a:tr h="417534">
                <a:tc>
                  <a:txBody>
                    <a:bodyPr/>
                    <a:lstStyle/>
                    <a:p>
                      <a:pPr algn="r" fontAlgn="b"/>
                      <a:r>
                        <a:rPr lang="en-IN" sz="1300" b="0" i="0" u="none" strike="noStrike" cap="none" spc="0">
                          <a:solidFill>
                            <a:schemeClr val="bg1"/>
                          </a:solidFill>
                          <a:effectLst/>
                          <a:latin typeface="Calibri" panose="020F0502020204030204" pitchFamily="34" charset="0"/>
                        </a:rPr>
                        <a:t>01/01/2018</a:t>
                      </a:r>
                    </a:p>
                  </a:txBody>
                  <a:tcPr marL="71286" marR="10608" marT="20367" marB="152756"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IN" sz="1300" b="0" i="0" u="none" strike="noStrike" cap="none" spc="0">
                          <a:solidFill>
                            <a:schemeClr val="bg1"/>
                          </a:solidFill>
                          <a:effectLst/>
                          <a:latin typeface="Calibri" panose="020F0502020204030204" pitchFamily="34" charset="0"/>
                        </a:rPr>
                        <a:t>1</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IN" sz="1300" b="0" i="0" u="none" strike="noStrike" cap="none" spc="0" dirty="0">
                          <a:solidFill>
                            <a:schemeClr val="bg1"/>
                          </a:solidFill>
                          <a:effectLst/>
                          <a:latin typeface="Calibri" panose="020F0502020204030204" pitchFamily="34" charset="0"/>
                        </a:rPr>
                        <a:t>aluminium foil</a:t>
                      </a:r>
                    </a:p>
                  </a:txBody>
                  <a:tcPr marL="71286" marR="10608" marT="20367" marB="152756"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529853227"/>
                  </a:ext>
                </a:extLst>
              </a:tr>
            </a:tbl>
          </a:graphicData>
        </a:graphic>
      </p:graphicFrame>
    </p:spTree>
    <p:extLst>
      <p:ext uri="{BB962C8B-B14F-4D97-AF65-F5344CB8AC3E}">
        <p14:creationId xmlns:p14="http://schemas.microsoft.com/office/powerpoint/2010/main" val="80625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5C99-355F-4264-A784-36692D120EB3}"/>
              </a:ext>
            </a:extLst>
          </p:cNvPr>
          <p:cNvSpPr>
            <a:spLocks noGrp="1"/>
          </p:cNvSpPr>
          <p:nvPr>
            <p:ph type="title"/>
          </p:nvPr>
        </p:nvSpPr>
        <p:spPr/>
        <p:txBody>
          <a:bodyPr>
            <a:normAutofit/>
          </a:bodyPr>
          <a:lstStyle/>
          <a:p>
            <a:r>
              <a:rPr lang="en-IN" sz="2400" dirty="0">
                <a:solidFill>
                  <a:srgbClr val="FF0000"/>
                </a:solidFill>
              </a:rPr>
              <a:t>information on data:</a:t>
            </a:r>
          </a:p>
        </p:txBody>
      </p:sp>
      <p:sp>
        <p:nvSpPr>
          <p:cNvPr id="3" name="Content Placeholder 2">
            <a:extLst>
              <a:ext uri="{FF2B5EF4-FFF2-40B4-BE49-F238E27FC236}">
                <a16:creationId xmlns:a16="http://schemas.microsoft.com/office/drawing/2014/main" id="{CBD10892-A78A-4B62-9DAD-0B3F0B4C22E8}"/>
              </a:ext>
            </a:extLst>
          </p:cNvPr>
          <p:cNvSpPr>
            <a:spLocks noGrp="1"/>
          </p:cNvSpPr>
          <p:nvPr>
            <p:ph idx="1"/>
          </p:nvPr>
        </p:nvSpPr>
        <p:spPr/>
        <p:txBody>
          <a:bodyPr>
            <a:normAutofit fontScale="92500" lnSpcReduction="10000"/>
          </a:bodyPr>
          <a:lstStyle/>
          <a:p>
            <a:r>
              <a:rPr lang="en-IN" dirty="0"/>
              <a:t>Given Data is having 20641 Rows and 3 Columns which are (Date, </a:t>
            </a:r>
            <a:r>
              <a:rPr lang="en-IN" dirty="0" err="1"/>
              <a:t>Order_id</a:t>
            </a:r>
            <a:r>
              <a:rPr lang="en-IN" dirty="0"/>
              <a:t> and Product).</a:t>
            </a:r>
          </a:p>
          <a:p>
            <a:endParaRPr lang="en-IN" dirty="0"/>
          </a:p>
          <a:p>
            <a:r>
              <a:rPr lang="en-IN" dirty="0"/>
              <a:t>Date : It is the time when product purchased by customer.</a:t>
            </a:r>
          </a:p>
          <a:p>
            <a:endParaRPr lang="en-IN" dirty="0"/>
          </a:p>
          <a:p>
            <a:r>
              <a:rPr lang="en-IN" dirty="0" err="1"/>
              <a:t>Order_id</a:t>
            </a:r>
            <a:r>
              <a:rPr lang="en-IN" dirty="0"/>
              <a:t> : It is the unique Id which defines the number of purchases by every single customer.</a:t>
            </a:r>
          </a:p>
          <a:p>
            <a:endParaRPr lang="en-IN" dirty="0"/>
          </a:p>
          <a:p>
            <a:r>
              <a:rPr lang="en-IN" dirty="0"/>
              <a:t>Product : Name of Product.</a:t>
            </a:r>
          </a:p>
          <a:p>
            <a:endParaRPr lang="en-IN" dirty="0"/>
          </a:p>
        </p:txBody>
      </p:sp>
    </p:spTree>
    <p:extLst>
      <p:ext uri="{BB962C8B-B14F-4D97-AF65-F5344CB8AC3E}">
        <p14:creationId xmlns:p14="http://schemas.microsoft.com/office/powerpoint/2010/main" val="85171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6211-EC4F-4E1C-A5FC-1B33F6A99FD8}"/>
              </a:ext>
            </a:extLst>
          </p:cNvPr>
          <p:cNvSpPr>
            <a:spLocks noGrp="1"/>
          </p:cNvSpPr>
          <p:nvPr>
            <p:ph type="title"/>
          </p:nvPr>
        </p:nvSpPr>
        <p:spPr/>
        <p:txBody>
          <a:bodyPr>
            <a:normAutofit/>
          </a:bodyPr>
          <a:lstStyle/>
          <a:p>
            <a:r>
              <a:rPr lang="en-IN" sz="2400" dirty="0">
                <a:solidFill>
                  <a:srgbClr val="FF0000"/>
                </a:solidFill>
              </a:rPr>
              <a:t>Summary of data:</a:t>
            </a:r>
          </a:p>
        </p:txBody>
      </p:sp>
      <p:sp>
        <p:nvSpPr>
          <p:cNvPr id="3" name="Content Placeholder 2">
            <a:extLst>
              <a:ext uri="{FF2B5EF4-FFF2-40B4-BE49-F238E27FC236}">
                <a16:creationId xmlns:a16="http://schemas.microsoft.com/office/drawing/2014/main" id="{21AEB398-CE18-4248-8E81-C344FFD930B0}"/>
              </a:ext>
            </a:extLst>
          </p:cNvPr>
          <p:cNvSpPr>
            <a:spLocks noGrp="1"/>
          </p:cNvSpPr>
          <p:nvPr>
            <p:ph idx="1"/>
          </p:nvPr>
        </p:nvSpPr>
        <p:spPr>
          <a:xfrm>
            <a:off x="1451579" y="2015732"/>
            <a:ext cx="9603275" cy="3536929"/>
          </a:xfrm>
        </p:spPr>
        <p:txBody>
          <a:bodyPr>
            <a:normAutofit/>
          </a:bodyPr>
          <a:lstStyle/>
          <a:p>
            <a:r>
              <a:rPr lang="en-IN" dirty="0">
                <a:latin typeface="Calibri" panose="020F0502020204030204" pitchFamily="34" charset="0"/>
                <a:cs typeface="Calibri" panose="020F0502020204030204" pitchFamily="34" charset="0"/>
              </a:rPr>
              <a:t>There are no Missing Value.</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There are 4730 Duplicates which we do understand that this numbers are basically the </a:t>
            </a:r>
            <a:r>
              <a:rPr lang="en-IN" dirty="0" err="1">
                <a:latin typeface="Calibri" panose="020F0502020204030204" pitchFamily="34" charset="0"/>
                <a:cs typeface="Calibri" panose="020F0502020204030204" pitchFamily="34" charset="0"/>
              </a:rPr>
              <a:t>Order_id</a:t>
            </a:r>
            <a:r>
              <a:rPr lang="en-IN" dirty="0">
                <a:latin typeface="Calibri" panose="020F0502020204030204" pitchFamily="34" charset="0"/>
                <a:cs typeface="Calibri" panose="020F0502020204030204" pitchFamily="34" charset="0"/>
              </a:rPr>
              <a:t> and Products also.</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So we will consider this duplicates for our analysis.</a:t>
            </a:r>
          </a:p>
          <a:p>
            <a:endParaRPr lang="en-IN" dirty="0"/>
          </a:p>
        </p:txBody>
      </p:sp>
    </p:spTree>
    <p:extLst>
      <p:ext uri="{BB962C8B-B14F-4D97-AF65-F5344CB8AC3E}">
        <p14:creationId xmlns:p14="http://schemas.microsoft.com/office/powerpoint/2010/main" val="335380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511E9C0-698F-4861-8652-727981E4ACA0}"/>
              </a:ext>
            </a:extLst>
          </p:cNvPr>
          <p:cNvSpPr>
            <a:spLocks noGrp="1"/>
          </p:cNvSpPr>
          <p:nvPr>
            <p:ph type="title"/>
          </p:nvPr>
        </p:nvSpPr>
        <p:spPr>
          <a:xfrm>
            <a:off x="659302" y="729587"/>
            <a:ext cx="2126102" cy="1344980"/>
          </a:xfrm>
        </p:spPr>
        <p:txBody>
          <a:bodyPr vert="horz" lIns="91440" tIns="45720" rIns="91440" bIns="0" rtlCol="0" anchor="b">
            <a:noAutofit/>
          </a:bodyPr>
          <a:lstStyle/>
          <a:p>
            <a:r>
              <a:rPr lang="en-US" dirty="0">
                <a:solidFill>
                  <a:srgbClr val="FF0000"/>
                </a:solidFill>
                <a:latin typeface="Calibri" panose="020F0502020204030204" pitchFamily="34" charset="0"/>
                <a:cs typeface="Calibri" panose="020F0502020204030204" pitchFamily="34" charset="0"/>
              </a:rPr>
              <a:t>EDA on Products</a:t>
            </a:r>
            <a:br>
              <a:rPr lang="en-US" sz="2400" dirty="0"/>
            </a:br>
            <a:endParaRPr lang="en-US" sz="2400" dirty="0"/>
          </a:p>
        </p:txBody>
      </p:sp>
      <p:cxnSp>
        <p:nvCxnSpPr>
          <p:cNvPr id="83" name="Straight Connector 82">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86" name="Rectangle 85">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E161FC92-3B90-4DB3-A451-6A2C663F27C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31" r="-2" b="6085"/>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4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23B0AC4-DAE2-4D03-8C30-A07FFD5B28C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dirty="0">
                <a:solidFill>
                  <a:srgbClr val="FF0000"/>
                </a:solidFill>
              </a:rPr>
              <a:t>Eda on Date</a:t>
            </a:r>
          </a:p>
        </p:txBody>
      </p:sp>
      <p:cxnSp>
        <p:nvCxnSpPr>
          <p:cNvPr id="83" name="Straight Connector 82">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86" name="Rectangle 85">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74" name="Picture 2">
            <a:extLst>
              <a:ext uri="{FF2B5EF4-FFF2-40B4-BE49-F238E27FC236}">
                <a16:creationId xmlns:a16="http://schemas.microsoft.com/office/drawing/2014/main" id="{B775F901-41AD-4EFE-8D46-BC15EB595ED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3636" r="-2" b="-2"/>
          <a:stretch/>
        </p:blipFill>
        <p:spPr bwMode="auto">
          <a:xfrm>
            <a:off x="4618374" y="1116345"/>
            <a:ext cx="62829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6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B0FD-266C-4266-B87D-5ACD52871F74}"/>
              </a:ext>
            </a:extLst>
          </p:cNvPr>
          <p:cNvSpPr>
            <a:spLocks noGrp="1"/>
          </p:cNvSpPr>
          <p:nvPr>
            <p:ph type="title"/>
          </p:nvPr>
        </p:nvSpPr>
        <p:spPr/>
        <p:txBody>
          <a:bodyPr/>
          <a:lstStyle/>
          <a:p>
            <a:r>
              <a:rPr lang="en-IN" dirty="0">
                <a:solidFill>
                  <a:srgbClr val="FF0000"/>
                </a:solidFill>
                <a:latin typeface="Calibri" panose="020F0502020204030204" pitchFamily="34" charset="0"/>
                <a:cs typeface="Calibri" panose="020F0502020204030204" pitchFamily="34" charset="0"/>
              </a:rPr>
              <a:t>Summary on products and date:</a:t>
            </a:r>
          </a:p>
        </p:txBody>
      </p:sp>
      <p:sp>
        <p:nvSpPr>
          <p:cNvPr id="3" name="Content Placeholder 2">
            <a:extLst>
              <a:ext uri="{FF2B5EF4-FFF2-40B4-BE49-F238E27FC236}">
                <a16:creationId xmlns:a16="http://schemas.microsoft.com/office/drawing/2014/main" id="{BA388A17-6BB5-4615-AFBB-3F92770C1890}"/>
              </a:ext>
            </a:extLst>
          </p:cNvPr>
          <p:cNvSpPr>
            <a:spLocks noGrp="1"/>
          </p:cNvSpPr>
          <p:nvPr>
            <p:ph idx="1"/>
          </p:nvPr>
        </p:nvSpPr>
        <p:spPr/>
        <p:txBody>
          <a:bodyPr/>
          <a:lstStyle/>
          <a:p>
            <a:r>
              <a:rPr lang="en-IN" b="0" i="0" dirty="0">
                <a:solidFill>
                  <a:srgbClr val="00B050"/>
                </a:solidFill>
                <a:effectLst/>
                <a:latin typeface="Helvetica Neue"/>
              </a:rPr>
              <a:t>Products</a:t>
            </a:r>
            <a:r>
              <a:rPr lang="en-IN" b="0" i="0" dirty="0">
                <a:solidFill>
                  <a:srgbClr val="000000"/>
                </a:solidFill>
                <a:effectLst/>
                <a:latin typeface="Helvetica Neue"/>
              </a:rPr>
              <a:t>: All products are equally counted but for Poultry there are maximum numbers which is of 0.03 % of entire Product range. So we can see that Poultry products are high in range. Other products too have 0.02 to 0.028 %.</a:t>
            </a:r>
          </a:p>
          <a:p>
            <a:endParaRPr lang="en-IN" b="0" i="0" dirty="0">
              <a:solidFill>
                <a:srgbClr val="000000"/>
              </a:solidFill>
              <a:effectLst/>
              <a:latin typeface="Helvetica Neue"/>
            </a:endParaRPr>
          </a:p>
          <a:p>
            <a:r>
              <a:rPr lang="en-IN" b="0" i="0" dirty="0">
                <a:solidFill>
                  <a:srgbClr val="00B050"/>
                </a:solidFill>
                <a:effectLst/>
                <a:latin typeface="Helvetica Neue"/>
              </a:rPr>
              <a:t>Date Counts</a:t>
            </a:r>
            <a:r>
              <a:rPr lang="en-IN" b="0" i="0" dirty="0">
                <a:solidFill>
                  <a:srgbClr val="000000"/>
                </a:solidFill>
                <a:effectLst/>
                <a:latin typeface="Helvetica Neue"/>
              </a:rPr>
              <a:t>: When we count the Date maximum purchase is from the starting of the data which is of 2019-02-08 and then there is slightly negative trend in dates.</a:t>
            </a:r>
            <a:endParaRPr lang="en-IN" dirty="0"/>
          </a:p>
        </p:txBody>
      </p:sp>
    </p:spTree>
    <p:extLst>
      <p:ext uri="{BB962C8B-B14F-4D97-AF65-F5344CB8AC3E}">
        <p14:creationId xmlns:p14="http://schemas.microsoft.com/office/powerpoint/2010/main" val="13442590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1682</Words>
  <Application>Microsoft Office PowerPoint</Application>
  <PresentationFormat>Widescreen</PresentationFormat>
  <Paragraphs>303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Helvetica Neue</vt:lpstr>
      <vt:lpstr>Gallery</vt:lpstr>
      <vt:lpstr>Client: XYZ Grocery Store</vt:lpstr>
      <vt:lpstr>Contents:</vt:lpstr>
      <vt:lpstr>1 : Problem Statement/Business Problem. </vt:lpstr>
      <vt:lpstr>2 : Exploratory Analysis of data &amp; an executive summary. </vt:lpstr>
      <vt:lpstr>information on data:</vt:lpstr>
      <vt:lpstr>Summary of data:</vt:lpstr>
      <vt:lpstr>EDA on Products </vt:lpstr>
      <vt:lpstr>Eda on Date</vt:lpstr>
      <vt:lpstr>Summary on products and date:</vt:lpstr>
      <vt:lpstr>Trends</vt:lpstr>
      <vt:lpstr>Summary on trends:</vt:lpstr>
      <vt:lpstr>3 : Market Basket Analysis (Association Rules).</vt:lpstr>
      <vt:lpstr>Association rules cont.</vt:lpstr>
      <vt:lpstr>Threshold values:</vt:lpstr>
      <vt:lpstr>Calculated support values:</vt:lpstr>
      <vt:lpstr>All Products Support values</vt:lpstr>
      <vt:lpstr>4 : Associations Identified (Support, Confidence and Lift) Values in Tabular format. </vt:lpstr>
      <vt:lpstr>4 : Associations Identified (Support, Confidence and Lift) Values in Tabular format.</vt:lpstr>
      <vt:lpstr>How values are calculated:</vt:lpstr>
      <vt:lpstr>How values are calculated:</vt:lpstr>
      <vt:lpstr>5 : Possible Combos with Lucrative Offers.</vt:lpstr>
      <vt:lpstr>Discount offers/Combos:</vt:lpstr>
      <vt:lpstr>Recommendations:</vt:lpstr>
      <vt:lpstr>Reference: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XYZ Grocery Store</dc:title>
  <dc:creator>User 11</dc:creator>
  <cp:lastModifiedBy>User 11</cp:lastModifiedBy>
  <cp:revision>65</cp:revision>
  <dcterms:created xsi:type="dcterms:W3CDTF">2021-08-28T17:36:29Z</dcterms:created>
  <dcterms:modified xsi:type="dcterms:W3CDTF">2021-08-29T10:35:35Z</dcterms:modified>
</cp:coreProperties>
</file>