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60" r:id="rId2"/>
    <p:sldId id="271" r:id="rId3"/>
    <p:sldId id="272" r:id="rId4"/>
    <p:sldId id="273" r:id="rId5"/>
    <p:sldId id="274" r:id="rId6"/>
    <p:sldId id="275" r:id="rId7"/>
    <p:sldId id="276" r:id="rId8"/>
    <p:sldId id="28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56572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9674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1650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853916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9145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45020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570117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04446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9400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30E2DD-74F4-4D25-8085-F8A4703B7599}"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29936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30E2DD-74F4-4D25-8085-F8A4703B7599}"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4600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30E2DD-74F4-4D25-8085-F8A4703B7599}" type="datetimeFigureOut">
              <a:rPr lang="en-GB" smtClean="0"/>
              <a:t>09/02/2025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684498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30E2DD-74F4-4D25-8085-F8A4703B7599}" type="datetimeFigureOut">
              <a:rPr lang="en-GB" smtClean="0"/>
              <a:t>09/02/2025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46352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0E2DD-74F4-4D25-8085-F8A4703B7599}" type="datetimeFigureOut">
              <a:rPr lang="en-GB" smtClean="0"/>
              <a:t>09/02/2025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250620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30E2DD-74F4-4D25-8085-F8A4703B7599}"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81148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30E2DD-74F4-4D25-8085-F8A4703B7599}"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568B64-BFA5-4D00-9F44-123EBD6B14FE}" type="slidenum">
              <a:rPr lang="en-GB" smtClean="0"/>
              <a:t>‹#›</a:t>
            </a:fld>
            <a:endParaRPr lang="en-GB"/>
          </a:p>
        </p:txBody>
      </p:sp>
    </p:spTree>
    <p:extLst>
      <p:ext uri="{BB962C8B-B14F-4D97-AF65-F5344CB8AC3E}">
        <p14:creationId xmlns:p14="http://schemas.microsoft.com/office/powerpoint/2010/main" val="345993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30E2DD-74F4-4D25-8085-F8A4703B7599}" type="datetimeFigureOut">
              <a:rPr lang="en-GB" smtClean="0"/>
              <a:t>09/02/2025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568B64-BFA5-4D00-9F44-123EBD6B14FE}" type="slidenum">
              <a:rPr lang="en-GB" smtClean="0"/>
              <a:t>‹#›</a:t>
            </a:fld>
            <a:endParaRPr lang="en-GB"/>
          </a:p>
        </p:txBody>
      </p:sp>
    </p:spTree>
    <p:extLst>
      <p:ext uri="{BB962C8B-B14F-4D97-AF65-F5344CB8AC3E}">
        <p14:creationId xmlns:p14="http://schemas.microsoft.com/office/powerpoint/2010/main" val="60554251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2B91-0A55-A3D6-51D7-5E2C321F77B7}"/>
              </a:ext>
            </a:extLst>
          </p:cNvPr>
          <p:cNvSpPr>
            <a:spLocks noGrp="1"/>
          </p:cNvSpPr>
          <p:nvPr>
            <p:ph type="title"/>
          </p:nvPr>
        </p:nvSpPr>
        <p:spPr>
          <a:xfrm>
            <a:off x="838200" y="365125"/>
            <a:ext cx="10515600" cy="540649"/>
          </a:xfrm>
        </p:spPr>
        <p:txBody>
          <a:bodyPr>
            <a:normAutofit/>
          </a:bodyPr>
          <a:lstStyle/>
          <a:p>
            <a:r>
              <a:rPr lang="en-GB" sz="2400" b="1" dirty="0"/>
              <a:t>Secondary Research Questions: </a:t>
            </a:r>
            <a:endParaRPr lang="en-GB" sz="5400" b="1" dirty="0"/>
          </a:p>
        </p:txBody>
      </p:sp>
      <p:sp>
        <p:nvSpPr>
          <p:cNvPr id="3" name="Content Placeholder 2">
            <a:extLst>
              <a:ext uri="{FF2B5EF4-FFF2-40B4-BE49-F238E27FC236}">
                <a16:creationId xmlns:a16="http://schemas.microsoft.com/office/drawing/2014/main" id="{83E9B49E-C946-35B6-20EA-3A0D8870B54A}"/>
              </a:ext>
            </a:extLst>
          </p:cNvPr>
          <p:cNvSpPr>
            <a:spLocks noGrp="1"/>
          </p:cNvSpPr>
          <p:nvPr>
            <p:ph idx="1"/>
          </p:nvPr>
        </p:nvSpPr>
        <p:spPr>
          <a:xfrm>
            <a:off x="838200" y="1302589"/>
            <a:ext cx="10515600" cy="4874374"/>
          </a:xfrm>
        </p:spPr>
        <p:txBody>
          <a:bodyPr>
            <a:normAutofit/>
          </a:bodyPr>
          <a:lstStyle/>
          <a:p>
            <a:r>
              <a:rPr lang="en-IN" sz="2000" dirty="0">
                <a:latin typeface="Times New Roman" panose="02020603050405020304" pitchFamily="18" charset="0"/>
                <a:cs typeface="Times New Roman" panose="02020603050405020304" pitchFamily="18" charset="0"/>
              </a:rPr>
              <a:t>1. What are the primary reasons for customers choosing 4-wheeler EVs in 2023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and 2024 (cost savings, environmental concerns, government incentives)? </a:t>
            </a:r>
          </a:p>
          <a:p>
            <a:r>
              <a:rPr lang="en-IN" sz="2000" dirty="0">
                <a:latin typeface="Times New Roman" panose="02020603050405020304" pitchFamily="18" charset="0"/>
                <a:cs typeface="Times New Roman" panose="02020603050405020304" pitchFamily="18" charset="0"/>
              </a:rPr>
              <a:t>2. How do government incentives and subsidies impact the adoption rates of 2-wheelers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and 4-wheelers? Which states in India provided most subsidies? </a:t>
            </a:r>
          </a:p>
          <a:p>
            <a:r>
              <a:rPr lang="en-IN" sz="2000" dirty="0">
                <a:latin typeface="Times New Roman" panose="02020603050405020304" pitchFamily="18" charset="0"/>
                <a:cs typeface="Times New Roman" panose="02020603050405020304" pitchFamily="18" charset="0"/>
              </a:rPr>
              <a:t>3. How does the availability of charging stations infrastructure correlate with the EV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sales and penetration rates in the top 5 states?</a:t>
            </a:r>
          </a:p>
          <a:p>
            <a:r>
              <a:rPr lang="en-IN" sz="2000" dirty="0">
                <a:latin typeface="Times New Roman" panose="02020603050405020304" pitchFamily="18" charset="0"/>
                <a:cs typeface="Times New Roman" panose="02020603050405020304" pitchFamily="18" charset="0"/>
              </a:rPr>
              <a:t>4. Who should be the brand ambassador if </a:t>
            </a:r>
            <a:r>
              <a:rPr lang="en-IN" sz="2000" dirty="0" err="1">
                <a:latin typeface="Times New Roman" panose="02020603050405020304" pitchFamily="18" charset="0"/>
                <a:cs typeface="Times New Roman" panose="02020603050405020304" pitchFamily="18" charset="0"/>
              </a:rPr>
              <a:t>AtliQ</a:t>
            </a:r>
            <a:r>
              <a:rPr lang="en-IN" sz="2000" dirty="0">
                <a:latin typeface="Times New Roman" panose="02020603050405020304" pitchFamily="18" charset="0"/>
                <a:cs typeface="Times New Roman" panose="02020603050405020304" pitchFamily="18" charset="0"/>
              </a:rPr>
              <a:t> Motors launches their EV/Hybrid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vehicles in India and why? </a:t>
            </a:r>
          </a:p>
          <a:p>
            <a:r>
              <a:rPr lang="en-IN" sz="2000" dirty="0">
                <a:latin typeface="Times New Roman" panose="02020603050405020304" pitchFamily="18" charset="0"/>
                <a:cs typeface="Times New Roman" panose="02020603050405020304" pitchFamily="18" charset="0"/>
              </a:rPr>
              <a:t>5. Which state of India is ideal to start the manufacturing unit? (Based on subsidies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provided, ease of doing business, stability in governance etc.) </a:t>
            </a:r>
          </a:p>
          <a:p>
            <a:r>
              <a:rPr lang="en-IN" sz="2000" dirty="0">
                <a:latin typeface="Times New Roman" panose="02020603050405020304" pitchFamily="18" charset="0"/>
                <a:cs typeface="Times New Roman" panose="02020603050405020304" pitchFamily="18" charset="0"/>
              </a:rPr>
              <a:t>6. Your top 3 recommendations for </a:t>
            </a:r>
            <a:r>
              <a:rPr lang="en-IN" sz="2000" dirty="0" err="1">
                <a:latin typeface="Times New Roman" panose="02020603050405020304" pitchFamily="18" charset="0"/>
                <a:cs typeface="Times New Roman" panose="02020603050405020304" pitchFamily="18" charset="0"/>
              </a:rPr>
              <a:t>AtliQ</a:t>
            </a:r>
            <a:r>
              <a:rPr lang="en-IN" sz="2000" dirty="0">
                <a:latin typeface="Times New Roman" panose="02020603050405020304" pitchFamily="18" charset="0"/>
                <a:cs typeface="Times New Roman" panose="02020603050405020304" pitchFamily="18" charset="0"/>
              </a:rPr>
              <a:t> Motors.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6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97FF-B057-6D95-19EF-72294CAED3BA}"/>
              </a:ext>
            </a:extLst>
          </p:cNvPr>
          <p:cNvSpPr>
            <a:spLocks noGrp="1"/>
          </p:cNvSpPr>
          <p:nvPr>
            <p:ph type="title"/>
          </p:nvPr>
        </p:nvSpPr>
        <p:spPr>
          <a:xfrm>
            <a:off x="838200" y="226143"/>
            <a:ext cx="10515600" cy="385373"/>
          </a:xfrm>
        </p:spPr>
        <p:txBody>
          <a:bodyPr>
            <a:normAutofit fontScale="90000"/>
          </a:bodyPr>
          <a:lstStyle/>
          <a:p>
            <a:r>
              <a:rPr lang="en-GB" sz="2800" b="1" dirty="0"/>
              <a:t>Secondary Research Questions: </a:t>
            </a:r>
          </a:p>
        </p:txBody>
      </p:sp>
      <p:sp>
        <p:nvSpPr>
          <p:cNvPr id="3" name="Content Placeholder 2">
            <a:extLst>
              <a:ext uri="{FF2B5EF4-FFF2-40B4-BE49-F238E27FC236}">
                <a16:creationId xmlns:a16="http://schemas.microsoft.com/office/drawing/2014/main" id="{08D3303A-CE17-6520-FDE5-F44A2244F4D6}"/>
              </a:ext>
            </a:extLst>
          </p:cNvPr>
          <p:cNvSpPr>
            <a:spLocks noGrp="1"/>
          </p:cNvSpPr>
          <p:nvPr>
            <p:ph idx="1"/>
          </p:nvPr>
        </p:nvSpPr>
        <p:spPr>
          <a:xfrm>
            <a:off x="838200" y="750498"/>
            <a:ext cx="10515600" cy="5817450"/>
          </a:xfrm>
        </p:spPr>
        <p:txBody>
          <a:bodyPr>
            <a:normAutofit fontScale="77500" lnSpcReduction="20000"/>
          </a:bodyPr>
          <a:lstStyle/>
          <a:p>
            <a:pPr marL="457200" indent="-457200">
              <a:buAutoNum type="arabicParenR"/>
            </a:pPr>
            <a:r>
              <a:rPr lang="en-IN" sz="2400" b="1" dirty="0"/>
              <a:t>What are the primary reasons for customers choosing 4-wheeler EVs in </a:t>
            </a:r>
            <a:br>
              <a:rPr lang="en-IN" sz="2400" b="1" dirty="0"/>
            </a:br>
            <a:r>
              <a:rPr lang="en-IN" sz="2400" b="1" dirty="0"/>
              <a:t>2023 and 2024 (cost savings, environmental concerns, government incentives)?</a:t>
            </a: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Cost Savings:</a:t>
            </a:r>
          </a:p>
          <a:p>
            <a:r>
              <a:rPr lang="en-IN" sz="2400" dirty="0">
                <a:latin typeface="Times New Roman" panose="02020603050405020304" pitchFamily="18" charset="0"/>
                <a:cs typeface="Times New Roman" panose="02020603050405020304" pitchFamily="18" charset="0"/>
              </a:rPr>
              <a:t>Lower Operating Costs: EVs generally have lower operating costs compared to traditional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internal combustion engine (ICE) vehicles due to cheaper electricity compared to fuel and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lower maintenance costs.</a:t>
            </a:r>
          </a:p>
          <a:p>
            <a:r>
              <a:rPr lang="en-IN" sz="2400" dirty="0">
                <a:latin typeface="Times New Roman" panose="02020603050405020304" pitchFamily="18" charset="0"/>
                <a:cs typeface="Times New Roman" panose="02020603050405020304" pitchFamily="18" charset="0"/>
              </a:rPr>
              <a:t>Fuel Savings: The cost of electricity is often lower than that of gasoline or diesel, leading to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significant savings over time.</a:t>
            </a:r>
          </a:p>
          <a:p>
            <a:pPr marL="0" indent="0">
              <a:buNone/>
            </a:pPr>
            <a:r>
              <a:rPr lang="en-IN" sz="2400" b="1" dirty="0">
                <a:latin typeface="Times New Roman" panose="02020603050405020304" pitchFamily="18" charset="0"/>
                <a:cs typeface="Times New Roman" panose="02020603050405020304" pitchFamily="18" charset="0"/>
              </a:rPr>
              <a:t>Environmental Concerns: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Reduction in Emissions: EVs produce zero tailpipe emissions, contributing to reduced air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pollution and greenhouse gas emissions. This is a significant motivator for environmentally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conscious consumers.</a:t>
            </a:r>
          </a:p>
          <a:p>
            <a:r>
              <a:rPr lang="en-IN" sz="2400" dirty="0">
                <a:latin typeface="Times New Roman" panose="02020603050405020304" pitchFamily="18" charset="0"/>
                <a:cs typeface="Times New Roman" panose="02020603050405020304" pitchFamily="18" charset="0"/>
              </a:rPr>
              <a:t>Sustainability: Increasing awareness about climate change and the need for sustainable practices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drives consumers to choose EVs to reduce their carbon footprint.</a:t>
            </a:r>
          </a:p>
          <a:p>
            <a:pPr marL="0" indent="0">
              <a:buNone/>
            </a:pPr>
            <a:r>
              <a:rPr lang="en-IN" sz="2400" b="1" dirty="0">
                <a:latin typeface="Times New Roman" panose="02020603050405020304" pitchFamily="18" charset="0"/>
                <a:cs typeface="Times New Roman" panose="02020603050405020304" pitchFamily="18" charset="0"/>
              </a:rPr>
              <a:t>Government Incentives: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Subsidies and Tax Credits: Many governments offer financial incentives such as subsidies,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tax credits, and rebates to reduce the initial purchase price of EVs.</a:t>
            </a:r>
          </a:p>
          <a:p>
            <a:r>
              <a:rPr lang="en-IN" sz="2400" dirty="0">
                <a:latin typeface="Times New Roman" panose="02020603050405020304" pitchFamily="18" charset="0"/>
                <a:cs typeface="Times New Roman" panose="02020603050405020304" pitchFamily="18" charset="0"/>
              </a:rPr>
              <a:t>Infrastructure Development: Investment in charging infrastructure and other supportive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measures makes EV ownership more convenient and practical.</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762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83D2-BA4B-9463-2E32-27A2B91E8627}"/>
              </a:ext>
            </a:extLst>
          </p:cNvPr>
          <p:cNvSpPr>
            <a:spLocks noGrp="1"/>
          </p:cNvSpPr>
          <p:nvPr>
            <p:ph type="title"/>
          </p:nvPr>
        </p:nvSpPr>
        <p:spPr>
          <a:xfrm>
            <a:off x="838200" y="191805"/>
            <a:ext cx="10515600" cy="644166"/>
          </a:xfrm>
        </p:spPr>
        <p:txBody>
          <a:bodyPr>
            <a:noAutofit/>
          </a:bodyPr>
          <a:lstStyle/>
          <a:p>
            <a:r>
              <a:rPr lang="en-IN" sz="2000" b="1" dirty="0"/>
              <a:t>2) How do government incentives and subsidies impact the adoption rates </a:t>
            </a:r>
            <a:br>
              <a:rPr lang="en-IN" sz="2000" b="1" dirty="0"/>
            </a:br>
            <a:r>
              <a:rPr lang="en-IN" sz="2000" b="1" dirty="0"/>
              <a:t>of 2-wheelers and 4-wheelers? Which states in India provided most subsidies?</a:t>
            </a:r>
            <a:endParaRPr lang="en-GB" sz="2000" b="1" dirty="0"/>
          </a:p>
        </p:txBody>
      </p:sp>
      <p:sp>
        <p:nvSpPr>
          <p:cNvPr id="3" name="Content Placeholder 2">
            <a:extLst>
              <a:ext uri="{FF2B5EF4-FFF2-40B4-BE49-F238E27FC236}">
                <a16:creationId xmlns:a16="http://schemas.microsoft.com/office/drawing/2014/main" id="{7F59CAB7-B4D5-A48C-1045-E7A651F0249D}"/>
              </a:ext>
            </a:extLst>
          </p:cNvPr>
          <p:cNvSpPr>
            <a:spLocks noGrp="1"/>
          </p:cNvSpPr>
          <p:nvPr>
            <p:ph idx="1"/>
          </p:nvPr>
        </p:nvSpPr>
        <p:spPr>
          <a:xfrm>
            <a:off x="582561" y="835971"/>
            <a:ext cx="10515600" cy="5874851"/>
          </a:xfrm>
        </p:spPr>
        <p:txBody>
          <a:bodyPr>
            <a:normAutofit fontScale="25000" lnSpcReduction="20000"/>
          </a:bodyPr>
          <a:lstStyle/>
          <a:p>
            <a:pPr algn="ctr">
              <a:lnSpc>
                <a:spcPts val="3075"/>
              </a:lnSpc>
            </a:pPr>
            <a:r>
              <a:rPr lang="en-US" sz="6400" b="1" i="0" u="none" strike="noStrike" dirty="0">
                <a:effectLst/>
                <a:latin typeface="YAFdJl3zAt0 0"/>
              </a:rPr>
              <a:t>Maharashtra:</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sales for both 2-wheelers (363,765) and 4-wheelers (32,280) with strong</a:t>
            </a:r>
            <a:br>
              <a:rPr lang="en-US" sz="6400" b="1" i="0" u="none" strike="noStrike" dirty="0">
                <a:effectLst/>
                <a:latin typeface="YAFdJl3zAt0 0"/>
              </a:rPr>
            </a:br>
            <a:r>
              <a:rPr lang="en-US" sz="6400" b="0" i="0" u="none" strike="noStrike" dirty="0">
                <a:effectLst/>
                <a:latin typeface="YAFdJl3zAt0 0"/>
              </a:rPr>
              <a:t>subsidies (₹25,000 for 2W, ₹2,50,000 for 4W).</a:t>
            </a:r>
            <a:endParaRPr lang="en-US" sz="6400" b="0" i="0" dirty="0">
              <a:effectLst/>
              <a:latin typeface="YAFdJl3zAt0 0"/>
            </a:endParaRPr>
          </a:p>
          <a:p>
            <a:pPr algn="ctr">
              <a:lnSpc>
                <a:spcPct val="120000"/>
              </a:lnSpc>
            </a:pPr>
            <a:r>
              <a:rPr lang="en-US" sz="6400" b="1" i="0" u="none" strike="noStrike" dirty="0">
                <a:effectLst/>
                <a:latin typeface="YAFdJl3zAt0 0"/>
              </a:rPr>
              <a:t>Karnataka:</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adoption of 2-wheelers (292,329) and 4-wheelers (20,666) despite no subsidies.</a:t>
            </a:r>
            <a:endParaRPr lang="en-US" sz="6400" b="0" i="0" dirty="0">
              <a:effectLst/>
              <a:latin typeface="YAFdJl3zAt0 0"/>
            </a:endParaRPr>
          </a:p>
          <a:p>
            <a:pPr algn="ctr">
              <a:lnSpc>
                <a:spcPts val="3075"/>
              </a:lnSpc>
            </a:pPr>
            <a:r>
              <a:rPr lang="en-US" sz="6400" b="1" i="0" u="none" strike="noStrike" dirty="0">
                <a:effectLst/>
                <a:latin typeface="YAFdJl3zAt0 0"/>
              </a:rPr>
              <a:t>Tamil Nadu:</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Significant sales for 2-wheelers (188,855) and 4-wheelers (11,207) without subsidies.</a:t>
            </a:r>
            <a:endParaRPr lang="en-US" sz="6400" b="0" i="0" dirty="0">
              <a:effectLst/>
              <a:latin typeface="YAFdJl3zAt0 0"/>
            </a:endParaRPr>
          </a:p>
          <a:p>
            <a:pPr algn="ctr">
              <a:lnSpc>
                <a:spcPts val="3075"/>
              </a:lnSpc>
            </a:pPr>
            <a:r>
              <a:rPr lang="en-US" sz="6400" b="1" i="0" u="none" strike="noStrike" dirty="0">
                <a:effectLst/>
                <a:latin typeface="YAFdJl3zAt0 0"/>
              </a:rPr>
              <a:t>Gujarat:</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Strong adoption with moderate subsidies (₹20,000 for 2W, ₹1,50,000 for 4W).</a:t>
            </a:r>
            <a:endParaRPr lang="en-US" sz="6400" b="0" i="0" dirty="0">
              <a:effectLst/>
              <a:latin typeface="YAFdJl3zAt0 0"/>
            </a:endParaRPr>
          </a:p>
          <a:p>
            <a:pPr algn="ctr">
              <a:lnSpc>
                <a:spcPts val="3075"/>
              </a:lnSpc>
            </a:pPr>
            <a:r>
              <a:rPr lang="en-US" sz="6400" b="1" i="0" u="none" strike="noStrike" dirty="0">
                <a:effectLst/>
                <a:latin typeface="YAFdJl3zAt0 0"/>
              </a:rPr>
              <a:t>Rajasthan:</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Moderate sales with lower subsidies (₹10,000 for 2W, no subsidy for 4W).</a:t>
            </a:r>
            <a:endParaRPr lang="en-US" sz="6400" b="0" i="0" dirty="0">
              <a:effectLst/>
              <a:latin typeface="YAFdJl3zAt0 0"/>
            </a:endParaRPr>
          </a:p>
          <a:p>
            <a:pPr algn="ctr">
              <a:lnSpc>
                <a:spcPts val="3075"/>
              </a:lnSpc>
            </a:pPr>
            <a:r>
              <a:rPr lang="en-US" sz="6400" b="1" i="0" u="none" strike="noStrike" dirty="0">
                <a:effectLst/>
                <a:latin typeface="YAFdJl3zAt0 0"/>
              </a:rPr>
              <a:t>Conclusion:</a:t>
            </a:r>
            <a:endParaRPr lang="en-US" sz="6400" b="0" i="0" dirty="0">
              <a:effectLst/>
              <a:latin typeface="YAFdJl3zAt0 0"/>
            </a:endParaRPr>
          </a:p>
          <a:p>
            <a:pPr algn="l">
              <a:lnSpc>
                <a:spcPct val="120000"/>
              </a:lnSpc>
              <a:buFont typeface="Arial" panose="020B0604020202020204" pitchFamily="34" charset="0"/>
              <a:buChar char="•"/>
            </a:pPr>
            <a:r>
              <a:rPr lang="en-US" sz="6400" b="0" i="0" u="none" strike="noStrike" dirty="0">
                <a:effectLst/>
                <a:latin typeface="YAFdJl3zAt0 0"/>
              </a:rPr>
              <a:t>High subsidies in Maharashtra directly correlate with high EV sales, while Karnataka and Tamil Nadu show strong adoption even without subsidies, indicating other factors at play. Gujarat's subsidies effectively boost sales, while Rajasthan's</a:t>
            </a:r>
            <a:br>
              <a:rPr lang="en-US" sz="6400" b="0" i="0" u="none" strike="noStrike" dirty="0">
                <a:effectLst/>
                <a:latin typeface="YAFdJl3zAt0 0"/>
              </a:rPr>
            </a:br>
            <a:r>
              <a:rPr lang="en-US" sz="6400" b="0" i="0" u="none" strike="noStrike" dirty="0">
                <a:effectLst/>
                <a:latin typeface="YAFdJl3zAt0 0"/>
              </a:rPr>
              <a:t>lower subsidies result in moderate adoption.</a:t>
            </a:r>
            <a:endParaRPr lang="en-US" sz="6400" b="0" i="0" dirty="0">
              <a:effectLst/>
              <a:latin typeface="YAFdJl3zAt0 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42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4CF8-DB7A-3925-F055-C42B45EB7FF1}"/>
              </a:ext>
            </a:extLst>
          </p:cNvPr>
          <p:cNvSpPr>
            <a:spLocks noGrp="1"/>
          </p:cNvSpPr>
          <p:nvPr>
            <p:ph type="title"/>
          </p:nvPr>
        </p:nvSpPr>
        <p:spPr>
          <a:xfrm>
            <a:off x="605658" y="397773"/>
            <a:ext cx="10515600" cy="566528"/>
          </a:xfrm>
        </p:spPr>
        <p:txBody>
          <a:bodyPr>
            <a:noAutofit/>
          </a:bodyPr>
          <a:lstStyle/>
          <a:p>
            <a:r>
              <a:rPr lang="en-IN" sz="2000" b="1" dirty="0"/>
              <a:t>3) How does the availability of charging stations infrastructure correlate with </a:t>
            </a:r>
            <a:br>
              <a:rPr lang="en-IN" sz="2000" b="1" dirty="0"/>
            </a:br>
            <a:r>
              <a:rPr lang="en-IN" sz="2000" b="1" dirty="0"/>
              <a:t>the EV sales and penetration rates in the top 5 states?</a:t>
            </a:r>
            <a:endParaRPr lang="en-GB" sz="2000" b="1" dirty="0"/>
          </a:p>
        </p:txBody>
      </p:sp>
      <p:sp>
        <p:nvSpPr>
          <p:cNvPr id="3" name="Content Placeholder 2">
            <a:extLst>
              <a:ext uri="{FF2B5EF4-FFF2-40B4-BE49-F238E27FC236}">
                <a16:creationId xmlns:a16="http://schemas.microsoft.com/office/drawing/2014/main" id="{305557D3-27B3-647A-B43F-B9CD83ECE2CC}"/>
              </a:ext>
            </a:extLst>
          </p:cNvPr>
          <p:cNvSpPr>
            <a:spLocks noGrp="1"/>
          </p:cNvSpPr>
          <p:nvPr>
            <p:ph idx="1"/>
          </p:nvPr>
        </p:nvSpPr>
        <p:spPr>
          <a:xfrm>
            <a:off x="838200" y="1052052"/>
            <a:ext cx="10515600" cy="5408175"/>
          </a:xfrm>
        </p:spPr>
        <p:txBody>
          <a:bodyPr>
            <a:noAutofit/>
          </a:bodyPr>
          <a:lstStyle/>
          <a:p>
            <a:pPr algn="just" rtl="0" latinLnBrk="0">
              <a:lnSpc>
                <a:spcPct val="100000"/>
              </a:lnSpc>
              <a:buFont typeface="Arial" panose="020B0604020202020204" pitchFamily="34" charset="0"/>
              <a:buChar char="•"/>
            </a:pPr>
            <a:r>
              <a:rPr lang="en-US" sz="1400" b="1" i="0" u="none" strike="noStrike" dirty="0">
                <a:effectLst/>
                <a:latin typeface="YAFdJl3zAt0 0"/>
              </a:rPr>
              <a:t>Uttar Pradesh: </a:t>
            </a:r>
            <a:r>
              <a:rPr lang="en-US" sz="1400" i="0" u="none" strike="noStrike" dirty="0">
                <a:effectLst/>
                <a:latin typeface="YAFdJl3zAt0 0"/>
              </a:rPr>
              <a:t>406 charging stations, 43,636 2W, 13,329 4W sales. Moderate correlation; infrastructure supports </a:t>
            </a:r>
            <a:br>
              <a:rPr lang="en-US" sz="1400" i="0" u="none" strike="noStrike" dirty="0">
                <a:effectLst/>
                <a:latin typeface="YAFdJl3zAt0 0"/>
              </a:rPr>
            </a:br>
            <a:r>
              <a:rPr lang="en-US" sz="1400" i="0" u="none" strike="noStrike" dirty="0">
                <a:effectLst/>
                <a:latin typeface="YAFdJl3zAt0 0"/>
              </a:rPr>
              <a:t>adoption but lower penetration.</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Maharashtra: </a:t>
            </a:r>
            <a:r>
              <a:rPr lang="en-US" sz="1400" i="0" u="none" strike="noStrike" dirty="0">
                <a:effectLst/>
                <a:latin typeface="YAFdJl3zAt0 0"/>
              </a:rPr>
              <a:t>660 stations, 1,80,796 2W, 19,870 4W sales. Strong correlation; well-developed charging infrastructure </a:t>
            </a:r>
            <a:br>
              <a:rPr lang="en-US" sz="1400" i="0" u="none" strike="noStrike" dirty="0">
                <a:effectLst/>
                <a:latin typeface="YAFdJl3zAt0 0"/>
              </a:rPr>
            </a:br>
            <a:r>
              <a:rPr lang="en-US" sz="1400" i="0" u="none" strike="noStrike" dirty="0">
                <a:effectLst/>
                <a:latin typeface="YAFdJl3zAt0 0"/>
              </a:rPr>
              <a:t>drives high EV adoption.</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Karnataka: </a:t>
            </a:r>
            <a:r>
              <a:rPr lang="en-US" sz="1400" i="0" u="none" strike="noStrike" dirty="0">
                <a:effectLst/>
                <a:latin typeface="YAFdJl3zAt0 0"/>
              </a:rPr>
              <a:t>704 stations, 1,51,966 2W, 13,386 4W sales. Strong correlation; the highest number of stations significantly boosts sales.</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Delhi: </a:t>
            </a:r>
            <a:r>
              <a:rPr lang="en-US" sz="1400" i="0" u="none" strike="noStrike" dirty="0">
                <a:effectLst/>
                <a:latin typeface="YAFdJl3zAt0 0"/>
              </a:rPr>
              <a:t>539 stations, 51,549 2W, 11,001 4W sales. High correlation; excellent infrastructure strongly supports EV sales.</a:t>
            </a:r>
            <a:endParaRPr lang="en-US" sz="1400"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Rajasthan: </a:t>
            </a:r>
            <a:r>
              <a:rPr lang="en-US" sz="1400" i="0" u="none" strike="noStrike" dirty="0">
                <a:effectLst/>
                <a:latin typeface="YAFdJl3zAt0 0"/>
              </a:rPr>
              <a:t>254 stations, 81,150 2W, 2,530 4W sales. Moderate correlation; fewer stations but notable 2W adoption.</a:t>
            </a:r>
            <a:endParaRPr lang="en-US" sz="1400" i="0" dirty="0">
              <a:effectLst/>
              <a:latin typeface="YAFdJl3zAt0 0"/>
            </a:endParaRPr>
          </a:p>
          <a:p>
            <a:pPr marL="0" indent="0" algn="just">
              <a:lnSpc>
                <a:spcPts val="2175"/>
              </a:lnSpc>
              <a:buNone/>
            </a:pPr>
            <a:r>
              <a:rPr lang="en-US" sz="1400" b="1" u="none" strike="noStrike" dirty="0">
                <a:latin typeface="YAFdJl3zAt0 0"/>
              </a:rPr>
              <a:t>                                                                                                       </a:t>
            </a:r>
            <a:r>
              <a:rPr lang="en-US" sz="1400" b="1" i="0" u="none" strike="noStrike" dirty="0">
                <a:effectLst/>
                <a:latin typeface="YAFdJl3zAt0 0"/>
              </a:rPr>
              <a:t>Conclusion:</a:t>
            </a:r>
            <a:endParaRPr lang="en-US" sz="1400" b="1" i="0" dirty="0">
              <a:effectLst/>
              <a:latin typeface="YAFdJl3zAt0 0"/>
            </a:endParaRPr>
          </a:p>
          <a:p>
            <a:pPr algn="just" rtl="0" latinLnBrk="0">
              <a:lnSpc>
                <a:spcPct val="100000"/>
              </a:lnSpc>
              <a:buFont typeface="Arial" panose="020B0604020202020204" pitchFamily="34" charset="0"/>
              <a:buChar char="•"/>
            </a:pPr>
            <a:r>
              <a:rPr lang="en-US" sz="1400" b="1" i="0" u="none" strike="noStrike" dirty="0">
                <a:effectLst/>
                <a:latin typeface="YAFdJl3zAt0 0"/>
              </a:rPr>
              <a:t>Strong Correlation: </a:t>
            </a:r>
            <a:r>
              <a:rPr lang="en-US" sz="1400" i="0" u="none" strike="noStrike" dirty="0">
                <a:effectLst/>
                <a:latin typeface="YAFdJl3zAt0 0"/>
              </a:rPr>
              <a:t>The availability of charging infrastructure is strongly correlated with higher EV adoption in the top states.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High Sales in Maharashtra &amp; Karnataka: </a:t>
            </a:r>
            <a:r>
              <a:rPr lang="en-US" sz="1400" i="0" u="none" strike="noStrike" dirty="0">
                <a:effectLst/>
                <a:latin typeface="YAFdJl3zAt0 0"/>
              </a:rPr>
              <a:t>Maharashtra and Karnataka, which have the most charging stations, exhibit the highest EV sales, especially for 2-wheelers.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Delhi's Efficient Network: </a:t>
            </a:r>
            <a:r>
              <a:rPr lang="en-US" sz="1400" i="0" u="none" strike="noStrike" dirty="0">
                <a:effectLst/>
                <a:latin typeface="YAFdJl3zAt0 0"/>
              </a:rPr>
              <a:t>Delhi, despite having fewer stations than Maharashtra and Karnataka, shows high EV sales, highlighting the effectiveness of a well-distributed charging network.</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Rajasthan's Lower Adoption: </a:t>
            </a:r>
            <a:r>
              <a:rPr lang="en-US" sz="1400" i="0" u="none" strike="noStrike" dirty="0">
                <a:effectLst/>
                <a:latin typeface="YAFdJl3zAt0 0"/>
              </a:rPr>
              <a:t>Rajasthan, with relatively fewer charging stations, has lower EV penetration, particularly for 4-wheelers.</a:t>
            </a:r>
            <a:endParaRPr lang="en-US" sz="1400" i="0" dirty="0">
              <a:effectLst/>
              <a:latin typeface="YAFdJl3zAt0 0"/>
            </a:endParaRPr>
          </a:p>
          <a:p>
            <a:pPr algn="just" rtl="0" latinLnBrk="0">
              <a:lnSpc>
                <a:spcPts val="2175"/>
              </a:lnSpc>
              <a:buFont typeface="Arial" panose="020B0604020202020204" pitchFamily="34" charset="0"/>
              <a:buChar char="•"/>
            </a:pPr>
            <a:r>
              <a:rPr lang="en-US" sz="1400" b="1" i="0" u="none" strike="noStrike" dirty="0">
                <a:effectLst/>
                <a:latin typeface="YAFdJl3zAt0 0"/>
              </a:rPr>
              <a:t>Infrastructure Expansion Needed: </a:t>
            </a:r>
            <a:r>
              <a:rPr lang="en-US" sz="1400" i="0" u="none" strike="noStrike" dirty="0">
                <a:effectLst/>
                <a:latin typeface="YAFdJl3zAt0 0"/>
              </a:rPr>
              <a:t>The data underscores the necessity of expanding charging infrastructure to drive higher EV adoption, particularly in states with lower current penetration.</a:t>
            </a:r>
            <a:endParaRPr lang="en-US" sz="1400" i="0" dirty="0">
              <a:effectLst/>
              <a:latin typeface="YAFdJl3zAt0 0"/>
            </a:endParaRPr>
          </a:p>
          <a:p>
            <a:br>
              <a:rPr lang="en-US" sz="1400" dirty="0"/>
            </a:b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77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80C-A9B4-0C9A-52D2-253DC8AC2610}"/>
              </a:ext>
            </a:extLst>
          </p:cNvPr>
          <p:cNvSpPr>
            <a:spLocks noGrp="1"/>
          </p:cNvSpPr>
          <p:nvPr>
            <p:ph type="title"/>
          </p:nvPr>
        </p:nvSpPr>
        <p:spPr>
          <a:xfrm>
            <a:off x="838200" y="137652"/>
            <a:ext cx="10515600" cy="647353"/>
          </a:xfrm>
        </p:spPr>
        <p:txBody>
          <a:bodyPr>
            <a:noAutofit/>
          </a:bodyPr>
          <a:lstStyle/>
          <a:p>
            <a:r>
              <a:rPr lang="en-US" sz="2000" b="1" dirty="0"/>
              <a:t>4) </a:t>
            </a:r>
            <a:r>
              <a:rPr lang="en-IN" sz="2000" b="1" dirty="0"/>
              <a:t>Who should be the brand ambassador if </a:t>
            </a:r>
            <a:r>
              <a:rPr lang="en-IN" sz="2000" b="1" dirty="0" err="1"/>
              <a:t>AtliQ</a:t>
            </a:r>
            <a:r>
              <a:rPr lang="en-IN" sz="2000" b="1" dirty="0"/>
              <a:t> Motors launches their </a:t>
            </a:r>
            <a:br>
              <a:rPr lang="en-IN" sz="2000" b="1" dirty="0"/>
            </a:br>
            <a:r>
              <a:rPr lang="en-IN" sz="2000" b="1" dirty="0"/>
              <a:t>EV/Hybrid vehicles in India and why? </a:t>
            </a:r>
            <a:endParaRPr lang="en-GB" sz="2000" b="1" dirty="0"/>
          </a:p>
        </p:txBody>
      </p:sp>
      <p:sp>
        <p:nvSpPr>
          <p:cNvPr id="3" name="Content Placeholder 2">
            <a:extLst>
              <a:ext uri="{FF2B5EF4-FFF2-40B4-BE49-F238E27FC236}">
                <a16:creationId xmlns:a16="http://schemas.microsoft.com/office/drawing/2014/main" id="{7FD299B7-CEDD-B23D-8EBD-701A5F83ABE3}"/>
              </a:ext>
            </a:extLst>
          </p:cNvPr>
          <p:cNvSpPr>
            <a:spLocks noGrp="1"/>
          </p:cNvSpPr>
          <p:nvPr>
            <p:ph idx="1"/>
          </p:nvPr>
        </p:nvSpPr>
        <p:spPr>
          <a:xfrm>
            <a:off x="838200" y="983411"/>
            <a:ext cx="10515600" cy="5193552"/>
          </a:xfrm>
        </p:spPr>
        <p:txBody>
          <a:bodyPr>
            <a:normAutofit/>
          </a:bodyPr>
          <a:lstStyle/>
          <a:p>
            <a:pPr algn="just">
              <a:lnSpc>
                <a:spcPts val="4200"/>
              </a:lnSpc>
              <a:buFont typeface="Arial" panose="020B0604020202020204" pitchFamily="34" charset="0"/>
              <a:buChar char="•"/>
            </a:pPr>
            <a:r>
              <a:rPr lang="en-US" sz="2000" b="1" i="0" u="none" strike="noStrike" dirty="0">
                <a:effectLst/>
                <a:latin typeface="YAFdJl3zAt0 0"/>
              </a:rPr>
              <a:t>Customer as Brand Ambassador: </a:t>
            </a:r>
            <a:r>
              <a:rPr lang="en-US" sz="2000" b="0" i="0" u="none" strike="noStrike" dirty="0" err="1">
                <a:effectLst/>
                <a:latin typeface="YAFdJl3zAt0 0"/>
              </a:rPr>
              <a:t>AtliQ</a:t>
            </a:r>
            <a:r>
              <a:rPr lang="en-US" sz="2000" b="0" i="0" u="none" strike="noStrike" dirty="0">
                <a:effectLst/>
                <a:latin typeface="YAFdJl3zAt0 0"/>
              </a:rPr>
              <a:t> Motors should focus on making everyday customers their brand ambassadors.</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Word of Mouth Strategy: </a:t>
            </a:r>
            <a:r>
              <a:rPr lang="en-US" sz="2000" b="0" i="0" u="none" strike="noStrike" dirty="0">
                <a:effectLst/>
                <a:latin typeface="YAFdJl3zAt0 0"/>
              </a:rPr>
              <a:t>Empower users to share their experiences, creating genuine and relatable connections with potential customers.</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Trust and Authenticity: </a:t>
            </a:r>
            <a:r>
              <a:rPr lang="en-US" sz="2000" b="0" i="0" u="none" strike="noStrike" dirty="0">
                <a:effectLst/>
                <a:latin typeface="YAFdJl3zAt0 0"/>
              </a:rPr>
              <a:t>Real-life testimonials build trust that traditional celebrity endorsements can't match.</a:t>
            </a:r>
            <a:endParaRPr lang="en-US" sz="2000" b="0" i="0" dirty="0">
              <a:effectLst/>
              <a:latin typeface="YAFdJl3zAt0 0"/>
            </a:endParaRPr>
          </a:p>
          <a:p>
            <a:pPr algn="just">
              <a:lnSpc>
                <a:spcPts val="4200"/>
              </a:lnSpc>
              <a:buFont typeface="Arial" panose="020B0604020202020204" pitchFamily="34" charset="0"/>
              <a:buChar char="•"/>
            </a:pPr>
            <a:r>
              <a:rPr lang="en-US" sz="2000" b="1" i="0" u="none" strike="noStrike" dirty="0">
                <a:effectLst/>
                <a:latin typeface="YAFdJl3zAt0 0"/>
              </a:rPr>
              <a:t>Alignment with Brand Mission: </a:t>
            </a:r>
            <a:r>
              <a:rPr lang="en-US" sz="2000" b="0" i="0" u="none" strike="noStrike" dirty="0">
                <a:effectLst/>
                <a:latin typeface="YAFdJl3zAt0 0"/>
              </a:rPr>
              <a:t>This grassroots approach aligns with </a:t>
            </a:r>
            <a:r>
              <a:rPr lang="en-US" sz="2000" b="0" i="0" u="none" strike="noStrike" dirty="0" err="1">
                <a:effectLst/>
                <a:latin typeface="YAFdJl3zAt0 0"/>
              </a:rPr>
              <a:t>AtliQ’s</a:t>
            </a:r>
            <a:r>
              <a:rPr lang="en-US" sz="2000" b="0" i="0" u="none" strike="noStrike" dirty="0">
                <a:effectLst/>
                <a:latin typeface="YAFdJl3zAt0 0"/>
              </a:rPr>
              <a:t> mission to make electric mobility accessible and practical for everyone in India.</a:t>
            </a:r>
            <a:endParaRPr lang="en-US" sz="2000" b="0" i="0" dirty="0">
              <a:effectLst/>
              <a:latin typeface="YAFdJl3zAt0 0"/>
            </a:endParaRP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9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10EE-7241-8336-BC13-683837C16B9D}"/>
              </a:ext>
            </a:extLst>
          </p:cNvPr>
          <p:cNvSpPr>
            <a:spLocks noGrp="1"/>
          </p:cNvSpPr>
          <p:nvPr>
            <p:ph type="title"/>
          </p:nvPr>
        </p:nvSpPr>
        <p:spPr>
          <a:xfrm>
            <a:off x="838200" y="365125"/>
            <a:ext cx="10515600" cy="730430"/>
          </a:xfrm>
        </p:spPr>
        <p:txBody>
          <a:bodyPr>
            <a:noAutofit/>
          </a:bodyPr>
          <a:lstStyle/>
          <a:p>
            <a:r>
              <a:rPr lang="en-IN" sz="2000" b="1" dirty="0"/>
              <a:t>5. Which state of India is ideal to start the manufacturing unit? (Based on </a:t>
            </a:r>
            <a:br>
              <a:rPr lang="en-IN" sz="2000" b="1" dirty="0"/>
            </a:br>
            <a:r>
              <a:rPr lang="en-IN" sz="2000" b="1" dirty="0"/>
              <a:t>subsidies provided, ease of doing business, stability in governance etc.)</a:t>
            </a:r>
            <a:endParaRPr lang="en-GB" sz="2000" b="1" dirty="0"/>
          </a:p>
        </p:txBody>
      </p:sp>
      <p:sp>
        <p:nvSpPr>
          <p:cNvPr id="3" name="Content Placeholder 2">
            <a:extLst>
              <a:ext uri="{FF2B5EF4-FFF2-40B4-BE49-F238E27FC236}">
                <a16:creationId xmlns:a16="http://schemas.microsoft.com/office/drawing/2014/main" id="{3C5B6749-8176-F74C-7959-E273924D890C}"/>
              </a:ext>
            </a:extLst>
          </p:cNvPr>
          <p:cNvSpPr>
            <a:spLocks noGrp="1"/>
          </p:cNvSpPr>
          <p:nvPr>
            <p:ph idx="1"/>
          </p:nvPr>
        </p:nvSpPr>
        <p:spPr>
          <a:xfrm>
            <a:off x="950343" y="1095555"/>
            <a:ext cx="10515600" cy="5482226"/>
          </a:xfrm>
        </p:spPr>
        <p:txBody>
          <a:bodyPr>
            <a:noAutofit/>
          </a:bodyPr>
          <a:lstStyle/>
          <a:p>
            <a:pPr marL="0" indent="0" algn="ctr" rtl="0" latinLnBrk="0">
              <a:lnSpc>
                <a:spcPts val="4425"/>
              </a:lnSpc>
              <a:buNone/>
            </a:pPr>
            <a:r>
              <a:rPr lang="en-US" b="1" i="0" u="none" strike="noStrike" dirty="0">
                <a:effectLst/>
                <a:latin typeface="YAFdJl3zAt0 0"/>
              </a:rPr>
              <a:t>Tamil Nadu</a:t>
            </a:r>
            <a:endParaRPr lang="en-US" b="0" i="0" dirty="0">
              <a:effectLst/>
              <a:latin typeface="YAFdJl3zAt0 0"/>
            </a:endParaRPr>
          </a:p>
          <a:p>
            <a:pPr algn="just" rtl="0" latinLnBrk="0">
              <a:lnSpc>
                <a:spcPts val="4200"/>
              </a:lnSpc>
              <a:buFont typeface="Arial" panose="020B0604020202020204" pitchFamily="34" charset="0"/>
              <a:buChar char="•"/>
            </a:pPr>
            <a:r>
              <a:rPr lang="en-US" sz="2000" b="1" i="0" u="none" strike="noStrike" dirty="0">
                <a:effectLst/>
                <a:latin typeface="YAFdJl3zAt0 0"/>
              </a:rPr>
              <a:t>Subsidies and Incentives: </a:t>
            </a:r>
            <a:r>
              <a:rPr lang="en-US" sz="2000" b="0" i="0" u="none" strike="noStrike" dirty="0">
                <a:effectLst/>
                <a:latin typeface="YAFdJl3zAt0 0"/>
              </a:rPr>
              <a:t>Tamil Nadu’s EV policy offers capital subsidies, tax exemptions, and incentives for R&amp;D and skill developmen</a:t>
            </a:r>
            <a:r>
              <a:rPr lang="en-US" sz="1100" b="0" i="0" u="none" strike="noStrike" dirty="0">
                <a:effectLst/>
                <a:latin typeface="YAFdJl3zAt0 0"/>
              </a:rPr>
              <a:t>t.</a:t>
            </a:r>
            <a:endParaRPr lang="en-US" sz="11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Ease of Doing Business: </a:t>
            </a:r>
            <a:r>
              <a:rPr lang="en-US" sz="2000" b="0" i="0" u="none" strike="noStrike" dirty="0">
                <a:effectLst/>
                <a:latin typeface="YAFdJl3zAt0 0"/>
              </a:rPr>
              <a:t>Known for its industry-friendly policies, Tamil Nadu has Chennai as a major automotive hub.</a:t>
            </a:r>
            <a:endParaRPr lang="en-US" sz="20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Infrastructure: </a:t>
            </a:r>
            <a:r>
              <a:rPr lang="en-US" sz="2000" b="0" i="0" u="none" strike="noStrike" dirty="0">
                <a:effectLst/>
                <a:latin typeface="YAFdJl3zAt0 0"/>
              </a:rPr>
              <a:t>The state has excellent infrastructure, with ports and logistics facilities aiding manufacturing.</a:t>
            </a:r>
            <a:endParaRPr lang="en-US" sz="2000" b="0" i="0" dirty="0">
              <a:effectLst/>
              <a:latin typeface="YAFdJl3zAt0 0"/>
            </a:endParaRPr>
          </a:p>
          <a:p>
            <a:pPr algn="just" rtl="0" latinLnBrk="0">
              <a:lnSpc>
                <a:spcPts val="4275"/>
              </a:lnSpc>
              <a:buFont typeface="Arial" panose="020B0604020202020204" pitchFamily="34" charset="0"/>
              <a:buChar char="•"/>
            </a:pPr>
            <a:r>
              <a:rPr lang="en-US" sz="2000" b="1" i="0" u="none" strike="noStrike" dirty="0">
                <a:effectLst/>
                <a:latin typeface="YAFdJl3zAt0 0"/>
              </a:rPr>
              <a:t>Governance: </a:t>
            </a:r>
            <a:r>
              <a:rPr lang="en-US" sz="2000" b="0" i="0" u="none" strike="noStrike" dirty="0">
                <a:effectLst/>
                <a:latin typeface="YAFdJl3zAt0 0"/>
              </a:rPr>
              <a:t>Tamil Nadu has a strong tradition of supporting industrialization with stable governance</a:t>
            </a:r>
            <a:r>
              <a:rPr lang="en-US" sz="2000" b="0" i="0" u="none" strike="noStrike" dirty="0">
                <a:solidFill>
                  <a:srgbClr val="6BEEEB"/>
                </a:solidFill>
                <a:effectLst/>
                <a:latin typeface="YAFdJl3zAt0 0"/>
              </a:rPr>
              <a:t>.</a:t>
            </a:r>
            <a:endParaRPr lang="en-US" sz="2000" b="0" i="0" dirty="0">
              <a:solidFill>
                <a:srgbClr val="6BEEEB"/>
              </a:solidFill>
              <a:effectLst/>
              <a:latin typeface="YAFdJl3zAt0 0"/>
            </a:endParaRPr>
          </a:p>
          <a:p>
            <a:pPr algn="just" rtl="0" latinLnBrk="0">
              <a:lnSpc>
                <a:spcPts val="4425"/>
              </a:lnSpc>
              <a:buFont typeface="Arial" panose="020B0604020202020204" pitchFamily="34" charset="0"/>
              <a:buChar char="•"/>
            </a:pPr>
            <a:br>
              <a:rPr lang="en-US" sz="1100" b="0" i="0" dirty="0">
                <a:solidFill>
                  <a:srgbClr val="6BEEEB"/>
                </a:solidFill>
                <a:effectLst/>
                <a:latin typeface="YAFdJl3zAt0 0"/>
              </a:rPr>
            </a:br>
            <a:endParaRPr lang="en-US" sz="1100" b="0" i="0" dirty="0">
              <a:solidFill>
                <a:srgbClr val="6BEEEB"/>
              </a:solidFill>
              <a:effectLst/>
              <a:latin typeface="YAFdJl3zAt0 0"/>
            </a:endParaRPr>
          </a:p>
          <a:p>
            <a:br>
              <a:rPr lang="en-US" sz="1100" dirty="0"/>
            </a:br>
            <a:endParaRPr lang="en-US" sz="1600" dirty="0"/>
          </a:p>
        </p:txBody>
      </p:sp>
    </p:spTree>
    <p:extLst>
      <p:ext uri="{BB962C8B-B14F-4D97-AF65-F5344CB8AC3E}">
        <p14:creationId xmlns:p14="http://schemas.microsoft.com/office/powerpoint/2010/main" val="344883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3F98-C488-B557-4C45-FB8D9D971A7F}"/>
              </a:ext>
            </a:extLst>
          </p:cNvPr>
          <p:cNvSpPr>
            <a:spLocks noGrp="1"/>
          </p:cNvSpPr>
          <p:nvPr>
            <p:ph type="title"/>
          </p:nvPr>
        </p:nvSpPr>
        <p:spPr>
          <a:xfrm>
            <a:off x="631723" y="304290"/>
            <a:ext cx="10515600" cy="376747"/>
          </a:xfrm>
        </p:spPr>
        <p:txBody>
          <a:bodyPr>
            <a:normAutofit fontScale="90000"/>
          </a:bodyPr>
          <a:lstStyle/>
          <a:p>
            <a:r>
              <a:rPr lang="en-IN" sz="2000" b="1" dirty="0"/>
              <a:t>6. Your top 3 recommendations for </a:t>
            </a:r>
            <a:r>
              <a:rPr lang="en-IN" sz="2000" b="1" dirty="0" err="1"/>
              <a:t>AtliQ</a:t>
            </a:r>
            <a:r>
              <a:rPr lang="en-IN" sz="2000" b="1" dirty="0"/>
              <a:t> Motors. </a:t>
            </a:r>
            <a:endParaRPr lang="en-GB" sz="2000" b="1" dirty="0"/>
          </a:p>
        </p:txBody>
      </p:sp>
      <p:sp>
        <p:nvSpPr>
          <p:cNvPr id="3" name="Content Placeholder 2">
            <a:extLst>
              <a:ext uri="{FF2B5EF4-FFF2-40B4-BE49-F238E27FC236}">
                <a16:creationId xmlns:a16="http://schemas.microsoft.com/office/drawing/2014/main" id="{2A51FC0E-CC7F-EC92-722A-C8F5C67A5DCE}"/>
              </a:ext>
            </a:extLst>
          </p:cNvPr>
          <p:cNvSpPr>
            <a:spLocks noGrp="1"/>
          </p:cNvSpPr>
          <p:nvPr>
            <p:ph idx="1"/>
          </p:nvPr>
        </p:nvSpPr>
        <p:spPr>
          <a:xfrm>
            <a:off x="838200" y="1026543"/>
            <a:ext cx="10515600" cy="5150420"/>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1. Expand Charging Infrastructure:</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Invest in a widespread charging network</a:t>
            </a:r>
          </a:p>
          <a:p>
            <a:pPr marL="0" indent="0">
              <a:buNone/>
            </a:pPr>
            <a:r>
              <a:rPr lang="en-IN" sz="2000" dirty="0">
                <a:latin typeface="Times New Roman" panose="02020603050405020304" pitchFamily="18" charset="0"/>
                <a:cs typeface="Times New Roman" panose="02020603050405020304" pitchFamily="18" charset="0"/>
              </a:rPr>
              <a:t>	Partner with governments and private firms</a:t>
            </a:r>
          </a:p>
          <a:p>
            <a:pPr marL="0" indent="0">
              <a:buNone/>
            </a:pPr>
            <a:r>
              <a:rPr lang="en-IN" sz="2000" b="1" dirty="0">
                <a:latin typeface="Times New Roman" panose="02020603050405020304" pitchFamily="18" charset="0"/>
                <a:cs typeface="Times New Roman" panose="02020603050405020304" pitchFamily="18" charset="0"/>
              </a:rPr>
              <a:t>2. Use Data and Analytics:</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Gain customer insights and preferences</a:t>
            </a:r>
          </a:p>
          <a:p>
            <a:pPr marL="0" indent="0">
              <a:buNone/>
            </a:pPr>
            <a:r>
              <a:rPr lang="en-IN" sz="2000" dirty="0">
                <a:latin typeface="Times New Roman" panose="02020603050405020304" pitchFamily="18" charset="0"/>
                <a:cs typeface="Times New Roman" panose="02020603050405020304" pitchFamily="18" charset="0"/>
              </a:rPr>
              <a:t>	Implement predictive maintenance</a:t>
            </a:r>
          </a:p>
          <a:p>
            <a:pPr marL="0" indent="0">
              <a:buNone/>
            </a:pPr>
            <a:r>
              <a:rPr lang="en-IN" sz="2000" b="1" dirty="0">
                <a:latin typeface="Times New Roman" panose="02020603050405020304" pitchFamily="18" charset="0"/>
                <a:cs typeface="Times New Roman" panose="02020603050405020304" pitchFamily="18" charset="0"/>
              </a:rPr>
              <a:t>3. Strengthen Brand and Marketing:</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Choose an influential brand ambassador</a:t>
            </a:r>
          </a:p>
          <a:p>
            <a:pPr marL="0" indent="0">
              <a:buNone/>
            </a:pPr>
            <a:r>
              <a:rPr lang="en-IN" sz="2000" dirty="0">
                <a:latin typeface="Times New Roman" panose="02020603050405020304" pitchFamily="18" charset="0"/>
                <a:cs typeface="Times New Roman" panose="02020603050405020304" pitchFamily="18" charset="0"/>
              </a:rPr>
              <a:t>	Highlight sustainability and innovation</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6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D92B-13C1-36E0-7987-43E817D5B404}"/>
              </a:ext>
            </a:extLst>
          </p:cNvPr>
          <p:cNvSpPr>
            <a:spLocks noGrp="1"/>
          </p:cNvSpPr>
          <p:nvPr>
            <p:ph type="title"/>
          </p:nvPr>
        </p:nvSpPr>
        <p:spPr>
          <a:xfrm>
            <a:off x="952228" y="743447"/>
            <a:ext cx="3973385" cy="1094684"/>
          </a:xfrm>
          <a:noFill/>
        </p:spPr>
        <p:txBody>
          <a:bodyPr vert="horz" lIns="91440" tIns="45720" rIns="91440" bIns="45720" rtlCol="0" anchor="b">
            <a:normAutofit/>
          </a:bodyPr>
          <a:lstStyle/>
          <a:p>
            <a:r>
              <a:rPr lang="en-US" sz="5200" dirty="0"/>
              <a:t>Thank You</a:t>
            </a:r>
          </a:p>
        </p:txBody>
      </p:sp>
      <p:sp>
        <p:nvSpPr>
          <p:cNvPr id="3" name="TextBox 2">
            <a:extLst>
              <a:ext uri="{FF2B5EF4-FFF2-40B4-BE49-F238E27FC236}">
                <a16:creationId xmlns:a16="http://schemas.microsoft.com/office/drawing/2014/main" id="{6564685F-FF81-49E9-56B8-1BE4EFBFB504}"/>
              </a:ext>
            </a:extLst>
          </p:cNvPr>
          <p:cNvSpPr txBox="1"/>
          <p:nvPr/>
        </p:nvSpPr>
        <p:spPr>
          <a:xfrm>
            <a:off x="241173" y="4911112"/>
            <a:ext cx="4385388" cy="1477328"/>
          </a:xfrm>
          <a:prstGeom prst="rect">
            <a:avLst/>
          </a:prstGeom>
          <a:noFill/>
        </p:spPr>
        <p:txBody>
          <a:bodyPr wrap="square" rtlCol="0">
            <a:spAutoFit/>
          </a:bodyPr>
          <a:lstStyle/>
          <a:p>
            <a:r>
              <a:rPr lang="en-US" dirty="0"/>
              <a:t>Presentation By </a:t>
            </a:r>
          </a:p>
          <a:p>
            <a:r>
              <a:rPr lang="en-US" dirty="0"/>
              <a:t>Romil Shah</a:t>
            </a:r>
          </a:p>
          <a:p>
            <a:r>
              <a:rPr lang="en-US" dirty="0"/>
              <a:t>Data Science Intern</a:t>
            </a:r>
          </a:p>
          <a:p>
            <a:endParaRPr lang="en-US" dirty="0"/>
          </a:p>
          <a:p>
            <a:endParaRPr lang="en-US" dirty="0"/>
          </a:p>
        </p:txBody>
      </p:sp>
    </p:spTree>
    <p:extLst>
      <p:ext uri="{BB962C8B-B14F-4D97-AF65-F5344CB8AC3E}">
        <p14:creationId xmlns:p14="http://schemas.microsoft.com/office/powerpoint/2010/main" val="8283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711</TotalTime>
  <Words>1081</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Trebuchet MS</vt:lpstr>
      <vt:lpstr>Wingdings 3</vt:lpstr>
      <vt:lpstr>YAFdJl3zAt0 0</vt:lpstr>
      <vt:lpstr>Facet</vt:lpstr>
      <vt:lpstr>Secondary Research Questions: </vt:lpstr>
      <vt:lpstr>Secondary Research Questions: </vt:lpstr>
      <vt:lpstr>2) How do government incentives and subsidies impact the adoption rates  of 2-wheelers and 4-wheelers? Which states in India provided most subsidies?</vt:lpstr>
      <vt:lpstr>3) How does the availability of charging stations infrastructure correlate with  the EV sales and penetration rates in the top 5 states?</vt:lpstr>
      <vt:lpstr>4) Who should be the brand ambassador if AtliQ Motors launches their  EV/Hybrid vehicles in India and why? </vt:lpstr>
      <vt:lpstr>5. Which state of India is ideal to start the manufacturing unit? (Based on  subsidies provided, ease of doing business, stability in governance etc.)</vt:lpstr>
      <vt:lpstr>6. Your top 3 recommendations for AtliQ Motors.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M DINESH</dc:creator>
  <cp:lastModifiedBy>Romil Shah</cp:lastModifiedBy>
  <cp:revision>9</cp:revision>
  <dcterms:created xsi:type="dcterms:W3CDTF">2024-07-28T08:09:43Z</dcterms:created>
  <dcterms:modified xsi:type="dcterms:W3CDTF">2025-02-09T14:07:30Z</dcterms:modified>
</cp:coreProperties>
</file>