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4621D9C-3A70-48A1-9BD8-F65F8E6C22F7}">
  <a:tblStyle styleId="{84621D9C-3A70-48A1-9BD8-F65F8E6C22F7}" styleName="Table_0">
    <a:wholeTbl>
      <a:tcTxStyle/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CS 6843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Spring 2016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Final Exam Project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820883"/>
            <a:ext cx="8222100" cy="182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Warlon Zeng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Alan Ni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Chukwuyuem J. Onvibe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Matthew Chan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Tsung-Cheng Tsai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Kai Chen Hsieh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675" y="2701575"/>
            <a:ext cx="33432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 Center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Puerto Rico, </a:t>
            </a:r>
            <a:r>
              <a:rPr b="1" lang="en"/>
              <a:t>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Supports customer inquiries and complaints.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organization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There are approximately </a:t>
            </a:r>
            <a:r>
              <a:rPr b="1" lang="en"/>
              <a:t>30 </a:t>
            </a:r>
            <a:r>
              <a:rPr lang="en"/>
              <a:t>small and medium size offices</a:t>
            </a:r>
            <a:br>
              <a:rPr lang="en"/>
            </a:br>
            <a:r>
              <a:rPr lang="en"/>
              <a:t>major geographical areas (Americas, Europe/Middle East, Asia Pacific) to a total of </a:t>
            </a:r>
            <a:r>
              <a:rPr b="1" lang="en"/>
              <a:t>1000 </a:t>
            </a:r>
            <a:r>
              <a:rPr lang="en"/>
              <a:t>employees.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Most of the sales employees are </a:t>
            </a:r>
            <a:r>
              <a:rPr b="1" lang="en"/>
              <a:t>mobile</a:t>
            </a:r>
            <a:r>
              <a:rPr lang="en"/>
              <a:t>.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 Addressing Schema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Class A addressing range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10.10.0.0~10.255.255.255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Private IPv4 Addresses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Class C subnet masks: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255.255.255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255.255.254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VLAN IP corresponds to IP Addresses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VLAN # are set default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226" y="674837"/>
            <a:ext cx="2942150" cy="379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Shape 137"/>
          <p:cNvCxnSpPr/>
          <p:nvPr/>
        </p:nvCxnSpPr>
        <p:spPr>
          <a:xfrm>
            <a:off x="5697250" y="2764150"/>
            <a:ext cx="871800" cy="6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899" y="2204480"/>
            <a:ext cx="4447450" cy="47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Calculation for 255.255.255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VLAN Address: 10.10.0.0; Netmask bits: 24; Subnet Mask: 255.255.255.0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12" y="2278924"/>
            <a:ext cx="6550174" cy="13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00" y="3718450"/>
            <a:ext cx="6550175" cy="13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2223475" y="3216950"/>
            <a:ext cx="932700" cy="4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223475" y="4629275"/>
            <a:ext cx="932700" cy="4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364200" y="2278925"/>
            <a:ext cx="932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10.10.0.0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64200" y="3718450"/>
            <a:ext cx="932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10.10.1.0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Calculation for 255.255.254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VLAN Address: 10.23.0.0; Netmask bits: 23; Subnet Mask: 255.255.254.0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937" y="2278925"/>
            <a:ext cx="6550149" cy="13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862" y="3710275"/>
            <a:ext cx="6550175" cy="13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64225" y="2278925"/>
            <a:ext cx="932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10.23.0.0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64225" y="3710275"/>
            <a:ext cx="932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10.23.2.0</a:t>
            </a:r>
          </a:p>
        </p:txBody>
      </p:sp>
      <p:sp>
        <p:nvSpPr>
          <p:cNvPr id="161" name="Shape 161"/>
          <p:cNvSpPr/>
          <p:nvPr/>
        </p:nvSpPr>
        <p:spPr>
          <a:xfrm>
            <a:off x="2223475" y="3216950"/>
            <a:ext cx="932700" cy="4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223475" y="4629275"/>
            <a:ext cx="932700" cy="45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Office IP Addressing Schema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469887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3725"/>
                <a:gridCol w="917550"/>
                <a:gridCol w="1309375"/>
                <a:gridCol w="1964500"/>
                <a:gridCol w="786350"/>
                <a:gridCol w="785450"/>
                <a:gridCol w="1834225"/>
              </a:tblGrid>
              <a:tr h="193800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Main Office – Boston, MA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10.10.0.1～ 10.10.0.50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10.10.1.1～ 10.10.1.90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Accounting/ Finance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10.10.2.1～ 10.10.2.90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HR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10.10.3.1～ 10.10.3.90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Legal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10.10.4.1～ 10.10.4.90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Corporate IT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10.10.5.1～ 10.10.5.60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Facilities management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10.10.6.1～ 10.10.6.60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Executive management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10.10.7.0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10.10.7.1～ 10.10.7.120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Strategy groups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10.10.8.0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10.10.8.1～ 10.10.8.90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Treasury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10.10.9.0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10.10.9.1～ 10.10.9.50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193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10.10.10.0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10.10.10.1～ 10.10.10.10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193800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Regional Headquarters - Paris, France</a:t>
            </a:r>
          </a:p>
        </p:txBody>
      </p:sp>
      <p:graphicFrame>
        <p:nvGraphicFramePr>
          <p:cNvPr id="174" name="Shape 174"/>
          <p:cNvGraphicFramePr/>
          <p:nvPr/>
        </p:nvGraphicFramePr>
        <p:xfrm>
          <a:off x="47746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2975"/>
                <a:gridCol w="916450"/>
                <a:gridCol w="1307750"/>
                <a:gridCol w="1962050"/>
                <a:gridCol w="785375"/>
                <a:gridCol w="784450"/>
                <a:gridCol w="1831950"/>
              </a:tblGrid>
              <a:tr h="1935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Regional HQ – Paris, France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10.26.0.1～ 10.26.0.40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10.26.1.1～ 10.26.1.60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Accounting/ Finance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10.26.2.1～ 10.26.2.15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HR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10.26.3.1～ 10.26.3.45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Legal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10.26.4.1～ 10.26.4.60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Corporate IT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10.26.5.1～ 10.26.5.30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Facilities management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10.26.6.1～ 10.26.6.30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Executive management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10.26.7.0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10.26.7.1～ 10.26.7.90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Strategy groups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10.26.8.0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10.26.8.1～ 10.26.8.60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Treasury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10.26.9.0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10.26.9.1～ 10.26.9.40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10.26.10.0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10.26.10.1～ 10.26.10.8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1935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446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Regional Headquarters - Buenos Aires, Argentina</a:t>
            </a:r>
          </a:p>
        </p:txBody>
      </p:sp>
      <p:graphicFrame>
        <p:nvGraphicFramePr>
          <p:cNvPr id="180" name="Shape 180"/>
          <p:cNvGraphicFramePr/>
          <p:nvPr/>
        </p:nvGraphicFramePr>
        <p:xfrm>
          <a:off x="47746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000"/>
                <a:gridCol w="917950"/>
                <a:gridCol w="1309900"/>
                <a:gridCol w="1965275"/>
                <a:gridCol w="786675"/>
                <a:gridCol w="785750"/>
                <a:gridCol w="1834950"/>
              </a:tblGrid>
              <a:tr h="193100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Regional HQ –Buenos Aires, Argentina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10.27.0.1～ 10.27.0.40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10.27.1.1～ 10.27.1.60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Accounting/ Finance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10.27.2.1～ 10.27.2.15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HR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10.27.3.1～ 10.27.3.45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Legal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10.27.4.1～ 10.27.4.60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Corporate IT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10.27.5.1～ 10.27.5.30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Facilities management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10.27.6.1～ 10.27.6.30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Executive management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10.27.7.0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10.27.7.1～ 10.27.7.90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Strategy groups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10.27.8.0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10.27.8.1～ 10.27.8.60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Treasury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10.27.9.0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10.27.9.1～ 10.27.9.50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1931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10.27.10.0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10.27.10.1～ 10.27.10.10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193100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Regional Headquarters - Sydney, Australia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47326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3975"/>
                <a:gridCol w="917925"/>
                <a:gridCol w="1309900"/>
                <a:gridCol w="1965300"/>
                <a:gridCol w="786650"/>
                <a:gridCol w="785775"/>
                <a:gridCol w="1834950"/>
              </a:tblGrid>
              <a:tr h="1935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Regional HQ –Sydney, Australia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10.28.0.1～ 10.28.0.40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10.28.1.1～ 10.28.1.60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Accounting/ Finance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10.28.2.1～ 10.28.2.15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HR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10.28.3.1～ 10.28.3.45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Legal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10.28.4.1～ 10.28.4.60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Corporate IT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10.28.5.1～ 10.28.5.30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Facilities management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10.28.6.1～ 10.28.6.30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Executive management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10.28.7.0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10.28.7.1～ 10.28.7.90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Strategy groups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10.28.8.0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10.28.8.1～ 10.28.8.60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Treasury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10.28.9.0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10.28.9.1～ 10.28.9.50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1935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10.28.10.0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10.28.10.1～ 10.28.10.10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1935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Client Center - Berlin</a:t>
            </a:r>
          </a:p>
        </p:txBody>
      </p:sp>
      <p:graphicFrame>
        <p:nvGraphicFramePr>
          <p:cNvPr id="192" name="Shape 192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500"/>
                <a:gridCol w="918700"/>
                <a:gridCol w="1310975"/>
                <a:gridCol w="1966900"/>
                <a:gridCol w="787300"/>
                <a:gridCol w="786400"/>
                <a:gridCol w="1836450"/>
              </a:tblGrid>
              <a:tr h="3006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Global Client Center - Berlin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10.11.0.1～10.11.0.40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10.11.1.1～10.11.1.240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Designer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10.11.2.1～10.11.2.180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Engineer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10.11.3.1～10.11.3.180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Architect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10.11.4.1～10.11.4.50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10.11.5.1～10.11.5.10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3006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Overview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What’s the Problem?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What’s Going On?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Path to Solution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IP Addressing Schema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 Architecture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Relevant Protocols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ISPs Application Profiles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Client Center - Atlanta</a:t>
            </a:r>
          </a:p>
        </p:txBody>
      </p:sp>
      <p:graphicFrame>
        <p:nvGraphicFramePr>
          <p:cNvPr id="198" name="Shape 198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000"/>
                <a:gridCol w="917950"/>
                <a:gridCol w="1309900"/>
                <a:gridCol w="1965300"/>
                <a:gridCol w="786675"/>
                <a:gridCol w="785750"/>
                <a:gridCol w="1834950"/>
              </a:tblGrid>
              <a:tr h="3006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Global Client Center - Atlanta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10.12.0.1～10.12.0.30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10.12.1.1～10.12.1.150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Designer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10.12.2.1～10.12.2.150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Engineer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10.12.3.1～10.12.3.150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Architect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10.12.4.1～10.12.4.40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10.12.5.1～10.12.5.7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3006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495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Client Center - Tokyo</a:t>
            </a:r>
          </a:p>
        </p:txBody>
      </p:sp>
      <p:graphicFrame>
        <p:nvGraphicFramePr>
          <p:cNvPr id="204" name="Shape 204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000"/>
                <a:gridCol w="917950"/>
                <a:gridCol w="1309900"/>
                <a:gridCol w="1965300"/>
                <a:gridCol w="786675"/>
                <a:gridCol w="785750"/>
                <a:gridCol w="1834950"/>
              </a:tblGrid>
              <a:tr h="3006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Global Client Center - Tokyo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10.13.0.1～10.13.0.30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10.13.1.1～10.13.1.150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Designer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10.13.2.1～10.13.2.150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Engineer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10.13.3.1～10.13.3.150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Architect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10.13.4.1～10.13.4.50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10.13.5.1～10.13.5.7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3006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495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Lower-level support staff department - China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000"/>
                <a:gridCol w="917950"/>
                <a:gridCol w="1309900"/>
                <a:gridCol w="1965300"/>
                <a:gridCol w="786675"/>
                <a:gridCol w="785750"/>
                <a:gridCol w="1834950"/>
              </a:tblGrid>
              <a:tr h="29992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Lower-­level support staff department - China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10.14.0.1～10.14.0.200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10.14.1.1～10.14.1.250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Department1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10.14.2.1～10.14.2.250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Department2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10.14.3.1～10.14.3.250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Department3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10.14.4.1～10.14.4.100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10.14.5.1～10.14.5.20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29992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Lower-level support staff department - Canada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000"/>
                <a:gridCol w="917950"/>
                <a:gridCol w="1309900"/>
                <a:gridCol w="1965300"/>
                <a:gridCol w="786675"/>
                <a:gridCol w="785750"/>
                <a:gridCol w="1834950"/>
              </a:tblGrid>
              <a:tr h="3006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Lower-­level support staff department - Canada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10.15.0.1～10.15.0.200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10.15.1.1～10.15.1.250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Department1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10.15.2.1～10.15.2.250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Department2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10.15.3.1～10.15.3.250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Department3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10.15.4.1～10.15.4.100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10.15.5.1～10.15.5.20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3006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Lower-level support staff department - United Arab Emirates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500"/>
                <a:gridCol w="918700"/>
                <a:gridCol w="1310975"/>
                <a:gridCol w="1966900"/>
                <a:gridCol w="787300"/>
                <a:gridCol w="786400"/>
                <a:gridCol w="1836450"/>
              </a:tblGrid>
              <a:tr h="29992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Lower-­level support staff department - United Arab Emirates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10.16.0.1～10.16.0.200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10.16.1.1～10.16.1.250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Department1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10.16.2.1～10.16.2.250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Department2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10.16.3.1～10.16.3.250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Department3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10.16.4.1～10.16.4.100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10.16.5.1～10.16.5.20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29992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Lower-level support staff department - Malaysia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473287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3475"/>
                <a:gridCol w="917175"/>
                <a:gridCol w="1308825"/>
                <a:gridCol w="1963700"/>
                <a:gridCol w="786025"/>
                <a:gridCol w="785100"/>
                <a:gridCol w="1833450"/>
              </a:tblGrid>
              <a:tr h="3006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Lower-­level support staff department - Malaysia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10.17.0.1～10.17.0.200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10.17.1.1～10.17.1.250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Department1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10.17.2.1～10.17.2.250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Department2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10.17.3.1～10.17.3.250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Department3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10.17.4.1～10.17.4.100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10.17.5.1～10.17.5.20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3006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Development Center - Israel</a:t>
            </a:r>
          </a:p>
        </p:txBody>
      </p:sp>
      <p:graphicFrame>
        <p:nvGraphicFramePr>
          <p:cNvPr id="234" name="Shape 234"/>
          <p:cNvGraphicFramePr/>
          <p:nvPr/>
        </p:nvGraphicFramePr>
        <p:xfrm>
          <a:off x="466525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000"/>
                <a:gridCol w="786675"/>
                <a:gridCol w="1179550"/>
                <a:gridCol w="1702775"/>
                <a:gridCol w="655425"/>
                <a:gridCol w="655425"/>
                <a:gridCol w="2620700"/>
              </a:tblGrid>
              <a:tr h="246400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Software Development Center - Israel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10.18.0.1～10.18.0.30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10.18.1.1～10.18.1.120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Global operations support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10.18.2.1～10.18.2.80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AutoCAD support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10.18.3.1～10.18.3.40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Drawing packages support</a:t>
                      </a:r>
                    </a:p>
                  </a:txBody>
                  <a:tcPr marT="0" marB="0" marR="73025" marL="73025"/>
                </a:tc>
              </a:tr>
              <a:tr h="492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10.18.4.1～10.18.4.40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Document Management systems support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10.18.5.1～10.18.5.40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10.18.6.1～10.18.6.8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246400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326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Development Center - India</a:t>
            </a:r>
          </a:p>
        </p:txBody>
      </p:sp>
      <p:graphicFrame>
        <p:nvGraphicFramePr>
          <p:cNvPr id="240" name="Shape 240"/>
          <p:cNvGraphicFramePr/>
          <p:nvPr/>
        </p:nvGraphicFramePr>
        <p:xfrm>
          <a:off x="466500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500"/>
                <a:gridCol w="787300"/>
                <a:gridCol w="1180500"/>
                <a:gridCol w="1704175"/>
                <a:gridCol w="655950"/>
                <a:gridCol w="655950"/>
                <a:gridCol w="2622875"/>
              </a:tblGrid>
              <a:tr h="246400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Software Development Center - India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10.19.0.1～10.19.0.40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10.19.1.1～10.19.1.200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Global operations support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10.19.2.1～10.19.2.200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AutoCAD support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10.19.3.1～10.19.3.80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Drawing packages support</a:t>
                      </a:r>
                    </a:p>
                  </a:txBody>
                  <a:tcPr marT="0" marB="0" marR="73025" marL="73025"/>
                </a:tc>
              </a:tr>
              <a:tr h="4928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10.19.4.1～10.19.4.80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Document Management systems support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10.19.5.1～10.19.5.50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24640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10.19.6.1～10.19.6.8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246400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638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Development Center - Ukraine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x="466500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5025"/>
                <a:gridCol w="787950"/>
                <a:gridCol w="1181475"/>
                <a:gridCol w="1705575"/>
                <a:gridCol w="656500"/>
                <a:gridCol w="656500"/>
                <a:gridCol w="2625025"/>
              </a:tblGrid>
              <a:tr h="2457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Software Development Center - Ukraine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457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2457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10.20.0.1～10.20.0.40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2457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10.20.1.1～10.20.1.140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Global operations support</a:t>
                      </a:r>
                    </a:p>
                  </a:txBody>
                  <a:tcPr marT="0" marB="0" marR="73025" marL="73025"/>
                </a:tc>
              </a:tr>
              <a:tr h="2457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10.20.2.1～10.20.2.140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AutoCAD support</a:t>
                      </a:r>
                    </a:p>
                  </a:txBody>
                  <a:tcPr marT="0" marB="0" marR="73025" marL="73025"/>
                </a:tc>
              </a:tr>
              <a:tr h="2457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10.20.3.1～10.20.3.40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Drawing packages support</a:t>
                      </a:r>
                    </a:p>
                  </a:txBody>
                  <a:tcPr marT="0" marB="0" marR="73025" marL="73025"/>
                </a:tc>
              </a:tr>
              <a:tr h="4915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10.20.4.1～10.20.4.40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Document Management systems support</a:t>
                      </a:r>
                    </a:p>
                  </a:txBody>
                  <a:tcPr marT="0" marB="0" marR="73025" marL="73025"/>
                </a:tc>
              </a:tr>
              <a:tr h="2457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10.20.5.1～10.20.5.50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2457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10.20.6.1～10.20.6.8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2457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90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418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Organization - Medium Office</a:t>
            </a:r>
          </a:p>
        </p:txBody>
      </p:sp>
      <p:graphicFrame>
        <p:nvGraphicFramePr>
          <p:cNvPr id="252" name="Shape 252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500"/>
                <a:gridCol w="918700"/>
                <a:gridCol w="1310975"/>
                <a:gridCol w="1966900"/>
                <a:gridCol w="787300"/>
                <a:gridCol w="786400"/>
                <a:gridCol w="1836450"/>
              </a:tblGrid>
              <a:tr h="29992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Sales Organization - Medium Office (80 people)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10.21.0.1～10.21.0.10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10.21.1.1～10.21.1.30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Department1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10.21.2.1～10.21.2.30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Department2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10.21.3.1～10.21.3.250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Mobile Users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10.21.4.1～10.21.4.20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10.21.5.1～10.21.5.10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29992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334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What’s the Problem?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People complaining about the </a:t>
            </a:r>
            <a:r>
              <a:rPr b="1" lang="en"/>
              <a:t>slow-access on files</a:t>
            </a:r>
            <a:r>
              <a:rPr lang="en"/>
              <a:t>, </a:t>
            </a:r>
            <a:r>
              <a:rPr b="1" lang="en"/>
              <a:t>email</a:t>
            </a:r>
            <a:r>
              <a:rPr lang="en"/>
              <a:t> and </a:t>
            </a:r>
            <a:r>
              <a:rPr b="1" lang="en"/>
              <a:t>VoIP </a:t>
            </a:r>
            <a:r>
              <a:rPr lang="en"/>
              <a:t>when there are excess amount users trying to access the same resource or server.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condition is called </a:t>
            </a:r>
            <a:r>
              <a:rPr b="1" lang="en"/>
              <a:t>performance degrade</a:t>
            </a:r>
            <a:r>
              <a:rPr lang="en"/>
              <a:t>. 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Organization - Small Office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473287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3475"/>
                <a:gridCol w="917175"/>
                <a:gridCol w="1308825"/>
                <a:gridCol w="1963700"/>
                <a:gridCol w="786025"/>
                <a:gridCol w="785100"/>
                <a:gridCol w="1833450"/>
              </a:tblGrid>
              <a:tr h="29992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Sales Organization - Small Office (40 people)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10.22.0.1～10.22.0.5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10.22.1.1～10.22.1.15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Department1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10.22.2.1～10.22.2.15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Department2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10.22.3.1～10.22.3.250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Mobile Users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10.22.4.1～10.22.4.20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299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10.22.5.1～10.22.5.5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29992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294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Organization - America</a:t>
            </a:r>
          </a:p>
        </p:txBody>
      </p:sp>
      <p:graphicFrame>
        <p:nvGraphicFramePr>
          <p:cNvPr id="264" name="Shape 264"/>
          <p:cNvGraphicFramePr/>
          <p:nvPr/>
        </p:nvGraphicFramePr>
        <p:xfrm>
          <a:off x="47326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3975"/>
                <a:gridCol w="917925"/>
                <a:gridCol w="1309900"/>
                <a:gridCol w="1965300"/>
                <a:gridCol w="786650"/>
                <a:gridCol w="785775"/>
                <a:gridCol w="1834950"/>
              </a:tblGrid>
              <a:tr h="3379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Sales Organization - America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379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379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10.23.0.1~10.23.1.100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office1</a:t>
                      </a:r>
                    </a:p>
                  </a:txBody>
                  <a:tcPr marT="0" marB="0" marR="73025" marL="73025"/>
                </a:tc>
              </a:tr>
              <a:tr h="3379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10.23.2.1~10.23.3.100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office2</a:t>
                      </a:r>
                    </a:p>
                  </a:txBody>
                  <a:tcPr marT="0" marB="0" marR="73025" marL="73025"/>
                </a:tc>
              </a:tr>
              <a:tr h="3379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10.23.4.1 ~ 10.23.5.100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office3</a:t>
                      </a:r>
                    </a:p>
                  </a:txBody>
                  <a:tcPr marT="0" marB="0" marR="73025" marL="73025"/>
                </a:tc>
              </a:tr>
              <a:tr h="3379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10.23.6.1 ~ 10.23.7.60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Small office1</a:t>
                      </a:r>
                    </a:p>
                  </a:txBody>
                  <a:tcPr marT="0" marB="0" marR="73025" marL="73025"/>
                </a:tc>
              </a:tr>
              <a:tr h="3379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10.23.8.0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10.23.8.1 ~ 10.23.9.60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Small office2</a:t>
                      </a:r>
                    </a:p>
                  </a:txBody>
                  <a:tcPr marT="0" marB="0" marR="73025" marL="73025"/>
                </a:tc>
              </a:tr>
              <a:tr h="3379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1695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Organization - Europe/Middle East</a:t>
            </a:r>
          </a:p>
        </p:txBody>
      </p:sp>
      <p:graphicFrame>
        <p:nvGraphicFramePr>
          <p:cNvPr id="270" name="Shape 270"/>
          <p:cNvGraphicFramePr/>
          <p:nvPr/>
        </p:nvGraphicFramePr>
        <p:xfrm>
          <a:off x="47326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3975"/>
                <a:gridCol w="917925"/>
                <a:gridCol w="1309900"/>
                <a:gridCol w="1965300"/>
                <a:gridCol w="786650"/>
                <a:gridCol w="785775"/>
                <a:gridCol w="1834950"/>
              </a:tblGrid>
              <a:tr h="33882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Sales Organization - Europe/Middle East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388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388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10.24.0.1~10.24.1.100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office1</a:t>
                      </a:r>
                    </a:p>
                  </a:txBody>
                  <a:tcPr marT="0" marB="0" marR="73025" marL="73025"/>
                </a:tc>
              </a:tr>
              <a:tr h="3388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10.24.2.1~10.24.3.100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office2</a:t>
                      </a:r>
                    </a:p>
                  </a:txBody>
                  <a:tcPr marT="0" marB="0" marR="73025" marL="73025"/>
                </a:tc>
              </a:tr>
              <a:tr h="3388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10.24.4.1 ~ 10.24.5.100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office3</a:t>
                      </a:r>
                    </a:p>
                  </a:txBody>
                  <a:tcPr marT="0" marB="0" marR="73025" marL="73025"/>
                </a:tc>
              </a:tr>
              <a:tr h="3388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10.24.6.1 ~ 10.24.7.60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Small office1</a:t>
                      </a:r>
                    </a:p>
                  </a:txBody>
                  <a:tcPr marT="0" marB="0" marR="73025" marL="73025"/>
                </a:tc>
              </a:tr>
              <a:tr h="3388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10.24.8.0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10.24.8.1 ~ 10.24.9.60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Small office2</a:t>
                      </a:r>
                    </a:p>
                  </a:txBody>
                  <a:tcPr marT="0" marB="0" marR="73025" marL="73025"/>
                </a:tc>
              </a:tr>
              <a:tr h="33882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1695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Sales Organization - Asia Pacific</a:t>
            </a:r>
          </a:p>
        </p:txBody>
      </p:sp>
      <p:graphicFrame>
        <p:nvGraphicFramePr>
          <p:cNvPr id="276" name="Shape 276"/>
          <p:cNvGraphicFramePr/>
          <p:nvPr/>
        </p:nvGraphicFramePr>
        <p:xfrm>
          <a:off x="466512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4500"/>
                <a:gridCol w="918700"/>
                <a:gridCol w="1310975"/>
                <a:gridCol w="1966900"/>
                <a:gridCol w="787300"/>
                <a:gridCol w="786400"/>
                <a:gridCol w="1836450"/>
              </a:tblGrid>
              <a:tr h="30067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Sales Organization – Asia Pacific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10.25.0.1~10.25.1.100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office1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10.25.2.1~10.25.3.100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office2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10.25.4.1 ~ 10.25.5.100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355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Medium office3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6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10.25.6.0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10.25.6.1 ~ 10.25.7.60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Small office1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8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10.25.8.0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10.25.8.1 ~ 10.25.9.60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Small office2</a:t>
                      </a:r>
                    </a:p>
                  </a:txBody>
                  <a:tcPr marT="0" marB="0" marR="73025" marL="73025"/>
                </a:tc>
              </a:tr>
              <a:tr h="3006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10.25.10.0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255.255.254.0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10.25.10.1 ~ 10.25.11.60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40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315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Small office3</a:t>
                      </a:r>
                    </a:p>
                  </a:txBody>
                  <a:tcPr marT="0" marB="0" marR="73025" marL="73025"/>
                </a:tc>
              </a:tr>
              <a:tr h="30067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2010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 Center - Puerto Rico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473250" y="19190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623975"/>
                <a:gridCol w="786650"/>
                <a:gridCol w="1179525"/>
                <a:gridCol w="2226925"/>
                <a:gridCol w="655425"/>
                <a:gridCol w="655425"/>
                <a:gridCol w="2096575"/>
              </a:tblGrid>
              <a:tr h="386925">
                <a:tc gridSpan="7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Call-center – Puerto Rico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#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Vlan 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Subnet Mask 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People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Devices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Department/Function</a:t>
                      </a:r>
                    </a:p>
                  </a:txBody>
                  <a:tcPr marT="0" marB="0" marR="73025" marL="73025"/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10.29.0.0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10.29.0.1~10.29.0.20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VOIP</a:t>
                      </a:r>
                    </a:p>
                  </a:txBody>
                  <a:tcPr marT="0" marB="0" marR="73025" marL="73025"/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10.29.1.0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10.29.1.1~10.29.1.100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Call center</a:t>
                      </a:r>
                    </a:p>
                  </a:txBody>
                  <a:tcPr marT="0" marB="0" marR="73025" marL="73025"/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10.29.2.0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10.29.2.1~10.29.2.100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Server</a:t>
                      </a:r>
                    </a:p>
                  </a:txBody>
                  <a:tcPr marT="0" marB="0" marR="73025" marL="73025"/>
                </a:tc>
              </a:tr>
              <a:tr h="38692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10.29.3.0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255.255.255.0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10.29.3.1~10.29.3.20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Printer</a:t>
                      </a:r>
                    </a:p>
                  </a:txBody>
                  <a:tcPr marT="0" marB="0" marR="73025" marL="73025"/>
                </a:tc>
              </a:tr>
              <a:tr h="386925">
                <a:tc gridSpan="4"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Total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160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Network Architecture Design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471900" y="1919075"/>
            <a:ext cx="8222100" cy="30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Multiple client-servers emphasize a distributed system to uphold transparency, openness, concurrency, security, resilience to failure, and scalability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Network architecture will be re-architectured                                                    to resolve these problems: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 location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VLAN - Link aggregation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Backup and mirror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Heartbeat channels for detecting server down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Clean network environment</a:t>
            </a:r>
            <a:br>
              <a:rPr lang="en"/>
            </a:b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424" y="2658600"/>
            <a:ext cx="2833625" cy="248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Location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71900" y="1919075"/>
            <a:ext cx="8222100" cy="298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Physical distance of servers reflect in the delay time of access directly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Building the servers at proper locations minimizes delay.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 mirror e-mail server for each main continent (North America, Europe, Asia, etc).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e-mail servers have different web portals but with same domain name as e-mail address.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There will be individual servers for other general purpose servers (file server, VOIP) in every branch division unit of the company.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These servers require more bandwidth and lower delay.</a:t>
            </a:r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725" y="117375"/>
            <a:ext cx="2402276" cy="18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VLAN - Link Aggregation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Link aggregation is a special case of VLAN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Requires software/hardware supporting on both switches and devices.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Allows combining multiple different ethernet interfaces as one virtual interface.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Traffic going through the IP on this virtual interface will be distributed among multiple physical interfaces, which increases much loading capacity.</a:t>
            </a:r>
            <a:br>
              <a:rPr lang="en"/>
            </a:br>
          </a:p>
        </p:txBody>
      </p:sp>
      <p:sp>
        <p:nvSpPr>
          <p:cNvPr id="303" name="Shape 303"/>
          <p:cNvSpPr/>
          <p:nvPr/>
        </p:nvSpPr>
        <p:spPr>
          <a:xfrm>
            <a:off x="3282950" y="4567875"/>
            <a:ext cx="896700" cy="4449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>
            <a:off x="3539100" y="4068950"/>
            <a:ext cx="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5" name="Shape 305"/>
          <p:cNvCxnSpPr/>
          <p:nvPr/>
        </p:nvCxnSpPr>
        <p:spPr>
          <a:xfrm rot="10800000">
            <a:off x="3843900" y="4068950"/>
            <a:ext cx="0" cy="4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6" name="Shape 306"/>
          <p:cNvSpPr txBox="1"/>
          <p:nvPr/>
        </p:nvSpPr>
        <p:spPr>
          <a:xfrm>
            <a:off x="2902250" y="4255225"/>
            <a:ext cx="468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IP 1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4148700" y="4255225"/>
            <a:ext cx="468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IP 2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3497150" y="3672850"/>
            <a:ext cx="896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Virtual IP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Backup and Mirror Server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Backup servers and mirror servers will be added into cluster sets (high availability).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active server is providing the service, the backup (passive) server will be in standby mode and mirroring the data from active server.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Passive server will become active when the original active server goes down.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Heartbeat Channels Used for Detecting Server Down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Extra IP and ethernet interfaces will be assigned for both active and passive servers as heartbeat channels.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These channels allow active and passive servers to monitor the status of each other.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the active server goes down, the passive server becomes the new active server and start taking over the VLAN virtual IP on link aggregation interfaces.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users will not notice the IP changes after servers switched over.</a:t>
            </a:r>
          </a:p>
        </p:txBody>
      </p:sp>
      <p:sp>
        <p:nvSpPr>
          <p:cNvPr id="321" name="Shape 321"/>
          <p:cNvSpPr/>
          <p:nvPr/>
        </p:nvSpPr>
        <p:spPr>
          <a:xfrm>
            <a:off x="1745975" y="4428950"/>
            <a:ext cx="1267200" cy="36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Active server</a:t>
            </a:r>
          </a:p>
        </p:txBody>
      </p:sp>
      <p:sp>
        <p:nvSpPr>
          <p:cNvPr id="322" name="Shape 322"/>
          <p:cNvSpPr/>
          <p:nvPr/>
        </p:nvSpPr>
        <p:spPr>
          <a:xfrm>
            <a:off x="4287800" y="4428950"/>
            <a:ext cx="1451700" cy="36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Passive server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016850" y="4240300"/>
            <a:ext cx="1267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Heartbeat channel</a:t>
            </a:r>
          </a:p>
        </p:txBody>
      </p:sp>
      <p:cxnSp>
        <p:nvCxnSpPr>
          <p:cNvPr id="324" name="Shape 324"/>
          <p:cNvCxnSpPr>
            <a:endCxn id="322" idx="1"/>
          </p:cNvCxnSpPr>
          <p:nvPr/>
        </p:nvCxnSpPr>
        <p:spPr>
          <a:xfrm>
            <a:off x="3013100" y="4610900"/>
            <a:ext cx="12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5" name="Shape 325"/>
          <p:cNvSpPr/>
          <p:nvPr/>
        </p:nvSpPr>
        <p:spPr>
          <a:xfrm>
            <a:off x="1745975" y="4428950"/>
            <a:ext cx="1267200" cy="36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 down</a:t>
            </a:r>
          </a:p>
        </p:txBody>
      </p:sp>
      <p:sp>
        <p:nvSpPr>
          <p:cNvPr id="326" name="Shape 326"/>
          <p:cNvSpPr/>
          <p:nvPr/>
        </p:nvSpPr>
        <p:spPr>
          <a:xfrm>
            <a:off x="4287800" y="4428950"/>
            <a:ext cx="1451700" cy="3639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Active server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5797125" y="4372700"/>
            <a:ext cx="1552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/>
              <a:t>Become new active and take over the virtual IP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company is planning significant expansion into the new markets by </a:t>
            </a:r>
            <a:r>
              <a:rPr b="1" lang="en"/>
              <a:t>decreasing time-to-market</a:t>
            </a:r>
            <a:r>
              <a:rPr lang="en"/>
              <a:t> for their core set of products and </a:t>
            </a:r>
            <a:r>
              <a:rPr b="1" lang="en"/>
              <a:t>increasing the global workforce hiring</a:t>
            </a:r>
            <a:r>
              <a:rPr lang="en"/>
              <a:t>, making networks more </a:t>
            </a:r>
            <a:r>
              <a:rPr b="1" lang="en"/>
              <a:t>congested</a:t>
            </a:r>
            <a:r>
              <a:rPr lang="en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bottleneck may contain different reasons including </a:t>
            </a:r>
            <a:r>
              <a:rPr b="1" lang="en"/>
              <a:t>location</a:t>
            </a:r>
            <a:r>
              <a:rPr lang="en"/>
              <a:t>, </a:t>
            </a:r>
            <a:r>
              <a:rPr b="1" lang="en"/>
              <a:t>bandwidth</a:t>
            </a:r>
            <a:r>
              <a:rPr lang="en"/>
              <a:t>, and </a:t>
            </a:r>
            <a:r>
              <a:rPr b="1" lang="en"/>
              <a:t>interface limits</a:t>
            </a:r>
            <a:r>
              <a:rPr lang="en"/>
              <a:t>.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What’s Going On?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Using another type of port-based VLAN to isolate the local network traffic of different offices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Give us a cleaner environment in local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subnet mask will be set properly on each device to make sure they belong to the right subnet.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These devices from different subnets can still access each other through routing protocol.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 network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TCP - Emails, File Transfers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UDP - Streaming, VoIP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DHCP - Mobile connection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 - Hypertext Transfer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FTP - File Transfer Protocol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SMTP - Simple Mail Transfer Protocol</a:t>
            </a:r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Relevant Protocols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Transmission Control Protocol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Connection-oriented reliable transport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Reliable, in-order delivery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Flow control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Timeout events (Timer)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Sequence numbers, pipelined segments and Acknowledgements (ACK)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Connection setup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3-way Handshake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regular applications on the internet that rely on transmission such as </a:t>
            </a:r>
            <a:r>
              <a:rPr b="1" lang="en"/>
              <a:t>Email </a:t>
            </a:r>
            <a:r>
              <a:rPr lang="en"/>
              <a:t>and </a:t>
            </a:r>
            <a:r>
              <a:rPr b="1" lang="en"/>
              <a:t>File Transfer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Datagram Protocol</a:t>
            </a:r>
          </a:p>
        </p:txBody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Connectionless transport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Unreliable, unordered delivery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Focused in delivering on low latency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Cut and dry - no handshaking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streaming applications on the internet that rely on minimal latency such as </a:t>
            </a:r>
            <a:r>
              <a:rPr b="1" lang="en"/>
              <a:t>VoIP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Dynamically Host Control Protocol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Dynamically obtain IP Addresses from the network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Renew lease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Holds addresses on connection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Dynamically obtain IP Addresses from the network server. For workstations, laptops, and </a:t>
            </a:r>
            <a:r>
              <a:rPr b="1" lang="en"/>
              <a:t>mobile devices</a:t>
            </a:r>
            <a:r>
              <a:rPr lang="en"/>
              <a:t> that </a:t>
            </a:r>
            <a:r>
              <a:rPr b="1" lang="en"/>
              <a:t>comes </a:t>
            </a:r>
            <a:r>
              <a:rPr lang="en"/>
              <a:t>and </a:t>
            </a:r>
            <a:r>
              <a:rPr b="1" lang="en"/>
              <a:t>goes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Ethernet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Cable broadband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Coaxial copper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Wi-fi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IEEE 802.11 standards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For performance: 802.11/n/ac</a:t>
            </a: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Access Technologies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ISPs Application Profiles</a:t>
            </a:r>
          </a:p>
        </p:txBody>
      </p:sp>
      <p:graphicFrame>
        <p:nvGraphicFramePr>
          <p:cNvPr id="369" name="Shape 369"/>
          <p:cNvGraphicFramePr/>
          <p:nvPr/>
        </p:nvGraphicFramePr>
        <p:xfrm>
          <a:off x="1264700" y="17500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{84621D9C-3A70-48A1-9BD8-F65F8E6C22F7}</a:tableStyleId>
              </a:tblPr>
              <a:tblGrid>
                <a:gridCol w="1327300"/>
                <a:gridCol w="1327300"/>
                <a:gridCol w="1327300"/>
                <a:gridCol w="1327300"/>
                <a:gridCol w="1327300"/>
              </a:tblGrid>
              <a:tr h="217275">
                <a:tc gridSpan="5"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ISPs Application Profiles</a:t>
                      </a:r>
                    </a:p>
                  </a:txBody>
                  <a:tcPr marT="0" marB="0" marR="73025" marL="73025"/>
                </a:tc>
                <a:tc hMerge="1"/>
                <a:tc hMerge="1"/>
                <a:tc hMerge="1"/>
                <a:tc hMerge="1"/>
              </a:tr>
              <a:tr h="227175"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Location (users)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Telecom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Protocol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Acceptable Delay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800"/>
                        <a:t>Recommended bandwidth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Boston, MA (210)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Verizon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 x 1Gb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Paris, France (130)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Orange S.A.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250Mb / s</a:t>
                      </a:r>
                    </a:p>
                  </a:txBody>
                  <a:tcPr marT="0" marB="0" marR="73025" marL="73025"/>
                </a:tc>
              </a:tr>
              <a:tr h="2271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Buenos Aires, Argentina (130)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Telecom Argentina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250Mb / s</a:t>
                      </a:r>
                    </a:p>
                  </a:txBody>
                  <a:tcPr marT="0" marB="0" marR="73025" marL="73025"/>
                </a:tc>
              </a:tr>
              <a:tr h="2271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Sydney, Australia </a:t>
                      </a:r>
                      <a:br>
                        <a:rPr lang="en" sz="800"/>
                      </a:br>
                      <a:r>
                        <a:rPr lang="en" sz="800"/>
                        <a:t>(130)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Telstra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250Mb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Berlin (200)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Deutsche Telekom AG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 Gb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Atlanta (150)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AT&amp;T Uverse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75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500MB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Tokyo (150)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Nippon Telegraph &amp; Tel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 Gb / s</a:t>
                      </a:r>
                    </a:p>
                  </a:txBody>
                  <a:tcPr marT="0" marB="0" marR="73025" marL="73025"/>
                </a:tc>
              </a:tr>
              <a:tr h="227175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China (750)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China Telecom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 x 1Gb / s</a:t>
                      </a:r>
                    </a:p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Canada (750)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Rogers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50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 x 1Gb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UAE (750)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Etisalat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 x 1Gb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Malaysia (750)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Time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 x 1Gb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Israel (70)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Bezeq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200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250Mb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India (140)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BEAM Telecom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300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250Mb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Ukraine (90)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Ukrtelecom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250Mb / s</a:t>
                      </a:r>
                    </a:p>
                  </a:txBody>
                  <a:tcPr marT="0" marB="0" marR="73025" marL="73025"/>
                </a:tc>
              </a:tr>
              <a:tr h="176950"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Puerto Rico (100)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Claro Puerto Rico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TCP, UDP, DHCP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150 ms</a:t>
                      </a:r>
                    </a:p>
                  </a:txBody>
                  <a:tcPr marT="0" marB="0" marR="73025" marL="73025"/>
                </a:tc>
                <a:tc>
                  <a:txBody>
                    <a:bodyPr>
                      <a:noAutofit/>
                    </a:bodyPr>
                    <a:lstStyle/>
                    <a:p>
                      <a:pPr lvl="0" marR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800"/>
                        <a:t>250Mb / s</a:t>
                      </a:r>
                    </a:p>
                  </a:txBody>
                  <a:tcPr marT="0" marB="0" marR="73025" marL="730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Path to Solution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IP Addressing Schema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Network Architecture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Relevant Protocols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Access Technologies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ISPs Application Profiles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Office &amp; Regional Headquarters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721975"/>
            <a:ext cx="8222100" cy="377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Main Office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Boston, MA, </a:t>
            </a:r>
            <a:r>
              <a:rPr b="1" lang="en" sz="1500"/>
              <a:t>210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Regional headquarters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Paris, France, </a:t>
            </a:r>
            <a:r>
              <a:rPr b="1" lang="en" sz="1500"/>
              <a:t>130 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Buenos Aires, Argentina, </a:t>
            </a:r>
            <a:r>
              <a:rPr b="1" lang="en" sz="1500"/>
              <a:t>130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Sydney, Australia, </a:t>
            </a:r>
            <a:r>
              <a:rPr b="1" lang="en" sz="1500"/>
              <a:t>130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In accounting/finance, human resources, legal, corporate IT, facilities management, executive management and strategy groups.</a:t>
            </a:r>
            <a:br>
              <a:rPr lang="en" sz="1500"/>
            </a:br>
            <a:r>
              <a:rPr lang="en" sz="1500"/>
              <a:t>Total number of employees across all HQ offices is about </a:t>
            </a:r>
            <a:r>
              <a:rPr b="1" lang="en" sz="1500"/>
              <a:t>600</a:t>
            </a:r>
            <a:r>
              <a:rPr lang="en" sz="1500"/>
              <a:t>.</a:t>
            </a:r>
            <a:br>
              <a:rPr lang="en" sz="1500"/>
            </a:b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Client Centers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Berlin, </a:t>
            </a:r>
            <a:r>
              <a:rPr b="1" lang="en"/>
              <a:t>200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Atlanta, </a:t>
            </a:r>
            <a:r>
              <a:rPr b="1" lang="en"/>
              <a:t>150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Tokyo, </a:t>
            </a:r>
            <a:r>
              <a:rPr b="1" lang="en"/>
              <a:t>150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Employing approximately </a:t>
            </a:r>
            <a:r>
              <a:rPr b="1" lang="en"/>
              <a:t>500 </a:t>
            </a:r>
            <a:r>
              <a:rPr lang="en"/>
              <a:t>high quality designers, engineers and architects.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Lower-level Support Staff Departments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China, </a:t>
            </a:r>
            <a:r>
              <a:rPr b="1" lang="en"/>
              <a:t>750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Canada, </a:t>
            </a:r>
            <a:r>
              <a:rPr b="1" lang="en"/>
              <a:t>750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United Arab Emirates, </a:t>
            </a:r>
            <a:r>
              <a:rPr b="1" lang="en"/>
              <a:t>750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Malaysia, </a:t>
            </a:r>
            <a:r>
              <a:rPr b="1" lang="en"/>
              <a:t>750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Employing </a:t>
            </a:r>
            <a:r>
              <a:rPr b="1" lang="en"/>
              <a:t>3000 </a:t>
            </a:r>
            <a:r>
              <a:rPr lang="en"/>
              <a:t>people.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Software Development Centers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Israel, </a:t>
            </a:r>
            <a:r>
              <a:rPr b="1" lang="en"/>
              <a:t>70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India, </a:t>
            </a:r>
            <a:r>
              <a:rPr b="1" lang="en"/>
              <a:t>140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Ukraine, </a:t>
            </a:r>
            <a:r>
              <a:rPr b="1" lang="en"/>
              <a:t>90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total of </a:t>
            </a:r>
            <a:r>
              <a:rPr b="1" lang="en"/>
              <a:t>300 </a:t>
            </a:r>
            <a:r>
              <a:rPr lang="en"/>
              <a:t>employees working on multiple client-server and web-based software projects to support global operations, AutoCAD, and other drawing packages and document management systems and many others.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