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260" r:id="rId1"/>
  </p:sldMasterIdLst>
  <p:handoutMasterIdLst>
    <p:handoutMasterId r:id="rId3"/>
  </p:handoutMasterIdLst>
  <p:sldIdLst>
    <p:sldId id="256" r:id="rId2"/>
  </p:sldIdLst>
  <p:sldSz cx="43891200" cy="32918400"/>
  <p:notesSz cx="7010400" cy="9271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Franklin Gothic Heavy" panose="020B0903020102020204" pitchFamily="34" charset="0"/>
      <p:regular r:id="rId8"/>
      <p:italic r:id="rId9"/>
    </p:embeddedFont>
    <p:embeddedFont>
      <p:font typeface="Quattrocento" panose="020B0604020202020204" charset="0"/>
      <p:regular r:id="rId10"/>
      <p:bold r:id="rId11"/>
    </p:embeddedFont>
    <p:embeddedFont>
      <p:font typeface="Quattrocento Sans" panose="020B0604020202020204" charset="0"/>
      <p:regular r:id="rId12"/>
    </p:embeddedFont>
  </p:embeddedFontLst>
  <p:custDataLst>
    <p:tags r:id="rId13"/>
  </p:custDataLst>
  <p:defaultTextStyle>
    <a:defPPr>
      <a:defRPr lang="en-US"/>
    </a:defPPr>
    <a:lvl1pPr marL="0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78198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56396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345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127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390995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69197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47394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25593" algn="l" defTabSz="3756396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85" autoAdjust="0"/>
    <p:restoredTop sz="94710" autoAdjust="0"/>
  </p:normalViewPr>
  <p:slideViewPr>
    <p:cSldViewPr>
      <p:cViewPr>
        <p:scale>
          <a:sx n="50" d="100"/>
          <a:sy n="50" d="100"/>
        </p:scale>
        <p:origin x="-6174" y="-7122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gs" Target="tags/tag1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302F586B-0015-43FB-918D-31E1A09780E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5F29C2D4-4424-41A2-A90C-29D31B733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13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5573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483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1318264"/>
            <a:ext cx="9875520" cy="28087321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4"/>
            <a:ext cx="28895039" cy="28087321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22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252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1" cy="6537960"/>
          </a:xfrm>
        </p:spPr>
        <p:txBody>
          <a:bodyPr anchor="t"/>
          <a:lstStyle>
            <a:defPPr>
              <a:defRPr kern="1200"/>
            </a:defPPr>
            <a:lvl1pPr algn="l">
              <a:defRPr sz="16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4"/>
            <a:ext cx="37307521" cy="720089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0543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108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63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21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71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325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380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434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06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1" y="7680962"/>
            <a:ext cx="19385280" cy="21724623"/>
          </a:xfrm>
        </p:spPr>
        <p:txBody>
          <a:bodyPr/>
          <a:lstStyle>
            <a:defPPr>
              <a:defRPr kern="1200"/>
            </a:defPPr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77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3"/>
            <a:ext cx="19392902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7368543"/>
            <a:ext cx="19400520" cy="307085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9900" b="1"/>
            </a:lvl1pPr>
            <a:lvl2pPr marL="1880543" indent="0">
              <a:buNone/>
              <a:defRPr sz="8200" b="1"/>
            </a:lvl2pPr>
            <a:lvl3pPr marL="3761086" indent="0">
              <a:buNone/>
              <a:defRPr sz="7400" b="1"/>
            </a:lvl3pPr>
            <a:lvl4pPr marL="5641630" indent="0">
              <a:buNone/>
              <a:defRPr sz="6600" b="1"/>
            </a:lvl4pPr>
            <a:lvl5pPr marL="7522173" indent="0">
              <a:buNone/>
              <a:defRPr sz="6600" b="1"/>
            </a:lvl5pPr>
            <a:lvl6pPr marL="9402716" indent="0">
              <a:buNone/>
              <a:defRPr sz="6600" b="1"/>
            </a:lvl6pPr>
            <a:lvl7pPr marL="11283259" indent="0">
              <a:buNone/>
              <a:defRPr sz="6600" b="1"/>
            </a:lvl7pPr>
            <a:lvl8pPr marL="13163803" indent="0">
              <a:buNone/>
              <a:defRPr sz="6600" b="1"/>
            </a:lvl8pPr>
            <a:lvl9pPr marL="15044345" indent="0">
              <a:buNone/>
              <a:defRPr sz="6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0439400"/>
            <a:ext cx="19400520" cy="18966183"/>
          </a:xfrm>
        </p:spPr>
        <p:txBody>
          <a:bodyPr/>
          <a:lstStyle>
            <a:defPPr>
              <a:defRPr kern="1200"/>
            </a:defPPr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30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4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47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39" y="1310641"/>
            <a:ext cx="24536400" cy="28094942"/>
          </a:xfrm>
        </p:spPr>
        <p:txBody>
          <a:bodyPr/>
          <a:lstStyle>
            <a:defPPr>
              <a:defRPr kern="1200"/>
            </a:defPPr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7" y="6888481"/>
            <a:ext cx="14439902" cy="22517103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49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1" cy="2720343"/>
          </a:xfrm>
        </p:spPr>
        <p:txBody>
          <a:bodyPr anchor="b"/>
          <a:lstStyle>
            <a:defPPr>
              <a:defRPr kern="1200"/>
            </a:defPPr>
            <a:lvl1pPr algn="l">
              <a:defRPr sz="8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1" cy="1975103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3200"/>
            </a:lvl1pPr>
            <a:lvl2pPr marL="1880543" indent="0">
              <a:buNone/>
              <a:defRPr sz="11500"/>
            </a:lvl2pPr>
            <a:lvl3pPr marL="3761086" indent="0">
              <a:buNone/>
              <a:defRPr sz="9900"/>
            </a:lvl3pPr>
            <a:lvl4pPr marL="5641630" indent="0">
              <a:buNone/>
              <a:defRPr sz="8200"/>
            </a:lvl4pPr>
            <a:lvl5pPr marL="7522173" indent="0">
              <a:buNone/>
              <a:defRPr sz="8200"/>
            </a:lvl5pPr>
            <a:lvl6pPr marL="9402716" indent="0">
              <a:buNone/>
              <a:defRPr sz="8200"/>
            </a:lvl6pPr>
            <a:lvl7pPr marL="11283259" indent="0">
              <a:buNone/>
              <a:defRPr sz="8200"/>
            </a:lvl7pPr>
            <a:lvl8pPr marL="13163803" indent="0">
              <a:buNone/>
              <a:defRPr sz="8200"/>
            </a:lvl8pPr>
            <a:lvl9pPr marL="15044345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3"/>
            <a:ext cx="26334721" cy="386333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5800"/>
            </a:lvl1pPr>
            <a:lvl2pPr marL="1880543" indent="0">
              <a:buNone/>
              <a:defRPr sz="4900"/>
            </a:lvl2pPr>
            <a:lvl3pPr marL="3761086" indent="0">
              <a:buNone/>
              <a:defRPr sz="4100"/>
            </a:lvl3pPr>
            <a:lvl4pPr marL="5641630" indent="0">
              <a:buNone/>
              <a:defRPr sz="3700"/>
            </a:lvl4pPr>
            <a:lvl5pPr marL="7522173" indent="0">
              <a:buNone/>
              <a:defRPr sz="3700"/>
            </a:lvl5pPr>
            <a:lvl6pPr marL="9402716" indent="0">
              <a:buNone/>
              <a:defRPr sz="3700"/>
            </a:lvl6pPr>
            <a:lvl7pPr marL="11283259" indent="0">
              <a:buNone/>
              <a:defRPr sz="3700"/>
            </a:lvl7pPr>
            <a:lvl8pPr marL="13163803" indent="0">
              <a:buNone/>
              <a:defRPr sz="3700"/>
            </a:lvl8pPr>
            <a:lvl9pPr marL="15044345" indent="0">
              <a:buNone/>
              <a:defRPr sz="3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61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3"/>
            <a:ext cx="39502079" cy="5486400"/>
          </a:xfrm>
          <a:prstGeom prst="rect">
            <a:avLst/>
          </a:prstGeom>
        </p:spPr>
        <p:txBody>
          <a:bodyPr vert="horz" lIns="376108" tIns="188056" rIns="376108" bIns="188056" rtlCol="0" anchor="ctr">
            <a:normAutofit/>
          </a:bodyPr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2"/>
            <a:ext cx="39502079" cy="21724623"/>
          </a:xfrm>
          <a:prstGeom prst="rect">
            <a:avLst/>
          </a:prstGeom>
        </p:spPr>
        <p:txBody>
          <a:bodyPr vert="horz" lIns="376108" tIns="188056" rIns="376108" bIns="188056" rtlCol="0">
            <a:normAutofit/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EE5B7-680E-44FF-962F-3113FAB5030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8"/>
            <a:ext cx="138988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8"/>
            <a:ext cx="10241280" cy="1752600"/>
          </a:xfrm>
          <a:prstGeom prst="rect">
            <a:avLst/>
          </a:prstGeom>
        </p:spPr>
        <p:txBody>
          <a:bodyPr vert="horz" lIns="376108" tIns="188056" rIns="376108" bIns="188056" rtlCol="0" anchor="ctr"/>
          <a:lstStyle>
            <a:defPPr>
              <a:defRPr kern="1200"/>
            </a:defPPr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B6C12-88B7-467E-AE43-45481E62899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8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9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imaginativearctic  Size: 48x36</a:t>
            </a:r>
          </a:p>
        </p:txBody>
      </p:sp>
    </p:spTree>
    <p:extLst>
      <p:ext uri="{BB962C8B-B14F-4D97-AF65-F5344CB8AC3E}">
        <p14:creationId xmlns:p14="http://schemas.microsoft.com/office/powerpoint/2010/main" val="26592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ransition/>
  <p:txStyles>
    <p:titleStyle>
      <a:defPPr>
        <a:defRPr kern="1200"/>
      </a:defPPr>
      <a:lvl1pPr algn="ctr" defTabSz="3761086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1410405" indent="-1410405" algn="l" defTabSz="3761086" rtl="0" eaLnBrk="1" latinLnBrk="0" hangingPunct="1">
        <a:spcBef>
          <a:spcPct val="20000"/>
        </a:spcBef>
        <a:buFont typeface="Arial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884" indent="-1175341" algn="l" defTabSz="3761086" rtl="0" eaLnBrk="1" latinLnBrk="0" hangingPunct="1">
        <a:spcBef>
          <a:spcPct val="20000"/>
        </a:spcBef>
        <a:buFont typeface="Arial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35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901" indent="-940272" algn="l" defTabSz="3761086" rtl="0" eaLnBrk="1" latinLnBrk="0" hangingPunct="1">
        <a:spcBef>
          <a:spcPct val="20000"/>
        </a:spcBef>
        <a:buFont typeface="Arial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2444" indent="-940272" algn="l" defTabSz="3761086" rtl="0" eaLnBrk="1" latinLnBrk="0" hangingPunct="1">
        <a:spcBef>
          <a:spcPct val="20000"/>
        </a:spcBef>
        <a:buFont typeface="Arial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988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3531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4074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4617" indent="-940272" algn="l" defTabSz="3761086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54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108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630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217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716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3259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3803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4345" algn="l" defTabSz="3761086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grationdataportal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722462" y="3789142"/>
            <a:ext cx="42410356" cy="2883873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dirty="0"/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5FC06FC9-CAC2-4587-A6C7-2139AE704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44" y="6228615"/>
            <a:ext cx="9144000" cy="38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3200" dirty="0"/>
              <a:t>The project focuses on analyzing international emigration tendencies (measured by Brain Drain scores) and the socio-economic and political factors behind them. The objective is to identify patterns and statistical associations between key national indicators and the level of emigration across countries.</a:t>
            </a:r>
            <a:endParaRPr lang="en-US" sz="3600" dirty="0"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54" name="Rectangle 10">
            <a:extLst>
              <a:ext uri="{FF2B5EF4-FFF2-40B4-BE49-F238E27FC236}">
                <a16:creationId xmlns:a16="http://schemas.microsoft.com/office/drawing/2014/main" id="{4804540C-AABA-457C-88EF-3512E7CCE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27" y="5153031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OBJECTIVES</a:t>
            </a:r>
          </a:p>
        </p:txBody>
      </p:sp>
      <p:sp>
        <p:nvSpPr>
          <p:cNvPr id="80" name="Text Placeholder 5">
            <a:extLst>
              <a:ext uri="{FF2B5EF4-FFF2-40B4-BE49-F238E27FC236}">
                <a16:creationId xmlns:a16="http://schemas.microsoft.com/office/drawing/2014/main" id="{1A8FFF05-7729-4D05-983F-6F58701A5B70}"/>
              </a:ext>
            </a:extLst>
          </p:cNvPr>
          <p:cNvSpPr txBox="1"/>
          <p:nvPr/>
        </p:nvSpPr>
        <p:spPr>
          <a:xfrm>
            <a:off x="3657600" y="649911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6600" dirty="0"/>
              <a:t>Immigration Patterns and Pressures: A Multivariate Non-Parametric Approach</a:t>
            </a:r>
            <a:endParaRPr lang="en-US" sz="23900" b="1" dirty="0">
              <a:solidFill>
                <a:schemeClr val="tx1"/>
              </a:solidFill>
              <a:latin typeface="Quattrocento" panose="02020802030000000404" pitchFamily="18" charset="0"/>
            </a:endParaRPr>
          </a:p>
        </p:txBody>
      </p:sp>
      <p:sp>
        <p:nvSpPr>
          <p:cNvPr id="81" name="Text Placeholder 5">
            <a:extLst>
              <a:ext uri="{FF2B5EF4-FFF2-40B4-BE49-F238E27FC236}">
                <a16:creationId xmlns:a16="http://schemas.microsoft.com/office/drawing/2014/main" id="{56A3DA81-3205-421F-9DA5-CDD43B4A3FAF}"/>
              </a:ext>
            </a:extLst>
          </p:cNvPr>
          <p:cNvSpPr txBox="1"/>
          <p:nvPr/>
        </p:nvSpPr>
        <p:spPr>
          <a:xfrm>
            <a:off x="3639640" y="1893238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tx1"/>
                </a:solidFill>
                <a:latin typeface="Quattrocento Sans" panose="020B0502050000020003" pitchFamily="34" charset="0"/>
                <a:cs typeface="Arial" pitchFamily="34" charset="0"/>
              </a:rPr>
              <a:t>University Of Applied Science </a:t>
            </a:r>
            <a:r>
              <a:rPr lang="en-US" sz="5600" dirty="0" err="1">
                <a:solidFill>
                  <a:schemeClr val="tx1"/>
                </a:solidFill>
                <a:latin typeface="Quattrocento Sans" panose="020B0502050000020003" pitchFamily="34" charset="0"/>
                <a:cs typeface="Arial" pitchFamily="34" charset="0"/>
              </a:rPr>
              <a:t>Mittweida</a:t>
            </a:r>
            <a:endParaRPr lang="en-US" sz="5600" dirty="0">
              <a:solidFill>
                <a:schemeClr val="tx1"/>
              </a:solidFill>
              <a:latin typeface="Quattrocento Sans" panose="020B0502050000020003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n-US" sz="5600" dirty="0">
                <a:solidFill>
                  <a:schemeClr val="tx1"/>
                </a:solidFill>
                <a:latin typeface="Quattrocento Sans" panose="020B0502050000020003" pitchFamily="34" charset="0"/>
                <a:cs typeface="Arial" pitchFamily="34" charset="0"/>
              </a:rPr>
              <a:t>Romina </a:t>
            </a:r>
            <a:r>
              <a:rPr lang="en-US" sz="5600" dirty="0" err="1">
                <a:solidFill>
                  <a:schemeClr val="tx1"/>
                </a:solidFill>
                <a:latin typeface="Quattrocento Sans" panose="020B0502050000020003" pitchFamily="34" charset="0"/>
                <a:cs typeface="Arial" pitchFamily="34" charset="0"/>
              </a:rPr>
              <a:t>Emadi</a:t>
            </a:r>
            <a:endParaRPr lang="en-US" sz="5600" dirty="0">
              <a:solidFill>
                <a:schemeClr val="tx1"/>
              </a:solidFill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7E552C-1772-4823-85F9-F890B5C38EB1}"/>
              </a:ext>
            </a:extLst>
          </p:cNvPr>
          <p:cNvSpPr/>
          <p:nvPr/>
        </p:nvSpPr>
        <p:spPr>
          <a:xfrm flipH="1">
            <a:off x="8194" y="0"/>
            <a:ext cx="706074" cy="329184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AF109D-AB76-405F-9BEE-186938958B9E}"/>
              </a:ext>
            </a:extLst>
          </p:cNvPr>
          <p:cNvSpPr/>
          <p:nvPr/>
        </p:nvSpPr>
        <p:spPr>
          <a:xfrm>
            <a:off x="42456081" y="0"/>
            <a:ext cx="1426926" cy="329184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19">
            <a:extLst>
              <a:ext uri="{FF2B5EF4-FFF2-40B4-BE49-F238E27FC236}">
                <a16:creationId xmlns:a16="http://schemas.microsoft.com/office/drawing/2014/main" id="{6D42AE85-C5FE-45D6-87D7-226C5375E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6429" y="8431700"/>
            <a:ext cx="9143999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endParaRPr lang="en-US" sz="2400" dirty="0"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971C1DFB-15E8-4014-9132-6DF5B858E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153" y="16037883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MATHERIAL AND Methodology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263B9E9C-5305-43DF-8CF4-3D140713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186" y="5302042"/>
            <a:ext cx="19237375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Results2</a:t>
            </a:r>
          </a:p>
        </p:txBody>
      </p:sp>
      <p:sp>
        <p:nvSpPr>
          <p:cNvPr id="92" name="Rectangle 10">
            <a:extLst>
              <a:ext uri="{FF2B5EF4-FFF2-40B4-BE49-F238E27FC236}">
                <a16:creationId xmlns:a16="http://schemas.microsoft.com/office/drawing/2014/main" id="{9412E71C-1B47-4512-BD1D-03CC3DCF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9932" y="23161324"/>
            <a:ext cx="11031867" cy="808064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6000" b="1" dirty="0">
                <a:solidFill>
                  <a:schemeClr val="bg1"/>
                </a:solidFill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81C97661-0467-4FE8-964E-A337604D7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062" y="10263191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D2919-087C-49E6-A2F0-B138667AAA33}"/>
              </a:ext>
            </a:extLst>
          </p:cNvPr>
          <p:cNvSpPr txBox="1"/>
          <p:nvPr/>
        </p:nvSpPr>
        <p:spPr>
          <a:xfrm>
            <a:off x="2046127" y="11299886"/>
            <a:ext cx="9144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study aims to investigate the socio-economic and political drivers of immigration across different countries.</a:t>
            </a:r>
            <a:br>
              <a:rPr lang="en-US" sz="3200" dirty="0"/>
            </a:br>
            <a:r>
              <a:rPr lang="en-US" sz="3200" dirty="0"/>
              <a:t>By analyzing indicators such as economic inequality, demographic pressures, public services, human rights, and external intervention, we seek to determine how these variables are statistically associated with immigration trends.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4B951-53B6-44B6-87AC-46FB6D451286}"/>
              </a:ext>
            </a:extLst>
          </p:cNvPr>
          <p:cNvSpPr txBox="1"/>
          <p:nvPr/>
        </p:nvSpPr>
        <p:spPr>
          <a:xfrm>
            <a:off x="23001100" y="17658407"/>
            <a:ext cx="186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📌 </a:t>
            </a:r>
            <a:r>
              <a:rPr lang="en-US" sz="3600" i="1" dirty="0"/>
              <a:t>All tests were statistically significant at </a:t>
            </a:r>
            <a:r>
              <a:rPr lang="fa-IR" sz="3600" i="1" dirty="0"/>
              <a:t>  </a:t>
            </a:r>
            <a:r>
              <a:rPr lang="en-US" sz="3600" i="1" dirty="0"/>
              <a:t>α = 0.05.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C2640-8779-4647-9421-CD89E3BCD22B}"/>
              </a:ext>
            </a:extLst>
          </p:cNvPr>
          <p:cNvSpPr txBox="1"/>
          <p:nvPr/>
        </p:nvSpPr>
        <p:spPr>
          <a:xfrm>
            <a:off x="23211660" y="6571192"/>
            <a:ext cx="19377829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table summarizes the results of five statistical tests conducted to analyze the relationship between brain drain (emigration) and various socio-economic and political factors.</a:t>
            </a:r>
            <a:r>
              <a:rPr lang="fa-IR" sz="3200" dirty="0"/>
              <a:t> </a:t>
            </a:r>
            <a:r>
              <a:rPr lang="en-US" sz="3200" dirty="0"/>
              <a:t>Each row corresponds to a specific statistical test and includes the following information:</a:t>
            </a:r>
            <a:endParaRPr lang="fa-IR" sz="3200" dirty="0"/>
          </a:p>
          <a:p>
            <a:r>
              <a:rPr lang="en-US" sz="3200" b="1" dirty="0"/>
              <a:t>Variable 1:</a:t>
            </a:r>
            <a:endParaRPr lang="fa-IR" sz="3200" b="1" dirty="0"/>
          </a:p>
          <a:p>
            <a:r>
              <a:rPr lang="en-US" sz="3200" dirty="0"/>
              <a:t>The independent variable being analyzed for its potential influence on emigration rates.</a:t>
            </a:r>
            <a:endParaRPr lang="fa-IR" sz="3200" dirty="0"/>
          </a:p>
          <a:p>
            <a:r>
              <a:rPr lang="en-US" sz="3200" b="1" dirty="0"/>
              <a:t>Test Type</a:t>
            </a:r>
            <a:r>
              <a:rPr lang="fa-IR" sz="3200" b="1" dirty="0"/>
              <a:t> </a:t>
            </a:r>
            <a:r>
              <a:rPr lang="en-US" sz="3200" b="1" dirty="0"/>
              <a:t>:</a:t>
            </a:r>
            <a:endParaRPr lang="fa-IR" sz="3200" b="1" dirty="0"/>
          </a:p>
          <a:p>
            <a:r>
              <a:rPr lang="fa-IR" sz="3200" dirty="0"/>
              <a:t> </a:t>
            </a:r>
            <a:r>
              <a:rPr lang="en-US" sz="3200" dirty="0"/>
              <a:t>The type of statistical test used to examine the relationship</a:t>
            </a:r>
            <a:r>
              <a:rPr lang="fa-IR" sz="3200" dirty="0"/>
              <a:t> </a:t>
            </a:r>
            <a:r>
              <a:rPr lang="en-US" sz="3200" dirty="0"/>
              <a:t>:</a:t>
            </a:r>
            <a:r>
              <a:rPr lang="fa-IR" sz="3200" dirty="0"/>
              <a:t> </a:t>
            </a:r>
          </a:p>
          <a:p>
            <a:r>
              <a:rPr lang="en-US" sz="3200" dirty="0"/>
              <a:t>Spearman correlation and Kendall’s tau assess monotonic (non-linear) relationships.</a:t>
            </a:r>
            <a:endParaRPr lang="fa-IR" sz="3200" dirty="0"/>
          </a:p>
          <a:p>
            <a:r>
              <a:rPr lang="en-US" sz="3200" dirty="0"/>
              <a:t>Kruskal–Wallis compares distributions across multiple groups.</a:t>
            </a:r>
            <a:endParaRPr lang="fa-IR" sz="3200" dirty="0"/>
          </a:p>
          <a:p>
            <a:r>
              <a:rPr lang="en-US" sz="3200" dirty="0"/>
              <a:t>Wilcoxon rank-sum test compares two independent groups.</a:t>
            </a:r>
            <a:endParaRPr lang="fa-IR" sz="3200" dirty="0"/>
          </a:p>
          <a:p>
            <a:r>
              <a:rPr lang="en-US" sz="3200" b="1" dirty="0"/>
              <a:t>H₀ (Null Hypothesis):</a:t>
            </a:r>
            <a:endParaRPr lang="fa-IR" sz="3200" b="1" dirty="0"/>
          </a:p>
          <a:p>
            <a:r>
              <a:rPr lang="en-US" sz="3200" dirty="0"/>
              <a:t>Assumes there is no relationship between the variables or no difference between groups.</a:t>
            </a:r>
            <a:endParaRPr lang="fa-IR" sz="3200" dirty="0"/>
          </a:p>
          <a:p>
            <a:r>
              <a:rPr lang="en-US" sz="3200" dirty="0"/>
              <a:t>H₁ (Alternative Hypothesis):</a:t>
            </a:r>
            <a:endParaRPr lang="fa-IR" sz="3200" dirty="0"/>
          </a:p>
          <a:p>
            <a:r>
              <a:rPr lang="en-US" sz="3200" dirty="0"/>
              <a:t>Suggests there is a relationship between the variables or that group differences exist.</a:t>
            </a:r>
            <a:endParaRPr lang="fa-IR" sz="3200" dirty="0"/>
          </a:p>
          <a:p>
            <a:r>
              <a:rPr lang="en-US" sz="3200" b="1" dirty="0"/>
              <a:t>Test Statistic:</a:t>
            </a:r>
            <a:endParaRPr lang="fa-IR" sz="3200" b="1" dirty="0"/>
          </a:p>
          <a:p>
            <a:r>
              <a:rPr lang="en-US" sz="3200" dirty="0"/>
              <a:t>The numeric value obtained from the test (e.g., ρ, τ, W, or χ²) used to determine significance.</a:t>
            </a:r>
            <a:r>
              <a:rPr lang="fa-IR" sz="3200" dirty="0"/>
              <a:t> </a:t>
            </a:r>
          </a:p>
          <a:p>
            <a:r>
              <a:rPr lang="en-US" sz="3200" b="1" dirty="0"/>
              <a:t>p-value:</a:t>
            </a:r>
            <a:r>
              <a:rPr lang="fa-IR" sz="3200" b="1" dirty="0"/>
              <a:t> </a:t>
            </a:r>
          </a:p>
          <a:p>
            <a:r>
              <a:rPr lang="en-US" sz="3200" dirty="0"/>
              <a:t>The probability of observing the result (or more extreme) if the null hypothesis is true.</a:t>
            </a:r>
            <a:r>
              <a:rPr lang="fa-IR" sz="3200" dirty="0"/>
              <a:t> </a:t>
            </a:r>
            <a:r>
              <a:rPr lang="en-US" sz="3200" dirty="0"/>
              <a:t>A p-value less</a:t>
            </a:r>
            <a:r>
              <a:rPr lang="fa-IR" sz="3200" dirty="0"/>
              <a:t>  </a:t>
            </a:r>
            <a:r>
              <a:rPr lang="en-US" sz="3200" dirty="0"/>
              <a:t> than 0.05 indicates statistical significance.</a:t>
            </a:r>
            <a:endParaRPr lang="fa-IR" sz="3200" dirty="0"/>
          </a:p>
          <a:p>
            <a:r>
              <a:rPr lang="en-US" sz="3200" b="1" dirty="0"/>
              <a:t>Decision:</a:t>
            </a:r>
            <a:endParaRPr lang="fa-IR" sz="3200" b="1" dirty="0"/>
          </a:p>
          <a:p>
            <a:r>
              <a:rPr lang="en-US" sz="3200" dirty="0"/>
              <a:t>Based on the p-value: if it is less than 0.05, the null hypothesis is rejected, meaning the result is statistically significant.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77E1B1-0530-43DE-9A30-6FAF5BBC32DB}"/>
              </a:ext>
            </a:extLst>
          </p:cNvPr>
          <p:cNvSpPr txBox="1"/>
          <p:nvPr/>
        </p:nvSpPr>
        <p:spPr>
          <a:xfrm>
            <a:off x="1841717" y="17746483"/>
            <a:ext cx="9128080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Approach:</a:t>
            </a:r>
            <a:br>
              <a:rPr lang="en-US" sz="3200" b="1" dirty="0"/>
            </a:br>
            <a:r>
              <a:rPr lang="en-US" sz="3200" dirty="0"/>
              <a:t>Quantitative and exploratory analysis using Brain Drain as a proxy for emigration.</a:t>
            </a:r>
          </a:p>
          <a:p>
            <a:r>
              <a:rPr lang="en-US" sz="3200" b="1" dirty="0"/>
              <a:t>Data:</a:t>
            </a:r>
            <a:br>
              <a:rPr lang="en-US" sz="3200" b="1" dirty="0"/>
            </a:br>
            <a:r>
              <a:rPr lang="en-US" sz="3200" dirty="0"/>
              <a:t>Cross-sectional scores (0–10) for ~100 countries 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Economic Inequality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Demographic Pressures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Public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Human Rights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External Intervention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Brain Drain (dependent)</a:t>
            </a:r>
          </a:p>
          <a:p>
            <a:r>
              <a:rPr lang="en-US" sz="3200" b="1" dirty="0"/>
              <a:t>Grouping: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Public Services: Low / Medium / High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External Intervention: Low / High (median split)</a:t>
            </a:r>
          </a:p>
          <a:p>
            <a:r>
              <a:rPr lang="en-US" sz="3200" b="1" dirty="0"/>
              <a:t>Methods: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Spearman Correlation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Kruskal–Wallis Test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Wilcoxon Test</a:t>
            </a:r>
            <a:endParaRPr lang="fa-I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Kendall’s tau</a:t>
            </a:r>
            <a:r>
              <a:rPr lang="fa-IR" sz="3200" dirty="0"/>
              <a:t> </a:t>
            </a:r>
            <a:r>
              <a:rPr lang="en-US" sz="3200" dirty="0"/>
              <a:t>test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Visuals: Boxplots &amp; Scatter plots</a:t>
            </a:r>
          </a:p>
          <a:p>
            <a:r>
              <a:rPr lang="en-US" sz="3200" b="1" dirty="0"/>
              <a:t>Tools:</a:t>
            </a:r>
            <a:br>
              <a:rPr lang="en-US" sz="3200" b="1" dirty="0"/>
            </a:br>
            <a:r>
              <a:rPr lang="en-US" sz="3200" dirty="0"/>
              <a:t>R (v4.4.3), with </a:t>
            </a:r>
            <a:r>
              <a:rPr lang="en-US" sz="3200" dirty="0" err="1"/>
              <a:t>readxl</a:t>
            </a:r>
            <a:r>
              <a:rPr lang="en-US" sz="3200" dirty="0"/>
              <a:t>, ggplot2, </a:t>
            </a:r>
            <a:r>
              <a:rPr lang="en-US" sz="3200" dirty="0" err="1"/>
              <a:t>dplyr</a:t>
            </a:r>
            <a:endParaRPr lang="en-US" sz="3200" dirty="0"/>
          </a:p>
          <a:p>
            <a:r>
              <a:rPr lang="en-US" sz="3200" b="1" dirty="0"/>
              <a:t>Justification:</a:t>
            </a:r>
            <a:br>
              <a:rPr lang="en-US" sz="3200" b="1" dirty="0"/>
            </a:br>
            <a:r>
              <a:rPr lang="en-US" sz="3200" dirty="0"/>
              <a:t>Non-parametric tests chosen for ordinal data and robustness to non-normality.</a:t>
            </a:r>
          </a:p>
        </p:txBody>
      </p:sp>
      <p:sp>
        <p:nvSpPr>
          <p:cNvPr id="73" name="Rectangle 54">
            <a:extLst>
              <a:ext uri="{FF2B5EF4-FFF2-40B4-BE49-F238E27FC236}">
                <a16:creationId xmlns:a16="http://schemas.microsoft.com/office/drawing/2014/main" id="{CF4B63CE-EA06-4286-A3B0-BA42622F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FB60CF1D-BFA6-469C-A083-2B2206A65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5311" y="5227846"/>
            <a:ext cx="9144000" cy="91440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4800" b="1" dirty="0">
                <a:solidFill>
                  <a:schemeClr val="bg1"/>
                </a:solidFill>
                <a:latin typeface="Quattrocento" panose="02020802030000000404" pitchFamily="18" charset="0"/>
              </a:rPr>
              <a:t>Results1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C2FC6B-92DA-4C11-B399-0818EC49A030}"/>
              </a:ext>
            </a:extLst>
          </p:cNvPr>
          <p:cNvSpPr txBox="1"/>
          <p:nvPr/>
        </p:nvSpPr>
        <p:spPr>
          <a:xfrm>
            <a:off x="11947638" y="6216442"/>
            <a:ext cx="8838182" cy="9448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Five plots were generated using ggplot2 in R to visually demonstrate the relationships:</a:t>
            </a:r>
            <a:endParaRPr kumimoji="0" lang="fa-I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Inequality vs Brain Drain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Spearman </a:t>
            </a:r>
            <a:r>
              <a:rPr kumimoji="0" lang="el-G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 = 0.55,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0.001→ Positive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notonic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relationship.</a:t>
            </a:r>
            <a:endParaRPr kumimoji="0" lang="fa-I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Pressures vs Brain Drain: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Spearman </a:t>
            </a:r>
            <a:r>
              <a:rPr kumimoji="0" lang="el-G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 = 0.60,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0.001→ Positive monotonic relationship.</a:t>
            </a:r>
            <a:endParaRPr kumimoji="0" lang="fa-I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Services Group vs Brain Drain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Kruskal–Wallis </a:t>
            </a:r>
            <a:r>
              <a:rPr kumimoji="0" lang="el-G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χ² = 75.03,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0.001→ Significant differences among groups.</a:t>
            </a:r>
            <a:endParaRPr kumimoji="0" lang="fa-I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Intervention vs Brain Drain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Wilcoxon W = -7.91, p &lt; 0.001→ High vs. low intervention groups differ significantly.</a:t>
            </a:r>
            <a:endParaRPr kumimoji="0" lang="fa-I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Rights vs Brain Drain</a:t>
            </a:r>
            <a:r>
              <a:rPr kumimoji="0" lang="fa-I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Kendall’s </a:t>
            </a:r>
            <a:r>
              <a:rPr kumimoji="0" lang="el-G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τ = 0.253,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0.001→ Weak but statistically significant positive monotonic relationship.</a:t>
            </a:r>
            <a:endParaRPr lang="en-US" sz="3200" dirty="0"/>
          </a:p>
        </p:txBody>
      </p:sp>
      <p:sp>
        <p:nvSpPr>
          <p:cNvPr id="75" name="Rectangle 55">
            <a:extLst>
              <a:ext uri="{FF2B5EF4-FFF2-40B4-BE49-F238E27FC236}">
                <a16:creationId xmlns:a16="http://schemas.microsoft.com/office/drawing/2014/main" id="{CC71ACF4-6FCF-4253-909B-A9CCB063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15CFC9-959E-4AFE-9483-2975909BB012}"/>
              </a:ext>
            </a:extLst>
          </p:cNvPr>
          <p:cNvSpPr txBox="1"/>
          <p:nvPr/>
        </p:nvSpPr>
        <p:spPr>
          <a:xfrm>
            <a:off x="22419932" y="24149890"/>
            <a:ext cx="11031868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/>
              <a:t>The analysis identifies strong monotonic associations between Brain Drain and key socio-political factors:</a:t>
            </a:r>
            <a:br>
              <a:rPr lang="en-US" sz="3100" dirty="0"/>
            </a:br>
            <a:r>
              <a:rPr lang="en-US" sz="3100" dirty="0"/>
              <a:t>Economic Inequality (ρ = 0.55), Demographic Pressures (ρ = 0.60), and Human Rights (τ = 0.253) all show statistically significant positive correlations (p &lt; 0.001).</a:t>
            </a:r>
          </a:p>
          <a:p>
            <a:r>
              <a:rPr lang="en-US" sz="3100" dirty="0"/>
              <a:t>Significant distributional differences in Brain Drain were also found: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across Public Services groups (Kruskal–Wallis χ² = 75.03, p &lt; 0.001)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between External Intervention levels (Wilcoxon W = 6728.5, p &lt; 0.001)</a:t>
            </a:r>
          </a:p>
          <a:p>
            <a:r>
              <a:rPr lang="en-US" sz="3100" dirty="0"/>
              <a:t>These results suggest that socio-economic hardship, limited rights, and weak governance are major drivers of emigration.</a:t>
            </a:r>
          </a:p>
          <a:p>
            <a:r>
              <a:rPr lang="en-US" sz="3100" dirty="0"/>
              <a:t>Non-parametric methods — including Spearman’s rho, Kendall’s tau, Kruskal–Wallis, and Wilcoxon tests — were chosen due to the ordinal nature and non-normal distribution of the international indicators.</a:t>
            </a:r>
          </a:p>
          <a:p>
            <a:r>
              <a:rPr lang="en-US" sz="3100" dirty="0"/>
              <a:t>However, as the data are cross-sectional, the findings reflect associations rather than causal relationships.</a:t>
            </a:r>
            <a:br>
              <a:rPr lang="en-US" sz="3100" dirty="0"/>
            </a:br>
            <a:r>
              <a:rPr lang="en-US" sz="3100" dirty="0"/>
              <a:t>To confirm causality, future studies should use longitudinal data.</a:t>
            </a:r>
          </a:p>
        </p:txBody>
      </p:sp>
      <p:sp>
        <p:nvSpPr>
          <p:cNvPr id="94" name="Rectangle 10">
            <a:extLst>
              <a:ext uri="{FF2B5EF4-FFF2-40B4-BE49-F238E27FC236}">
                <a16:creationId xmlns:a16="http://schemas.microsoft.com/office/drawing/2014/main" id="{E9B407C6-7F70-43DA-8CE4-E9F8E23C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3594" y="30544442"/>
            <a:ext cx="8436623" cy="829790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6000" b="1" dirty="0" err="1">
                <a:solidFill>
                  <a:schemeClr val="bg1"/>
                </a:solidFill>
                <a:latin typeface="Quattrocento" panose="02020802030000000404" pitchFamily="18" charset="0"/>
              </a:rPr>
              <a:t>Refrence</a:t>
            </a:r>
            <a:endParaRPr lang="en-US" sz="6000" b="1" dirty="0">
              <a:solidFill>
                <a:schemeClr val="bg1"/>
              </a:solidFill>
              <a:latin typeface="Quattrocento" panose="020208020300000004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CA79B1-E007-4B6C-9B35-58D484BBAD15}"/>
              </a:ext>
            </a:extLst>
          </p:cNvPr>
          <p:cNvSpPr txBox="1"/>
          <p:nvPr/>
        </p:nvSpPr>
        <p:spPr>
          <a:xfrm>
            <a:off x="12366059" y="31622158"/>
            <a:ext cx="7803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2"/>
              </a:rPr>
              <a:t>https://www.migrationdataportal.org/</a:t>
            </a:r>
            <a:endParaRPr lang="en-US" sz="3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5DC55FF-068F-4C27-996D-E705ED96C04A}"/>
              </a:ext>
            </a:extLst>
          </p:cNvPr>
          <p:cNvSpPr txBox="1"/>
          <p:nvPr/>
        </p:nvSpPr>
        <p:spPr>
          <a:xfrm>
            <a:off x="33739787" y="24231622"/>
            <a:ext cx="817343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analysis shows that countries with </a:t>
            </a:r>
            <a:r>
              <a:rPr lang="en-US" sz="3600" b="1" dirty="0"/>
              <a:t>higher inequality, demographic pressures, and poor human rights</a:t>
            </a:r>
            <a:r>
              <a:rPr lang="en-US" sz="3600" dirty="0"/>
              <a:t> tend to face greater Brain Drain. Non-parametric tests confirmed </a:t>
            </a:r>
            <a:r>
              <a:rPr lang="en-US" sz="3600"/>
              <a:t>that </a:t>
            </a:r>
            <a:r>
              <a:rPr lang="en-US" sz="3600" b="1"/>
              <a:t>high </a:t>
            </a:r>
            <a:r>
              <a:rPr lang="en-US" sz="3600" b="1" dirty="0"/>
              <a:t>public services</a:t>
            </a:r>
            <a:r>
              <a:rPr lang="en-US" sz="3600" dirty="0"/>
              <a:t> and </a:t>
            </a:r>
            <a:r>
              <a:rPr lang="en-US" sz="3600" b="1" dirty="0"/>
              <a:t>high external intervention</a:t>
            </a:r>
            <a:r>
              <a:rPr lang="en-US" sz="3600" dirty="0"/>
              <a:t> are linked to higher emigration.</a:t>
            </a:r>
          </a:p>
          <a:p>
            <a:r>
              <a:rPr lang="en-US" sz="3600" dirty="0"/>
              <a:t>These findings suggest that both </a:t>
            </a:r>
            <a:r>
              <a:rPr lang="en-US" sz="3600" b="1" dirty="0"/>
              <a:t>socio-economic conditions</a:t>
            </a:r>
            <a:r>
              <a:rPr lang="en-US" sz="3600" dirty="0"/>
              <a:t> and </a:t>
            </a:r>
            <a:r>
              <a:rPr lang="en-US" sz="2446" b="1" dirty="0"/>
              <a:t>governance</a:t>
            </a:r>
            <a:r>
              <a:rPr lang="en-US" sz="3600" b="1" dirty="0"/>
              <a:t> quality</a:t>
            </a:r>
            <a:r>
              <a:rPr lang="en-US" sz="3600" dirty="0"/>
              <a:t> play key roles in migration decisions.</a:t>
            </a:r>
            <a:br>
              <a:rPr lang="en-US" sz="3600" dirty="0"/>
            </a:br>
            <a:r>
              <a:rPr lang="en-US" sz="3600" dirty="0"/>
              <a:t>However, due to the </a:t>
            </a:r>
            <a:r>
              <a:rPr lang="en-US" sz="3600" b="1" dirty="0"/>
              <a:t>cross-sectional data</a:t>
            </a:r>
            <a:r>
              <a:rPr lang="en-US" sz="3600" dirty="0"/>
              <a:t>, we cannot claim causality. Further studies with </a:t>
            </a:r>
            <a:r>
              <a:rPr lang="en-US" sz="3600" b="1" dirty="0"/>
              <a:t>longitudinal data</a:t>
            </a:r>
            <a:r>
              <a:rPr lang="en-US" sz="3600" dirty="0"/>
              <a:t> are needed.</a:t>
            </a:r>
          </a:p>
          <a:p>
            <a:endParaRPr lang="en-US" sz="3600" dirty="0"/>
          </a:p>
        </p:txBody>
      </p:sp>
      <p:sp>
        <p:nvSpPr>
          <p:cNvPr id="99" name="Rectangle 10">
            <a:extLst>
              <a:ext uri="{FF2B5EF4-FFF2-40B4-BE49-F238E27FC236}">
                <a16:creationId xmlns:a16="http://schemas.microsoft.com/office/drawing/2014/main" id="{523FB325-5F0F-4B4F-9EDD-51C27FD3A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4612" y="23161324"/>
            <a:ext cx="8329673" cy="774589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algn="ctr" defTabSz="4702588">
              <a:defRPr/>
            </a:pPr>
            <a:r>
              <a:rPr lang="en-US" sz="6000" b="1" dirty="0">
                <a:solidFill>
                  <a:schemeClr val="bg1"/>
                </a:solidFill>
                <a:latin typeface="Quattrocento" panose="02020802030000000404" pitchFamily="18" charset="0"/>
              </a:rPr>
              <a:t>DISCUTION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637E69-56B4-40C7-AF10-38282A1E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16138"/>
              </p:ext>
            </p:extLst>
          </p:nvPr>
        </p:nvGraphicFramePr>
        <p:xfrm>
          <a:off x="23010101" y="18680520"/>
          <a:ext cx="18562388" cy="4219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5602">
                  <a:extLst>
                    <a:ext uri="{9D8B030D-6E8A-4147-A177-3AD203B41FA5}">
                      <a16:colId xmlns:a16="http://schemas.microsoft.com/office/drawing/2014/main" val="1324672743"/>
                    </a:ext>
                  </a:extLst>
                </a:gridCol>
                <a:gridCol w="3643580">
                  <a:extLst>
                    <a:ext uri="{9D8B030D-6E8A-4147-A177-3AD203B41FA5}">
                      <a16:colId xmlns:a16="http://schemas.microsoft.com/office/drawing/2014/main" val="798255813"/>
                    </a:ext>
                  </a:extLst>
                </a:gridCol>
                <a:gridCol w="1271941">
                  <a:extLst>
                    <a:ext uri="{9D8B030D-6E8A-4147-A177-3AD203B41FA5}">
                      <a16:colId xmlns:a16="http://schemas.microsoft.com/office/drawing/2014/main" val="2163310933"/>
                    </a:ext>
                  </a:extLst>
                </a:gridCol>
                <a:gridCol w="2932531">
                  <a:extLst>
                    <a:ext uri="{9D8B030D-6E8A-4147-A177-3AD203B41FA5}">
                      <a16:colId xmlns:a16="http://schemas.microsoft.com/office/drawing/2014/main" val="2959789711"/>
                    </a:ext>
                  </a:extLst>
                </a:gridCol>
                <a:gridCol w="2583629">
                  <a:extLst>
                    <a:ext uri="{9D8B030D-6E8A-4147-A177-3AD203B41FA5}">
                      <a16:colId xmlns:a16="http://schemas.microsoft.com/office/drawing/2014/main" val="98379503"/>
                    </a:ext>
                  </a:extLst>
                </a:gridCol>
                <a:gridCol w="2243563">
                  <a:extLst>
                    <a:ext uri="{9D8B030D-6E8A-4147-A177-3AD203B41FA5}">
                      <a16:colId xmlns:a16="http://schemas.microsoft.com/office/drawing/2014/main" val="2727560788"/>
                    </a:ext>
                  </a:extLst>
                </a:gridCol>
                <a:gridCol w="1523680">
                  <a:extLst>
                    <a:ext uri="{9D8B030D-6E8A-4147-A177-3AD203B41FA5}">
                      <a16:colId xmlns:a16="http://schemas.microsoft.com/office/drawing/2014/main" val="2903264664"/>
                    </a:ext>
                  </a:extLst>
                </a:gridCol>
                <a:gridCol w="2967862">
                  <a:extLst>
                    <a:ext uri="{9D8B030D-6E8A-4147-A177-3AD203B41FA5}">
                      <a16:colId xmlns:a16="http://schemas.microsoft.com/office/drawing/2014/main" val="1552318966"/>
                    </a:ext>
                  </a:extLst>
                </a:gridCol>
              </a:tblGrid>
              <a:tr h="7074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Test No.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Variable 1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Test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H0 (Null Hypothesis)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H1 (Alternative Hypothesis)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Test Statistic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p-value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900" u="none" strike="noStrike">
                          <a:effectLst/>
                        </a:rPr>
                        <a:t>Decision (</a:t>
                      </a:r>
                      <a:r>
                        <a:rPr lang="el-GR" sz="1900" u="none" strike="noStrike">
                          <a:effectLst/>
                        </a:rPr>
                        <a:t>α = 0.05)</a:t>
                      </a:r>
                      <a:endParaRPr lang="el-GR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/>
                </a:tc>
                <a:extLst>
                  <a:ext uri="{0D108BD9-81ED-4DB2-BD59-A6C34878D82A}">
                    <a16:rowId xmlns:a16="http://schemas.microsoft.com/office/drawing/2014/main" val="1761704008"/>
                  </a:ext>
                </a:extLst>
              </a:tr>
              <a:tr h="68199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Economic Inequality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Spearman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No monotonic relationship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Monotonic relationship exists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 = 0.555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7.98e-16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Reject H₀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extLst>
                  <a:ext uri="{0D108BD9-81ED-4DB2-BD59-A6C34878D82A}">
                    <a16:rowId xmlns:a16="http://schemas.microsoft.com/office/drawing/2014/main" val="1384664893"/>
                  </a:ext>
                </a:extLst>
              </a:tr>
              <a:tr h="70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Demographic Pressures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Spearman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No monotonic relationship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Monotonic relationship exists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S = 0.604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&lt; 2.2e-16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Reject H₀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extLst>
                  <a:ext uri="{0D108BD9-81ED-4DB2-BD59-A6C34878D82A}">
                    <a16:rowId xmlns:a16="http://schemas.microsoft.com/office/drawing/2014/main" val="762471752"/>
                  </a:ext>
                </a:extLst>
              </a:tr>
              <a:tr h="70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Public Services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Kruskal-Wallis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All groups have equal distribution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At least one group differs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Chi-sq = 74.99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&lt; 2.2e-16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Reject H₀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extLst>
                  <a:ext uri="{0D108BD9-81ED-4DB2-BD59-A6C34878D82A}">
                    <a16:rowId xmlns:a16="http://schemas.microsoft.com/office/drawing/2014/main" val="2824795358"/>
                  </a:ext>
                </a:extLst>
              </a:tr>
              <a:tr h="70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External Intervention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Wilcoxon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Distributions are the same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Distributions are different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W = -7.91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2.54e-15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Reject H₀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extLst>
                  <a:ext uri="{0D108BD9-81ED-4DB2-BD59-A6C34878D82A}">
                    <a16:rowId xmlns:a16="http://schemas.microsoft.com/office/drawing/2014/main" val="67278183"/>
                  </a:ext>
                </a:extLst>
              </a:tr>
              <a:tr h="707415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Human Rights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Kendall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No monotonic relationship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Monotonic relationship exists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u="none" strike="noStrike">
                          <a:effectLst/>
                        </a:rPr>
                        <a:t>τ = 0.253</a:t>
                      </a:r>
                      <a:endParaRPr lang="el-G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6.95e-07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Reject H₀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84" marR="9284" marT="9284" marB="0" anchor="b"/>
                </a:tc>
                <a:extLst>
                  <a:ext uri="{0D108BD9-81ED-4DB2-BD59-A6C34878D82A}">
                    <a16:rowId xmlns:a16="http://schemas.microsoft.com/office/drawing/2014/main" val="274289319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6AEDA64-4CC2-489F-B6A2-1E04A0A46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335" y="16229363"/>
            <a:ext cx="8094365" cy="138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710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imaginativearctic|08-2022"/>
</p:tagLst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970</Words>
  <Application>Microsoft Office PowerPoint</Application>
  <PresentationFormat>Custom</PresentationFormat>
  <Paragraphs>116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Quattrocento</vt:lpstr>
      <vt:lpstr>Quattrocento Sans</vt:lpstr>
      <vt:lpstr>Calibri</vt:lpstr>
      <vt:lpstr>Franklin Gothic Heavy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research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samsung</cp:lastModifiedBy>
  <cp:revision>29</cp:revision>
  <cp:lastPrinted>2011-01-21T18:13:44Z</cp:lastPrinted>
  <dcterms:modified xsi:type="dcterms:W3CDTF">2025-08-04T20:46:41Z</dcterms:modified>
  <cp:category>scientific poster powerpoint</cp:category>
</cp:coreProperties>
</file>