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7" r:id="rId9"/>
    <p:sldId id="277" r:id="rId10"/>
    <p:sldId id="299" r:id="rId11"/>
    <p:sldId id="304" r:id="rId12"/>
    <p:sldId id="306" r:id="rId13"/>
    <p:sldId id="305" r:id="rId14"/>
    <p:sldId id="30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5217" y="518558"/>
            <a:ext cx="8791575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s-ES" dirty="0"/>
              <a:t>Diplomado de Ciencias de </a:t>
            </a:r>
            <a:r>
              <a:rPr lang="es-ES" dirty="0" smtClean="0"/>
              <a:t>Datos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Trabajo Final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7132" y="3038513"/>
            <a:ext cx="9359660" cy="754302"/>
          </a:xfrm>
        </p:spPr>
        <p:txBody>
          <a:bodyPr>
            <a:normAutofit/>
          </a:bodyPr>
          <a:lstStyle/>
          <a:p>
            <a:pPr algn="r"/>
            <a:r>
              <a:rPr lang="es-AR" dirty="0" smtClean="0"/>
              <a:t>análisis de los datos del Sistema </a:t>
            </a:r>
            <a:r>
              <a:rPr lang="es-AR" dirty="0"/>
              <a:t>Provincial de Expedientes (SIE</a:t>
            </a:r>
            <a:r>
              <a:rPr lang="es-AR" dirty="0" smtClean="0"/>
              <a:t>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668884" y="5029048"/>
            <a:ext cx="32579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dirty="0" smtClean="0"/>
              <a:t>Autora: </a:t>
            </a:r>
            <a:r>
              <a:rPr lang="es-AR" dirty="0" err="1" smtClean="0"/>
              <a:t>Ing</a:t>
            </a:r>
            <a:r>
              <a:rPr lang="es-AR" dirty="0"/>
              <a:t>: Romina C. Scarazzini</a:t>
            </a:r>
          </a:p>
          <a:p>
            <a:pPr algn="r"/>
            <a:r>
              <a:rPr lang="es-AR" dirty="0"/>
              <a:t>Tutora: Ing. </a:t>
            </a:r>
            <a:r>
              <a:rPr lang="es-AR" dirty="0" err="1"/>
              <a:t>Layla</a:t>
            </a:r>
            <a:r>
              <a:rPr lang="es-AR" dirty="0"/>
              <a:t> </a:t>
            </a:r>
            <a:r>
              <a:rPr lang="es-AR" dirty="0" err="1"/>
              <a:t>Scheli</a:t>
            </a:r>
            <a:endParaRPr lang="es-AR" dirty="0"/>
          </a:p>
          <a:p>
            <a:pPr algn="r"/>
            <a:r>
              <a:rPr lang="es-AR" dirty="0"/>
              <a:t>Co-Tutor: Lic. </a:t>
            </a:r>
            <a:r>
              <a:rPr lang="es-AR" dirty="0" smtClean="0"/>
              <a:t>Andrés </a:t>
            </a:r>
            <a:r>
              <a:rPr lang="es-AR" dirty="0" err="1" smtClean="0"/>
              <a:t>D’Elia</a:t>
            </a:r>
            <a:endParaRPr lang="es-AR" dirty="0" smtClean="0"/>
          </a:p>
          <a:p>
            <a:pPr algn="r"/>
            <a:endParaRPr lang="es-AR" dirty="0" smtClean="0"/>
          </a:p>
          <a:p>
            <a:pPr algn="r"/>
            <a:r>
              <a:rPr lang="es-AR" dirty="0" smtClean="0"/>
              <a:t>Rosario, Octubre 2021</a:t>
            </a:r>
            <a:endParaRPr lang="es-AR" dirty="0"/>
          </a:p>
        </p:txBody>
      </p:sp>
      <p:pic>
        <p:nvPicPr>
          <p:cNvPr id="1026" name="Picture 2" descr="La Intelgencia Artificial y la ciencia de datos generarán 10 millones de  empleos en Europa en 2020 - Revista Estrategia &amp;amp; Nego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450" y="3952558"/>
            <a:ext cx="4162314" cy="233609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818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356649"/>
          </a:xfrm>
        </p:spPr>
        <p:txBody>
          <a:bodyPr/>
          <a:lstStyle/>
          <a:p>
            <a:r>
              <a:rPr lang="es-ES" dirty="0" smtClean="0"/>
              <a:t>Predicciones con modelo </a:t>
            </a:r>
            <a:r>
              <a:rPr lang="es-ES" dirty="0" smtClean="0"/>
              <a:t>SE optimizado agrupando los datos por día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6781799" y="1356649"/>
            <a:ext cx="18745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1600" dirty="0" smtClean="0">
                <a:latin typeface="+mj-lt"/>
              </a:rPr>
              <a:t>MAPE: 6,43%</a:t>
            </a:r>
            <a:endParaRPr lang="es-ES" sz="1600" dirty="0" smtClean="0"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56649"/>
            <a:ext cx="5640387" cy="208112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6781800" y="3619804"/>
            <a:ext cx="3215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600" dirty="0"/>
              <a:t>Se entrenó el modelo con el conjunto de datos </a:t>
            </a:r>
            <a:r>
              <a:rPr lang="es-AR" sz="1600" dirty="0" smtClean="0"/>
              <a:t>completo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600" dirty="0" smtClean="0"/>
              <a:t>Datos </a:t>
            </a:r>
            <a:r>
              <a:rPr lang="es-AR" sz="1600" dirty="0"/>
              <a:t>disponibles 2021: 151.813 expedientes iniciados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AR" sz="1600" dirty="0"/>
              <a:t>Predicción de inicio de expedientes para el 2021: </a:t>
            </a:r>
            <a:r>
              <a:rPr lang="es-AR" sz="1600" dirty="0" smtClean="0"/>
              <a:t>319.774</a:t>
            </a:r>
            <a:endParaRPr lang="es-AR" sz="16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619804"/>
            <a:ext cx="5640387" cy="20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397" y="0"/>
            <a:ext cx="9905998" cy="1478570"/>
          </a:xfrm>
        </p:spPr>
        <p:txBody>
          <a:bodyPr/>
          <a:lstStyle/>
          <a:p>
            <a:r>
              <a:rPr lang="es-AR" dirty="0" smtClean="0"/>
              <a:t>Tendencia de la Serie agrupando los datos por semana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396" y="1478569"/>
            <a:ext cx="5269644" cy="18869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96" y="3504646"/>
            <a:ext cx="5271184" cy="1859833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6416040" y="1478568"/>
            <a:ext cx="32156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600" dirty="0" smtClean="0"/>
              <a:t>Serie de tiempo agrupada por semana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600" dirty="0" smtClean="0"/>
              <a:t>Tendencia de la serie agrupada por semana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416040" y="3504646"/>
            <a:ext cx="3215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600" dirty="0" smtClean="0"/>
              <a:t>Separación en datos de Training y Test</a:t>
            </a:r>
          </a:p>
        </p:txBody>
      </p:sp>
    </p:spTree>
    <p:extLst>
      <p:ext uri="{BB962C8B-B14F-4D97-AF65-F5344CB8AC3E}">
        <p14:creationId xmlns:p14="http://schemas.microsoft.com/office/powerpoint/2010/main" val="275280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s-ES" dirty="0"/>
              <a:t>Predicciones con modelo SE optimizado </a:t>
            </a:r>
            <a:r>
              <a:rPr lang="es-ES" dirty="0" smtClean="0"/>
              <a:t>aplicado a la tendencia de la serie agrupada por semana</a:t>
            </a:r>
            <a:endParaRPr lang="es-AR" dirty="0"/>
          </a:p>
        </p:txBody>
      </p:sp>
      <p:sp>
        <p:nvSpPr>
          <p:cNvPr id="6" name="Marcador de contenido 4"/>
          <p:cNvSpPr txBox="1">
            <a:spLocks/>
          </p:cNvSpPr>
          <p:nvPr/>
        </p:nvSpPr>
        <p:spPr>
          <a:xfrm>
            <a:off x="6242348" y="1508507"/>
            <a:ext cx="1334329" cy="5847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a-DK" sz="1600" b="1" dirty="0" smtClean="0"/>
              <a:t>MAPE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1600" dirty="0" smtClean="0"/>
              <a:t>SE-O:  0,15%</a:t>
            </a:r>
            <a:endParaRPr lang="es-AR" sz="1600" dirty="0"/>
          </a:p>
        </p:txBody>
      </p:sp>
      <p:sp>
        <p:nvSpPr>
          <p:cNvPr id="8" name="Rectángulo 7"/>
          <p:cNvSpPr/>
          <p:nvPr/>
        </p:nvSpPr>
        <p:spPr>
          <a:xfrm>
            <a:off x="6242348" y="3488674"/>
            <a:ext cx="28727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/>
              <a:t>Se entrenó el modelo con el conjunto de datos </a:t>
            </a:r>
            <a:r>
              <a:rPr lang="es-ES" sz="1600" dirty="0" smtClean="0"/>
              <a:t>completo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600" dirty="0"/>
              <a:t>Predicción de inicio de expedientes para el 2021: </a:t>
            </a:r>
            <a:r>
              <a:rPr lang="es-AR" sz="1600" dirty="0" smtClean="0"/>
              <a:t>249.939</a:t>
            </a:r>
            <a:endParaRPr lang="es-AR" sz="16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508367"/>
            <a:ext cx="5100936" cy="180117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508507"/>
            <a:ext cx="5100936" cy="18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5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3333" y="0"/>
            <a:ext cx="9905998" cy="1276350"/>
          </a:xfrm>
        </p:spPr>
        <p:txBody>
          <a:bodyPr>
            <a:normAutofit/>
          </a:bodyPr>
          <a:lstStyle/>
          <a:p>
            <a:r>
              <a:rPr lang="es-AR" dirty="0"/>
              <a:t>Predicciones </a:t>
            </a:r>
            <a:r>
              <a:rPr lang="es-AR" dirty="0" smtClean="0"/>
              <a:t>2021</a:t>
            </a:r>
            <a:endParaRPr lang="es-AR" dirty="0"/>
          </a:p>
        </p:txBody>
      </p:sp>
      <p:sp>
        <p:nvSpPr>
          <p:cNvPr id="10" name="Marcador de contenido 4"/>
          <p:cNvSpPr txBox="1">
            <a:spLocks/>
          </p:cNvSpPr>
          <p:nvPr/>
        </p:nvSpPr>
        <p:spPr>
          <a:xfrm>
            <a:off x="1263333" y="3628345"/>
            <a:ext cx="9554051" cy="2246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AR" sz="2000" dirty="0" smtClean="0"/>
              <a:t>Datos </a:t>
            </a:r>
            <a:r>
              <a:rPr lang="es-AR" sz="2000" dirty="0"/>
              <a:t>disponibles </a:t>
            </a:r>
            <a:r>
              <a:rPr lang="es-AR" sz="2000" dirty="0" smtClean="0"/>
              <a:t>2021: 151.813 expedientes iniciados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AR" sz="2000" dirty="0" smtClean="0"/>
              <a:t>Predicción de expedientes para el 2021</a:t>
            </a:r>
            <a:r>
              <a:rPr lang="es-AR" sz="2000" dirty="0"/>
              <a:t>: </a:t>
            </a:r>
            <a:r>
              <a:rPr lang="es-AR" sz="2000" dirty="0" smtClean="0"/>
              <a:t>249.939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da-DK" sz="2000" b="1" dirty="0" smtClean="0"/>
              <a:t>MAPE</a:t>
            </a:r>
            <a:r>
              <a:rPr lang="es-AR" sz="2000" dirty="0" smtClean="0"/>
              <a:t>: 0,15%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rgbClr val="FFFF00"/>
                </a:solidFill>
              </a:rPr>
              <a:t>Se concluye siguiente: agrupando los datos de nuestra serie por semana, luego </a:t>
            </a:r>
            <a:r>
              <a:rPr lang="es-ES" sz="2000" dirty="0">
                <a:solidFill>
                  <a:srgbClr val="FFFF00"/>
                </a:solidFill>
              </a:rPr>
              <a:t>obteniendo la </a:t>
            </a:r>
            <a:r>
              <a:rPr lang="es-ES" sz="2000" dirty="0" smtClean="0">
                <a:solidFill>
                  <a:srgbClr val="FFFF00"/>
                </a:solidFill>
              </a:rPr>
              <a:t>tendencia y finalmente aplicando el modelo de Suavizado Exponencial con hiperparámetros optimizados es, hasta el momento, el mejor para predecir los datos de nuestra serie de tiempo</a:t>
            </a:r>
            <a:endParaRPr lang="da-DK" sz="2000" b="1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72" y="1276349"/>
            <a:ext cx="6606797" cy="23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0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AR" dirty="0" smtClean="0"/>
              <a:t>Próximos pasos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706022"/>
            <a:ext cx="9132648" cy="4323841"/>
          </a:xfrm>
        </p:spPr>
        <p:txBody>
          <a:bodyPr>
            <a:noAutofit/>
          </a:bodyPr>
          <a:lstStyle/>
          <a:p>
            <a:r>
              <a:rPr lang="es-AR" sz="2000" dirty="0" smtClean="0"/>
              <a:t>Probar los modelos </a:t>
            </a:r>
            <a:r>
              <a:rPr lang="es-AR" sz="2000" dirty="0" smtClean="0"/>
              <a:t>con otros criterios:</a:t>
            </a:r>
            <a:endParaRPr lang="es-AR" sz="2000" dirty="0" smtClean="0"/>
          </a:p>
          <a:p>
            <a:pPr lvl="1"/>
            <a:r>
              <a:rPr lang="es-AR" dirty="0" smtClean="0"/>
              <a:t>Agrupada por mes, semana, lunes/viernes y martes/miércoles/ jueves, vísperas de </a:t>
            </a:r>
            <a:r>
              <a:rPr lang="es-AR" dirty="0" smtClean="0"/>
              <a:t>feriados</a:t>
            </a:r>
          </a:p>
          <a:p>
            <a:pPr lvl="1"/>
            <a:r>
              <a:rPr lang="es-AR" dirty="0" smtClean="0"/>
              <a:t>Agrupada </a:t>
            </a:r>
            <a:r>
              <a:rPr lang="es-AR" dirty="0" smtClean="0"/>
              <a:t>por Tipo de Organismo/Organismo</a:t>
            </a:r>
          </a:p>
          <a:p>
            <a:pPr lvl="1"/>
            <a:r>
              <a:rPr lang="es-AR" dirty="0" smtClean="0"/>
              <a:t>A la curva </a:t>
            </a:r>
            <a:r>
              <a:rPr lang="es-AR" dirty="0" smtClean="0"/>
              <a:t>de la tendencia </a:t>
            </a:r>
            <a:r>
              <a:rPr lang="es-AR" dirty="0" smtClean="0"/>
              <a:t>en cada agrupación</a:t>
            </a:r>
            <a:endParaRPr lang="es-AR" dirty="0" smtClean="0"/>
          </a:p>
          <a:p>
            <a:r>
              <a:rPr lang="es-AR" sz="2000" dirty="0" smtClean="0"/>
              <a:t>Realizar </a:t>
            </a:r>
            <a:r>
              <a:rPr lang="es-AR" sz="2000" dirty="0" smtClean="0"/>
              <a:t>optimización de los hiperparámetros de cada modelo, teniendo en cuenta más cantidad de hiperparámetros y más valores posibles para cada hiperparámetro</a:t>
            </a:r>
          </a:p>
          <a:p>
            <a:r>
              <a:rPr lang="es-AR" sz="2000" dirty="0" smtClean="0"/>
              <a:t>Buscar otras métricas de error que se puedan aplicar a series de tiempo </a:t>
            </a:r>
            <a:r>
              <a:rPr lang="es-ES" sz="2000" dirty="0"/>
              <a:t>para facilitar la interpretación de los resultados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2939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7677" y="0"/>
            <a:ext cx="9905998" cy="1478570"/>
          </a:xfrm>
        </p:spPr>
        <p:txBody>
          <a:bodyPr>
            <a:normAutofit/>
          </a:bodyPr>
          <a:lstStyle/>
          <a:p>
            <a:r>
              <a:rPr lang="es-AR" dirty="0" smtClean="0"/>
              <a:t>Preguntas, dudas, comentarios</a:t>
            </a:r>
            <a:endParaRPr lang="es-AR" dirty="0"/>
          </a:p>
        </p:txBody>
      </p:sp>
      <p:pic>
        <p:nvPicPr>
          <p:cNvPr id="4098" name="Picture 2" descr="Si tienes dudas pregunta | Mafalda frases, Imagenes de mafalda, Dibujos de  mafal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860" y="2111464"/>
            <a:ext cx="5009887" cy="35417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3" name="AutoShape 2" descr="El Emoticon Fresco Y Divertido Tiene Un Signo De Interrogación Stock de  ilustración - Ilustración de remedio, pregunta: 1142128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AR" dirty="0" smtClean="0"/>
              <a:t>x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035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97479" y="0"/>
            <a:ext cx="9649932" cy="13457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dirty="0"/>
              <a:t>Contenido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7479" y="1604513"/>
            <a:ext cx="9649932" cy="36403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2000" dirty="0" smtClean="0"/>
              <a:t>Introducción</a:t>
            </a:r>
          </a:p>
          <a:p>
            <a:pPr>
              <a:lnSpc>
                <a:spcPct val="100000"/>
              </a:lnSpc>
            </a:pPr>
            <a:r>
              <a:rPr lang="es-ES" sz="2000" dirty="0" smtClean="0"/>
              <a:t>Limpieza </a:t>
            </a:r>
            <a:r>
              <a:rPr lang="es-ES" sz="2000" dirty="0"/>
              <a:t>de </a:t>
            </a:r>
            <a:r>
              <a:rPr lang="es-ES" sz="2000" dirty="0" smtClean="0"/>
              <a:t>Datos</a:t>
            </a:r>
          </a:p>
          <a:p>
            <a:pPr>
              <a:lnSpc>
                <a:spcPct val="100000"/>
              </a:lnSpc>
            </a:pPr>
            <a:r>
              <a:rPr lang="es-ES" sz="2000" dirty="0" smtClean="0"/>
              <a:t>Exploración  </a:t>
            </a:r>
            <a:r>
              <a:rPr lang="es-ES" sz="2000" dirty="0"/>
              <a:t>y </a:t>
            </a:r>
            <a:r>
              <a:rPr lang="es-ES" sz="2000" dirty="0" smtClean="0"/>
              <a:t>Análisis de </a:t>
            </a:r>
            <a:r>
              <a:rPr lang="es-ES" sz="2000" dirty="0"/>
              <a:t>los </a:t>
            </a:r>
            <a:r>
              <a:rPr lang="es-ES" sz="2000" dirty="0" smtClean="0"/>
              <a:t>datos (EDA)</a:t>
            </a:r>
          </a:p>
          <a:p>
            <a:pPr>
              <a:lnSpc>
                <a:spcPct val="100000"/>
              </a:lnSpc>
            </a:pPr>
            <a:r>
              <a:rPr lang="es-ES" sz="2000" dirty="0" smtClean="0"/>
              <a:t>Características de nuestra Serie Temporal</a:t>
            </a:r>
          </a:p>
          <a:p>
            <a:pPr>
              <a:lnSpc>
                <a:spcPct val="100000"/>
              </a:lnSpc>
            </a:pPr>
            <a:r>
              <a:rPr lang="es-ES" sz="2000" dirty="0" smtClean="0"/>
              <a:t>Aplicación </a:t>
            </a:r>
            <a:r>
              <a:rPr lang="es-ES" sz="2000" dirty="0"/>
              <a:t>de modelos de Machine </a:t>
            </a:r>
            <a:r>
              <a:rPr lang="es-ES" sz="2000" dirty="0" err="1" smtClean="0"/>
              <a:t>Learning</a:t>
            </a:r>
            <a:r>
              <a:rPr lang="es-ES" sz="2000" dirty="0" smtClean="0"/>
              <a:t> (ML) </a:t>
            </a:r>
            <a:r>
              <a:rPr lang="es-ES" sz="2000" dirty="0"/>
              <a:t>enfocados a Series </a:t>
            </a:r>
            <a:r>
              <a:rPr lang="es-ES" sz="2000" dirty="0" smtClean="0"/>
              <a:t>Temporales</a:t>
            </a:r>
          </a:p>
          <a:p>
            <a:pPr>
              <a:lnSpc>
                <a:spcPct val="100000"/>
              </a:lnSpc>
            </a:pPr>
            <a:r>
              <a:rPr lang="es-AR" sz="2000" dirty="0" smtClean="0"/>
              <a:t>Predicciones 2021 usando el </a:t>
            </a:r>
            <a:r>
              <a:rPr lang="es-AR" sz="2000" dirty="0" smtClean="0"/>
              <a:t>m</a:t>
            </a:r>
            <a:r>
              <a:rPr lang="es-ES" sz="2000" dirty="0" err="1" smtClean="0"/>
              <a:t>odelo</a:t>
            </a:r>
            <a:r>
              <a:rPr lang="es-ES" sz="2000" dirty="0" smtClean="0"/>
              <a:t> </a:t>
            </a:r>
            <a:r>
              <a:rPr lang="es-ES" sz="2000" dirty="0"/>
              <a:t>de Suavizado Exponencial (SE</a:t>
            </a:r>
            <a:r>
              <a:rPr lang="es-ES" sz="2000" dirty="0" smtClean="0"/>
              <a:t>) optimizado </a:t>
            </a:r>
            <a:r>
              <a:rPr lang="es-ES" sz="2000" dirty="0"/>
              <a:t>con el paquete </a:t>
            </a:r>
            <a:r>
              <a:rPr lang="es-ES" sz="2000" dirty="0" err="1"/>
              <a:t>Wandb</a:t>
            </a:r>
            <a:endParaRPr lang="es-AR" sz="2000" dirty="0" smtClean="0"/>
          </a:p>
          <a:p>
            <a:pPr>
              <a:lnSpc>
                <a:spcPct val="100000"/>
              </a:lnSpc>
            </a:pPr>
            <a:r>
              <a:rPr lang="es-AR" sz="2000" dirty="0" smtClean="0"/>
              <a:t>Próximos Pasos</a:t>
            </a:r>
          </a:p>
          <a:p>
            <a:pPr>
              <a:lnSpc>
                <a:spcPct val="100000"/>
              </a:lnSpc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6752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s-AR" dirty="0" smtClean="0"/>
              <a:t>Introducción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4632385"/>
          </a:xfrm>
        </p:spPr>
        <p:txBody>
          <a:bodyPr>
            <a:noAutofit/>
          </a:bodyPr>
          <a:lstStyle/>
          <a:p>
            <a:r>
              <a:rPr lang="es-ES" sz="2000" dirty="0"/>
              <a:t>El objetivo de este Trabajo Final en realizar un análisis de los datos del Sistema de Expediente Provincial (SIE</a:t>
            </a:r>
            <a:r>
              <a:rPr lang="es-ES" sz="2000" dirty="0" smtClean="0"/>
              <a:t>) y en base a dicho análisis, predecir la cantidad de expedientes que se iniciarán en los próximos años</a:t>
            </a:r>
          </a:p>
          <a:p>
            <a:r>
              <a:rPr lang="es-ES" sz="2000" dirty="0" smtClean="0"/>
              <a:t>Los grandes desafíos fueron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Realizar la depuración inicial de los datos, teniendo que trabajar con fechas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Luego con los modelos de series de tiempo, que resultaron ser bastante complejos</a:t>
            </a:r>
          </a:p>
          <a:p>
            <a:r>
              <a:rPr lang="es-ES" sz="2000" dirty="0" smtClean="0"/>
              <a:t>Herramientas utilizadas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err="1" smtClean="0"/>
              <a:t>Power</a:t>
            </a:r>
            <a:r>
              <a:rPr lang="es-ES" dirty="0" smtClean="0"/>
              <a:t> BI: limpieza y ordenamiento de los datos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Python: Extracción y análisis de los datos, aplicación de algoritmos de Machine </a:t>
            </a:r>
            <a:r>
              <a:rPr lang="es-ES" dirty="0" err="1" smtClean="0"/>
              <a:t>Learning</a:t>
            </a:r>
            <a:r>
              <a:rPr lang="es-ES" dirty="0" smtClean="0"/>
              <a:t> y optimización de hiperparámetros </a:t>
            </a:r>
          </a:p>
          <a:p>
            <a:r>
              <a:rPr lang="es-ES" sz="2000" dirty="0" smtClean="0"/>
              <a:t>Los </a:t>
            </a:r>
            <a:r>
              <a:rPr lang="es-ES" sz="2000" dirty="0"/>
              <a:t>datos </a:t>
            </a:r>
            <a:r>
              <a:rPr lang="es-ES" sz="2000" dirty="0" smtClean="0"/>
              <a:t>utilizados son archivos extraídos </a:t>
            </a:r>
            <a:r>
              <a:rPr lang="es-ES" sz="2000" dirty="0"/>
              <a:t>del SIE y están en </a:t>
            </a:r>
            <a:r>
              <a:rPr lang="es-ES" sz="2000" dirty="0" smtClean="0"/>
              <a:t>formato </a:t>
            </a:r>
            <a:r>
              <a:rPr lang="es-ES" sz="2000" dirty="0"/>
              <a:t>.</a:t>
            </a:r>
            <a:r>
              <a:rPr lang="es-ES" sz="2000" dirty="0" err="1"/>
              <a:t>txt</a:t>
            </a:r>
            <a:endParaRPr lang="es-ES" sz="2000" dirty="0" smtClean="0"/>
          </a:p>
          <a:p>
            <a:pPr marL="0" indent="0">
              <a:buNone/>
            </a:pP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8987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ES" dirty="0"/>
              <a:t>Limpieza de </a:t>
            </a:r>
            <a:r>
              <a:rPr lang="es-ES" dirty="0" smtClean="0"/>
              <a:t>Datos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1" y="1153930"/>
            <a:ext cx="9905999" cy="4979451"/>
          </a:xfrm>
        </p:spPr>
        <p:txBody>
          <a:bodyPr>
            <a:noAutofit/>
          </a:bodyPr>
          <a:lstStyle/>
          <a:p>
            <a:r>
              <a:rPr lang="es-AR" sz="2000" dirty="0" smtClean="0"/>
              <a:t>Los datos fueron trabajados con </a:t>
            </a:r>
            <a:r>
              <a:rPr lang="es-AR" sz="2000" dirty="0" err="1" smtClean="0"/>
              <a:t>Power</a:t>
            </a:r>
            <a:r>
              <a:rPr lang="es-AR" sz="2000" dirty="0" smtClean="0"/>
              <a:t> BI,  </a:t>
            </a:r>
            <a:r>
              <a:rPr lang="es-AR" sz="2000" dirty="0"/>
              <a:t>con el objetivo de </a:t>
            </a:r>
            <a:r>
              <a:rPr lang="es-AR" sz="2000" dirty="0" smtClean="0"/>
              <a:t>obtener un </a:t>
            </a:r>
            <a:r>
              <a:rPr lang="es-AR" sz="2000" dirty="0" err="1" smtClean="0"/>
              <a:t>Dataset</a:t>
            </a:r>
            <a:r>
              <a:rPr lang="es-AR" sz="2000" dirty="0" smtClean="0"/>
              <a:t> para luego realizar un análisis en Python con modelos de </a:t>
            </a:r>
            <a:r>
              <a:rPr lang="es-AR" sz="2000" dirty="0" err="1" smtClean="0"/>
              <a:t>Maching</a:t>
            </a:r>
            <a:r>
              <a:rPr lang="es-AR" sz="2000" dirty="0" smtClean="0"/>
              <a:t> </a:t>
            </a:r>
            <a:r>
              <a:rPr lang="es-AR" sz="2000" dirty="0" err="1"/>
              <a:t>Learning</a:t>
            </a:r>
            <a:r>
              <a:rPr lang="es-AR" sz="2000" dirty="0" smtClean="0"/>
              <a:t>. </a:t>
            </a:r>
            <a:r>
              <a:rPr lang="es-ES" sz="2000" dirty="0"/>
              <a:t>Para ver </a:t>
            </a:r>
            <a:r>
              <a:rPr lang="es-ES" sz="2000" dirty="0" smtClean="0"/>
              <a:t>más detalle, </a:t>
            </a:r>
            <a:r>
              <a:rPr lang="es-ES" sz="2000" dirty="0"/>
              <a:t>ver el documento: "Limpieza de Datos con </a:t>
            </a:r>
            <a:r>
              <a:rPr lang="es-ES" sz="2000" dirty="0" err="1"/>
              <a:t>Power</a:t>
            </a:r>
            <a:r>
              <a:rPr lang="es-ES" sz="2000" dirty="0"/>
              <a:t> BI.pdf"</a:t>
            </a:r>
            <a:endParaRPr lang="es-AR" sz="2000" dirty="0"/>
          </a:p>
          <a:p>
            <a:r>
              <a:rPr lang="es-AR" sz="2000" b="1" dirty="0"/>
              <a:t>Resumen de </a:t>
            </a:r>
            <a:r>
              <a:rPr lang="es-AR" sz="2000" b="1" dirty="0" smtClean="0"/>
              <a:t>principales actividades </a:t>
            </a:r>
            <a:r>
              <a:rPr lang="es-AR" sz="2000" b="1" dirty="0"/>
              <a:t>realizadas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dirty="0"/>
              <a:t>Extracción de datos desde archivos .</a:t>
            </a:r>
            <a:r>
              <a:rPr lang="es-AR" dirty="0" err="1"/>
              <a:t>txt</a:t>
            </a:r>
            <a:endParaRPr lang="es-A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AR" dirty="0"/>
              <a:t>Configuración de los tipos de </a:t>
            </a:r>
            <a:r>
              <a:rPr lang="es-AR" dirty="0" smtClean="0"/>
              <a:t>datos y de fechas</a:t>
            </a:r>
            <a:endParaRPr lang="es-A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AR" dirty="0" smtClean="0"/>
              <a:t>Eliminación </a:t>
            </a:r>
            <a:r>
              <a:rPr lang="es-AR" dirty="0"/>
              <a:t>de registros con datos nulos y con errores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dirty="0" smtClean="0"/>
              <a:t>Oficinas</a:t>
            </a:r>
            <a:r>
              <a:rPr lang="es-AR" dirty="0"/>
              <a:t>: División de </a:t>
            </a:r>
            <a:r>
              <a:rPr lang="es-AR" dirty="0" smtClean="0"/>
              <a:t>columna en Tipo </a:t>
            </a:r>
            <a:r>
              <a:rPr lang="es-AR" dirty="0"/>
              <a:t>de Organismo, Organismo y Nombre de la oficina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dirty="0" smtClean="0"/>
              <a:t>Eliminación </a:t>
            </a:r>
            <a:r>
              <a:rPr lang="es-AR" dirty="0"/>
              <a:t>de expedientes agregados a otros expedientes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dirty="0"/>
              <a:t>Filtrado de registro: Fecha de inicio de expediente desde </a:t>
            </a:r>
            <a:r>
              <a:rPr lang="es-AR" b="1" dirty="0"/>
              <a:t>01/01/2011 al </a:t>
            </a:r>
            <a:r>
              <a:rPr lang="es-AR" b="1" dirty="0" smtClean="0"/>
              <a:t>31/12/2020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AR" dirty="0" smtClean="0"/>
              <a:t>El </a:t>
            </a:r>
            <a:r>
              <a:rPr lang="es-AR" dirty="0" err="1" smtClean="0"/>
              <a:t>Dataset</a:t>
            </a:r>
            <a:r>
              <a:rPr lang="es-AR" dirty="0" smtClean="0"/>
              <a:t> final contiene </a:t>
            </a:r>
            <a:r>
              <a:rPr lang="es-AR" b="1" dirty="0"/>
              <a:t>3.529.303 </a:t>
            </a:r>
            <a:r>
              <a:rPr lang="es-AR" b="1" dirty="0" smtClean="0"/>
              <a:t>registros</a:t>
            </a:r>
            <a:endParaRPr lang="es-AR" b="1" dirty="0"/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7162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92" y="1331920"/>
            <a:ext cx="6357785" cy="2193067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496355" y="1331920"/>
            <a:ext cx="396775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600" dirty="0" smtClean="0"/>
              <a:t>Se observa que la </a:t>
            </a:r>
            <a:r>
              <a:rPr lang="es-AR" sz="1600" dirty="0"/>
              <a:t>cantidad de expediente iniciados decrece en los meses de </a:t>
            </a:r>
            <a:r>
              <a:rPr lang="es-AR" sz="1600" dirty="0" smtClean="0"/>
              <a:t>vacaciones </a:t>
            </a:r>
            <a:r>
              <a:rPr lang="es-AR" sz="1600" dirty="0"/>
              <a:t>de verano: diciembre, enero y febrero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sz="1600" dirty="0" smtClean="0"/>
              <a:t>También hay un descrecimiento </a:t>
            </a:r>
            <a:r>
              <a:rPr lang="es-AR" sz="1600" dirty="0"/>
              <a:t>leve en los meses de invierno: junio y julio y en abril que es cuando en general </a:t>
            </a:r>
            <a:r>
              <a:rPr lang="es-AR" sz="1600" dirty="0" smtClean="0"/>
              <a:t>es semana </a:t>
            </a:r>
            <a:r>
              <a:rPr lang="es-AR" sz="1600" dirty="0"/>
              <a:t>Santa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s-AR" dirty="0"/>
              <a:t>Gráficos </a:t>
            </a:r>
            <a:r>
              <a:rPr lang="es-AR" dirty="0" smtClean="0"/>
              <a:t>exploratorios</a:t>
            </a:r>
            <a:endParaRPr lang="es-A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4" y="3968178"/>
            <a:ext cx="6354942" cy="2037783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7496355" y="3968178"/>
            <a:ext cx="40802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 smtClean="0"/>
              <a:t>Se observa </a:t>
            </a:r>
            <a:r>
              <a:rPr lang="es-ES" sz="1600" dirty="0"/>
              <a:t>que lo oficinas con tipo de Organismo </a:t>
            </a:r>
            <a:r>
              <a:rPr lang="es-ES" sz="1600" dirty="0" smtClean="0"/>
              <a:t>Descentralizado </a:t>
            </a:r>
            <a:r>
              <a:rPr lang="es-ES" sz="1600" dirty="0"/>
              <a:t>como el </a:t>
            </a:r>
            <a:r>
              <a:rPr lang="es-ES" sz="1600" dirty="0" smtClean="0"/>
              <a:t>IAPOS, </a:t>
            </a:r>
            <a:r>
              <a:rPr lang="es-ES" sz="1600" dirty="0"/>
              <a:t>API, Catastro, son  las oficinas que más expedientes </a:t>
            </a:r>
            <a:r>
              <a:rPr lang="es-ES" sz="1600" dirty="0" smtClean="0"/>
              <a:t>inician</a:t>
            </a:r>
            <a:r>
              <a:rPr lang="es-ES" sz="1600" dirty="0"/>
              <a:t>, seguidas por las Oficina de la </a:t>
            </a:r>
            <a:r>
              <a:rPr lang="es-ES" sz="1600" dirty="0" smtClean="0"/>
              <a:t>Administración </a:t>
            </a:r>
            <a:r>
              <a:rPr lang="es-ES" sz="1600" dirty="0"/>
              <a:t>Central que serían por ejemplo los </a:t>
            </a:r>
            <a:r>
              <a:rPr lang="es-ES" sz="1600" dirty="0" smtClean="0"/>
              <a:t>Ministerios</a:t>
            </a: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 smtClean="0"/>
              <a:t>Los </a:t>
            </a:r>
            <a:r>
              <a:rPr lang="es-ES" sz="1600" dirty="0"/>
              <a:t>Tipo de Organismos Externos inician una cantidad muy baja de </a:t>
            </a:r>
            <a:r>
              <a:rPr lang="es-ES" sz="1600" dirty="0" smtClean="0"/>
              <a:t>expedientes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3678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280695" y="1029099"/>
            <a:ext cx="41474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 smtClean="0"/>
              <a:t>Aquí se observa </a:t>
            </a:r>
            <a:r>
              <a:rPr lang="es-ES" sz="1600" dirty="0"/>
              <a:t>que la oficina de Catastro (SCIT) inicia más expedientes que cualquier otra oficina, muchos que más incluso que el IAPOS, lo cual llama la </a:t>
            </a:r>
            <a:r>
              <a:rPr lang="es-ES" sz="1600" dirty="0" smtClean="0"/>
              <a:t>atención</a:t>
            </a: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 smtClean="0"/>
              <a:t>Habría </a:t>
            </a:r>
            <a:r>
              <a:rPr lang="es-ES" sz="1600" dirty="0"/>
              <a:t>que investigar un poco esta situación. Quizás hay algún trámite que se inicia como expediente, el cual podría normalizarse y realizarse como trámite </a:t>
            </a:r>
            <a:r>
              <a:rPr lang="es-ES" sz="1600" dirty="0" smtClean="0"/>
              <a:t>administrativo</a:t>
            </a:r>
            <a:endParaRPr lang="es-AR" sz="1600" dirty="0"/>
          </a:p>
        </p:txBody>
      </p:sp>
      <p:sp>
        <p:nvSpPr>
          <p:cNvPr id="7" name="Rectángulo 6"/>
          <p:cNvSpPr/>
          <p:nvPr/>
        </p:nvSpPr>
        <p:spPr>
          <a:xfrm>
            <a:off x="7280695" y="3820690"/>
            <a:ext cx="41862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 smtClean="0"/>
              <a:t>Se observa </a:t>
            </a:r>
            <a:r>
              <a:rPr lang="es-ES" sz="1600" dirty="0"/>
              <a:t>que se </a:t>
            </a:r>
            <a:r>
              <a:rPr lang="es-ES" sz="1600" dirty="0" smtClean="0"/>
              <a:t>inician </a:t>
            </a:r>
            <a:r>
              <a:rPr lang="es-ES" sz="1600" dirty="0"/>
              <a:t>muchos </a:t>
            </a:r>
            <a:r>
              <a:rPr lang="es-ES" sz="1600" dirty="0" smtClean="0"/>
              <a:t>expedientes </a:t>
            </a:r>
            <a:r>
              <a:rPr lang="es-ES" sz="1600" dirty="0"/>
              <a:t>con el tema " Certificado </a:t>
            </a:r>
            <a:r>
              <a:rPr lang="es-ES" sz="1600" dirty="0" smtClean="0"/>
              <a:t>Catastral </a:t>
            </a:r>
            <a:r>
              <a:rPr lang="es-ES" sz="1600" dirty="0"/>
              <a:t>- </a:t>
            </a:r>
            <a:r>
              <a:rPr lang="es-ES" sz="1600" dirty="0" smtClean="0"/>
              <a:t>Plazo </a:t>
            </a:r>
            <a:r>
              <a:rPr lang="es-ES" sz="1600" dirty="0"/>
              <a:t>Norma", el cual </a:t>
            </a:r>
            <a:r>
              <a:rPr lang="es-ES" sz="1600" dirty="0" smtClean="0"/>
              <a:t>pertenece al SCIT</a:t>
            </a: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 smtClean="0"/>
              <a:t>Se </a:t>
            </a:r>
            <a:r>
              <a:rPr lang="es-ES" sz="1600" dirty="0"/>
              <a:t>podría evaluar la posibilidad de ingresar este </a:t>
            </a:r>
            <a:r>
              <a:rPr lang="es-ES" sz="1600" dirty="0" smtClean="0"/>
              <a:t>trámite </a:t>
            </a:r>
            <a:r>
              <a:rPr lang="es-ES" sz="1600" dirty="0"/>
              <a:t>como </a:t>
            </a:r>
            <a:r>
              <a:rPr lang="es-ES" sz="1600" dirty="0" smtClean="0"/>
              <a:t>administrativo</a:t>
            </a:r>
            <a:r>
              <a:rPr lang="es-ES" sz="1600" dirty="0"/>
              <a:t>, en lugar </a:t>
            </a:r>
            <a:r>
              <a:rPr lang="es-ES" sz="1600" dirty="0" smtClean="0"/>
              <a:t>iniciar expediente, </a:t>
            </a:r>
            <a:r>
              <a:rPr lang="es-ES" sz="1600" dirty="0"/>
              <a:t>ya que es un trámite </a:t>
            </a:r>
            <a:r>
              <a:rPr lang="es-ES" sz="1600" dirty="0" smtClean="0"/>
              <a:t>muy utilizado</a:t>
            </a:r>
            <a:endParaRPr lang="es-E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 smtClean="0"/>
              <a:t>Se </a:t>
            </a:r>
            <a:r>
              <a:rPr lang="es-ES" sz="1600" dirty="0"/>
              <a:t>podría realizar </a:t>
            </a:r>
            <a:r>
              <a:rPr lang="es-ES" sz="1600" dirty="0" smtClean="0"/>
              <a:t>dicha evaluación para </a:t>
            </a:r>
            <a:r>
              <a:rPr lang="es-ES" sz="1600" dirty="0"/>
              <a:t>el resto </a:t>
            </a:r>
            <a:r>
              <a:rPr lang="es-ES" sz="1600" dirty="0" smtClean="0"/>
              <a:t>de los trámites del gráfico</a:t>
            </a:r>
            <a:endParaRPr lang="es-AR" sz="1600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478570"/>
          </a:xfrm>
        </p:spPr>
        <p:txBody>
          <a:bodyPr/>
          <a:lstStyle/>
          <a:p>
            <a:r>
              <a:rPr lang="es-AR" dirty="0"/>
              <a:t>Gráficos exploratorios </a:t>
            </a:r>
            <a:r>
              <a:rPr lang="es-AR" dirty="0" smtClean="0"/>
              <a:t>(cont.)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70" y="1029099"/>
            <a:ext cx="6216924" cy="217992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70" y="3820690"/>
            <a:ext cx="6216924" cy="216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4160" y="0"/>
            <a:ext cx="9905998" cy="1269889"/>
          </a:xfrm>
        </p:spPr>
        <p:txBody>
          <a:bodyPr/>
          <a:lstStyle/>
          <a:p>
            <a:r>
              <a:rPr lang="es-AR" dirty="0" smtClean="0"/>
              <a:t>Gráficos exploratorios (cont.)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6719977" y="1269889"/>
            <a:ext cx="5141343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500" dirty="0" smtClean="0"/>
              <a:t>En </a:t>
            </a:r>
            <a:r>
              <a:rPr lang="es-ES" sz="1500" dirty="0"/>
              <a:t>todos los gráficos </a:t>
            </a:r>
            <a:r>
              <a:rPr lang="es-ES" sz="1500" dirty="0" smtClean="0"/>
              <a:t>se observa:</a:t>
            </a:r>
            <a:endParaRPr lang="es-ES" sz="15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500" dirty="0"/>
              <a:t> </a:t>
            </a:r>
            <a:r>
              <a:rPr lang="es-ES" sz="1500" dirty="0" smtClean="0"/>
              <a:t>Hay </a:t>
            </a:r>
            <a:r>
              <a:rPr lang="es-ES" sz="1500" dirty="0"/>
              <a:t>un comportamiento estacionario en la serie de tiempo. Es decir en cada </a:t>
            </a:r>
            <a:r>
              <a:rPr lang="es-ES" sz="1500" dirty="0" smtClean="0"/>
              <a:t>año el comportamiento de la </a:t>
            </a:r>
            <a:r>
              <a:rPr lang="es-ES" sz="1500" dirty="0"/>
              <a:t>cantidad de expedientes </a:t>
            </a:r>
            <a:r>
              <a:rPr lang="es-ES" sz="1500" dirty="0" smtClean="0"/>
              <a:t>es similar al </a:t>
            </a:r>
            <a:r>
              <a:rPr lang="es-ES" sz="1500" dirty="0"/>
              <a:t>año anterior y al siguiente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500" dirty="0"/>
              <a:t> </a:t>
            </a:r>
            <a:r>
              <a:rPr lang="es-ES" sz="1500" dirty="0" smtClean="0"/>
              <a:t>La </a:t>
            </a:r>
            <a:r>
              <a:rPr lang="es-ES" sz="1500" dirty="0"/>
              <a:t>cantidad de expedientes iniciados </a:t>
            </a:r>
            <a:r>
              <a:rPr lang="es-ES" sz="1500" dirty="0" smtClean="0"/>
              <a:t>decrece en  diciembre</a:t>
            </a:r>
            <a:r>
              <a:rPr lang="es-ES" sz="1500" dirty="0"/>
              <a:t>, </a:t>
            </a:r>
            <a:r>
              <a:rPr lang="es-ES" sz="1500" dirty="0" smtClean="0"/>
              <a:t>enero y febrero</a:t>
            </a:r>
            <a:endParaRPr lang="es-ES" sz="15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500" dirty="0" smtClean="0"/>
              <a:t>En </a:t>
            </a:r>
            <a:r>
              <a:rPr lang="es-ES" sz="1500" dirty="0"/>
              <a:t>el año 2020, hay un decrecimiento abrupto lo cual coincide con la llegada del COVID </a:t>
            </a:r>
            <a:endParaRPr lang="es-ES" sz="15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500" dirty="0" smtClean="0"/>
              <a:t>En </a:t>
            </a:r>
            <a:r>
              <a:rPr lang="es-ES" sz="1500" dirty="0"/>
              <a:t>el 1° </a:t>
            </a:r>
            <a:r>
              <a:rPr lang="es-ES" sz="1500" dirty="0" smtClean="0"/>
              <a:t>gráfico se observa que a del 2018 </a:t>
            </a:r>
            <a:r>
              <a:rPr lang="es-ES" sz="1500" dirty="0"/>
              <a:t>hay una tendencia de descrecimiento de la </a:t>
            </a:r>
            <a:r>
              <a:rPr lang="es-ES" sz="1500" dirty="0" smtClean="0"/>
              <a:t>cantidad de expedientes iniciados, lo cual coincide con el comienzo de la implementación de GDE que reemplazará </a:t>
            </a:r>
            <a:r>
              <a:rPr lang="es-ES" sz="1500" dirty="0"/>
              <a:t>al </a:t>
            </a:r>
            <a:r>
              <a:rPr lang="es-ES" sz="1500" dirty="0" smtClean="0"/>
              <a:t>SIE</a:t>
            </a:r>
            <a:endParaRPr lang="es-ES" sz="15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500" dirty="0" smtClean="0"/>
              <a:t>En </a:t>
            </a:r>
            <a:r>
              <a:rPr lang="es-ES" sz="1500" dirty="0"/>
              <a:t>el  2° </a:t>
            </a:r>
            <a:r>
              <a:rPr lang="es-ES" sz="1500" dirty="0" smtClean="0"/>
              <a:t>gráfico se observa que tiene </a:t>
            </a:r>
            <a:r>
              <a:rPr lang="es-ES" sz="1500" dirty="0"/>
              <a:t>un comportamiento similar al gráfico anterior, esto se debe a que este tipo de organismo es el que más cantidad de expedientes inicia, entonces es el que más influye en el gráfico general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500" dirty="0" smtClean="0"/>
              <a:t>En </a:t>
            </a:r>
            <a:r>
              <a:rPr lang="es-ES" sz="1500" dirty="0"/>
              <a:t>el  3° </a:t>
            </a:r>
            <a:r>
              <a:rPr lang="es-ES" sz="1500" dirty="0" smtClean="0"/>
              <a:t>gráfico se observa que a partir </a:t>
            </a:r>
            <a:r>
              <a:rPr lang="es-ES" sz="1500" dirty="0"/>
              <a:t>del año 2016 hay una tendencia de crecimiento de la cantidad de expedientes iniciados hasta el 2019 inclusive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500" dirty="0" smtClean="0"/>
              <a:t>En </a:t>
            </a:r>
            <a:r>
              <a:rPr lang="es-ES" sz="1500" dirty="0"/>
              <a:t>el  4° gráfico: </a:t>
            </a:r>
            <a:r>
              <a:rPr lang="es-ES" sz="1500" dirty="0" smtClean="0"/>
              <a:t>se observa que se </a:t>
            </a:r>
            <a:r>
              <a:rPr lang="es-ES" sz="1500" dirty="0"/>
              <a:t>generan muchos menos expedientes que en las oficinas de los otros dos tipos de </a:t>
            </a:r>
            <a:r>
              <a:rPr lang="es-ES" sz="1500" dirty="0" smtClean="0"/>
              <a:t>Organismos</a:t>
            </a:r>
            <a:endParaRPr lang="es-AR" sz="15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98" y="1269889"/>
            <a:ext cx="5725179" cy="52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346" y="5333856"/>
            <a:ext cx="2067900" cy="138609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s-ES" dirty="0" smtClean="0"/>
              <a:t>características </a:t>
            </a:r>
            <a:r>
              <a:rPr lang="es-ES" dirty="0"/>
              <a:t>de </a:t>
            </a:r>
            <a:r>
              <a:rPr lang="es-ES" dirty="0" smtClean="0"/>
              <a:t>nuestra Serie Temporal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1689" y="1130786"/>
            <a:ext cx="2043539" cy="3920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AR" sz="1600" dirty="0" smtClean="0"/>
              <a:t>No es Ruido Blanco</a:t>
            </a:r>
            <a:endParaRPr lang="es-AR" sz="1600" dirty="0"/>
          </a:p>
        </p:txBody>
      </p:sp>
      <p:sp>
        <p:nvSpPr>
          <p:cNvPr id="8" name="Rectángulo 7"/>
          <p:cNvSpPr/>
          <p:nvPr/>
        </p:nvSpPr>
        <p:spPr>
          <a:xfrm>
            <a:off x="4234132" y="4978928"/>
            <a:ext cx="238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dirty="0" smtClean="0"/>
              <a:t>Tiene Estacionalidad</a:t>
            </a:r>
            <a:endParaRPr lang="es-AR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1131689" y="4451360"/>
            <a:ext cx="2345416" cy="357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AR" sz="1600" dirty="0" smtClean="0"/>
              <a:t>Tiene </a:t>
            </a:r>
            <a:r>
              <a:rPr lang="es-AR" sz="1600" dirty="0"/>
              <a:t>E</a:t>
            </a:r>
            <a:r>
              <a:rPr lang="es-AR" sz="1600" dirty="0" smtClean="0"/>
              <a:t>stacionariedad</a:t>
            </a:r>
          </a:p>
          <a:p>
            <a:pPr>
              <a:buFont typeface="Wingdings" panose="05000000000000000000" pitchFamily="2" charset="2"/>
              <a:buChar char="ü"/>
            </a:pPr>
            <a:endParaRPr lang="es-AR" sz="1600" dirty="0" smtClean="0"/>
          </a:p>
          <a:p>
            <a:pPr>
              <a:buFont typeface="Wingdings" panose="05000000000000000000" pitchFamily="2" charset="2"/>
              <a:buChar char="ü"/>
            </a:pPr>
            <a:endParaRPr lang="es-AR" sz="1600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5425296" y="1121958"/>
            <a:ext cx="3437209" cy="331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AR" sz="1600" dirty="0"/>
              <a:t>Tiene Autocorrelación </a:t>
            </a:r>
            <a:r>
              <a:rPr lang="es-AR" sz="1600" dirty="0" smtClean="0"/>
              <a:t>total</a:t>
            </a:r>
            <a:endParaRPr lang="es-AR" sz="1600" dirty="0"/>
          </a:p>
          <a:p>
            <a:pPr marL="0" indent="0">
              <a:buNone/>
            </a:pPr>
            <a:endParaRPr lang="es-AR" sz="1600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4391346" y="5407569"/>
            <a:ext cx="1569507" cy="306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4391346" y="6004610"/>
            <a:ext cx="1992201" cy="5280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13" y="1470532"/>
            <a:ext cx="4082631" cy="14348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13" y="2993892"/>
            <a:ext cx="4082631" cy="145509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746" y="1470531"/>
            <a:ext cx="4178891" cy="143481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746" y="2993892"/>
            <a:ext cx="4178891" cy="1465138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5425296" y="4458414"/>
            <a:ext cx="3437209" cy="331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AR" sz="1600" dirty="0"/>
              <a:t>Tiene Autocorrelación </a:t>
            </a:r>
            <a:r>
              <a:rPr lang="es-AR" sz="1600" dirty="0" smtClean="0"/>
              <a:t>parcial </a:t>
            </a:r>
            <a:endParaRPr lang="es-AR" sz="1600" dirty="0"/>
          </a:p>
          <a:p>
            <a:pPr marL="0" indent="0">
              <a:buNone/>
            </a:pPr>
            <a:endParaRPr lang="es-AR" sz="1600" dirty="0" smtClean="0"/>
          </a:p>
        </p:txBody>
      </p:sp>
    </p:spTree>
    <p:extLst>
      <p:ext uri="{BB962C8B-B14F-4D97-AF65-F5344CB8AC3E}">
        <p14:creationId xmlns:p14="http://schemas.microsoft.com/office/powerpoint/2010/main" val="6691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75054"/>
            <a:ext cx="9905998" cy="1478570"/>
          </a:xfrm>
        </p:spPr>
        <p:txBody>
          <a:bodyPr>
            <a:normAutofit/>
          </a:bodyPr>
          <a:lstStyle/>
          <a:p>
            <a:r>
              <a:rPr lang="es-ES" dirty="0"/>
              <a:t>Aplicación de modelos de ML, enfocados a Series Temporales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688769"/>
            <a:ext cx="9905999" cy="4681551"/>
          </a:xfrm>
        </p:spPr>
        <p:txBody>
          <a:bodyPr>
            <a:noAutofit/>
          </a:bodyPr>
          <a:lstStyle/>
          <a:p>
            <a:r>
              <a:rPr lang="es-AR" sz="2000" dirty="0" smtClean="0"/>
              <a:t>División de los datos en Training y Test (80/20)</a:t>
            </a:r>
          </a:p>
          <a:p>
            <a:r>
              <a:rPr lang="es-AR" sz="2000" dirty="0" smtClean="0"/>
              <a:t>Modelos </a:t>
            </a:r>
            <a:r>
              <a:rPr lang="es-AR" sz="2000" dirty="0" smtClean="0"/>
              <a:t>analizados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Modelos </a:t>
            </a:r>
            <a:r>
              <a:rPr lang="es-ES" dirty="0" err="1"/>
              <a:t>A</a:t>
            </a:r>
            <a:r>
              <a:rPr lang="es-ES" dirty="0" err="1" smtClean="0"/>
              <a:t>utorregeresivos</a:t>
            </a:r>
            <a:r>
              <a:rPr lang="es-ES" dirty="0" smtClean="0"/>
              <a:t> </a:t>
            </a:r>
            <a:r>
              <a:rPr lang="es-ES" dirty="0" smtClean="0"/>
              <a:t>de los paquetes de </a:t>
            </a:r>
            <a:r>
              <a:rPr lang="es-ES" dirty="0" err="1" smtClean="0"/>
              <a:t>SkLearn</a:t>
            </a:r>
            <a:r>
              <a:rPr lang="es-ES" dirty="0" smtClean="0"/>
              <a:t> y </a:t>
            </a:r>
            <a:r>
              <a:rPr lang="es-ES" dirty="0" err="1" smtClean="0"/>
              <a:t>Statmodel</a:t>
            </a:r>
            <a:endParaRPr lang="es-E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 smtClean="0"/>
              <a:t>Suavizados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AR" sz="2000" dirty="0"/>
              <a:t>Promedio móvil </a:t>
            </a:r>
            <a:r>
              <a:rPr lang="es-AR" sz="2000" dirty="0" smtClean="0"/>
              <a:t>simple y ponderado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AR" sz="2000" dirty="0" smtClean="0"/>
              <a:t>Modelo de Suavizado Exponencial de </a:t>
            </a:r>
            <a:r>
              <a:rPr lang="es-AR" sz="2000" dirty="0" err="1" smtClean="0"/>
              <a:t>Statmodel</a:t>
            </a:r>
            <a:endParaRPr lang="es-AR" sz="2000" dirty="0" smtClean="0"/>
          </a:p>
          <a:p>
            <a:r>
              <a:rPr lang="es-AR" sz="2000" dirty="0" smtClean="0"/>
              <a:t>Los datos se probaron:</a:t>
            </a:r>
          </a:p>
          <a:p>
            <a:pPr lvl="1"/>
            <a:r>
              <a:rPr lang="es-AR" dirty="0" smtClean="0"/>
              <a:t>Agrupando </a:t>
            </a:r>
            <a:r>
              <a:rPr lang="es-AR" dirty="0"/>
              <a:t>la serie por </a:t>
            </a:r>
            <a:r>
              <a:rPr lang="es-AR" dirty="0" smtClean="0"/>
              <a:t>día</a:t>
            </a:r>
          </a:p>
          <a:p>
            <a:pPr lvl="1"/>
            <a:r>
              <a:rPr lang="es-AR" dirty="0" smtClean="0"/>
              <a:t>Agrupando la serie por mes</a:t>
            </a:r>
          </a:p>
          <a:p>
            <a:pPr lvl="1"/>
            <a:r>
              <a:rPr lang="es-AR" dirty="0" smtClean="0"/>
              <a:t>Separando la tendencia en ambos </a:t>
            </a:r>
            <a:r>
              <a:rPr lang="es-AR" dirty="0"/>
              <a:t>casos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74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4930</TotalTime>
  <Words>1107</Words>
  <Application>Microsoft Office PowerPoint</Application>
  <PresentationFormat>Panorámica</PresentationFormat>
  <Paragraphs>99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Trebuchet MS</vt:lpstr>
      <vt:lpstr>Tw Cen MT</vt:lpstr>
      <vt:lpstr>Wingdings</vt:lpstr>
      <vt:lpstr>Circuito</vt:lpstr>
      <vt:lpstr>Diplomado de Ciencias de Datos  Trabajo Final</vt:lpstr>
      <vt:lpstr>Contenido</vt:lpstr>
      <vt:lpstr>Introducción</vt:lpstr>
      <vt:lpstr>Limpieza de Datos</vt:lpstr>
      <vt:lpstr>Gráficos exploratorios</vt:lpstr>
      <vt:lpstr>Gráficos exploratorios (cont.) </vt:lpstr>
      <vt:lpstr>Gráficos exploratorios (cont.)</vt:lpstr>
      <vt:lpstr>características de nuestra Serie Temporal</vt:lpstr>
      <vt:lpstr>Aplicación de modelos de ML, enfocados a Series Temporales</vt:lpstr>
      <vt:lpstr>Predicciones con modelo SE optimizado agrupando los datos por día</vt:lpstr>
      <vt:lpstr>Tendencia de la Serie agrupando los datos por semana</vt:lpstr>
      <vt:lpstr>Predicciones con modelo SE optimizado aplicado a la tendencia de la serie agrupada por semana</vt:lpstr>
      <vt:lpstr>Predicciones 2021</vt:lpstr>
      <vt:lpstr>Próximos pasos</vt:lpstr>
      <vt:lpstr>Preguntas, dudas, comentarios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Cuenta Microsoft</cp:lastModifiedBy>
  <cp:revision>175</cp:revision>
  <dcterms:created xsi:type="dcterms:W3CDTF">2021-09-21T14:05:07Z</dcterms:created>
  <dcterms:modified xsi:type="dcterms:W3CDTF">2021-10-07T15:17:08Z</dcterms:modified>
</cp:coreProperties>
</file>