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98" r:id="rId1"/>
  </p:sldMasterIdLst>
  <p:notesMasterIdLst>
    <p:notesMasterId r:id="rId8"/>
  </p:notesMasterIdLst>
  <p:sldIdLst>
    <p:sldId id="256" r:id="rId2"/>
    <p:sldId id="257" r:id="rId3"/>
    <p:sldId id="258" r:id="rId4"/>
    <p:sldId id="259" r:id="rId5"/>
    <p:sldId id="260" r:id="rId6"/>
    <p:sldId id="261" r:id="rId7"/>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73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4e6ad56636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4e6ad5663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4e6ad56636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4e6ad56636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4e6ad56636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4e6ad56636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4e6ad56636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4e6ad56636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4e6ad56636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4e6ad56636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569214"/>
            <a:ext cx="7543800" cy="2674620"/>
          </a:xfrm>
        </p:spPr>
        <p:txBody>
          <a:bodyPr anchor="b">
            <a:normAutofit/>
          </a:bodyPr>
          <a:lstStyle>
            <a:lvl1pPr algn="l">
              <a:lnSpc>
                <a:spcPct val="85000"/>
              </a:lnSpc>
              <a:defRPr sz="6000" spc="-38"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3341715"/>
            <a:ext cx="7543800" cy="857250"/>
          </a:xfrm>
        </p:spPr>
        <p:txBody>
          <a:bodyPr lIns="91440" rIns="91440">
            <a:normAutofit/>
          </a:bodyPr>
          <a:lstStyle>
            <a:lvl1pPr marL="0" indent="0" algn="l">
              <a:buNone/>
              <a:defRPr sz="1800" cap="all" spc="150" baseline="0">
                <a:solidFill>
                  <a:schemeClr val="tx2"/>
                </a:solidFill>
                <a:latin typeface="+mj-lt"/>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923F103-BC34-4FE4-A40E-EDDEECFDA5D0}" type="datetimeFigureOut">
              <a:rPr lang="en-US" smtClean="0"/>
              <a:pPr/>
              <a:t>4/11/2021</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6331017"/>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86D93-FCAC-47E0-A2EE-787E62CA814C}" type="datetimeFigureOut">
              <a:rPr lang="en-US" smtClean="0"/>
              <a:t>4/11/2021</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92352156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311084"/>
            <a:ext cx="1971675" cy="431806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11083"/>
            <a:ext cx="5800725" cy="4318067"/>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A879A6-0FD0-4734-A311-86BFCA472E6E}" type="datetimeFigureOut">
              <a:rPr lang="en-US" smtClean="0"/>
              <a:t>4/11/2021</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47357897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8073779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t>4/11/2021</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873829156"/>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69214"/>
            <a:ext cx="7543800" cy="2674620"/>
          </a:xfrm>
        </p:spPr>
        <p:txBody>
          <a:bodyPr anchor="b" anchorCtr="0">
            <a:normAutofit/>
          </a:bodyPr>
          <a:lstStyle>
            <a:lvl1pPr>
              <a:lnSpc>
                <a:spcPct val="85000"/>
              </a:lnSpc>
              <a:defRPr sz="6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3339846"/>
            <a:ext cx="7543800" cy="857250"/>
          </a:xfrm>
        </p:spPr>
        <p:txBody>
          <a:bodyPr lIns="91440" rIns="91440" anchor="t" anchorCtr="0">
            <a:normAutofit/>
          </a:bodyPr>
          <a:lstStyle>
            <a:lvl1pPr marL="0" indent="0">
              <a:buNone/>
              <a:defRPr sz="1800" cap="all" spc="150" baseline="0">
                <a:solidFill>
                  <a:schemeClr val="tx2"/>
                </a:solidFill>
                <a:latin typeface="+mj-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4/11/2021</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138754"/>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14953"/>
            <a:ext cx="7543800" cy="1088068"/>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59" y="1384301"/>
            <a:ext cx="3703320" cy="3017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384301"/>
            <a:ext cx="3703320" cy="3017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t>4/11/2021</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468377780"/>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14953"/>
            <a:ext cx="7543800" cy="1088068"/>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22960" y="1936751"/>
            <a:ext cx="3703320" cy="2533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63440" y="1936751"/>
            <a:ext cx="3703320" cy="2533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t>4/11/2021</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44003181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t>4/11/2021</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109042490"/>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C8D7E02-BCB8-4D50-A234-369438C08659}" type="datetimeFigureOut">
              <a:rPr lang="en-US" smtClean="0"/>
              <a:t>4/11/2021</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
              </a:t>
            </a:r>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7870421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45769"/>
            <a:ext cx="2400300" cy="1714500"/>
          </a:xfrm>
        </p:spPr>
        <p:txBody>
          <a:bodyPr anchor="b">
            <a:normAutofit/>
          </a:bodyPr>
          <a:lstStyle>
            <a:lvl1pPr>
              <a:defRPr sz="27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600450" y="548640"/>
            <a:ext cx="4869180" cy="3943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194560"/>
            <a:ext cx="2400300" cy="2534343"/>
          </a:xfrm>
        </p:spPr>
        <p:txBody>
          <a:bodyPr lIns="91440" rIns="91440">
            <a:normAutofit/>
          </a:bodyPr>
          <a:lstStyle>
            <a:lvl1pPr marL="0" indent="0">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a:xfrm>
            <a:off x="349134" y="4844839"/>
            <a:ext cx="1963883" cy="273844"/>
          </a:xfrm>
        </p:spPr>
        <p:txBody>
          <a:bodyPr/>
          <a:lstStyle>
            <a:lvl1pPr algn="l">
              <a:defRPr/>
            </a:lvl1pPr>
          </a:lstStyle>
          <a:p>
            <a:fld id="{76E86A4C-8E40-4F87-A4F0-01A0687C5742}" type="datetimeFigureOut">
              <a:rPr lang="en-US" smtClean="0"/>
              <a:t>4/11/2021</a:t>
            </a:fld>
            <a:endParaRPr lang="en-US" dirty="0"/>
          </a:p>
        </p:txBody>
      </p:sp>
      <p:sp>
        <p:nvSpPr>
          <p:cNvPr id="6" name="Footer Placeholder 5"/>
          <p:cNvSpPr>
            <a:spLocks noGrp="1"/>
          </p:cNvSpPr>
          <p:nvPr>
            <p:ph type="ftr" sz="quarter" idx="11"/>
          </p:nvPr>
        </p:nvSpPr>
        <p:spPr>
          <a:xfrm>
            <a:off x="3600450" y="4844839"/>
            <a:ext cx="3486150" cy="273844"/>
          </a:xfrm>
        </p:spPr>
        <p:txBody>
          <a:bodyPr/>
          <a:lstStyle>
            <a:lvl1pPr algn="l">
              <a:defRPr>
                <a:solidFill>
                  <a:schemeClr val="tx2"/>
                </a:solidFill>
              </a:defRPr>
            </a:lvl1pPr>
          </a:lstStyle>
          <a:p>
            <a:r>
              <a:rPr lang="en-US"/>
              <a:t>
              </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755587301"/>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714750"/>
            <a:ext cx="9141619" cy="14287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368630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3806190"/>
            <a:ext cx="7584948" cy="617220"/>
          </a:xfrm>
        </p:spPr>
        <p:txBody>
          <a:bodyPr lIns="91440" tIns="0" rIns="91440" bIns="0" anchor="b">
            <a:noAutofit/>
          </a:bodyPr>
          <a:lstStyle>
            <a:lvl1pPr>
              <a:defRPr sz="27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3686307"/>
          </a:xfrm>
          <a:blipFill>
            <a:blip r:embed="rId2"/>
            <a:stretch>
              <a:fillRect/>
            </a:stretch>
          </a:blipFill>
        </p:spPr>
        <p:txBody>
          <a:bodyPr lIns="457200" tIns="457200" anchor="t"/>
          <a:lstStyle>
            <a:lvl1pPr marL="0" indent="0">
              <a:buNone/>
              <a:defRPr sz="2400">
                <a:solidFill>
                  <a:schemeClr val="bg1"/>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822960" y="4430267"/>
            <a:ext cx="7584948" cy="445770"/>
          </a:xfrm>
        </p:spPr>
        <p:txBody>
          <a:bodyPr lIns="91440" tIns="0" rIns="91440" bIns="0">
            <a:normAutofit/>
          </a:bodyPr>
          <a:lstStyle>
            <a:lvl1pPr marL="0" indent="0">
              <a:spcBef>
                <a:spcPts val="0"/>
              </a:spcBef>
              <a:spcAft>
                <a:spcPts val="450"/>
              </a:spcAft>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t>4/11/2021</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79383135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4750737"/>
            <a:ext cx="9144001" cy="494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14953"/>
            <a:ext cx="7543800" cy="1088068"/>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60" y="1384301"/>
            <a:ext cx="7543800" cy="301752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4844839"/>
            <a:ext cx="1854203" cy="273844"/>
          </a:xfrm>
          <a:prstGeom prst="rect">
            <a:avLst/>
          </a:prstGeom>
        </p:spPr>
        <p:txBody>
          <a:bodyPr vert="horz" lIns="91440" tIns="45720" rIns="91440" bIns="45720" rtlCol="0" anchor="ctr"/>
          <a:lstStyle>
            <a:lvl1pPr algn="l">
              <a:defRPr sz="675">
                <a:solidFill>
                  <a:srgbClr val="FFFFFF"/>
                </a:solidFill>
              </a:defRPr>
            </a:lvl1pPr>
          </a:lstStyle>
          <a:p>
            <a:fld id="{2BE451C3-0FF4-47C4-B829-773ADF60F88C}" type="datetimeFigureOut">
              <a:rPr lang="en-US" smtClean="0"/>
              <a:t>4/11/2021</a:t>
            </a:fld>
            <a:endParaRPr lang="en-US" dirty="0"/>
          </a:p>
        </p:txBody>
      </p:sp>
      <p:sp>
        <p:nvSpPr>
          <p:cNvPr id="5" name="Footer Placeholder 4"/>
          <p:cNvSpPr>
            <a:spLocks noGrp="1"/>
          </p:cNvSpPr>
          <p:nvPr>
            <p:ph type="ftr" sz="quarter" idx="3"/>
          </p:nvPr>
        </p:nvSpPr>
        <p:spPr>
          <a:xfrm>
            <a:off x="2764639" y="4844839"/>
            <a:ext cx="3617103" cy="273844"/>
          </a:xfrm>
          <a:prstGeom prst="rect">
            <a:avLst/>
          </a:prstGeom>
        </p:spPr>
        <p:txBody>
          <a:bodyPr vert="horz" lIns="91440" tIns="45720" rIns="91440" bIns="45720" rtlCol="0" anchor="ctr"/>
          <a:lstStyle>
            <a:lvl1pPr algn="ctr">
              <a:defRPr sz="675" cap="all" baseline="0">
                <a:solidFill>
                  <a:srgbClr val="FFFFFF"/>
                </a:solidFill>
              </a:defRPr>
            </a:lvl1pPr>
          </a:lstStyle>
          <a:p>
            <a:r>
              <a:rPr lang="en-US"/>
              <a:t>
              </a:t>
            </a:r>
            <a:endParaRPr lang="en-US" dirty="0"/>
          </a:p>
        </p:txBody>
      </p:sp>
      <p:sp>
        <p:nvSpPr>
          <p:cNvPr id="6" name="Slide Number Placeholder 5"/>
          <p:cNvSpPr>
            <a:spLocks noGrp="1"/>
          </p:cNvSpPr>
          <p:nvPr>
            <p:ph type="sldNum" sz="quarter" idx="4"/>
          </p:nvPr>
        </p:nvSpPr>
        <p:spPr>
          <a:xfrm>
            <a:off x="7425344" y="4844839"/>
            <a:ext cx="984019" cy="273844"/>
          </a:xfrm>
          <a:prstGeom prst="rect">
            <a:avLst/>
          </a:prstGeom>
        </p:spPr>
        <p:txBody>
          <a:bodyPr vert="horz" lIns="91440" tIns="45720" rIns="91440" bIns="45720" rtlCol="0" anchor="ctr"/>
          <a:lstStyle>
            <a:lvl1pPr algn="r">
              <a:defRPr sz="788">
                <a:solidFill>
                  <a:srgbClr val="FFFFFF"/>
                </a:solidFill>
              </a:defRPr>
            </a:lvl1pPr>
          </a:lstStyle>
          <a:p>
            <a:pPr marL="0" lvl="0" indent="0" algn="r" rtl="0">
              <a:spcBef>
                <a:spcPts val="0"/>
              </a:spcBef>
              <a:spcAft>
                <a:spcPts val="0"/>
              </a:spcAft>
              <a:buNone/>
            </a:pPr>
            <a:fld id="{00000000-1234-1234-1234-123412341234}" type="slidenum">
              <a:rPr lang="en" smtClean="0"/>
              <a:t>‹#›</a:t>
            </a:fld>
            <a:endParaRPr lang="en"/>
          </a:p>
        </p:txBody>
      </p:sp>
      <p:cxnSp>
        <p:nvCxnSpPr>
          <p:cNvPr id="10" name="Straight Connector 9"/>
          <p:cNvCxnSpPr/>
          <p:nvPr/>
        </p:nvCxnSpPr>
        <p:spPr>
          <a:xfrm>
            <a:off x="895149" y="1303384"/>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9587830"/>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Lst>
  <p:hf sldNum="0" hdr="0" ftr="0" dt="0"/>
  <p:txStyles>
    <p:title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p:titleStyle>
    <p:body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www.sas.com/en_in/insights/analytics/what-is-artificial-intelligence.html" TargetMode="External"/><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581956" y="496185"/>
            <a:ext cx="7543800" cy="1244913"/>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dirty="0">
                <a:solidFill>
                  <a:schemeClr val="accent5"/>
                </a:solidFill>
              </a:rPr>
              <a:t>TEAM07</a:t>
            </a:r>
            <a:endParaRPr b="1" dirty="0">
              <a:solidFill>
                <a:schemeClr val="accent5"/>
              </a:solidFill>
            </a:endParaRPr>
          </a:p>
        </p:txBody>
      </p:sp>
      <p:sp>
        <p:nvSpPr>
          <p:cNvPr id="55" name="Google Shape;55;p13"/>
          <p:cNvSpPr txBox="1">
            <a:spLocks noGrp="1"/>
          </p:cNvSpPr>
          <p:nvPr>
            <p:ph type="subTitle" idx="1"/>
          </p:nvPr>
        </p:nvSpPr>
        <p:spPr>
          <a:xfrm>
            <a:off x="622300" y="2143125"/>
            <a:ext cx="7543800" cy="85725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SOCIAL-DISTANCING MONITOR</a:t>
            </a:r>
            <a:endParaRPr dirty="0"/>
          </a:p>
        </p:txBody>
      </p:sp>
      <p:sp>
        <p:nvSpPr>
          <p:cNvPr id="56" name="Google Shape;56;p13"/>
          <p:cNvSpPr txBox="1">
            <a:spLocks noGrp="1"/>
          </p:cNvSpPr>
          <p:nvPr>
            <p:ph type="subTitle" idx="4294967295"/>
          </p:nvPr>
        </p:nvSpPr>
        <p:spPr>
          <a:xfrm>
            <a:off x="0" y="2825344"/>
            <a:ext cx="8521700" cy="79375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900" dirty="0"/>
              <a:t>Theme: LIFE IN PANDEMIC</a:t>
            </a:r>
            <a:endParaRPr sz="1900" dirty="0"/>
          </a:p>
        </p:txBody>
      </p:sp>
      <p:sp>
        <p:nvSpPr>
          <p:cNvPr id="6" name="TextBox 5">
            <a:extLst>
              <a:ext uri="{FF2B5EF4-FFF2-40B4-BE49-F238E27FC236}">
                <a16:creationId xmlns:a16="http://schemas.microsoft.com/office/drawing/2014/main" id="{FA53E748-FF8F-423F-A36C-7D139A4E65D2}"/>
              </a:ext>
            </a:extLst>
          </p:cNvPr>
          <p:cNvSpPr txBox="1"/>
          <p:nvPr/>
        </p:nvSpPr>
        <p:spPr>
          <a:xfrm>
            <a:off x="5862084" y="3328544"/>
            <a:ext cx="2948762" cy="1200329"/>
          </a:xfrm>
          <a:prstGeom prst="rect">
            <a:avLst/>
          </a:prstGeom>
          <a:noFill/>
        </p:spPr>
        <p:txBody>
          <a:bodyPr wrap="square">
            <a:spAutoFit/>
          </a:bodyPr>
          <a:lstStyle/>
          <a:p>
            <a:r>
              <a:rPr lang="en-US" b="1" dirty="0">
                <a:solidFill>
                  <a:schemeClr val="tx2">
                    <a:lumMod val="50000"/>
                  </a:schemeClr>
                </a:solidFill>
              </a:rPr>
              <a:t>Prepared By:</a:t>
            </a:r>
          </a:p>
          <a:p>
            <a:pPr marL="285750" indent="-285750">
              <a:buFont typeface="Arial" panose="020B0604020202020204" pitchFamily="34" charset="0"/>
              <a:buChar char="•"/>
            </a:pPr>
            <a:r>
              <a:rPr lang="en-US" dirty="0">
                <a:solidFill>
                  <a:schemeClr val="accent3"/>
                </a:solidFill>
              </a:rPr>
              <a:t>Romit Singh</a:t>
            </a:r>
          </a:p>
          <a:p>
            <a:pPr marL="285750" indent="-285750">
              <a:buFont typeface="Arial" panose="020B0604020202020204" pitchFamily="34" charset="0"/>
              <a:buChar char="•"/>
            </a:pPr>
            <a:r>
              <a:rPr lang="en-US" dirty="0">
                <a:solidFill>
                  <a:schemeClr val="accent3"/>
                </a:solidFill>
              </a:rPr>
              <a:t>Yash Kushwaha(L)</a:t>
            </a:r>
          </a:p>
          <a:p>
            <a:pPr marL="285750" indent="-285750">
              <a:buFont typeface="Arial" panose="020B0604020202020204" pitchFamily="34" charset="0"/>
              <a:buChar char="•"/>
            </a:pPr>
            <a:r>
              <a:rPr lang="en-US" dirty="0">
                <a:solidFill>
                  <a:schemeClr val="accent3"/>
                </a:solidFill>
              </a:rPr>
              <a:t>Saurabh Singh</a:t>
            </a:r>
            <a:endParaRPr lang="en-IN" dirty="0">
              <a:solidFill>
                <a:schemeClr val="accent3"/>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ctrTitle"/>
          </p:nvPr>
        </p:nvSpPr>
        <p:spPr>
          <a:xfrm>
            <a:off x="0" y="758457"/>
            <a:ext cx="9144000" cy="3444948"/>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4800" b="1" dirty="0">
                <a:solidFill>
                  <a:srgbClr val="C00000"/>
                </a:solidFill>
                <a:latin typeface="Bahnschrift Condensed" panose="020B0502040204020203" pitchFamily="34" charset="0"/>
              </a:rPr>
              <a:t>Problem Statement-</a:t>
            </a:r>
            <a:br>
              <a:rPr lang="en-US" sz="4800" b="1" dirty="0">
                <a:solidFill>
                  <a:srgbClr val="C00000"/>
                </a:solidFill>
                <a:latin typeface="Bahnschrift Condensed" panose="020B0502040204020203" pitchFamily="34" charset="0"/>
              </a:rPr>
            </a:br>
            <a:r>
              <a:rPr lang="en-US" sz="4800" b="1" dirty="0">
                <a:solidFill>
                  <a:srgbClr val="C00000"/>
                </a:solidFill>
                <a:latin typeface="Bahnschrift Condensed" panose="020B0502040204020203" pitchFamily="34" charset="0"/>
              </a:rPr>
              <a:t>Violation Of Social Distancing Rules</a:t>
            </a:r>
            <a:br>
              <a:rPr lang="en-US" sz="4800" b="1" dirty="0">
                <a:solidFill>
                  <a:schemeClr val="accent5"/>
                </a:solidFill>
                <a:latin typeface="Bahnschrift Condensed" panose="020B0502040204020203" pitchFamily="34" charset="0"/>
              </a:rPr>
            </a:br>
            <a:r>
              <a:rPr lang="en-US" sz="2800" b="1" dirty="0">
                <a:solidFill>
                  <a:schemeClr val="accent5"/>
                </a:solidFill>
                <a:latin typeface="Bahnschrift Condensed" panose="020B0502040204020203" pitchFamily="34" charset="0"/>
              </a:rPr>
              <a:t>  </a:t>
            </a:r>
            <a:br>
              <a:rPr lang="en-US" sz="4800" b="1" dirty="0">
                <a:solidFill>
                  <a:schemeClr val="accent5"/>
                </a:solidFill>
                <a:latin typeface="Bahnschrift Condensed" panose="020B0502040204020203" pitchFamily="34" charset="0"/>
              </a:rPr>
            </a:br>
            <a:r>
              <a:rPr lang="en-US" sz="3200" dirty="0">
                <a:solidFill>
                  <a:schemeClr val="accent3"/>
                </a:solidFill>
                <a:latin typeface="Bahnschrift Condensed" panose="020B0502040204020203" pitchFamily="34" charset="0"/>
              </a:rPr>
              <a:t>(</a:t>
            </a:r>
            <a:r>
              <a:rPr lang="en-US" sz="3200" dirty="0">
                <a:solidFill>
                  <a:schemeClr val="accent3"/>
                </a:solidFill>
                <a:latin typeface="Times New Roman" panose="02020603050405020304" pitchFamily="18" charset="0"/>
                <a:cs typeface="Times New Roman" panose="02020603050405020304" pitchFamily="18" charset="0"/>
              </a:rPr>
              <a:t>One of the major reason for emergence of covid pandemic second wave is violation of social distancing rules</a:t>
            </a:r>
            <a:r>
              <a:rPr lang="en-US" sz="3200" dirty="0">
                <a:solidFill>
                  <a:schemeClr val="accent3"/>
                </a:solidFill>
                <a:latin typeface="Bahnschrift Condensed" panose="020B0502040204020203" pitchFamily="34" charset="0"/>
              </a:rPr>
              <a:t>)</a:t>
            </a:r>
            <a:r>
              <a:rPr lang="en-US" sz="3200" b="1" dirty="0">
                <a:solidFill>
                  <a:schemeClr val="accent3"/>
                </a:solidFill>
                <a:latin typeface="Bahnschrift Condensed" panose="020B0502040204020203" pitchFamily="34" charset="0"/>
              </a:rPr>
              <a:t> </a:t>
            </a:r>
            <a:endParaRPr sz="3200" b="1" dirty="0">
              <a:solidFill>
                <a:schemeClr val="accent3"/>
              </a:solidFill>
              <a:latin typeface="Bahnschrift Condensed" panose="020B0502040204020203"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Shape 65"/>
        <p:cNvGrpSpPr/>
        <p:nvPr/>
      </p:nvGrpSpPr>
      <p:grpSpPr>
        <a:xfrm>
          <a:off x="0" y="0"/>
          <a:ext cx="0" cy="0"/>
          <a:chOff x="0" y="0"/>
          <a:chExt cx="0" cy="0"/>
        </a:xfrm>
      </p:grpSpPr>
      <p:sp>
        <p:nvSpPr>
          <p:cNvPr id="66" name="Google Shape;66;p15"/>
          <p:cNvSpPr txBox="1">
            <a:spLocks noGrp="1"/>
          </p:cNvSpPr>
          <p:nvPr>
            <p:ph type="ctrTitle"/>
          </p:nvPr>
        </p:nvSpPr>
        <p:spPr>
          <a:xfrm>
            <a:off x="226639" y="567070"/>
            <a:ext cx="8520600" cy="325356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br>
              <a:rPr lang="en-US" sz="2800" dirty="0">
                <a:solidFill>
                  <a:schemeClr val="accent5"/>
                </a:solidFill>
              </a:rPr>
            </a:br>
            <a:r>
              <a:rPr lang="en-US" sz="3200" b="1" u="sng" dirty="0">
                <a:solidFill>
                  <a:srgbClr val="00B050"/>
                </a:solidFill>
              </a:rPr>
              <a:t>SOLUTION</a:t>
            </a:r>
            <a:r>
              <a:rPr lang="en-US" sz="3200" b="1" dirty="0">
                <a:solidFill>
                  <a:srgbClr val="00B050"/>
                </a:solidFill>
              </a:rPr>
              <a:t>:-</a:t>
            </a:r>
            <a:br>
              <a:rPr lang="en-US" sz="3200" b="1" dirty="0">
                <a:solidFill>
                  <a:srgbClr val="00B050"/>
                </a:solidFill>
              </a:rPr>
            </a:br>
            <a:br>
              <a:rPr lang="en-US" sz="2800" dirty="0">
                <a:solidFill>
                  <a:srgbClr val="00B050"/>
                </a:solidFill>
              </a:rPr>
            </a:br>
            <a:r>
              <a:rPr lang="en-US" sz="2400" dirty="0">
                <a:solidFill>
                  <a:srgbClr val="00B050"/>
                </a:solidFill>
              </a:rPr>
              <a:t>The Objective is to reduce transmission ,reducing the size of the epidemic peak. Social Distancing plays important role as it is an action taken to minimize contact between two individuals. Through our project we suggested that maintaining a distancing of at least 2-3 meter from other individual result in mark reduction in transmission of most flu virus strain ,including COVID19. If a Rule is violated a siren will be raised and faulted person will be marked with red for violating rule</a:t>
            </a:r>
            <a:r>
              <a:rPr lang="en-US" sz="2400" dirty="0">
                <a:solidFill>
                  <a:schemeClr val="accent5"/>
                </a:solidFill>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6"/>
          <p:cNvSpPr txBox="1">
            <a:spLocks noGrp="1"/>
          </p:cNvSpPr>
          <p:nvPr>
            <p:ph type="title"/>
          </p:nvPr>
        </p:nvSpPr>
        <p:spPr>
          <a:xfrm>
            <a:off x="311700" y="304800"/>
            <a:ext cx="8520600" cy="3955312"/>
          </a:xfrm>
          <a:prstGeom prst="rect">
            <a:avLst/>
          </a:prstGeom>
        </p:spPr>
        <p:txBody>
          <a:bodyPr spcFirstLastPara="1" wrap="square" lIns="91425" tIns="91425" rIns="91425" bIns="91425" anchor="ctr" anchorCtr="0">
            <a:noAutofit/>
          </a:bodyPr>
          <a:lstStyle/>
          <a:p>
            <a:pPr algn="l"/>
            <a:r>
              <a:rPr lang="en-US" sz="2400" b="1" i="0" dirty="0">
                <a:solidFill>
                  <a:srgbClr val="24292E"/>
                </a:solidFill>
                <a:effectLst/>
                <a:latin typeface="-apple-system"/>
              </a:rPr>
              <a:t>Built With :</a:t>
            </a:r>
            <a:br>
              <a:rPr lang="en-US" sz="2400" b="1" i="0" dirty="0">
                <a:solidFill>
                  <a:srgbClr val="24292E"/>
                </a:solidFill>
                <a:effectLst/>
                <a:latin typeface="-apple-system"/>
              </a:rPr>
            </a:br>
            <a:br>
              <a:rPr lang="en-US" sz="2400" b="1" i="0" dirty="0">
                <a:solidFill>
                  <a:srgbClr val="24292E"/>
                </a:solidFill>
                <a:effectLst/>
                <a:latin typeface="-apple-system"/>
              </a:rPr>
            </a:br>
            <a:r>
              <a:rPr lang="en-US" sz="2400" b="1" i="0" dirty="0">
                <a:solidFill>
                  <a:srgbClr val="24292E"/>
                </a:solidFill>
                <a:effectLst/>
                <a:latin typeface="-apple-system"/>
              </a:rPr>
              <a:t>1.</a:t>
            </a:r>
            <a:r>
              <a:rPr lang="en-US" sz="2400" b="0" i="0" u="sng" strike="noStrike" dirty="0">
                <a:solidFill>
                  <a:srgbClr val="0070C0"/>
                </a:solidFill>
                <a:effectLst/>
                <a:latin typeface="-apple-system"/>
              </a:rPr>
              <a:t>Flask</a:t>
            </a:r>
            <a:r>
              <a:rPr lang="en-US" sz="2400" b="0" i="0" dirty="0">
                <a:solidFill>
                  <a:srgbClr val="24292E"/>
                </a:solidFill>
                <a:effectLst/>
                <a:latin typeface="-apple-system"/>
              </a:rPr>
              <a:t> </a:t>
            </a:r>
            <a:r>
              <a:rPr lang="en-US" sz="2000" b="0" i="0" dirty="0">
                <a:solidFill>
                  <a:srgbClr val="24292E"/>
                </a:solidFill>
                <a:effectLst/>
                <a:latin typeface="-apple-system"/>
              </a:rPr>
              <a:t>Flask is a high-level Web framework that encourages rapid development and clean, pragmatic design</a:t>
            </a:r>
            <a:r>
              <a:rPr lang="en-US" sz="2400" b="0" i="0" dirty="0">
                <a:solidFill>
                  <a:srgbClr val="24292E"/>
                </a:solidFill>
                <a:effectLst/>
                <a:latin typeface="-apple-system"/>
              </a:rPr>
              <a:t>.</a:t>
            </a:r>
            <a:br>
              <a:rPr lang="en-US" sz="2400" b="0" i="0" dirty="0">
                <a:solidFill>
                  <a:srgbClr val="24292E"/>
                </a:solidFill>
                <a:effectLst/>
                <a:latin typeface="-apple-system"/>
              </a:rPr>
            </a:br>
            <a:r>
              <a:rPr lang="en-US" sz="2400" b="0" i="0" dirty="0">
                <a:solidFill>
                  <a:srgbClr val="24292E"/>
                </a:solidFill>
                <a:effectLst/>
                <a:latin typeface="-apple-system"/>
              </a:rPr>
              <a:t>2.</a:t>
            </a:r>
            <a:r>
              <a:rPr lang="en-US" sz="2400" u="sng" dirty="0">
                <a:solidFill>
                  <a:srgbClr val="0070C0"/>
                </a:solidFill>
                <a:latin typeface="-apple-system"/>
              </a:rPr>
              <a:t>open</a:t>
            </a:r>
            <a:r>
              <a:rPr lang="en-US" sz="2400" b="0" i="0" u="sng" strike="noStrike" dirty="0">
                <a:solidFill>
                  <a:srgbClr val="0070C0"/>
                </a:solidFill>
                <a:effectLst/>
                <a:latin typeface="-apple-system"/>
              </a:rPr>
              <a:t>CV</a:t>
            </a:r>
            <a:r>
              <a:rPr lang="en-US" sz="2400" b="0" i="0" dirty="0">
                <a:solidFill>
                  <a:srgbClr val="24292E"/>
                </a:solidFill>
                <a:effectLst/>
                <a:latin typeface="-apple-system"/>
              </a:rPr>
              <a:t> </a:t>
            </a:r>
            <a:r>
              <a:rPr lang="en-US" sz="1200" b="0" i="0" dirty="0">
                <a:solidFill>
                  <a:srgbClr val="4D5156"/>
                </a:solidFill>
                <a:effectLst/>
                <a:latin typeface="arial" panose="020B0604020202020204" pitchFamily="34" charset="0"/>
              </a:rPr>
              <a:t> </a:t>
            </a:r>
            <a:r>
              <a:rPr lang="en-US" sz="2000" b="0" i="0" dirty="0">
                <a:solidFill>
                  <a:schemeClr val="tx1"/>
                </a:solidFill>
                <a:effectLst/>
                <a:latin typeface="arial" panose="020B0604020202020204" pitchFamily="34" charset="0"/>
              </a:rPr>
              <a:t>OpenCV is a library of programming functions mainly aimed at real-time computer vision</a:t>
            </a:r>
            <a:r>
              <a:rPr lang="en-US" sz="2200" b="0" i="0" dirty="0">
                <a:solidFill>
                  <a:schemeClr val="tx1"/>
                </a:solidFill>
                <a:effectLst/>
                <a:latin typeface="arial" panose="020B0604020202020204" pitchFamily="34" charset="0"/>
              </a:rPr>
              <a:t>.</a:t>
            </a:r>
            <a:br>
              <a:rPr lang="en-US" sz="2400" b="0" i="0" dirty="0">
                <a:solidFill>
                  <a:srgbClr val="24292E"/>
                </a:solidFill>
                <a:effectLst/>
                <a:latin typeface="-apple-system"/>
              </a:rPr>
            </a:br>
            <a:r>
              <a:rPr lang="en-US" sz="2400" b="0" i="0" dirty="0">
                <a:solidFill>
                  <a:srgbClr val="24292E"/>
                </a:solidFill>
                <a:effectLst/>
                <a:latin typeface="-apple-system"/>
              </a:rPr>
              <a:t>3.</a:t>
            </a:r>
            <a:r>
              <a:rPr lang="en-US" sz="2400" b="0" i="0" u="sng" dirty="0">
                <a:solidFill>
                  <a:srgbClr val="0070C0"/>
                </a:solidFill>
                <a:effectLst/>
                <a:latin typeface="-apple-system"/>
              </a:rPr>
              <a:t>ML</a:t>
            </a:r>
            <a:r>
              <a:rPr lang="en-US" sz="2400" b="0" i="0" dirty="0">
                <a:solidFill>
                  <a:srgbClr val="24292E"/>
                </a:solidFill>
                <a:effectLst/>
                <a:latin typeface="-apple-system"/>
              </a:rPr>
              <a:t> </a:t>
            </a:r>
            <a:r>
              <a:rPr lang="en-US" sz="2000" b="0" i="0" dirty="0">
                <a:solidFill>
                  <a:srgbClr val="000000"/>
                </a:solidFill>
                <a:effectLst/>
                <a:latin typeface="avenir-light"/>
              </a:rPr>
              <a:t>Machine learning is a method of data analysis that automates analytical model building. It is a branch of </a:t>
            </a:r>
            <a:r>
              <a:rPr lang="en-US" sz="2000" b="0" i="0" u="none" strike="noStrike" dirty="0">
                <a:solidFill>
                  <a:srgbClr val="0378CD"/>
                </a:solidFill>
                <a:effectLst/>
                <a:latin typeface="avenir-light"/>
                <a:hlinkClick r:id="rId3"/>
              </a:rPr>
              <a:t>artificial intelligence</a:t>
            </a:r>
            <a:r>
              <a:rPr lang="en-US" sz="2000" b="0" i="0" dirty="0">
                <a:solidFill>
                  <a:srgbClr val="000000"/>
                </a:solidFill>
                <a:effectLst/>
                <a:latin typeface="avenir-light"/>
              </a:rPr>
              <a:t> based on the idea that systems can learn from data.</a:t>
            </a:r>
            <a:br>
              <a:rPr lang="en-US" sz="2400" b="0" i="0" dirty="0">
                <a:solidFill>
                  <a:srgbClr val="24292E"/>
                </a:solidFill>
                <a:effectLst/>
                <a:latin typeface="-apple-system"/>
              </a:rPr>
            </a:br>
            <a:r>
              <a:rPr lang="en-US" sz="2400" b="0" i="0" dirty="0">
                <a:solidFill>
                  <a:srgbClr val="24292E"/>
                </a:solidFill>
                <a:effectLst/>
                <a:latin typeface="-apple-system"/>
              </a:rPr>
              <a:t>4.</a:t>
            </a:r>
            <a:r>
              <a:rPr lang="en-US" sz="2400" b="0" i="0" u="sng" dirty="0">
                <a:solidFill>
                  <a:srgbClr val="0070C0"/>
                </a:solidFill>
                <a:effectLst/>
                <a:latin typeface="-apple-system"/>
              </a:rPr>
              <a:t>Yollo </a:t>
            </a:r>
            <a:r>
              <a:rPr lang="en-US" sz="1800" b="0" i="0" dirty="0">
                <a:solidFill>
                  <a:schemeClr val="tx1"/>
                </a:solidFill>
                <a:effectLst/>
                <a:latin typeface="Roboto"/>
              </a:rPr>
              <a:t>You only look once (YOLO) is a state-of-the-art, real-time object detection system. </a:t>
            </a:r>
            <a:br>
              <a:rPr lang="en-US" sz="1800" b="0" i="0" dirty="0">
                <a:solidFill>
                  <a:schemeClr val="tx1"/>
                </a:solidFill>
                <a:effectLst/>
                <a:latin typeface="Roboto"/>
              </a:rPr>
            </a:br>
            <a:endParaRPr lang="en-US" sz="1800" b="0" i="0" u="sng" dirty="0">
              <a:solidFill>
                <a:schemeClr val="tx1"/>
              </a:solidFill>
              <a:effectLst/>
              <a:latin typeface="-apple-system"/>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7"/>
          <p:cNvSpPr txBox="1">
            <a:spLocks noGrp="1"/>
          </p:cNvSpPr>
          <p:nvPr>
            <p:ph type="title"/>
          </p:nvPr>
        </p:nvSpPr>
        <p:spPr>
          <a:xfrm>
            <a:off x="311700" y="900223"/>
            <a:ext cx="8520600" cy="3182679"/>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accent4">
                    <a:lumMod val="75000"/>
                  </a:schemeClr>
                </a:solidFill>
              </a:rPr>
              <a:t>This project can be also used as a surveillance device in any shopping store to maintain social distancing and raises siren whenever there is reregulation of rules.</a:t>
            </a:r>
            <a:endParaRPr dirty="0">
              <a:solidFill>
                <a:schemeClr val="accent4">
                  <a:lumMod val="75000"/>
                </a:schemeClr>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8"/>
          <p:cNvSpPr txBox="1">
            <a:spLocks noGrp="1"/>
          </p:cNvSpPr>
          <p:nvPr>
            <p:ph type="title"/>
          </p:nvPr>
        </p:nvSpPr>
        <p:spPr>
          <a:xfrm>
            <a:off x="113226" y="772633"/>
            <a:ext cx="8747240" cy="377101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accent4">
                    <a:lumMod val="75000"/>
                  </a:schemeClr>
                </a:solidFill>
              </a:rPr>
              <a:t>Further In the project we are hoping to Include a face mask detection algorithm with social distancing which will be productive to implement in school, colleges, smart cities etc.</a:t>
            </a:r>
            <a:endParaRPr dirty="0">
              <a:solidFill>
                <a:schemeClr val="accent4">
                  <a:lumMod val="75000"/>
                </a:schemeClr>
              </a:solidFill>
            </a:endParaRPr>
          </a:p>
        </p:txBody>
      </p:sp>
    </p:spTree>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62</TotalTime>
  <Words>302</Words>
  <Application>Microsoft Office PowerPoint</Application>
  <PresentationFormat>On-screen Show (16:9)</PresentationFormat>
  <Paragraphs>12</Paragraphs>
  <Slides>6</Slides>
  <Notes>6</Notes>
  <HiddenSlides>1</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vt:i4>
      </vt:variant>
    </vt:vector>
  </HeadingPairs>
  <TitlesOfParts>
    <vt:vector size="16" baseType="lpstr">
      <vt:lpstr>-apple-system</vt:lpstr>
      <vt:lpstr>Arial</vt:lpstr>
      <vt:lpstr>Arial</vt:lpstr>
      <vt:lpstr>avenir-light</vt:lpstr>
      <vt:lpstr>Bahnschrift Condensed</vt:lpstr>
      <vt:lpstr>Calibri</vt:lpstr>
      <vt:lpstr>Calibri Light</vt:lpstr>
      <vt:lpstr>Roboto</vt:lpstr>
      <vt:lpstr>Times New Roman</vt:lpstr>
      <vt:lpstr>Retrospect</vt:lpstr>
      <vt:lpstr>TEAM07</vt:lpstr>
      <vt:lpstr>Problem Statement- Violation Of Social Distancing Rules    (One of the major reason for emergence of covid pandemic second wave is violation of social distancing rules) </vt:lpstr>
      <vt:lpstr> SOLUTION:-  The Objective is to reduce transmission ,reducing the size of the epidemic peak. Social Distancing plays important role as it is an action taken to minimize contact between two individuals. Through our project we suggested that maintaining a distancing of at least 2-3 meter from other individual result in mark reduction in transmission of most flu virus strain ,including COVID19. If a Rule is violated a siren will be raised and faulted person will be marked with red for violating rule.</vt:lpstr>
      <vt:lpstr>Built With :  1.Flask Flask is a high-level Web framework that encourages rapid development and clean, pragmatic design. 2.openCV  OpenCV is a library of programming functions mainly aimed at real-time computer vision. 3.ML Machine learning is a method of data analysis that automates analytical model building. It is a branch of artificial intelligence based on the idea that systems can learn from data. 4.Yollo You only look once (YOLO) is a state-of-the-art, real-time object detection system.  </vt:lpstr>
      <vt:lpstr>This project can be also used as a surveillance device in any shopping store to maintain social distancing and raises siren whenever there is reregulation of rules.</vt:lpstr>
      <vt:lpstr>Further In the project we are hoping to Include a face mask detection algorithm with social distancing which will be productive to implement in school, colleges, smart cities etc.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TEAM07</dc:title>
  <dc:creator>Shubham Singh</dc:creator>
  <cp:lastModifiedBy>SHUBHAM SINGH</cp:lastModifiedBy>
  <cp:revision>10</cp:revision>
  <dcterms:modified xsi:type="dcterms:W3CDTF">2021-04-10T19:43:38Z</dcterms:modified>
</cp:coreProperties>
</file>