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3"/>
  </p:notesMasterIdLst>
  <p:handoutMasterIdLst>
    <p:handoutMasterId r:id="rId24"/>
  </p:handoutMasterIdLst>
  <p:sldIdLst>
    <p:sldId id="257" r:id="rId2"/>
    <p:sldId id="259" r:id="rId3"/>
    <p:sldId id="258" r:id="rId4"/>
    <p:sldId id="261" r:id="rId5"/>
    <p:sldId id="260" r:id="rId6"/>
    <p:sldId id="262" r:id="rId7"/>
    <p:sldId id="263" r:id="rId8"/>
    <p:sldId id="264" r:id="rId9"/>
    <p:sldId id="265"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2E2D89-4835-4243-A143-66BE9C54BDB8}" type="datetimeFigureOut">
              <a:rPr lang="en-US" smtClean="0"/>
              <a:t>3/16/2017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ABF8FA-4229-413F-9D8E-14B1A0E01467}" type="slidenum">
              <a:rPr lang="en-US" smtClean="0"/>
              <a:t>‹#›</a:t>
            </a:fld>
            <a:endParaRPr lang="en-US"/>
          </a:p>
        </p:txBody>
      </p:sp>
    </p:spTree>
    <p:extLst>
      <p:ext uri="{BB962C8B-B14F-4D97-AF65-F5344CB8AC3E}">
        <p14:creationId xmlns:p14="http://schemas.microsoft.com/office/powerpoint/2010/main" val="19770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FCC12-EEF9-41AB-8CBC-9F060B848F3E}"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EB96C-21E4-453A-9AF3-BCDC7D159D76}" type="slidenum">
              <a:rPr lang="en-US" smtClean="0"/>
              <a:t>‹#›</a:t>
            </a:fld>
            <a:endParaRPr lang="en-US"/>
          </a:p>
        </p:txBody>
      </p:sp>
    </p:spTree>
    <p:extLst>
      <p:ext uri="{BB962C8B-B14F-4D97-AF65-F5344CB8AC3E}">
        <p14:creationId xmlns:p14="http://schemas.microsoft.com/office/powerpoint/2010/main" val="34145177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D5BE3E-C6B6-4AFD-AC14-63763DA04937}"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355155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45679-729F-47AB-9F13-8363D4D0353F}"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251297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A9DC21-D2F6-4D4E-99DD-ED870F49C402}"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3570416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52E89A-A1B4-4A40-BBEB-3AD72348702B}"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677DB2B-84A7-4D32-AC20-4B2EB6FD70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54596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38B3A4-0580-46CB-990A-FC7B082D883F}"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878744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758F16-2810-4AC1-87DF-2D8D854DF42B}" type="datetime1">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136803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89F49DE-8218-4C26-AEFB-14574926BBAB}" type="datetime1">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291119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8A67D-411D-413B-82E8-80B8B926BA17}"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210951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FCE307-20BF-4D60-AFDA-F8849B59DDC2}" type="datetime1">
              <a:rPr lang="en-US" smtClean="0"/>
              <a:t>3/16/2017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677DB2B-84A7-4D32-AC20-4B2EB6FD701C}" type="slidenum">
              <a:rPr lang="en-US" smtClean="0"/>
              <a:t>‹#›</a:t>
            </a:fld>
            <a:endParaRPr lang="en-US"/>
          </a:p>
        </p:txBody>
      </p:sp>
    </p:spTree>
    <p:extLst>
      <p:ext uri="{BB962C8B-B14F-4D97-AF65-F5344CB8AC3E}">
        <p14:creationId xmlns:p14="http://schemas.microsoft.com/office/powerpoint/2010/main" val="292749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35D47-7296-4F8D-8C3C-16CE8FB05F52}"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76896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A24CC3-1A84-4CC5-A49C-96CE805329D1}" type="datetime1">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14818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DB475-1B8C-4005-8F17-704598814B2B}"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243799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E9CAE-FFCC-4652-9EDD-0F25F0A6B770}" type="datetime1">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360646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A054B-DD49-4C22-881E-0E71328F8E74}" type="datetime1">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374886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C30E4A3-B35C-443C-848C-9EDBB856946D}" type="datetime1">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117936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76C9F4-38A0-4B16-A7AD-DF6A70033309}"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331030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F5D54D-447C-4351-98F1-6D60821AFD65}" type="datetime1">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7DB2B-84A7-4D32-AC20-4B2EB6FD701C}" type="slidenum">
              <a:rPr lang="en-US" smtClean="0"/>
              <a:t>‹#›</a:t>
            </a:fld>
            <a:endParaRPr lang="en-US"/>
          </a:p>
        </p:txBody>
      </p:sp>
    </p:spTree>
    <p:extLst>
      <p:ext uri="{BB962C8B-B14F-4D97-AF65-F5344CB8AC3E}">
        <p14:creationId xmlns:p14="http://schemas.microsoft.com/office/powerpoint/2010/main" val="239109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8DC0C7-9EC4-438A-A0C9-F635EA15A629}" type="datetime1">
              <a:rPr lang="en-US" smtClean="0"/>
              <a:t>3/16/2017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77DB2B-84A7-4D32-AC20-4B2EB6FD701C}" type="slidenum">
              <a:rPr lang="en-US" smtClean="0"/>
              <a:t>‹#›</a:t>
            </a:fld>
            <a:endParaRPr lang="en-US"/>
          </a:p>
        </p:txBody>
      </p:sp>
    </p:spTree>
    <p:extLst>
      <p:ext uri="{BB962C8B-B14F-4D97-AF65-F5344CB8AC3E}">
        <p14:creationId xmlns:p14="http://schemas.microsoft.com/office/powerpoint/2010/main" val="356316310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a:xfrm>
            <a:off x="680321" y="2336873"/>
            <a:ext cx="9613861" cy="2094450"/>
          </a:xfrm>
        </p:spPr>
        <p:txBody>
          <a:bodyPr/>
          <a:lstStyle/>
          <a:p>
            <a:pPr marL="0" indent="0" algn="just">
              <a:buNone/>
            </a:pPr>
            <a:r>
              <a:rPr lang="en-US" dirty="0"/>
              <a:t>The data provided has information about doctors and their treatments for patients, doctors and their drug prescribing for patients, and providers for home health care and providers of durable medical equipment (DME), prosthetics, orthotics and supplies.</a:t>
            </a:r>
          </a:p>
        </p:txBody>
      </p:sp>
      <p:sp>
        <p:nvSpPr>
          <p:cNvPr id="5" name="Slide Number Placeholder 4"/>
          <p:cNvSpPr>
            <a:spLocks noGrp="1"/>
          </p:cNvSpPr>
          <p:nvPr>
            <p:ph type="sldNum" sz="quarter" idx="12"/>
          </p:nvPr>
        </p:nvSpPr>
        <p:spPr/>
        <p:txBody>
          <a:bodyPr/>
          <a:lstStyle/>
          <a:p>
            <a:fld id="{8677DB2B-84A7-4D32-AC20-4B2EB6FD701C}" type="slidenum">
              <a:rPr lang="en-US" smtClean="0"/>
              <a:t>1</a:t>
            </a:fld>
            <a:endParaRPr lang="en-US"/>
          </a:p>
        </p:txBody>
      </p:sp>
    </p:spTree>
    <p:extLst>
      <p:ext uri="{BB962C8B-B14F-4D97-AF65-F5344CB8AC3E}">
        <p14:creationId xmlns:p14="http://schemas.microsoft.com/office/powerpoint/2010/main" val="293608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Physician Fraud and Abuse</a:t>
            </a:r>
          </a:p>
        </p:txBody>
      </p:sp>
      <p:sp>
        <p:nvSpPr>
          <p:cNvPr id="5" name="Content Placeholder 4"/>
          <p:cNvSpPr>
            <a:spLocks noGrp="1"/>
          </p:cNvSpPr>
          <p:nvPr>
            <p:ph idx="1"/>
          </p:nvPr>
        </p:nvSpPr>
        <p:spPr>
          <a:xfrm>
            <a:off x="204070" y="2932426"/>
            <a:ext cx="5720479" cy="991874"/>
          </a:xfrm>
        </p:spPr>
        <p:txBody>
          <a:bodyPr/>
          <a:lstStyle/>
          <a:p>
            <a:pPr marL="0" indent="0">
              <a:buNone/>
            </a:pPr>
            <a:r>
              <a:rPr lang="en-US" dirty="0"/>
              <a:t>The corresponding chart is for Cardiac surgery.</a:t>
            </a:r>
          </a:p>
        </p:txBody>
      </p:sp>
      <p:sp>
        <p:nvSpPr>
          <p:cNvPr id="3" name="Rectangle 2"/>
          <p:cNvSpPr/>
          <p:nvPr/>
        </p:nvSpPr>
        <p:spPr>
          <a:xfrm>
            <a:off x="204070" y="3835568"/>
            <a:ext cx="5072780" cy="1200329"/>
          </a:xfrm>
          <a:prstGeom prst="rect">
            <a:avLst/>
          </a:prstGeom>
        </p:spPr>
        <p:txBody>
          <a:bodyPr wrap="square">
            <a:spAutoFit/>
          </a:bodyPr>
          <a:lstStyle/>
          <a:p>
            <a:r>
              <a:rPr lang="en-US" sz="2400" dirty="0">
                <a:ea typeface="Calibri" panose="020F0502020204030204" pitchFamily="34" charset="0"/>
                <a:cs typeface="Times New Roman" panose="02020603050405020304" pitchFamily="18" charset="0"/>
              </a:rPr>
              <a:t>There doesn’t seem to much variation in the charged amount for this practice.</a:t>
            </a:r>
            <a:endParaRPr lang="en-US" sz="3600" dirty="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16" y="2061394"/>
            <a:ext cx="5416062" cy="4513385"/>
          </a:xfrm>
          <a:prstGeom prst="rect">
            <a:avLst/>
          </a:prstGeom>
        </p:spPr>
      </p:pic>
      <p:sp>
        <p:nvSpPr>
          <p:cNvPr id="8" name="Slide Number Placeholder 7"/>
          <p:cNvSpPr>
            <a:spLocks noGrp="1"/>
          </p:cNvSpPr>
          <p:nvPr>
            <p:ph type="sldNum" sz="quarter" idx="12"/>
          </p:nvPr>
        </p:nvSpPr>
        <p:spPr/>
        <p:txBody>
          <a:bodyPr/>
          <a:lstStyle/>
          <a:p>
            <a:fld id="{8677DB2B-84A7-4D32-AC20-4B2EB6FD701C}" type="slidenum">
              <a:rPr lang="en-US" smtClean="0"/>
              <a:t>10</a:t>
            </a:fld>
            <a:endParaRPr lang="en-US"/>
          </a:p>
        </p:txBody>
      </p:sp>
    </p:spTree>
    <p:extLst>
      <p:ext uri="{BB962C8B-B14F-4D97-AF65-F5344CB8AC3E}">
        <p14:creationId xmlns:p14="http://schemas.microsoft.com/office/powerpoint/2010/main" val="280434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 in DME Spending per Beneficiary</a:t>
            </a:r>
          </a:p>
        </p:txBody>
      </p:sp>
      <p:sp>
        <p:nvSpPr>
          <p:cNvPr id="5" name="Content Placeholder 4"/>
          <p:cNvSpPr>
            <a:spLocks noGrp="1"/>
          </p:cNvSpPr>
          <p:nvPr>
            <p:ph idx="1"/>
          </p:nvPr>
        </p:nvSpPr>
        <p:spPr>
          <a:xfrm>
            <a:off x="204070" y="2213291"/>
            <a:ext cx="5301380" cy="4222115"/>
          </a:xfrm>
        </p:spPr>
        <p:txBody>
          <a:bodyPr>
            <a:normAutofit fontScale="92500" lnSpcReduction="10000"/>
          </a:bodyPr>
          <a:lstStyle/>
          <a:p>
            <a:r>
              <a:rPr lang="en-US" dirty="0"/>
              <a:t>We have used US as the country for doing the analysis.</a:t>
            </a:r>
          </a:p>
          <a:p>
            <a:r>
              <a:rPr lang="en-US" dirty="0"/>
              <a:t>From the above graph, we can say that for the state “</a:t>
            </a:r>
            <a:r>
              <a:rPr lang="en-US" b="1" u="sng" dirty="0">
                <a:solidFill>
                  <a:srgbClr val="FFFF00"/>
                </a:solidFill>
              </a:rPr>
              <a:t>AS” the average per beneficiary spending is 61.03, which is exceptionally high compared to other providers</a:t>
            </a:r>
            <a:r>
              <a:rPr lang="en-US" dirty="0"/>
              <a:t>. Also this state has only one provider, IOTAMO SALEAPAGA, with NPI 1578756656. This provider is an outlier.</a:t>
            </a:r>
          </a:p>
          <a:p>
            <a:r>
              <a:rPr lang="en-US" dirty="0"/>
              <a:t>This outlier might be due to a very low population in this area and hence just one provider with high charge.</a:t>
            </a:r>
          </a:p>
          <a:p>
            <a:pPr marL="0" indent="0">
              <a:buNone/>
            </a:pPr>
            <a:endParaRPr lang="en-US" dirty="0"/>
          </a:p>
        </p:txBody>
      </p:sp>
      <p:sp>
        <p:nvSpPr>
          <p:cNvPr id="3" name="Rectangle 2"/>
          <p:cNvSpPr/>
          <p:nvPr/>
        </p:nvSpPr>
        <p:spPr>
          <a:xfrm>
            <a:off x="204070" y="3835568"/>
            <a:ext cx="5072780" cy="646331"/>
          </a:xfrm>
          <a:prstGeom prst="rect">
            <a:avLst/>
          </a:prstGeom>
        </p:spPr>
        <p:txBody>
          <a:bodyPr wrap="square">
            <a:spAutoFit/>
          </a:bodyPr>
          <a:lstStyle/>
          <a:p>
            <a:endParaRPr lang="en-US" sz="3600" dirty="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5924549" y="2213292"/>
            <a:ext cx="5943600" cy="4222115"/>
          </a:xfrm>
          <a:prstGeom prst="rect">
            <a:avLst/>
          </a:prstGeom>
        </p:spPr>
      </p:pic>
      <p:sp>
        <p:nvSpPr>
          <p:cNvPr id="6" name="Slide Number Placeholder 5"/>
          <p:cNvSpPr>
            <a:spLocks noGrp="1"/>
          </p:cNvSpPr>
          <p:nvPr>
            <p:ph type="sldNum" sz="quarter" idx="12"/>
          </p:nvPr>
        </p:nvSpPr>
        <p:spPr/>
        <p:txBody>
          <a:bodyPr/>
          <a:lstStyle/>
          <a:p>
            <a:fld id="{8677DB2B-84A7-4D32-AC20-4B2EB6FD701C}" type="slidenum">
              <a:rPr lang="en-US" smtClean="0"/>
              <a:t>11</a:t>
            </a:fld>
            <a:endParaRPr lang="en-US"/>
          </a:p>
        </p:txBody>
      </p:sp>
    </p:spTree>
    <p:extLst>
      <p:ext uri="{BB962C8B-B14F-4D97-AF65-F5344CB8AC3E}">
        <p14:creationId xmlns:p14="http://schemas.microsoft.com/office/powerpoint/2010/main" val="83869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Physicians – Category/ Payments/ Specialties</a:t>
            </a:r>
          </a:p>
        </p:txBody>
      </p:sp>
      <p:sp>
        <p:nvSpPr>
          <p:cNvPr id="3" name="Rectangle 2"/>
          <p:cNvSpPr/>
          <p:nvPr/>
        </p:nvSpPr>
        <p:spPr>
          <a:xfrm>
            <a:off x="204070" y="3835568"/>
            <a:ext cx="5072780" cy="646331"/>
          </a:xfrm>
          <a:prstGeom prst="rect">
            <a:avLst/>
          </a:prstGeom>
        </p:spPr>
        <p:txBody>
          <a:bodyPr wrap="square">
            <a:spAutoFit/>
          </a:bodyPr>
          <a:lstStyle/>
          <a:p>
            <a:endParaRPr lang="en-US" sz="3600" dirty="0">
              <a:ea typeface="Calibri" panose="020F0502020204030204" pitchFamily="34"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546010792"/>
              </p:ext>
            </p:extLst>
          </p:nvPr>
        </p:nvGraphicFramePr>
        <p:xfrm>
          <a:off x="381000" y="3642076"/>
          <a:ext cx="6877050" cy="1596673"/>
        </p:xfrm>
        <a:graphic>
          <a:graphicData uri="http://schemas.openxmlformats.org/drawingml/2006/table">
            <a:tbl>
              <a:tblPr firstRow="1" firstCol="1" bandRow="1">
                <a:tableStyleId>{5C22544A-7EE6-4342-B048-85BDC9FD1C3A}</a:tableStyleId>
              </a:tblPr>
              <a:tblGrid>
                <a:gridCol w="3434700">
                  <a:extLst>
                    <a:ext uri="{9D8B030D-6E8A-4147-A177-3AD203B41FA5}">
                      <a16:colId xmlns:a16="http://schemas.microsoft.com/office/drawing/2014/main" val="2056127439"/>
                    </a:ext>
                  </a:extLst>
                </a:gridCol>
                <a:gridCol w="3442350">
                  <a:extLst>
                    <a:ext uri="{9D8B030D-6E8A-4147-A177-3AD203B41FA5}">
                      <a16:colId xmlns:a16="http://schemas.microsoft.com/office/drawing/2014/main" val="4034131096"/>
                    </a:ext>
                  </a:extLst>
                </a:gridCol>
              </a:tblGrid>
              <a:tr h="798337">
                <a:tc>
                  <a:txBody>
                    <a:bodyPr/>
                    <a:lstStyle/>
                    <a:p>
                      <a:pPr marL="0" marR="0">
                        <a:spcBef>
                          <a:spcPts val="0"/>
                        </a:spcBef>
                        <a:spcAft>
                          <a:spcPts val="0"/>
                        </a:spcAft>
                      </a:pPr>
                      <a:r>
                        <a:rPr lang="en-US" sz="2400" dirty="0">
                          <a:effectLst/>
                        </a:rPr>
                        <a:t>Practice Type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400" dirty="0">
                          <a:effectLst/>
                        </a:rPr>
                        <a:t>Physicians Count</a:t>
                      </a:r>
                    </a:p>
                    <a:p>
                      <a:pPr marL="0" marR="0">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57776"/>
                  </a:ext>
                </a:extLst>
              </a:tr>
              <a:tr h="399168">
                <a:tc>
                  <a:txBody>
                    <a:bodyPr/>
                    <a:lstStyle/>
                    <a:p>
                      <a:pPr marL="0" marR="0">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400" dirty="0">
                          <a:effectLst/>
                        </a:rPr>
                        <a:t>925347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4772223"/>
                  </a:ext>
                </a:extLst>
              </a:tr>
              <a:tr h="399168">
                <a:tc>
                  <a:txBody>
                    <a:bodyPr/>
                    <a:lstStyle/>
                    <a:p>
                      <a:pPr marL="0" marR="0">
                        <a:spcBef>
                          <a:spcPts val="0"/>
                        </a:spcBef>
                        <a:spcAft>
                          <a:spcPts val="0"/>
                        </a:spcAft>
                      </a:pPr>
                      <a:r>
                        <a:rPr lang="en-US" sz="2400">
                          <a:effectLst/>
                        </a:rPr>
                        <a:t>Group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400" dirty="0">
                          <a:effectLst/>
                        </a:rPr>
                        <a:t>61330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262956"/>
                  </a:ext>
                </a:extLst>
              </a:tr>
            </a:tbl>
          </a:graphicData>
        </a:graphic>
      </p:graphicFrame>
      <p:pic>
        <p:nvPicPr>
          <p:cNvPr id="8" name="Picture 7"/>
          <p:cNvPicPr/>
          <p:nvPr/>
        </p:nvPicPr>
        <p:blipFill>
          <a:blip r:embed="rId2"/>
          <a:stretch>
            <a:fillRect/>
          </a:stretch>
        </p:blipFill>
        <p:spPr>
          <a:xfrm>
            <a:off x="7834312" y="2186374"/>
            <a:ext cx="3786188" cy="4462076"/>
          </a:xfrm>
          <a:prstGeom prst="rect">
            <a:avLst/>
          </a:prstGeom>
        </p:spPr>
      </p:pic>
      <p:sp>
        <p:nvSpPr>
          <p:cNvPr id="5" name="Slide Number Placeholder 4"/>
          <p:cNvSpPr>
            <a:spLocks noGrp="1"/>
          </p:cNvSpPr>
          <p:nvPr>
            <p:ph type="sldNum" sz="quarter" idx="12"/>
          </p:nvPr>
        </p:nvSpPr>
        <p:spPr/>
        <p:txBody>
          <a:bodyPr/>
          <a:lstStyle/>
          <a:p>
            <a:fld id="{8677DB2B-84A7-4D32-AC20-4B2EB6FD701C}" type="slidenum">
              <a:rPr lang="en-US" smtClean="0"/>
              <a:t>12</a:t>
            </a:fld>
            <a:endParaRPr lang="en-US"/>
          </a:p>
        </p:txBody>
      </p:sp>
    </p:spTree>
    <p:extLst>
      <p:ext uri="{BB962C8B-B14F-4D97-AF65-F5344CB8AC3E}">
        <p14:creationId xmlns:p14="http://schemas.microsoft.com/office/powerpoint/2010/main" val="406693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048500" y="2209800"/>
            <a:ext cx="4648200" cy="4419600"/>
          </a:xfrm>
          <a:prstGeom prst="rect">
            <a:avLst/>
          </a:prstGeom>
        </p:spPr>
      </p:pic>
      <p:sp>
        <p:nvSpPr>
          <p:cNvPr id="5" name="Rectangle 4"/>
          <p:cNvSpPr/>
          <p:nvPr/>
        </p:nvSpPr>
        <p:spPr>
          <a:xfrm>
            <a:off x="133350" y="2371636"/>
            <a:ext cx="6686550" cy="2215991"/>
          </a:xfrm>
          <a:prstGeom prst="rect">
            <a:avLst/>
          </a:prstGeom>
        </p:spPr>
        <p:txBody>
          <a:bodyPr wrap="square">
            <a:spAutoFit/>
          </a:bodyPr>
          <a:lstStyle/>
          <a:p>
            <a:pPr marL="228600"/>
            <a:r>
              <a:rPr lang="en-US" sz="2400" u="sng" dirty="0"/>
              <a:t>Payment Variation across type of provider</a:t>
            </a:r>
          </a:p>
          <a:p>
            <a:pPr marL="228600" marR="0">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5715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We can see that for organizations, prices vary a lot among the providers</a:t>
            </a:r>
          </a:p>
          <a:p>
            <a:pPr marL="5715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But for individual practices, prices do not vary a lot across the providers</a:t>
            </a:r>
          </a:p>
        </p:txBody>
      </p:sp>
      <p:sp>
        <p:nvSpPr>
          <p:cNvPr id="6" name="Title 1"/>
          <p:cNvSpPr>
            <a:spLocks noGrp="1"/>
          </p:cNvSpPr>
          <p:nvPr>
            <p:ph type="title"/>
          </p:nvPr>
        </p:nvSpPr>
        <p:spPr/>
        <p:txBody>
          <a:bodyPr/>
          <a:lstStyle/>
          <a:p>
            <a:r>
              <a:rPr lang="en-US" dirty="0"/>
              <a:t>Physicians – Category/ Payments/ Specialties</a:t>
            </a:r>
          </a:p>
        </p:txBody>
      </p:sp>
      <p:sp>
        <p:nvSpPr>
          <p:cNvPr id="3" name="Slide Number Placeholder 2"/>
          <p:cNvSpPr>
            <a:spLocks noGrp="1"/>
          </p:cNvSpPr>
          <p:nvPr>
            <p:ph type="sldNum" sz="quarter" idx="12"/>
          </p:nvPr>
        </p:nvSpPr>
        <p:spPr/>
        <p:txBody>
          <a:bodyPr/>
          <a:lstStyle/>
          <a:p>
            <a:fld id="{8677DB2B-84A7-4D32-AC20-4B2EB6FD701C}" type="slidenum">
              <a:rPr lang="en-US" smtClean="0"/>
              <a:t>13</a:t>
            </a:fld>
            <a:endParaRPr lang="en-US"/>
          </a:p>
        </p:txBody>
      </p:sp>
    </p:spTree>
    <p:extLst>
      <p:ext uri="{BB962C8B-B14F-4D97-AF65-F5344CB8AC3E}">
        <p14:creationId xmlns:p14="http://schemas.microsoft.com/office/powerpoint/2010/main" val="234620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350" y="2371636"/>
            <a:ext cx="5257800" cy="3539430"/>
          </a:xfrm>
          <a:prstGeom prst="rect">
            <a:avLst/>
          </a:prstGeom>
        </p:spPr>
        <p:txBody>
          <a:bodyPr wrap="square">
            <a:spAutoFit/>
          </a:bodyPr>
          <a:lstStyle/>
          <a:p>
            <a:pPr marL="228600" algn="just"/>
            <a:r>
              <a:rPr lang="en-US" sz="2400" dirty="0"/>
              <a:t>The following graph shows providers count across different states in the United States. In the graph, the color of the region darkens as the count increases.</a:t>
            </a:r>
          </a:p>
          <a:p>
            <a:pPr marL="228600" algn="just"/>
            <a:endParaRPr lang="en-US" sz="2400" dirty="0"/>
          </a:p>
          <a:p>
            <a:pPr marL="228600" algn="just"/>
            <a:r>
              <a:rPr lang="en-US" sz="2800" dirty="0">
                <a:solidFill>
                  <a:srgbClr val="FFFF00"/>
                </a:solidFill>
              </a:rPr>
              <a:t>CA has the highest number of providers count as 53,326 </a:t>
            </a:r>
          </a:p>
          <a:p>
            <a:pPr marL="228600" algn="just"/>
            <a:endParaRPr lang="en-US" sz="2400" dirty="0"/>
          </a:p>
        </p:txBody>
      </p:sp>
      <p:sp>
        <p:nvSpPr>
          <p:cNvPr id="6" name="Title 1"/>
          <p:cNvSpPr>
            <a:spLocks noGrp="1"/>
          </p:cNvSpPr>
          <p:nvPr>
            <p:ph type="title"/>
          </p:nvPr>
        </p:nvSpPr>
        <p:spPr/>
        <p:txBody>
          <a:bodyPr/>
          <a:lstStyle/>
          <a:p>
            <a:r>
              <a:rPr lang="en-US" dirty="0"/>
              <a:t>Physicians – Category/ Payments/ Specialties</a:t>
            </a:r>
          </a:p>
        </p:txBody>
      </p:sp>
      <p:pic>
        <p:nvPicPr>
          <p:cNvPr id="7" name="Picture 6"/>
          <p:cNvPicPr/>
          <p:nvPr/>
        </p:nvPicPr>
        <p:blipFill>
          <a:blip r:embed="rId2"/>
          <a:stretch>
            <a:fillRect/>
          </a:stretch>
        </p:blipFill>
        <p:spPr>
          <a:xfrm>
            <a:off x="6038850" y="2371636"/>
            <a:ext cx="5943600" cy="3984625"/>
          </a:xfrm>
          <a:prstGeom prst="rect">
            <a:avLst/>
          </a:prstGeom>
        </p:spPr>
      </p:pic>
      <p:sp>
        <p:nvSpPr>
          <p:cNvPr id="3" name="Slide Number Placeholder 2"/>
          <p:cNvSpPr>
            <a:spLocks noGrp="1"/>
          </p:cNvSpPr>
          <p:nvPr>
            <p:ph type="sldNum" sz="quarter" idx="12"/>
          </p:nvPr>
        </p:nvSpPr>
        <p:spPr/>
        <p:txBody>
          <a:bodyPr/>
          <a:lstStyle/>
          <a:p>
            <a:fld id="{8677DB2B-84A7-4D32-AC20-4B2EB6FD701C}" type="slidenum">
              <a:rPr lang="en-US" smtClean="0"/>
              <a:t>14</a:t>
            </a:fld>
            <a:endParaRPr lang="en-US"/>
          </a:p>
        </p:txBody>
      </p:sp>
    </p:spTree>
    <p:extLst>
      <p:ext uri="{BB962C8B-B14F-4D97-AF65-F5344CB8AC3E}">
        <p14:creationId xmlns:p14="http://schemas.microsoft.com/office/powerpoint/2010/main" val="1470554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2695486"/>
            <a:ext cx="4324350" cy="1077218"/>
          </a:xfrm>
          <a:prstGeom prst="rect">
            <a:avLst/>
          </a:prstGeom>
        </p:spPr>
        <p:txBody>
          <a:bodyPr wrap="square">
            <a:spAutoFit/>
          </a:bodyPr>
          <a:lstStyle/>
          <a:p>
            <a:r>
              <a:rPr lang="en-US" sz="3200" dirty="0"/>
              <a:t>Providers count also varies by specialties.</a:t>
            </a:r>
          </a:p>
        </p:txBody>
      </p:sp>
      <p:sp>
        <p:nvSpPr>
          <p:cNvPr id="6" name="Title 1"/>
          <p:cNvSpPr>
            <a:spLocks noGrp="1"/>
          </p:cNvSpPr>
          <p:nvPr>
            <p:ph type="title"/>
          </p:nvPr>
        </p:nvSpPr>
        <p:spPr/>
        <p:txBody>
          <a:bodyPr/>
          <a:lstStyle/>
          <a:p>
            <a:r>
              <a:rPr lang="en-US" dirty="0"/>
              <a:t>Physicians – Category/ Payments/ Specialties</a:t>
            </a:r>
          </a:p>
        </p:txBody>
      </p:sp>
      <p:pic>
        <p:nvPicPr>
          <p:cNvPr id="8" name="Picture 7"/>
          <p:cNvPicPr/>
          <p:nvPr/>
        </p:nvPicPr>
        <p:blipFill>
          <a:blip r:embed="rId2"/>
          <a:stretch>
            <a:fillRect/>
          </a:stretch>
        </p:blipFill>
        <p:spPr>
          <a:xfrm>
            <a:off x="5105400" y="2371636"/>
            <a:ext cx="6705600" cy="3743414"/>
          </a:xfrm>
          <a:prstGeom prst="rect">
            <a:avLst/>
          </a:prstGeom>
        </p:spPr>
      </p:pic>
      <p:sp>
        <p:nvSpPr>
          <p:cNvPr id="3" name="Slide Number Placeholder 2"/>
          <p:cNvSpPr>
            <a:spLocks noGrp="1"/>
          </p:cNvSpPr>
          <p:nvPr>
            <p:ph type="sldNum" sz="quarter" idx="12"/>
          </p:nvPr>
        </p:nvSpPr>
        <p:spPr/>
        <p:txBody>
          <a:bodyPr/>
          <a:lstStyle/>
          <a:p>
            <a:fld id="{8677DB2B-84A7-4D32-AC20-4B2EB6FD701C}" type="slidenum">
              <a:rPr lang="en-US" smtClean="0"/>
              <a:t>15</a:t>
            </a:fld>
            <a:endParaRPr lang="en-US"/>
          </a:p>
        </p:txBody>
      </p:sp>
    </p:spTree>
    <p:extLst>
      <p:ext uri="{BB962C8B-B14F-4D97-AF65-F5344CB8AC3E}">
        <p14:creationId xmlns:p14="http://schemas.microsoft.com/office/powerpoint/2010/main" val="142620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2695486"/>
            <a:ext cx="4324350" cy="2062103"/>
          </a:xfrm>
          <a:prstGeom prst="rect">
            <a:avLst/>
          </a:prstGeom>
        </p:spPr>
        <p:txBody>
          <a:bodyPr wrap="square">
            <a:spAutoFit/>
          </a:bodyPr>
          <a:lstStyle/>
          <a:p>
            <a:r>
              <a:rPr lang="en-US" sz="3200" dirty="0"/>
              <a:t>Specialties in the corresponding graph have very few providers.</a:t>
            </a:r>
          </a:p>
        </p:txBody>
      </p:sp>
      <p:sp>
        <p:nvSpPr>
          <p:cNvPr id="6" name="Title 1"/>
          <p:cNvSpPr>
            <a:spLocks noGrp="1"/>
          </p:cNvSpPr>
          <p:nvPr>
            <p:ph type="title"/>
          </p:nvPr>
        </p:nvSpPr>
        <p:spPr/>
        <p:txBody>
          <a:bodyPr/>
          <a:lstStyle/>
          <a:p>
            <a:r>
              <a:rPr lang="en-US" dirty="0"/>
              <a:t>Physicians – Category/ Payments/ Specialties</a:t>
            </a:r>
          </a:p>
        </p:txBody>
      </p:sp>
      <p:pic>
        <p:nvPicPr>
          <p:cNvPr id="7" name="Content Placeholder 3"/>
          <p:cNvPicPr>
            <a:picLocks noGrp="1"/>
          </p:cNvPicPr>
          <p:nvPr>
            <p:ph idx="1"/>
          </p:nvPr>
        </p:nvPicPr>
        <p:blipFill>
          <a:blip r:embed="rId2"/>
          <a:stretch>
            <a:fillRect/>
          </a:stretch>
        </p:blipFill>
        <p:spPr>
          <a:xfrm>
            <a:off x="5696827" y="2491544"/>
            <a:ext cx="5993426" cy="3163667"/>
          </a:xfrm>
          <a:prstGeom prst="rect">
            <a:avLst/>
          </a:prstGeom>
        </p:spPr>
      </p:pic>
      <p:sp>
        <p:nvSpPr>
          <p:cNvPr id="4" name="Slide Number Placeholder 3"/>
          <p:cNvSpPr>
            <a:spLocks noGrp="1"/>
          </p:cNvSpPr>
          <p:nvPr>
            <p:ph type="sldNum" sz="quarter" idx="12"/>
          </p:nvPr>
        </p:nvSpPr>
        <p:spPr/>
        <p:txBody>
          <a:bodyPr/>
          <a:lstStyle/>
          <a:p>
            <a:fld id="{8677DB2B-84A7-4D32-AC20-4B2EB6FD701C}" type="slidenum">
              <a:rPr lang="en-US" smtClean="0"/>
              <a:t>16</a:t>
            </a:fld>
            <a:endParaRPr lang="en-US"/>
          </a:p>
        </p:txBody>
      </p:sp>
    </p:spTree>
    <p:extLst>
      <p:ext uri="{BB962C8B-B14F-4D97-AF65-F5344CB8AC3E}">
        <p14:creationId xmlns:p14="http://schemas.microsoft.com/office/powerpoint/2010/main" val="640349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Disparities in Payment Patterns</a:t>
            </a:r>
          </a:p>
        </p:txBody>
      </p:sp>
      <p:sp>
        <p:nvSpPr>
          <p:cNvPr id="3" name="Content Placeholder 2"/>
          <p:cNvSpPr>
            <a:spLocks noGrp="1"/>
          </p:cNvSpPr>
          <p:nvPr>
            <p:ph idx="1"/>
          </p:nvPr>
        </p:nvSpPr>
        <p:spPr>
          <a:xfrm>
            <a:off x="680321" y="2336873"/>
            <a:ext cx="4988959" cy="3599316"/>
          </a:xfrm>
        </p:spPr>
        <p:txBody>
          <a:bodyPr>
            <a:normAutofit fontScale="92500"/>
          </a:bodyPr>
          <a:lstStyle/>
          <a:p>
            <a:pPr marL="0" indent="0" algn="just">
              <a:buNone/>
            </a:pPr>
            <a:r>
              <a:rPr lang="en-US" dirty="0"/>
              <a:t>There is a significant disparity in payment patterns by HRR in </a:t>
            </a:r>
            <a:br>
              <a:rPr lang="en-US" dirty="0"/>
            </a:br>
            <a:r>
              <a:rPr lang="en-US" dirty="0"/>
              <a:t>“FL- Orlando” specially for zip code 32934, where average total Medicare standard payment amount is exceptionally high. After further analyzing data for Zip 32934, average age for beneficiaries is almost 84 and data shows highest occurrences of cancer, circulatory heart diseases and stroke.</a:t>
            </a:r>
          </a:p>
        </p:txBody>
      </p:sp>
      <p:sp>
        <p:nvSpPr>
          <p:cNvPr id="4" name="Slide Number Placeholder 3"/>
          <p:cNvSpPr>
            <a:spLocks noGrp="1"/>
          </p:cNvSpPr>
          <p:nvPr>
            <p:ph type="sldNum" sz="quarter" idx="12"/>
          </p:nvPr>
        </p:nvSpPr>
        <p:spPr/>
        <p:txBody>
          <a:bodyPr/>
          <a:lstStyle/>
          <a:p>
            <a:fld id="{8677DB2B-84A7-4D32-AC20-4B2EB6FD701C}"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707" y="2180492"/>
            <a:ext cx="5853899" cy="4332849"/>
          </a:xfrm>
          <a:prstGeom prst="rect">
            <a:avLst/>
          </a:prstGeom>
        </p:spPr>
      </p:pic>
    </p:spTree>
    <p:extLst>
      <p:ext uri="{BB962C8B-B14F-4D97-AF65-F5344CB8AC3E}">
        <p14:creationId xmlns:p14="http://schemas.microsoft.com/office/powerpoint/2010/main" val="65092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Disparities in Payment Patterns</a:t>
            </a:r>
          </a:p>
        </p:txBody>
      </p:sp>
      <p:sp>
        <p:nvSpPr>
          <p:cNvPr id="4" name="Slide Number Placeholder 3"/>
          <p:cNvSpPr>
            <a:spLocks noGrp="1"/>
          </p:cNvSpPr>
          <p:nvPr>
            <p:ph type="sldNum" sz="quarter" idx="12"/>
          </p:nvPr>
        </p:nvSpPr>
        <p:spPr/>
        <p:txBody>
          <a:bodyPr/>
          <a:lstStyle/>
          <a:p>
            <a:fld id="{8677DB2B-84A7-4D32-AC20-4B2EB6FD701C}" type="slidenum">
              <a:rPr lang="en-US" smtClean="0"/>
              <a:t>18</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7102" y="2153920"/>
            <a:ext cx="6625883" cy="4404520"/>
          </a:xfrm>
        </p:spPr>
      </p:pic>
    </p:spTree>
    <p:extLst>
      <p:ext uri="{BB962C8B-B14F-4D97-AF65-F5344CB8AC3E}">
        <p14:creationId xmlns:p14="http://schemas.microsoft.com/office/powerpoint/2010/main" val="333114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Rural/ Urban/ Ethnic/ Age Differences</a:t>
            </a:r>
          </a:p>
        </p:txBody>
      </p:sp>
      <p:sp>
        <p:nvSpPr>
          <p:cNvPr id="4" name="Slide Number Placeholder 3"/>
          <p:cNvSpPr>
            <a:spLocks noGrp="1"/>
          </p:cNvSpPr>
          <p:nvPr>
            <p:ph type="sldNum" sz="quarter" idx="12"/>
          </p:nvPr>
        </p:nvSpPr>
        <p:spPr/>
        <p:txBody>
          <a:bodyPr/>
          <a:lstStyle/>
          <a:p>
            <a:fld id="{8677DB2B-84A7-4D32-AC20-4B2EB6FD701C}" type="slidenum">
              <a:rPr lang="en-US" smtClean="0"/>
              <a:t>19</a:t>
            </a:fld>
            <a:endParaRPr lang="en-US"/>
          </a:p>
        </p:txBody>
      </p:sp>
      <p:sp>
        <p:nvSpPr>
          <p:cNvPr id="5" name="Content Placeholder 4"/>
          <p:cNvSpPr>
            <a:spLocks noGrp="1"/>
          </p:cNvSpPr>
          <p:nvPr>
            <p:ph idx="1"/>
          </p:nvPr>
        </p:nvSpPr>
        <p:spPr>
          <a:xfrm>
            <a:off x="680322" y="2336873"/>
            <a:ext cx="5748614" cy="3599316"/>
          </a:xfrm>
        </p:spPr>
        <p:txBody>
          <a:bodyPr/>
          <a:lstStyle/>
          <a:p>
            <a:pPr marL="0" indent="0" algn="just">
              <a:buNone/>
            </a:pPr>
            <a:r>
              <a:rPr lang="en-US" dirty="0"/>
              <a:t>Looking at the data from datasets 2 and 4, there are more health care services and average amount spent on health care services (i.e. home health care and hospice services) is more on east coast states and then on west coast (States: Washington, California). This area mostly covers urban areas in USA.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714" y="2336873"/>
            <a:ext cx="5196892" cy="3754438"/>
          </a:xfrm>
          <a:prstGeom prst="rect">
            <a:avLst/>
          </a:prstGeom>
        </p:spPr>
      </p:pic>
    </p:spTree>
    <p:extLst>
      <p:ext uri="{BB962C8B-B14F-4D97-AF65-F5344CB8AC3E}">
        <p14:creationId xmlns:p14="http://schemas.microsoft.com/office/powerpoint/2010/main" val="66137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Expensive Procedures by Region</a:t>
            </a:r>
          </a:p>
        </p:txBody>
      </p:sp>
      <p:sp>
        <p:nvSpPr>
          <p:cNvPr id="3" name="Content Placeholder 2"/>
          <p:cNvSpPr>
            <a:spLocks noGrp="1"/>
          </p:cNvSpPr>
          <p:nvPr>
            <p:ph idx="1"/>
          </p:nvPr>
        </p:nvSpPr>
        <p:spPr>
          <a:xfrm>
            <a:off x="680321" y="2266950"/>
            <a:ext cx="10482979" cy="3669239"/>
          </a:xfrm>
        </p:spPr>
        <p:txBody>
          <a:bodyPr/>
          <a:lstStyle/>
          <a:p>
            <a:pPr marL="0" indent="0">
              <a:buNone/>
            </a:pPr>
            <a:r>
              <a:rPr lang="en-US" dirty="0"/>
              <a:t>Using Submitted charge amount as the judgement factor and grouping by states (region) for United States. We choose US because other countries have very few rows in the dataset.</a:t>
            </a:r>
          </a:p>
          <a:p>
            <a:endParaRPr lang="en-US" dirty="0"/>
          </a:p>
        </p:txBody>
      </p:sp>
      <p:pic>
        <p:nvPicPr>
          <p:cNvPr id="4" name="Picture 3"/>
          <p:cNvPicPr/>
          <p:nvPr/>
        </p:nvPicPr>
        <p:blipFill>
          <a:blip r:embed="rId2"/>
          <a:stretch>
            <a:fillRect/>
          </a:stretch>
        </p:blipFill>
        <p:spPr>
          <a:xfrm>
            <a:off x="2950010" y="3424555"/>
            <a:ext cx="5943600" cy="3285490"/>
          </a:xfrm>
          <a:prstGeom prst="rect">
            <a:avLst/>
          </a:prstGeom>
        </p:spPr>
      </p:pic>
      <p:sp>
        <p:nvSpPr>
          <p:cNvPr id="6" name="Slide Number Placeholder 5"/>
          <p:cNvSpPr>
            <a:spLocks noGrp="1"/>
          </p:cNvSpPr>
          <p:nvPr>
            <p:ph type="sldNum" sz="quarter" idx="12"/>
          </p:nvPr>
        </p:nvSpPr>
        <p:spPr/>
        <p:txBody>
          <a:bodyPr/>
          <a:lstStyle/>
          <a:p>
            <a:fld id="{8677DB2B-84A7-4D32-AC20-4B2EB6FD701C}" type="slidenum">
              <a:rPr lang="en-US" smtClean="0"/>
              <a:t>2</a:t>
            </a:fld>
            <a:endParaRPr lang="en-US"/>
          </a:p>
        </p:txBody>
      </p:sp>
    </p:spTree>
    <p:extLst>
      <p:ext uri="{BB962C8B-B14F-4D97-AF65-F5344CB8AC3E}">
        <p14:creationId xmlns:p14="http://schemas.microsoft.com/office/powerpoint/2010/main" val="1266417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Health Care Analysis</a:t>
            </a:r>
          </a:p>
        </p:txBody>
      </p:sp>
      <p:sp>
        <p:nvSpPr>
          <p:cNvPr id="4" name="Slide Number Placeholder 3"/>
          <p:cNvSpPr>
            <a:spLocks noGrp="1"/>
          </p:cNvSpPr>
          <p:nvPr>
            <p:ph type="sldNum" sz="quarter" idx="12"/>
          </p:nvPr>
        </p:nvSpPr>
        <p:spPr/>
        <p:txBody>
          <a:bodyPr/>
          <a:lstStyle/>
          <a:p>
            <a:fld id="{8677DB2B-84A7-4D32-AC20-4B2EB6FD701C}" type="slidenum">
              <a:rPr lang="en-US" smtClean="0"/>
              <a:t>20</a:t>
            </a:fld>
            <a:endParaRPr lang="en-US"/>
          </a:p>
        </p:txBody>
      </p:sp>
      <p:sp>
        <p:nvSpPr>
          <p:cNvPr id="5" name="Content Placeholder 4"/>
          <p:cNvSpPr>
            <a:spLocks noGrp="1"/>
          </p:cNvSpPr>
          <p:nvPr>
            <p:ph idx="1"/>
          </p:nvPr>
        </p:nvSpPr>
        <p:spPr>
          <a:xfrm>
            <a:off x="680322" y="2336873"/>
            <a:ext cx="5748614" cy="3599316"/>
          </a:xfrm>
        </p:spPr>
        <p:txBody>
          <a:bodyPr/>
          <a:lstStyle/>
          <a:p>
            <a:pPr marL="0" indent="0" algn="just">
              <a:buNone/>
            </a:pPr>
            <a:r>
              <a:rPr lang="en-US" dirty="0"/>
              <a:t>Variation in amount spent by gender:</a:t>
            </a:r>
            <a:br>
              <a:rPr lang="en-US" dirty="0"/>
            </a:br>
            <a:r>
              <a:rPr lang="en-US" dirty="0"/>
              <a:t>Looking at data set 2 and 4, it seems more female beneficiaries as compared to male beneficiaries have opted for home health care and hospice services.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995" y="2336873"/>
            <a:ext cx="5192138" cy="3599316"/>
          </a:xfrm>
          <a:prstGeom prst="rect">
            <a:avLst/>
          </a:prstGeom>
        </p:spPr>
      </p:pic>
    </p:spTree>
    <p:extLst>
      <p:ext uri="{BB962C8B-B14F-4D97-AF65-F5344CB8AC3E}">
        <p14:creationId xmlns:p14="http://schemas.microsoft.com/office/powerpoint/2010/main" val="257464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Health Care Analysis</a:t>
            </a:r>
          </a:p>
        </p:txBody>
      </p:sp>
      <p:sp>
        <p:nvSpPr>
          <p:cNvPr id="4" name="Slide Number Placeholder 3"/>
          <p:cNvSpPr>
            <a:spLocks noGrp="1"/>
          </p:cNvSpPr>
          <p:nvPr>
            <p:ph type="sldNum" sz="quarter" idx="12"/>
          </p:nvPr>
        </p:nvSpPr>
        <p:spPr/>
        <p:txBody>
          <a:bodyPr/>
          <a:lstStyle/>
          <a:p>
            <a:fld id="{8677DB2B-84A7-4D32-AC20-4B2EB6FD701C}" type="slidenum">
              <a:rPr lang="en-US" smtClean="0"/>
              <a:t>21</a:t>
            </a:fld>
            <a:endParaRPr lang="en-US"/>
          </a:p>
        </p:txBody>
      </p:sp>
      <p:sp>
        <p:nvSpPr>
          <p:cNvPr id="5" name="Content Placeholder 4"/>
          <p:cNvSpPr>
            <a:spLocks noGrp="1"/>
          </p:cNvSpPr>
          <p:nvPr>
            <p:ph idx="1"/>
          </p:nvPr>
        </p:nvSpPr>
        <p:spPr>
          <a:xfrm>
            <a:off x="680322" y="2336873"/>
            <a:ext cx="5748614" cy="3599316"/>
          </a:xfrm>
        </p:spPr>
        <p:txBody>
          <a:bodyPr/>
          <a:lstStyle/>
          <a:p>
            <a:pPr marL="0" indent="0" algn="just">
              <a:buNone/>
            </a:pPr>
            <a:r>
              <a:rPr lang="en-US" dirty="0"/>
              <a:t>Variation in amount spent by race:</a:t>
            </a:r>
          </a:p>
          <a:p>
            <a:pPr marL="0" indent="0" algn="just">
              <a:buNone/>
            </a:pPr>
            <a:r>
              <a:rPr lang="en-US" dirty="0"/>
              <a:t>It seems more white beneficiaries have enrolled for Medicare services as compared to black beneficiaries. However, this comparison doesn’t look good for Asian pacific beneficiaries. Mostly because there’s les % Asian beneficiaries above 65% and thus total % of Asian beneficiaries enrolling and using Medicare is less.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036" y="2336873"/>
            <a:ext cx="5239570" cy="3599316"/>
          </a:xfrm>
          <a:prstGeom prst="rect">
            <a:avLst/>
          </a:prstGeom>
        </p:spPr>
      </p:pic>
    </p:spTree>
    <p:extLst>
      <p:ext uri="{BB962C8B-B14F-4D97-AF65-F5344CB8AC3E}">
        <p14:creationId xmlns:p14="http://schemas.microsoft.com/office/powerpoint/2010/main" val="392670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Expensive Procedures by Region</a:t>
            </a:r>
          </a:p>
        </p:txBody>
      </p:sp>
      <p:sp>
        <p:nvSpPr>
          <p:cNvPr id="3" name="Content Placeholder 2"/>
          <p:cNvSpPr>
            <a:spLocks noGrp="1"/>
          </p:cNvSpPr>
          <p:nvPr>
            <p:ph idx="1"/>
          </p:nvPr>
        </p:nvSpPr>
        <p:spPr/>
        <p:txBody>
          <a:bodyPr/>
          <a:lstStyle/>
          <a:p>
            <a:r>
              <a:rPr lang="en-US" dirty="0"/>
              <a:t>Following are top 7 procedures that are expensive across all regions (categorized using HCPCS 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2797" y="3249637"/>
            <a:ext cx="5514975" cy="3390900"/>
          </a:xfrm>
          <a:prstGeom prst="rect">
            <a:avLst/>
          </a:prstGeom>
        </p:spPr>
      </p:pic>
      <p:sp>
        <p:nvSpPr>
          <p:cNvPr id="6" name="Slide Number Placeholder 5"/>
          <p:cNvSpPr>
            <a:spLocks noGrp="1"/>
          </p:cNvSpPr>
          <p:nvPr>
            <p:ph type="sldNum" sz="quarter" idx="12"/>
          </p:nvPr>
        </p:nvSpPr>
        <p:spPr/>
        <p:txBody>
          <a:bodyPr/>
          <a:lstStyle/>
          <a:p>
            <a:fld id="{8677DB2B-84A7-4D32-AC20-4B2EB6FD701C}" type="slidenum">
              <a:rPr lang="en-US" smtClean="0"/>
              <a:t>3</a:t>
            </a:fld>
            <a:endParaRPr lang="en-US"/>
          </a:p>
        </p:txBody>
      </p:sp>
    </p:spTree>
    <p:extLst>
      <p:ext uri="{BB962C8B-B14F-4D97-AF65-F5344CB8AC3E}">
        <p14:creationId xmlns:p14="http://schemas.microsoft.com/office/powerpoint/2010/main" val="10830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Expensive Procedures by Region</a:t>
            </a:r>
          </a:p>
        </p:txBody>
      </p:sp>
      <p:sp>
        <p:nvSpPr>
          <p:cNvPr id="6" name="Content Placeholder 5"/>
          <p:cNvSpPr>
            <a:spLocks noGrp="1"/>
          </p:cNvSpPr>
          <p:nvPr>
            <p:ph idx="1"/>
          </p:nvPr>
        </p:nvSpPr>
        <p:spPr/>
        <p:txBody>
          <a:bodyPr/>
          <a:lstStyle/>
          <a:p>
            <a:r>
              <a:rPr lang="en-US" dirty="0"/>
              <a:t>Variance By Region (Grouped by HCPCS Code)</a:t>
            </a:r>
          </a:p>
          <a:p>
            <a:pPr marL="0" indent="0">
              <a:buNone/>
            </a:pPr>
            <a:endParaRPr lang="en-US" dirty="0"/>
          </a:p>
        </p:txBody>
      </p:sp>
      <p:pic>
        <p:nvPicPr>
          <p:cNvPr id="12" name="Picture 11"/>
          <p:cNvPicPr>
            <a:picLocks noChangeAspect="1"/>
          </p:cNvPicPr>
          <p:nvPr/>
        </p:nvPicPr>
        <p:blipFill>
          <a:blip r:embed="rId2"/>
          <a:stretch>
            <a:fillRect/>
          </a:stretch>
        </p:blipFill>
        <p:spPr>
          <a:xfrm>
            <a:off x="213114" y="3180558"/>
            <a:ext cx="5669771" cy="3279932"/>
          </a:xfrm>
          <a:prstGeom prst="rect">
            <a:avLst/>
          </a:prstGeom>
        </p:spPr>
      </p:pic>
      <p:pic>
        <p:nvPicPr>
          <p:cNvPr id="14" name="Picture 13"/>
          <p:cNvPicPr>
            <a:picLocks noChangeAspect="1"/>
          </p:cNvPicPr>
          <p:nvPr/>
        </p:nvPicPr>
        <p:blipFill>
          <a:blip r:embed="rId3"/>
          <a:stretch>
            <a:fillRect/>
          </a:stretch>
        </p:blipFill>
        <p:spPr>
          <a:xfrm>
            <a:off x="6095755" y="3180558"/>
            <a:ext cx="5639289" cy="3279932"/>
          </a:xfrm>
          <a:prstGeom prst="rect">
            <a:avLst/>
          </a:prstGeom>
        </p:spPr>
      </p:pic>
      <p:sp>
        <p:nvSpPr>
          <p:cNvPr id="4" name="Slide Number Placeholder 3"/>
          <p:cNvSpPr>
            <a:spLocks noGrp="1"/>
          </p:cNvSpPr>
          <p:nvPr>
            <p:ph type="sldNum" sz="quarter" idx="12"/>
          </p:nvPr>
        </p:nvSpPr>
        <p:spPr/>
        <p:txBody>
          <a:bodyPr/>
          <a:lstStyle/>
          <a:p>
            <a:fld id="{8677DB2B-84A7-4D32-AC20-4B2EB6FD701C}" type="slidenum">
              <a:rPr lang="en-US" smtClean="0"/>
              <a:t>4</a:t>
            </a:fld>
            <a:endParaRPr lang="en-US"/>
          </a:p>
        </p:txBody>
      </p:sp>
    </p:spTree>
    <p:extLst>
      <p:ext uri="{BB962C8B-B14F-4D97-AF65-F5344CB8AC3E}">
        <p14:creationId xmlns:p14="http://schemas.microsoft.com/office/powerpoint/2010/main" val="394715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Physician Fraud or Abuse</a:t>
            </a:r>
          </a:p>
        </p:txBody>
      </p:sp>
      <p:pic>
        <p:nvPicPr>
          <p:cNvPr id="8" name="Content Placeholder 7"/>
          <p:cNvPicPr>
            <a:picLocks noGrp="1" noChangeAspect="1"/>
          </p:cNvPicPr>
          <p:nvPr>
            <p:ph idx="1"/>
          </p:nvPr>
        </p:nvPicPr>
        <p:blipFill>
          <a:blip r:embed="rId3"/>
          <a:stretch>
            <a:fillRect/>
          </a:stretch>
        </p:blipFill>
        <p:spPr>
          <a:xfrm>
            <a:off x="519482" y="3063216"/>
            <a:ext cx="6127011" cy="3032784"/>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1373186182"/>
              </p:ext>
            </p:extLst>
          </p:nvPr>
        </p:nvGraphicFramePr>
        <p:xfrm>
          <a:off x="8553450" y="3721298"/>
          <a:ext cx="2190750" cy="1848445"/>
        </p:xfrm>
        <a:graphic>
          <a:graphicData uri="http://schemas.openxmlformats.org/presentationml/2006/ole">
            <mc:AlternateContent xmlns:mc="http://schemas.openxmlformats.org/markup-compatibility/2006">
              <mc:Choice xmlns:v="urn:schemas-microsoft-com:vml" Requires="v">
                <p:oleObj spid="_x0000_s2066"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8553450" y="3721298"/>
                        <a:ext cx="2190750" cy="1848445"/>
                      </a:xfrm>
                      <a:prstGeom prst="rect">
                        <a:avLst/>
                      </a:prstGeom>
                      <a:solidFill>
                        <a:srgbClr val="FFC000"/>
                      </a:solidFill>
                    </p:spPr>
                  </p:pic>
                </p:oleObj>
              </mc:Fallback>
            </mc:AlternateContent>
          </a:graphicData>
        </a:graphic>
      </p:graphicFrame>
      <p:sp>
        <p:nvSpPr>
          <p:cNvPr id="12" name="TextBox 11"/>
          <p:cNvSpPr txBox="1"/>
          <p:nvPr/>
        </p:nvSpPr>
        <p:spPr>
          <a:xfrm>
            <a:off x="7696200" y="2770828"/>
            <a:ext cx="3905250" cy="584775"/>
          </a:xfrm>
          <a:prstGeom prst="rect">
            <a:avLst/>
          </a:prstGeom>
          <a:noFill/>
        </p:spPr>
        <p:txBody>
          <a:bodyPr wrap="square" rtlCol="0">
            <a:spAutoFit/>
          </a:bodyPr>
          <a:lstStyle/>
          <a:p>
            <a:pPr algn="ctr"/>
            <a:r>
              <a:rPr lang="en-US" sz="3200" dirty="0"/>
              <a:t>Complete List here</a:t>
            </a:r>
          </a:p>
        </p:txBody>
      </p:sp>
      <p:sp>
        <p:nvSpPr>
          <p:cNvPr id="4" name="Slide Number Placeholder 3"/>
          <p:cNvSpPr>
            <a:spLocks noGrp="1"/>
          </p:cNvSpPr>
          <p:nvPr>
            <p:ph type="sldNum" sz="quarter" idx="12"/>
          </p:nvPr>
        </p:nvSpPr>
        <p:spPr/>
        <p:txBody>
          <a:bodyPr/>
          <a:lstStyle/>
          <a:p>
            <a:fld id="{8677DB2B-84A7-4D32-AC20-4B2EB6FD701C}" type="slidenum">
              <a:rPr lang="en-US" smtClean="0"/>
              <a:t>5</a:t>
            </a:fld>
            <a:endParaRPr lang="en-US"/>
          </a:p>
        </p:txBody>
      </p:sp>
    </p:spTree>
    <p:extLst>
      <p:ext uri="{BB962C8B-B14F-4D97-AF65-F5344CB8AC3E}">
        <p14:creationId xmlns:p14="http://schemas.microsoft.com/office/powerpoint/2010/main" val="70959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Physician Fraud and Abuse</a:t>
            </a:r>
          </a:p>
        </p:txBody>
      </p:sp>
      <p:sp>
        <p:nvSpPr>
          <p:cNvPr id="3" name="Content Placeholder 2"/>
          <p:cNvSpPr>
            <a:spLocks noGrp="1"/>
          </p:cNvSpPr>
          <p:nvPr>
            <p:ph idx="1"/>
          </p:nvPr>
        </p:nvSpPr>
        <p:spPr>
          <a:xfrm>
            <a:off x="680321" y="2336873"/>
            <a:ext cx="10121029" cy="3599316"/>
          </a:xfrm>
        </p:spPr>
        <p:txBody>
          <a:bodyPr>
            <a:normAutofit fontScale="85000" lnSpcReduction="10000"/>
          </a:bodyPr>
          <a:lstStyle/>
          <a:p>
            <a:pPr marL="0" indent="0">
              <a:buNone/>
            </a:pPr>
            <a:r>
              <a:rPr lang="en-US" sz="3000" dirty="0"/>
              <a:t>The highest submitted amounts are for the following </a:t>
            </a:r>
          </a:p>
          <a:p>
            <a:pPr marL="0" indent="0">
              <a:buNone/>
            </a:pPr>
            <a:r>
              <a:rPr lang="en-US" sz="3000" dirty="0"/>
              <a:t>Practices</a:t>
            </a:r>
          </a:p>
          <a:p>
            <a:r>
              <a:rPr lang="en-US" sz="3000" dirty="0"/>
              <a:t>Ambulatory Surgical Center</a:t>
            </a:r>
          </a:p>
          <a:p>
            <a:r>
              <a:rPr lang="en-US" sz="3000" dirty="0"/>
              <a:t>Cardiac Surgery</a:t>
            </a:r>
          </a:p>
          <a:p>
            <a:endParaRPr lang="en-US" dirty="0"/>
          </a:p>
          <a:p>
            <a:r>
              <a:rPr lang="en-US" dirty="0"/>
              <a:t>Using </a:t>
            </a:r>
            <a:r>
              <a:rPr lang="en-US" dirty="0" err="1"/>
              <a:t>Medicare_ps_puf</a:t>
            </a:r>
            <a:r>
              <a:rPr lang="en-US" dirty="0"/>
              <a:t> dataset We calculate submitted charge amount per service for each provider as total submitted charge amount / total number of services provided</a:t>
            </a:r>
          </a:p>
          <a:p>
            <a:r>
              <a:rPr lang="en-US" dirty="0"/>
              <a:t>After this we group by for each practice and calculate the average submitted charge amount per practice. Following graph shows the results across different practices</a:t>
            </a:r>
          </a:p>
          <a:p>
            <a:endParaRPr lang="en-US" dirty="0"/>
          </a:p>
        </p:txBody>
      </p:sp>
      <p:sp>
        <p:nvSpPr>
          <p:cNvPr id="5" name="Slide Number Placeholder 4"/>
          <p:cNvSpPr>
            <a:spLocks noGrp="1"/>
          </p:cNvSpPr>
          <p:nvPr>
            <p:ph type="sldNum" sz="quarter" idx="12"/>
          </p:nvPr>
        </p:nvSpPr>
        <p:spPr/>
        <p:txBody>
          <a:bodyPr/>
          <a:lstStyle/>
          <a:p>
            <a:fld id="{8677DB2B-84A7-4D32-AC20-4B2EB6FD701C}" type="slidenum">
              <a:rPr lang="en-US" smtClean="0"/>
              <a:t>6</a:t>
            </a:fld>
            <a:endParaRPr lang="en-US"/>
          </a:p>
        </p:txBody>
      </p:sp>
    </p:spTree>
    <p:extLst>
      <p:ext uri="{BB962C8B-B14F-4D97-AF65-F5344CB8AC3E}">
        <p14:creationId xmlns:p14="http://schemas.microsoft.com/office/powerpoint/2010/main" val="165467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Physician Fraud and Abuse</a:t>
            </a:r>
          </a:p>
        </p:txBody>
      </p:sp>
      <p:sp>
        <p:nvSpPr>
          <p:cNvPr id="5" name="Content Placeholder 4"/>
          <p:cNvSpPr>
            <a:spLocks noGrp="1"/>
          </p:cNvSpPr>
          <p:nvPr>
            <p:ph idx="1"/>
          </p:nvPr>
        </p:nvSpPr>
        <p:spPr>
          <a:xfrm>
            <a:off x="337421" y="2627626"/>
            <a:ext cx="3472580" cy="3599316"/>
          </a:xfrm>
        </p:spPr>
        <p:txBody>
          <a:bodyPr/>
          <a:lstStyle/>
          <a:p>
            <a:pPr marL="0" indent="0">
              <a:buNone/>
            </a:pPr>
            <a:r>
              <a:rPr lang="en-US" dirty="0"/>
              <a:t>Graph showing the average submitted </a:t>
            </a:r>
            <a:r>
              <a:rPr lang="en-US" dirty="0" err="1"/>
              <a:t>medicare</a:t>
            </a:r>
            <a:r>
              <a:rPr lang="en-US" dirty="0"/>
              <a:t> charge amount per provider for each of the practices</a:t>
            </a:r>
          </a:p>
        </p:txBody>
      </p:sp>
      <p:pic>
        <p:nvPicPr>
          <p:cNvPr id="3" name="Picture 2"/>
          <p:cNvPicPr>
            <a:picLocks noChangeAspect="1"/>
          </p:cNvPicPr>
          <p:nvPr/>
        </p:nvPicPr>
        <p:blipFill>
          <a:blip r:embed="rId2"/>
          <a:stretch>
            <a:fillRect/>
          </a:stretch>
        </p:blipFill>
        <p:spPr>
          <a:xfrm>
            <a:off x="4292770" y="2222246"/>
            <a:ext cx="7038975" cy="4410075"/>
          </a:xfrm>
          <a:prstGeom prst="rect">
            <a:avLst/>
          </a:prstGeom>
        </p:spPr>
      </p:pic>
      <p:sp>
        <p:nvSpPr>
          <p:cNvPr id="7" name="Slide Number Placeholder 6"/>
          <p:cNvSpPr>
            <a:spLocks noGrp="1"/>
          </p:cNvSpPr>
          <p:nvPr>
            <p:ph type="sldNum" sz="quarter" idx="12"/>
          </p:nvPr>
        </p:nvSpPr>
        <p:spPr/>
        <p:txBody>
          <a:bodyPr/>
          <a:lstStyle/>
          <a:p>
            <a:fld id="{8677DB2B-84A7-4D32-AC20-4B2EB6FD701C}" type="slidenum">
              <a:rPr lang="en-US" smtClean="0"/>
              <a:t>7</a:t>
            </a:fld>
            <a:endParaRPr lang="en-US"/>
          </a:p>
        </p:txBody>
      </p:sp>
    </p:spTree>
    <p:extLst>
      <p:ext uri="{BB962C8B-B14F-4D97-AF65-F5344CB8AC3E}">
        <p14:creationId xmlns:p14="http://schemas.microsoft.com/office/powerpoint/2010/main" val="406215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Physician Fraud and Abuse</a:t>
            </a:r>
          </a:p>
        </p:txBody>
      </p:sp>
      <p:sp>
        <p:nvSpPr>
          <p:cNvPr id="5" name="Content Placeholder 4"/>
          <p:cNvSpPr>
            <a:spLocks noGrp="1"/>
          </p:cNvSpPr>
          <p:nvPr>
            <p:ph idx="1"/>
          </p:nvPr>
        </p:nvSpPr>
        <p:spPr>
          <a:xfrm>
            <a:off x="204070" y="2932426"/>
            <a:ext cx="5720479" cy="2077724"/>
          </a:xfrm>
        </p:spPr>
        <p:txBody>
          <a:bodyPr/>
          <a:lstStyle/>
          <a:p>
            <a:pPr marL="0" indent="0" algn="just">
              <a:buNone/>
            </a:pPr>
            <a:r>
              <a:rPr lang="en-US" dirty="0"/>
              <a:t>The graph is for “Ambulatory Surgical Center” provider type. We see that the following providers, all organization types, are charging way high compared to the others.</a:t>
            </a:r>
          </a:p>
          <a:p>
            <a:pPr marL="0" indent="0" algn="just">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731" y="2076548"/>
            <a:ext cx="5428079" cy="4523399"/>
          </a:xfrm>
          <a:prstGeom prst="rect">
            <a:avLst/>
          </a:prstGeom>
        </p:spPr>
      </p:pic>
      <p:sp>
        <p:nvSpPr>
          <p:cNvPr id="6" name="Slide Number Placeholder 5"/>
          <p:cNvSpPr>
            <a:spLocks noGrp="1"/>
          </p:cNvSpPr>
          <p:nvPr>
            <p:ph type="sldNum" sz="quarter" idx="12"/>
          </p:nvPr>
        </p:nvSpPr>
        <p:spPr/>
        <p:txBody>
          <a:bodyPr/>
          <a:lstStyle/>
          <a:p>
            <a:fld id="{8677DB2B-84A7-4D32-AC20-4B2EB6FD701C}" type="slidenum">
              <a:rPr lang="en-US" smtClean="0"/>
              <a:t>8</a:t>
            </a:fld>
            <a:endParaRPr lang="en-US"/>
          </a:p>
        </p:txBody>
      </p:sp>
    </p:spTree>
    <p:extLst>
      <p:ext uri="{BB962C8B-B14F-4D97-AF65-F5344CB8AC3E}">
        <p14:creationId xmlns:p14="http://schemas.microsoft.com/office/powerpoint/2010/main" val="388617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Physician Fraud and Abuse</a:t>
            </a:r>
          </a:p>
        </p:txBody>
      </p:sp>
      <p:sp>
        <p:nvSpPr>
          <p:cNvPr id="8" name="Rectangle 2"/>
          <p:cNvSpPr>
            <a:spLocks noChangeArrowheads="1"/>
          </p:cNvSpPr>
          <p:nvPr/>
        </p:nvSpPr>
        <p:spPr bwMode="auto">
          <a:xfrm>
            <a:off x="228600" y="2256623"/>
            <a:ext cx="111823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see that the following providers, all organizations, are charging </a:t>
            </a:r>
            <a:r>
              <a:rPr lang="en-US" altLang="en-US" sz="2800" dirty="0">
                <a:latin typeface="Calibri" panose="020F0502020204030204" pitchFamily="34" charset="0"/>
                <a:ea typeface="Calibri" panose="020F0502020204030204" pitchFamily="34" charset="0"/>
                <a:cs typeface="Times New Roman" panose="02020603050405020304" pitchFamily="18" charset="0"/>
              </a:rPr>
              <a:t>higher amount </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compared to the others.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318427684"/>
              </p:ext>
            </p:extLst>
          </p:nvPr>
        </p:nvGraphicFramePr>
        <p:xfrm>
          <a:off x="438150" y="3820000"/>
          <a:ext cx="11239500" cy="1567461"/>
        </p:xfrm>
        <a:graphic>
          <a:graphicData uri="http://schemas.openxmlformats.org/drawingml/2006/table">
            <a:tbl>
              <a:tblPr firstRow="1" firstCol="1" bandRow="1">
                <a:tableStyleId>{5C22544A-7EE6-4342-B048-85BDC9FD1C3A}</a:tableStyleId>
              </a:tblPr>
              <a:tblGrid>
                <a:gridCol w="2157743">
                  <a:extLst>
                    <a:ext uri="{9D8B030D-6E8A-4147-A177-3AD203B41FA5}">
                      <a16:colId xmlns:a16="http://schemas.microsoft.com/office/drawing/2014/main" val="4178161067"/>
                    </a:ext>
                  </a:extLst>
                </a:gridCol>
                <a:gridCol w="5212244">
                  <a:extLst>
                    <a:ext uri="{9D8B030D-6E8A-4147-A177-3AD203B41FA5}">
                      <a16:colId xmlns:a16="http://schemas.microsoft.com/office/drawing/2014/main" val="648139299"/>
                    </a:ext>
                  </a:extLst>
                </a:gridCol>
                <a:gridCol w="3869513">
                  <a:extLst>
                    <a:ext uri="{9D8B030D-6E8A-4147-A177-3AD203B41FA5}">
                      <a16:colId xmlns:a16="http://schemas.microsoft.com/office/drawing/2014/main" val="1641711723"/>
                    </a:ext>
                  </a:extLst>
                </a:gridCol>
              </a:tblGrid>
              <a:tr h="522487">
                <a:tc>
                  <a:txBody>
                    <a:bodyPr/>
                    <a:lstStyle/>
                    <a:p>
                      <a:pPr marL="0" marR="0">
                        <a:spcBef>
                          <a:spcPts val="0"/>
                        </a:spcBef>
                        <a:spcAft>
                          <a:spcPts val="0"/>
                        </a:spcAft>
                      </a:pPr>
                      <a:r>
                        <a:rPr lang="en-US" sz="2000" b="0">
                          <a:effectLst/>
                          <a:latin typeface="Arial" panose="020B0604020202020204" pitchFamily="34" charset="0"/>
                          <a:cs typeface="Arial" panose="020B0604020202020204" pitchFamily="34" charset="0"/>
                        </a:rPr>
                        <a:t>Provider</a:t>
                      </a:r>
                      <a:endParaRPr lang="en-US" sz="20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b="0">
                          <a:effectLst/>
                          <a:latin typeface="Arial" panose="020B0604020202020204" pitchFamily="34" charset="0"/>
                          <a:cs typeface="Arial" panose="020B0604020202020204" pitchFamily="34" charset="0"/>
                        </a:rPr>
                        <a:t>Provider_Org_Last_Name</a:t>
                      </a:r>
                      <a:endParaRPr lang="en-US" sz="20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b="0">
                          <a:effectLst/>
                          <a:latin typeface="Arial" panose="020B0604020202020204" pitchFamily="34" charset="0"/>
                          <a:cs typeface="Arial" panose="020B0604020202020204" pitchFamily="34" charset="0"/>
                        </a:rPr>
                        <a:t>Submitted charged amount</a:t>
                      </a:r>
                      <a:endParaRPr lang="en-US" sz="20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301800"/>
                  </a:ext>
                </a:extLst>
              </a:tr>
              <a:tr h="522487">
                <a:tc>
                  <a:txBody>
                    <a:bodyPr/>
                    <a:lstStyle/>
                    <a:p>
                      <a:pPr marL="0" marR="0">
                        <a:spcBef>
                          <a:spcPts val="0"/>
                        </a:spcBef>
                        <a:spcAft>
                          <a:spcPts val="0"/>
                        </a:spcAft>
                      </a:pPr>
                      <a:r>
                        <a:rPr lang="en-US" sz="2000" b="0" kern="1200">
                          <a:solidFill>
                            <a:schemeClr val="dk1"/>
                          </a:solidFill>
                          <a:effectLst/>
                          <a:latin typeface="Arial" panose="020B0604020202020204" pitchFamily="34" charset="0"/>
                          <a:ea typeface="+mn-ea"/>
                          <a:cs typeface="Arial" panose="020B0604020202020204" pitchFamily="34" charset="0"/>
                        </a:rPr>
                        <a:t>1427166990</a:t>
                      </a:r>
                    </a:p>
                  </a:txBody>
                  <a:tcPr marL="68580" marR="68580" marT="0" marB="0"/>
                </a:tc>
                <a:tc>
                  <a:txBody>
                    <a:bodyPr/>
                    <a:lstStyle/>
                    <a:p>
                      <a:pPr marL="0" marR="0">
                        <a:spcBef>
                          <a:spcPts val="0"/>
                        </a:spcBef>
                        <a:spcAft>
                          <a:spcPts val="0"/>
                        </a:spcAft>
                      </a:pPr>
                      <a:r>
                        <a:rPr lang="en-US" sz="2000" b="0" kern="1200">
                          <a:solidFill>
                            <a:schemeClr val="dk1"/>
                          </a:solidFill>
                          <a:effectLst/>
                          <a:latin typeface="Arial" panose="020B0604020202020204" pitchFamily="34" charset="0"/>
                          <a:ea typeface="+mn-ea"/>
                          <a:cs typeface="Arial" panose="020B0604020202020204" pitchFamily="34" charset="0"/>
                        </a:rPr>
                        <a:t>LOS ALTOS SURGERY CENTER</a:t>
                      </a:r>
                    </a:p>
                  </a:txBody>
                  <a:tcPr marL="68580" marR="68580" marT="0" marB="0"/>
                </a:tc>
                <a:tc>
                  <a:txBody>
                    <a:bodyPr/>
                    <a:lstStyle/>
                    <a:p>
                      <a:pPr marL="0" marR="0">
                        <a:spcBef>
                          <a:spcPts val="0"/>
                        </a:spcBef>
                        <a:spcAft>
                          <a:spcPts val="0"/>
                        </a:spcAft>
                      </a:pPr>
                      <a:r>
                        <a:rPr lang="en-US" sz="2000" b="0" kern="1200">
                          <a:solidFill>
                            <a:schemeClr val="dk1"/>
                          </a:solidFill>
                          <a:effectLst/>
                          <a:latin typeface="Arial" panose="020B0604020202020204" pitchFamily="34" charset="0"/>
                          <a:ea typeface="+mn-ea"/>
                          <a:cs typeface="Arial" panose="020B0604020202020204" pitchFamily="34" charset="0"/>
                        </a:rPr>
                        <a:t>45653.67</a:t>
                      </a:r>
                    </a:p>
                  </a:txBody>
                  <a:tcPr marL="68580" marR="68580" marT="0" marB="0"/>
                </a:tc>
                <a:extLst>
                  <a:ext uri="{0D108BD9-81ED-4DB2-BD59-A6C34878D82A}">
                    <a16:rowId xmlns:a16="http://schemas.microsoft.com/office/drawing/2014/main" val="2621309860"/>
                  </a:ext>
                </a:extLst>
              </a:tr>
              <a:tr h="522487">
                <a:tc>
                  <a:txBody>
                    <a:bodyPr/>
                    <a:lstStyle/>
                    <a:p>
                      <a:pPr marL="0" marR="0">
                        <a:spcBef>
                          <a:spcPts val="0"/>
                        </a:spcBef>
                        <a:spcAft>
                          <a:spcPts val="0"/>
                        </a:spcAft>
                      </a:pPr>
                      <a:r>
                        <a:rPr lang="en-US" sz="2000" b="0" kern="1200">
                          <a:solidFill>
                            <a:schemeClr val="dk1"/>
                          </a:solidFill>
                          <a:effectLst/>
                          <a:latin typeface="Arial" panose="020B0604020202020204" pitchFamily="34" charset="0"/>
                          <a:ea typeface="+mn-ea"/>
                          <a:cs typeface="Arial" panose="020B0604020202020204" pitchFamily="34" charset="0"/>
                        </a:rPr>
                        <a:t>1477891364</a:t>
                      </a:r>
                    </a:p>
                  </a:txBody>
                  <a:tcPr marL="68580" marR="68580" marT="0" marB="0"/>
                </a:tc>
                <a:tc>
                  <a:txBody>
                    <a:bodyPr/>
                    <a:lstStyle/>
                    <a:p>
                      <a:pPr marL="0" marR="0">
                        <a:spcBef>
                          <a:spcPts val="0"/>
                        </a:spcBef>
                        <a:spcAft>
                          <a:spcPts val="0"/>
                        </a:spcAft>
                      </a:pPr>
                      <a:r>
                        <a:rPr lang="en-US" sz="2000" b="0" kern="1200">
                          <a:solidFill>
                            <a:schemeClr val="dk1"/>
                          </a:solidFill>
                          <a:effectLst/>
                          <a:latin typeface="Arial" panose="020B0604020202020204" pitchFamily="34" charset="0"/>
                          <a:ea typeface="+mn-ea"/>
                          <a:cs typeface="Arial" panose="020B0604020202020204" pitchFamily="34" charset="0"/>
                        </a:rPr>
                        <a:t>ALASKA HEART INSTITUTE LLC</a:t>
                      </a:r>
                    </a:p>
                  </a:txBody>
                  <a:tcPr marL="68580" marR="68580" marT="0" marB="0"/>
                </a:tc>
                <a:tc>
                  <a:txBody>
                    <a:bodyPr/>
                    <a:lstStyle/>
                    <a:p>
                      <a:pPr marL="0" marR="0">
                        <a:spcBef>
                          <a:spcPts val="0"/>
                        </a:spcBef>
                        <a:spcAft>
                          <a:spcPts val="0"/>
                        </a:spcAft>
                      </a:pPr>
                      <a:r>
                        <a:rPr lang="en-US" sz="2000" b="0" kern="1200" dirty="0">
                          <a:solidFill>
                            <a:schemeClr val="dk1"/>
                          </a:solidFill>
                          <a:effectLst/>
                          <a:latin typeface="Arial" panose="020B0604020202020204" pitchFamily="34" charset="0"/>
                          <a:ea typeface="+mn-ea"/>
                          <a:cs typeface="Arial" panose="020B0604020202020204" pitchFamily="34" charset="0"/>
                        </a:rPr>
                        <a:t>45446.67</a:t>
                      </a:r>
                    </a:p>
                  </a:txBody>
                  <a:tcPr marL="68580" marR="68580" marT="0" marB="0"/>
                </a:tc>
                <a:extLst>
                  <a:ext uri="{0D108BD9-81ED-4DB2-BD59-A6C34878D82A}">
                    <a16:rowId xmlns:a16="http://schemas.microsoft.com/office/drawing/2014/main" val="1605749248"/>
                  </a:ext>
                </a:extLst>
              </a:tr>
            </a:tbl>
          </a:graphicData>
        </a:graphic>
      </p:graphicFrame>
      <p:sp>
        <p:nvSpPr>
          <p:cNvPr id="4" name="Slide Number Placeholder 3"/>
          <p:cNvSpPr>
            <a:spLocks noGrp="1"/>
          </p:cNvSpPr>
          <p:nvPr>
            <p:ph type="sldNum" sz="quarter" idx="12"/>
          </p:nvPr>
        </p:nvSpPr>
        <p:spPr/>
        <p:txBody>
          <a:bodyPr/>
          <a:lstStyle/>
          <a:p>
            <a:fld id="{8677DB2B-84A7-4D32-AC20-4B2EB6FD701C}" type="slidenum">
              <a:rPr lang="en-US" smtClean="0"/>
              <a:t>9</a:t>
            </a:fld>
            <a:endParaRPr lang="en-US"/>
          </a:p>
        </p:txBody>
      </p:sp>
    </p:spTree>
    <p:extLst>
      <p:ext uri="{BB962C8B-B14F-4D97-AF65-F5344CB8AC3E}">
        <p14:creationId xmlns:p14="http://schemas.microsoft.com/office/powerpoint/2010/main" val="7809029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150</TotalTime>
  <Words>721</Words>
  <Application>Microsoft Office PowerPoint</Application>
  <PresentationFormat>Widescreen</PresentationFormat>
  <Paragraphs>92</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Berlin</vt:lpstr>
      <vt:lpstr>Worksheet</vt:lpstr>
      <vt:lpstr>The Data</vt:lpstr>
      <vt:lpstr>Expensive Procedures by Region</vt:lpstr>
      <vt:lpstr>Expensive Procedures by Region</vt:lpstr>
      <vt:lpstr>Expensive Procedures by Region</vt:lpstr>
      <vt:lpstr>Potential Physician Fraud or Abuse</vt:lpstr>
      <vt:lpstr>Physician Fraud and Abuse</vt:lpstr>
      <vt:lpstr>Physician Fraud and Abuse</vt:lpstr>
      <vt:lpstr>Physician Fraud and Abuse</vt:lpstr>
      <vt:lpstr>Physician Fraud and Abuse</vt:lpstr>
      <vt:lpstr>Physician Fraud and Abuse</vt:lpstr>
      <vt:lpstr>Variation in DME Spending per Beneficiary</vt:lpstr>
      <vt:lpstr>Physicians – Category/ Payments/ Specialties</vt:lpstr>
      <vt:lpstr>Physicians – Category/ Payments/ Specialties</vt:lpstr>
      <vt:lpstr>Physicians – Category/ Payments/ Specialties</vt:lpstr>
      <vt:lpstr>Physicians – Category/ Payments/ Specialties</vt:lpstr>
      <vt:lpstr>Physicians – Category/ Payments/ Specialties</vt:lpstr>
      <vt:lpstr>Disparities in Payment Patterns</vt:lpstr>
      <vt:lpstr>Disparities in Payment Patterns</vt:lpstr>
      <vt:lpstr>Rural/ Urban/ Ethnic/ Age Differences</vt:lpstr>
      <vt:lpstr>Home Health Care Analysis</vt:lpstr>
      <vt:lpstr>Home Health Care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OPTIMUS</dc:title>
  <dc:creator>Serenity</dc:creator>
  <cp:lastModifiedBy>Romita Agarwal</cp:lastModifiedBy>
  <cp:revision>24</cp:revision>
  <dcterms:created xsi:type="dcterms:W3CDTF">2017-03-16T01:26:26Z</dcterms:created>
  <dcterms:modified xsi:type="dcterms:W3CDTF">2017-03-16T19:25:42Z</dcterms:modified>
</cp:coreProperties>
</file>