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846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65317-2E50-5943-9624-88B2526B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2F69FA-1EDA-E648-8381-80DFD4BFD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53C658-5689-FA43-943E-71D0E81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E8625-D922-B647-894D-06633F84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FDF9FD-A557-C84B-84E2-5C11235C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3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D47440-5045-6041-9831-49FE1431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11FC06-ACFA-5546-A3EC-FE17DAB4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FF5BE-4548-1048-BF40-C5CA5A33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C846C-0A95-6942-B1DB-6E5209D5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193499-D3CA-6046-A8E3-217F4657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622A6B-049F-5143-B96E-2AC882AC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14449B-8B20-B047-B9F8-E97642E0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49787-DD7F-544F-90B8-968A39A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D4ED2-B1BA-0F41-8436-CA1285BE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E1BAF-2A1B-5A42-AB88-5816BCAA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3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D0682-9BD2-9D49-B448-026CBC9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92D4A6-ACA8-FA45-9DCC-56E1396A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407AB-FC3B-2547-920D-A6EA486E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0F5CF9-2E03-8942-9B0D-82F2A001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00AD43-C192-9247-B689-903539F4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37C24-D329-8849-89D3-B4D4E21E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50CDA-CF85-D747-BF48-63FA24A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EEDE4-6492-F242-B450-8D154F38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27D25F-F1F4-BE43-A81A-09A13CD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8A62A-51A3-3245-A39D-05A5171D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6DD5E-428B-A646-891C-A5BECE62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A2CC2-EB89-4E41-81FD-0D886FC3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A622A5-55F2-5841-8314-2492147FE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CF38BC-80BB-214D-8C1B-4E4C3D4F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45D644-C13C-614C-A1D3-6E04BFFD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6DF2C-E7E3-2F45-99DF-109333E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7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6F754-6A82-C746-9D4C-090FA17C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7B36EB-7F9A-C048-B49F-022E74A2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12A32F-DF70-D848-BF2E-F5558ED3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E4BC4B9-2DAE-B347-A540-7C6C4160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059237-D7B6-5343-9107-26321E71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0894F0-E85B-EE42-8D23-4D804258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AE25A5-ADAF-2942-B0A5-CB9A624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8DC6CB-2946-7B45-90FD-FC4223B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FE391-1BA9-E04C-9AB1-6181EA0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49ECFD-3D1A-CD43-93AA-059DB449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1EC86D-962A-6643-93F9-78143D67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A1ED31-B0DE-DC48-AB5C-CEE5FC1D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90BAB4-9042-6A47-9D1A-805C394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CD595-FE2D-AD46-A3A5-F9D1114B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933726-D7D6-7647-B2AA-669E2EA8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F89DA-2D87-F24A-BEA0-ECE01E69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20BFA-6B4D-314F-9D0B-4638BC36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0E7CE7-0383-E948-8746-75932F97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D6A7EF-90E2-0D4C-8879-F77BA3C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FD5D9C-18E9-5D45-B894-93BB33B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92F990-8876-EB46-98BA-76A0EF2C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4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6BEE7-574D-E643-BFC0-B1A1B0D7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1DB691-E349-D540-946D-A43B97B96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E1C74B-EE5B-464E-80E1-271B9CC4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4D2843-90C5-A84E-81CF-6F61A771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4BA378-F073-634C-9189-34C6374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9C753C-D68E-944A-899D-A8FBC2A4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F21414-2691-F54F-B22F-6C5584EB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D7797-A4CF-3C42-BCE9-0B846A4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41EBBA-4EB2-F341-AF65-8404E389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FEEE-93BD-5442-9952-3CC8671BE65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E4638E-225B-8445-930F-AE0A4114F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EFC53-AB01-A441-AB25-965207C3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0C1-65C8-BA47-AF07-661395482C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6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jhfast/empath-clie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mmunity/tutorials/fuzzy-string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90C778-9870-4A4E-83F2-E31769DBD85D}"/>
              </a:ext>
            </a:extLst>
          </p:cNvPr>
          <p:cNvSpPr/>
          <p:nvPr/>
        </p:nvSpPr>
        <p:spPr>
          <a:xfrm>
            <a:off x="4629151" y="3673478"/>
            <a:ext cx="7562850" cy="22986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8181F3-D8AB-E240-9547-16C619B7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471" y="3746508"/>
            <a:ext cx="5810249" cy="1079497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</a:rPr>
              <a:t>Mining of Finnish-Russian trade barriers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E1EDEE-8561-1443-AEBF-52D49CCF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1" y="5114139"/>
            <a:ext cx="4038600" cy="527047"/>
          </a:xfrm>
          <a:noFill/>
        </p:spPr>
        <p:txBody>
          <a:bodyPr>
            <a:noAutofit/>
          </a:bodyPr>
          <a:lstStyle/>
          <a:p>
            <a:pPr algn="l"/>
            <a:r>
              <a:rPr lang="en-GB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DAVID GUSSONI</a:t>
            </a:r>
          </a:p>
          <a:p>
            <a:pPr algn="l"/>
            <a:r>
              <a:rPr lang="en-GB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VINCENZO ROMITO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EB012A3A-6A25-1444-9CC8-EE03A8C6FDE8}"/>
              </a:ext>
            </a:extLst>
          </p:cNvPr>
          <p:cNvCxnSpPr>
            <a:cxnSpLocks/>
          </p:cNvCxnSpPr>
          <p:nvPr/>
        </p:nvCxnSpPr>
        <p:spPr>
          <a:xfrm>
            <a:off x="4929199" y="4883157"/>
            <a:ext cx="682941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ge1image39233488">
            <a:extLst>
              <a:ext uri="{FF2B5EF4-FFF2-40B4-BE49-F238E27FC236}">
                <a16:creationId xmlns:a16="http://schemas.microsoft.com/office/drawing/2014/main" id="{4A65061B-8D2E-F64B-BCB1-18D0ABD2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50" y="3885610"/>
            <a:ext cx="610821" cy="8012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476D084E-992A-CE43-8CBC-A6E80BBCFE26}"/>
              </a:ext>
            </a:extLst>
          </p:cNvPr>
          <p:cNvSpPr txBox="1">
            <a:spLocks/>
          </p:cNvSpPr>
          <p:nvPr/>
        </p:nvSpPr>
        <p:spPr>
          <a:xfrm>
            <a:off x="7720016" y="5114139"/>
            <a:ext cx="4038600" cy="527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NLP &amp; Text Mining – Project 30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A.Y. 2020 – 2021</a:t>
            </a:r>
          </a:p>
        </p:txBody>
      </p:sp>
    </p:spTree>
    <p:extLst>
      <p:ext uri="{BB962C8B-B14F-4D97-AF65-F5344CB8AC3E}">
        <p14:creationId xmlns:p14="http://schemas.microsoft.com/office/powerpoint/2010/main" val="82329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Future schedule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entagono 2">
            <a:extLst>
              <a:ext uri="{FF2B5EF4-FFF2-40B4-BE49-F238E27FC236}">
                <a16:creationId xmlns:a16="http://schemas.microsoft.com/office/drawing/2014/main" id="{CE3977E0-55DC-7944-B340-F8F84D589CE8}"/>
              </a:ext>
            </a:extLst>
          </p:cNvPr>
          <p:cNvSpPr/>
          <p:nvPr/>
        </p:nvSpPr>
        <p:spPr>
          <a:xfrm>
            <a:off x="900112" y="3136100"/>
            <a:ext cx="10787063" cy="582619"/>
          </a:xfrm>
          <a:prstGeom prst="homePlate">
            <a:avLst/>
          </a:prstGeom>
          <a:solidFill>
            <a:srgbClr val="1E77B5">
              <a:alpha val="90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150EFE-5ED8-DA48-B190-AA866BB0482B}"/>
              </a:ext>
            </a:extLst>
          </p:cNvPr>
          <p:cNvSpPr txBox="1"/>
          <p:nvPr/>
        </p:nvSpPr>
        <p:spPr>
          <a:xfrm>
            <a:off x="900112" y="1971683"/>
            <a:ext cx="439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5 out of 11 tasks are completed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8FE03BF-9CEC-2741-B8FB-E8E2CED48A98}"/>
              </a:ext>
            </a:extLst>
          </p:cNvPr>
          <p:cNvCxnSpPr>
            <a:cxnSpLocks/>
          </p:cNvCxnSpPr>
          <p:nvPr/>
        </p:nvCxnSpPr>
        <p:spPr>
          <a:xfrm>
            <a:off x="900112" y="3428993"/>
            <a:ext cx="1078706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54EFC05-8DEA-6946-9C3A-42FF57F5008F}"/>
              </a:ext>
            </a:extLst>
          </p:cNvPr>
          <p:cNvCxnSpPr>
            <a:cxnSpLocks/>
          </p:cNvCxnSpPr>
          <p:nvPr/>
        </p:nvCxnSpPr>
        <p:spPr>
          <a:xfrm>
            <a:off x="2028825" y="3428999"/>
            <a:ext cx="0" cy="13782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D220D42-8C47-FF48-ACF6-FC9613541CA7}"/>
              </a:ext>
            </a:extLst>
          </p:cNvPr>
          <p:cNvSpPr txBox="1"/>
          <p:nvPr/>
        </p:nvSpPr>
        <p:spPr>
          <a:xfrm>
            <a:off x="1731596" y="4877379"/>
            <a:ext cx="594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LDA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A9BD37B-1E31-784B-BF23-1BB7AA6A1971}"/>
              </a:ext>
            </a:extLst>
          </p:cNvPr>
          <p:cNvCxnSpPr>
            <a:cxnSpLocks/>
          </p:cNvCxnSpPr>
          <p:nvPr/>
        </p:nvCxnSpPr>
        <p:spPr>
          <a:xfrm>
            <a:off x="4528801" y="3428996"/>
            <a:ext cx="0" cy="13782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D99A97E-5572-7742-A310-2D61188150B8}"/>
              </a:ext>
            </a:extLst>
          </p:cNvPr>
          <p:cNvSpPr txBox="1"/>
          <p:nvPr/>
        </p:nvSpPr>
        <p:spPr>
          <a:xfrm>
            <a:off x="5794104" y="4810411"/>
            <a:ext cx="1798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Fuzzy </a:t>
            </a:r>
          </a:p>
          <a:p>
            <a:pPr algn="ctr"/>
            <a:r>
              <a:rPr lang="en-GB" sz="2000" dirty="0"/>
              <a:t>string matching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295729-44DC-B145-879C-25A90471A31D}"/>
              </a:ext>
            </a:extLst>
          </p:cNvPr>
          <p:cNvCxnSpPr>
            <a:cxnSpLocks/>
          </p:cNvCxnSpPr>
          <p:nvPr/>
        </p:nvCxnSpPr>
        <p:spPr>
          <a:xfrm>
            <a:off x="6693357" y="3428995"/>
            <a:ext cx="0" cy="13782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79223B2-B953-3F45-A99E-8D56C43D5475}"/>
              </a:ext>
            </a:extLst>
          </p:cNvPr>
          <p:cNvSpPr txBox="1"/>
          <p:nvPr/>
        </p:nvSpPr>
        <p:spPr>
          <a:xfrm>
            <a:off x="3470209" y="4824550"/>
            <a:ext cx="2117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WEO categories </a:t>
            </a:r>
          </a:p>
          <a:p>
            <a:pPr algn="ctr"/>
            <a:r>
              <a:rPr lang="en-GB" sz="2000" dirty="0"/>
              <a:t>sentiment analysis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F608B58-F948-F447-B682-600B2F486C58}"/>
              </a:ext>
            </a:extLst>
          </p:cNvPr>
          <p:cNvCxnSpPr>
            <a:cxnSpLocks/>
          </p:cNvCxnSpPr>
          <p:nvPr/>
        </p:nvCxnSpPr>
        <p:spPr>
          <a:xfrm>
            <a:off x="8831719" y="3428994"/>
            <a:ext cx="0" cy="13782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5C031CA-F9CC-864D-BE43-27EE54B9D485}"/>
              </a:ext>
            </a:extLst>
          </p:cNvPr>
          <p:cNvSpPr txBox="1"/>
          <p:nvPr/>
        </p:nvSpPr>
        <p:spPr>
          <a:xfrm>
            <a:off x="8563857" y="48927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934EA4B-8B6E-A547-91D0-941A9CE8642A}"/>
              </a:ext>
            </a:extLst>
          </p:cNvPr>
          <p:cNvCxnSpPr>
            <a:cxnSpLocks/>
          </p:cNvCxnSpPr>
          <p:nvPr/>
        </p:nvCxnSpPr>
        <p:spPr>
          <a:xfrm>
            <a:off x="10689095" y="3428993"/>
            <a:ext cx="0" cy="13782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0C0CC7-BE70-164D-9CC2-2D99FD86C720}"/>
              </a:ext>
            </a:extLst>
          </p:cNvPr>
          <p:cNvSpPr txBox="1"/>
          <p:nvPr/>
        </p:nvSpPr>
        <p:spPr>
          <a:xfrm>
            <a:off x="10278181" y="4892768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ACA8E637-B54D-7844-BF08-FA554318BFBC}"/>
              </a:ext>
            </a:extLst>
          </p:cNvPr>
          <p:cNvCxnSpPr>
            <a:cxnSpLocks/>
          </p:cNvCxnSpPr>
          <p:nvPr/>
        </p:nvCxnSpPr>
        <p:spPr>
          <a:xfrm flipV="1">
            <a:off x="5675041" y="2433348"/>
            <a:ext cx="0" cy="2373894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7249D02-C0C8-904A-98B5-79BF4B2C7D5B}"/>
              </a:ext>
            </a:extLst>
          </p:cNvPr>
          <p:cNvSpPr txBox="1"/>
          <p:nvPr/>
        </p:nvSpPr>
        <p:spPr>
          <a:xfrm>
            <a:off x="3987914" y="2799551"/>
            <a:ext cx="108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OCTOBER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B8CC2C2-9D52-4F40-BE82-E1EFA1681105}"/>
              </a:ext>
            </a:extLst>
          </p:cNvPr>
          <p:cNvSpPr txBox="1"/>
          <p:nvPr/>
        </p:nvSpPr>
        <p:spPr>
          <a:xfrm>
            <a:off x="6051651" y="2799551"/>
            <a:ext cx="12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NOVEMBER</a:t>
            </a:r>
          </a:p>
        </p:txBody>
      </p:sp>
    </p:spTree>
    <p:extLst>
      <p:ext uri="{BB962C8B-B14F-4D97-AF65-F5344CB8AC3E}">
        <p14:creationId xmlns:p14="http://schemas.microsoft.com/office/powerpoint/2010/main" val="10933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A889D-00F1-764D-A274-7DAC58CA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solidFill>
            <a:schemeClr val="tx1">
              <a:alpha val="85000"/>
            </a:schemeClr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411374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Abstract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9734B5-C798-374E-A180-5217BAD30F65}"/>
              </a:ext>
            </a:extLst>
          </p:cNvPr>
          <p:cNvSpPr txBox="1"/>
          <p:nvPr/>
        </p:nvSpPr>
        <p:spPr>
          <a:xfrm>
            <a:off x="750093" y="2154246"/>
            <a:ext cx="1069181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The project consists on analysing the discussions between (mainly) Russian users on a forum website about their business activities in Finland, regarding the fish industry and market. The goal is to investigate what are the main </a:t>
            </a:r>
            <a:r>
              <a:rPr lang="en-GB" sz="2400" b="1" dirty="0"/>
              <a:t>trade barriers</a:t>
            </a:r>
            <a:r>
              <a:rPr lang="en-GB" sz="2400" dirty="0"/>
              <a:t> encountered to develop their business exploiting NLP tools. Then, the focus is on the </a:t>
            </a:r>
            <a:r>
              <a:rPr lang="en-GB" sz="2400" b="1" dirty="0"/>
              <a:t>sentiment</a:t>
            </a:r>
            <a:r>
              <a:rPr lang="en-GB" sz="2400" dirty="0"/>
              <a:t> the users are experiencing while they’re approaching their difficulties. Moreover, we will compare them with official statistical data coming from the WEO (World Economic Organization), linking the </a:t>
            </a:r>
            <a:r>
              <a:rPr lang="en-GB" sz="2400" b="1" dirty="0"/>
              <a:t>macro-categories</a:t>
            </a:r>
            <a:r>
              <a:rPr lang="en-GB" sz="2400" dirty="0"/>
              <a:t> detected in the forum with the one classified by official trade organizations.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NLP topics investigated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9734B5-C798-374E-A180-5217BAD30F65}"/>
              </a:ext>
            </a:extLst>
          </p:cNvPr>
          <p:cNvSpPr txBox="1"/>
          <p:nvPr/>
        </p:nvSpPr>
        <p:spPr>
          <a:xfrm>
            <a:off x="750093" y="2274838"/>
            <a:ext cx="1069181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Semantic analysis (synonyms and/or inflection words detection for some key words, named-entity tagger)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Sentiment analysis (tracking sentiments throughout a thread using polarity scores)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Text categorization (LDA analysis, WordCloud visualization)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Work distribution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6806C7-9849-384D-83F2-001C6184A4B2}"/>
              </a:ext>
            </a:extLst>
          </p:cNvPr>
          <p:cNvSpPr txBox="1"/>
          <p:nvPr/>
        </p:nvSpPr>
        <p:spPr>
          <a:xfrm>
            <a:off x="423862" y="1949776"/>
            <a:ext cx="21193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GB" sz="2800" dirty="0"/>
              <a:t>Prior work:</a:t>
            </a:r>
          </a:p>
        </p:txBody>
      </p:sp>
      <p:sp>
        <p:nvSpPr>
          <p:cNvPr id="6" name="Mostrina 5">
            <a:extLst>
              <a:ext uri="{FF2B5EF4-FFF2-40B4-BE49-F238E27FC236}">
                <a16:creationId xmlns:a16="http://schemas.microsoft.com/office/drawing/2014/main" id="{F7ED8161-20AF-7D48-B7BC-BD9888BB58B1}"/>
              </a:ext>
            </a:extLst>
          </p:cNvPr>
          <p:cNvSpPr/>
          <p:nvPr/>
        </p:nvSpPr>
        <p:spPr>
          <a:xfrm>
            <a:off x="3014664" y="1617972"/>
            <a:ext cx="428625" cy="331804"/>
          </a:xfrm>
          <a:prstGeom prst="chevron">
            <a:avLst/>
          </a:prstGeom>
          <a:solidFill>
            <a:srgbClr val="0070C0">
              <a:alpha val="9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Mostrina 11">
            <a:extLst>
              <a:ext uri="{FF2B5EF4-FFF2-40B4-BE49-F238E27FC236}">
                <a16:creationId xmlns:a16="http://schemas.microsoft.com/office/drawing/2014/main" id="{52CC6548-63C8-C645-BA91-08304DB12641}"/>
              </a:ext>
            </a:extLst>
          </p:cNvPr>
          <p:cNvSpPr/>
          <p:nvPr/>
        </p:nvSpPr>
        <p:spPr>
          <a:xfrm>
            <a:off x="3014664" y="2472996"/>
            <a:ext cx="428625" cy="331804"/>
          </a:xfrm>
          <a:prstGeom prst="chevron">
            <a:avLst/>
          </a:prstGeom>
          <a:solidFill>
            <a:srgbClr val="0070C0">
              <a:alpha val="9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663C19-6C1D-5843-85AF-601B6E91C211}"/>
              </a:ext>
            </a:extLst>
          </p:cNvPr>
          <p:cNvSpPr txBox="1"/>
          <p:nvPr/>
        </p:nvSpPr>
        <p:spPr>
          <a:xfrm>
            <a:off x="3600450" y="142993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Empath client: </a:t>
            </a:r>
            <a:r>
              <a:rPr lang="en-US" sz="2000" u="sng" dirty="0">
                <a:hlinkClick r:id="rId3"/>
              </a:rPr>
              <a:t>https://github.com/Ejhfast/empath-client</a:t>
            </a:r>
            <a:r>
              <a:rPr lang="en-US" sz="2000" dirty="0"/>
              <a:t> </a:t>
            </a:r>
            <a:r>
              <a:rPr lang="en-GB" sz="2000" dirty="0"/>
              <a:t> </a:t>
            </a:r>
          </a:p>
          <a:p>
            <a:r>
              <a:rPr lang="en-GB" sz="2000" dirty="0"/>
              <a:t>exploited for category generation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BD062B3-4B23-DB4A-B1C8-9CFC74A9C37F}"/>
              </a:ext>
            </a:extLst>
          </p:cNvPr>
          <p:cNvSpPr txBox="1"/>
          <p:nvPr/>
        </p:nvSpPr>
        <p:spPr>
          <a:xfrm>
            <a:off x="3600450" y="2284955"/>
            <a:ext cx="84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Fuzzy-string-matching: </a:t>
            </a:r>
            <a:r>
              <a:rPr lang="en-US" sz="2000" u="sng" dirty="0">
                <a:hlinkClick r:id="rId4"/>
              </a:rPr>
              <a:t>https://www.datacamp.com/community/tutorials/fuzzy-string-python</a:t>
            </a:r>
            <a:r>
              <a:rPr lang="it-IT" sz="2000" dirty="0">
                <a:effectLst/>
              </a:rPr>
              <a:t> </a:t>
            </a:r>
            <a:r>
              <a:rPr lang="en-GB" sz="2000" dirty="0"/>
              <a:t>will be used to link sentiments and categories</a:t>
            </a:r>
          </a:p>
        </p:txBody>
      </p: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28701D33-0866-6A40-9992-5D3CE0DFCAC7}"/>
              </a:ext>
            </a:extLst>
          </p:cNvPr>
          <p:cNvCxnSpPr>
            <a:cxnSpLocks/>
          </p:cNvCxnSpPr>
          <p:nvPr/>
        </p:nvCxnSpPr>
        <p:spPr>
          <a:xfrm>
            <a:off x="1816894" y="3429000"/>
            <a:ext cx="8558212" cy="0"/>
          </a:xfrm>
          <a:prstGeom prst="line">
            <a:avLst/>
          </a:prstGeom>
          <a:ln w="127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56F365-DF20-7546-B415-59E09B18EBDF}"/>
              </a:ext>
            </a:extLst>
          </p:cNvPr>
          <p:cNvSpPr txBox="1"/>
          <p:nvPr/>
        </p:nvSpPr>
        <p:spPr>
          <a:xfrm>
            <a:off x="423862" y="4385005"/>
            <a:ext cx="21193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GB" sz="2800" dirty="0"/>
              <a:t>Group tasks:</a:t>
            </a:r>
          </a:p>
        </p:txBody>
      </p:sp>
      <p:sp>
        <p:nvSpPr>
          <p:cNvPr id="21" name="Pentagono 20">
            <a:extLst>
              <a:ext uri="{FF2B5EF4-FFF2-40B4-BE49-F238E27FC236}">
                <a16:creationId xmlns:a16="http://schemas.microsoft.com/office/drawing/2014/main" id="{F4CD692C-2641-FA46-8BAF-31626C5CB8B3}"/>
              </a:ext>
            </a:extLst>
          </p:cNvPr>
          <p:cNvSpPr/>
          <p:nvPr/>
        </p:nvSpPr>
        <p:spPr>
          <a:xfrm>
            <a:off x="3014664" y="3718012"/>
            <a:ext cx="1368000" cy="331200"/>
          </a:xfrm>
          <a:prstGeom prst="homePlate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David</a:t>
            </a:r>
          </a:p>
        </p:txBody>
      </p:sp>
      <p:sp>
        <p:nvSpPr>
          <p:cNvPr id="22" name="Pentagono 21">
            <a:extLst>
              <a:ext uri="{FF2B5EF4-FFF2-40B4-BE49-F238E27FC236}">
                <a16:creationId xmlns:a16="http://schemas.microsoft.com/office/drawing/2014/main" id="{82F2B213-346F-794F-90F6-3B9AEA5648C8}"/>
              </a:ext>
            </a:extLst>
          </p:cNvPr>
          <p:cNvSpPr/>
          <p:nvPr/>
        </p:nvSpPr>
        <p:spPr>
          <a:xfrm>
            <a:off x="3014664" y="4481015"/>
            <a:ext cx="1368000" cy="331200"/>
          </a:xfrm>
          <a:prstGeom prst="homePlate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Vincenzo</a:t>
            </a:r>
          </a:p>
        </p:txBody>
      </p:sp>
      <p:sp>
        <p:nvSpPr>
          <p:cNvPr id="23" name="Pentagono 22">
            <a:extLst>
              <a:ext uri="{FF2B5EF4-FFF2-40B4-BE49-F238E27FC236}">
                <a16:creationId xmlns:a16="http://schemas.microsoft.com/office/drawing/2014/main" id="{66FCD92C-A109-F844-B7E8-7A6DF7B95D27}"/>
              </a:ext>
            </a:extLst>
          </p:cNvPr>
          <p:cNvSpPr/>
          <p:nvPr/>
        </p:nvSpPr>
        <p:spPr>
          <a:xfrm>
            <a:off x="3014664" y="5240028"/>
            <a:ext cx="1368000" cy="331200"/>
          </a:xfrm>
          <a:prstGeom prst="homePlate">
            <a:avLst/>
          </a:prstGeom>
          <a:solidFill>
            <a:srgbClr val="0070C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Together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A496DF-4696-414F-8561-0472E94D3835}"/>
              </a:ext>
            </a:extLst>
          </p:cNvPr>
          <p:cNvSpPr txBox="1"/>
          <p:nvPr/>
        </p:nvSpPr>
        <p:spPr>
          <a:xfrm>
            <a:off x="4606055" y="4459843"/>
            <a:ext cx="550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Database connection, pre-processing, semantic analysis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E6B2A30-919F-9E48-B192-38D0176FD854}"/>
              </a:ext>
            </a:extLst>
          </p:cNvPr>
          <p:cNvSpPr txBox="1"/>
          <p:nvPr/>
        </p:nvSpPr>
        <p:spPr>
          <a:xfrm>
            <a:off x="4606055" y="3712626"/>
            <a:ext cx="465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Sentiment analysis, WordCloud, documentation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C61C764-A88A-264B-BD9D-E31A403CACA7}"/>
              </a:ext>
            </a:extLst>
          </p:cNvPr>
          <p:cNvSpPr txBox="1"/>
          <p:nvPr/>
        </p:nvSpPr>
        <p:spPr>
          <a:xfrm>
            <a:off x="4606055" y="5212987"/>
            <a:ext cx="427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 categorization (LDA) –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53491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15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Data sources and Technologies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91A00B-226C-0C44-911E-DE5B755352E6}"/>
              </a:ext>
            </a:extLst>
          </p:cNvPr>
          <p:cNvSpPr txBox="1"/>
          <p:nvPr/>
        </p:nvSpPr>
        <p:spPr>
          <a:xfrm>
            <a:off x="4843205" y="1781095"/>
            <a:ext cx="692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Database provided by </a:t>
            </a:r>
            <a:r>
              <a:rPr lang="en-GB" sz="2400" i="1" dirty="0"/>
              <a:t>Karelia CBC</a:t>
            </a:r>
            <a:r>
              <a:rPr lang="en-GB" sz="2400" dirty="0"/>
              <a:t>:  forum discussions, including usernames, URLs and dates (under privacy agreement) 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A0EA87C-1770-1243-B1C3-E87AF697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50" y="1932863"/>
            <a:ext cx="1905888" cy="90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4EE04B9-8901-D647-AB50-17C516C4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927281"/>
            <a:ext cx="1726530" cy="900000"/>
          </a:xfrm>
          <a:prstGeom prst="rect">
            <a:avLst/>
          </a:prstGeom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6ECB2364-58EF-B14A-8530-304DA828C170}"/>
              </a:ext>
            </a:extLst>
          </p:cNvPr>
          <p:cNvCxnSpPr>
            <a:cxnSpLocks/>
          </p:cNvCxnSpPr>
          <p:nvPr/>
        </p:nvCxnSpPr>
        <p:spPr>
          <a:xfrm>
            <a:off x="1816894" y="3429000"/>
            <a:ext cx="8558212" cy="0"/>
          </a:xfrm>
          <a:prstGeom prst="line">
            <a:avLst/>
          </a:prstGeom>
          <a:ln w="127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6994BC8B-2B04-6947-B9F3-5C81D2344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582" y="4203491"/>
            <a:ext cx="1112837" cy="1108507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F7CA924C-9E99-0E44-9FFD-CD9570104A0D}"/>
              </a:ext>
            </a:extLst>
          </p:cNvPr>
          <p:cNvSpPr/>
          <p:nvPr/>
        </p:nvSpPr>
        <p:spPr>
          <a:xfrm>
            <a:off x="5286000" y="3947744"/>
            <a:ext cx="1620000" cy="162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0567F54-1B07-5C4D-B311-4826F15B4F08}"/>
              </a:ext>
            </a:extLst>
          </p:cNvPr>
          <p:cNvSpPr txBox="1"/>
          <p:nvPr/>
        </p:nvSpPr>
        <p:spPr>
          <a:xfrm>
            <a:off x="5497470" y="5567744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Python 3.0</a:t>
            </a:r>
          </a:p>
        </p:txBody>
      </p:sp>
      <p:cxnSp>
        <p:nvCxnSpPr>
          <p:cNvPr id="28" name="Connettore 7 27">
            <a:extLst>
              <a:ext uri="{FF2B5EF4-FFF2-40B4-BE49-F238E27FC236}">
                <a16:creationId xmlns:a16="http://schemas.microsoft.com/office/drawing/2014/main" id="{63007E95-83B3-7446-827A-C29EF2E2A7FA}"/>
              </a:ext>
            </a:extLst>
          </p:cNvPr>
          <p:cNvCxnSpPr>
            <a:cxnSpLocks/>
            <a:stCxn id="25" idx="1"/>
          </p:cNvCxnSpPr>
          <p:nvPr/>
        </p:nvCxnSpPr>
        <p:spPr>
          <a:xfrm rot="16200000" flipV="1">
            <a:off x="4485450" y="3147193"/>
            <a:ext cx="241639" cy="1833951"/>
          </a:xfrm>
          <a:prstGeom prst="curved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DDE002-EEDB-724D-B01A-F8DC04D49BF4}"/>
              </a:ext>
            </a:extLst>
          </p:cNvPr>
          <p:cNvSpPr txBox="1"/>
          <p:nvPr/>
        </p:nvSpPr>
        <p:spPr>
          <a:xfrm>
            <a:off x="2843212" y="3743293"/>
            <a:ext cx="69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NLTK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AEAC85-03F8-B144-B305-CDF765C73A71}"/>
              </a:ext>
            </a:extLst>
          </p:cNvPr>
          <p:cNvSpPr txBox="1"/>
          <p:nvPr/>
        </p:nvSpPr>
        <p:spPr>
          <a:xfrm>
            <a:off x="2404053" y="4551613"/>
            <a:ext cx="1135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WordNet</a:t>
            </a:r>
          </a:p>
        </p:txBody>
      </p:sp>
      <p:cxnSp>
        <p:nvCxnSpPr>
          <p:cNvPr id="39" name="Connettore 7 38">
            <a:extLst>
              <a:ext uri="{FF2B5EF4-FFF2-40B4-BE49-F238E27FC236}">
                <a16:creationId xmlns:a16="http://schemas.microsoft.com/office/drawing/2014/main" id="{426BCC90-C1D9-F249-9EDE-39CD7224008D}"/>
              </a:ext>
            </a:extLst>
          </p:cNvPr>
          <p:cNvCxnSpPr>
            <a:cxnSpLocks/>
            <a:stCxn id="25" idx="3"/>
          </p:cNvCxnSpPr>
          <p:nvPr/>
        </p:nvCxnSpPr>
        <p:spPr>
          <a:xfrm rot="5400000">
            <a:off x="4458513" y="4561281"/>
            <a:ext cx="295513" cy="1833951"/>
          </a:xfrm>
          <a:prstGeom prst="curved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3AE02C5-890B-2047-866B-AD87962F6A94}"/>
              </a:ext>
            </a:extLst>
          </p:cNvPr>
          <p:cNvSpPr txBox="1"/>
          <p:nvPr/>
        </p:nvSpPr>
        <p:spPr>
          <a:xfrm>
            <a:off x="2726642" y="536768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SpaCy</a:t>
            </a:r>
          </a:p>
        </p:txBody>
      </p:sp>
      <p:cxnSp>
        <p:nvCxnSpPr>
          <p:cNvPr id="47" name="Connettore 7 46">
            <a:extLst>
              <a:ext uri="{FF2B5EF4-FFF2-40B4-BE49-F238E27FC236}">
                <a16:creationId xmlns:a16="http://schemas.microsoft.com/office/drawing/2014/main" id="{44B99148-ECF7-BD42-83CE-FDCEDA7A2C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4913" y="3147192"/>
            <a:ext cx="241639" cy="1833951"/>
          </a:xfrm>
          <a:prstGeom prst="curved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B1D49C5-E651-574A-85C5-EDB06673511E}"/>
              </a:ext>
            </a:extLst>
          </p:cNvPr>
          <p:cNvSpPr txBox="1"/>
          <p:nvPr/>
        </p:nvSpPr>
        <p:spPr>
          <a:xfrm>
            <a:off x="8652315" y="3747645"/>
            <a:ext cx="889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VADER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FB22CDB-94DE-B343-95C6-9ABF1CF689E0}"/>
              </a:ext>
            </a:extLst>
          </p:cNvPr>
          <p:cNvSpPr txBox="1"/>
          <p:nvPr/>
        </p:nvSpPr>
        <p:spPr>
          <a:xfrm>
            <a:off x="8652315" y="4570390"/>
            <a:ext cx="18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WordCloud / PIL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5AEAC59-1E14-3549-8DEF-48AFD831BF23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3668127" y="4749969"/>
            <a:ext cx="1617873" cy="777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CA49F1FB-A35F-3146-B87C-2ADE75D6C461}"/>
              </a:ext>
            </a:extLst>
          </p:cNvPr>
          <p:cNvCxnSpPr>
            <a:cxnSpLocks/>
          </p:cNvCxnSpPr>
          <p:nvPr/>
        </p:nvCxnSpPr>
        <p:spPr>
          <a:xfrm flipV="1">
            <a:off x="6906000" y="4742194"/>
            <a:ext cx="1617873" cy="777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7 57">
            <a:extLst>
              <a:ext uri="{FF2B5EF4-FFF2-40B4-BE49-F238E27FC236}">
                <a16:creationId xmlns:a16="http://schemas.microsoft.com/office/drawing/2014/main" id="{EBBEDFAF-A945-BA49-9111-D109DC85B1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3748" y="4542779"/>
            <a:ext cx="295513" cy="1833951"/>
          </a:xfrm>
          <a:prstGeom prst="curvedConnector2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0CC61E6-E6AE-1D4E-BE67-EA3A835C4D5B}"/>
              </a:ext>
            </a:extLst>
          </p:cNvPr>
          <p:cNvSpPr txBox="1"/>
          <p:nvPr/>
        </p:nvSpPr>
        <p:spPr>
          <a:xfrm>
            <a:off x="8652314" y="5406605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Gensim</a:t>
            </a:r>
          </a:p>
        </p:txBody>
      </p:sp>
    </p:spTree>
    <p:extLst>
      <p:ext uri="{BB962C8B-B14F-4D97-AF65-F5344CB8AC3E}">
        <p14:creationId xmlns:p14="http://schemas.microsoft.com/office/powerpoint/2010/main" val="4647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/>
      <p:bldP spid="37" grpId="0"/>
      <p:bldP spid="43" grpId="0"/>
      <p:bldP spid="48" grpId="0"/>
      <p:bldP spid="50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Current results: import/export threads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5FBD4F6-11F9-C04A-BE94-1B31E176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012156"/>
            <a:ext cx="4864100" cy="3530600"/>
          </a:xfrm>
          <a:prstGeom prst="rect">
            <a:avLst/>
          </a:prstGeom>
        </p:spPr>
      </p:pic>
      <p:sp>
        <p:nvSpPr>
          <p:cNvPr id="7" name="Interruzione 6">
            <a:extLst>
              <a:ext uri="{FF2B5EF4-FFF2-40B4-BE49-F238E27FC236}">
                <a16:creationId xmlns:a16="http://schemas.microsoft.com/office/drawing/2014/main" id="{DCFDAA6E-EAEF-1D4D-B2C0-A37E7DC3DE1C}"/>
              </a:ext>
            </a:extLst>
          </p:cNvPr>
          <p:cNvSpPr/>
          <p:nvPr/>
        </p:nvSpPr>
        <p:spPr>
          <a:xfrm>
            <a:off x="8636464" y="1538561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Discussions</a:t>
            </a:r>
          </a:p>
        </p:txBody>
      </p:sp>
      <p:sp>
        <p:nvSpPr>
          <p:cNvPr id="9" name="Processo 8">
            <a:extLst>
              <a:ext uri="{FF2B5EF4-FFF2-40B4-BE49-F238E27FC236}">
                <a16:creationId xmlns:a16="http://schemas.microsoft.com/office/drawing/2014/main" id="{136A9916-97AB-954E-B12F-EB10DDF2DD6D}"/>
              </a:ext>
            </a:extLst>
          </p:cNvPr>
          <p:cNvSpPr/>
          <p:nvPr/>
        </p:nvSpPr>
        <p:spPr>
          <a:xfrm>
            <a:off x="8636464" y="2369244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Pre-processing</a:t>
            </a:r>
          </a:p>
        </p:txBody>
      </p:sp>
      <p:sp>
        <p:nvSpPr>
          <p:cNvPr id="15" name="Interruzione 14">
            <a:extLst>
              <a:ext uri="{FF2B5EF4-FFF2-40B4-BE49-F238E27FC236}">
                <a16:creationId xmlns:a16="http://schemas.microsoft.com/office/drawing/2014/main" id="{97762344-36B0-B946-969C-D769014AAB65}"/>
              </a:ext>
            </a:extLst>
          </p:cNvPr>
          <p:cNvSpPr/>
          <p:nvPr/>
        </p:nvSpPr>
        <p:spPr>
          <a:xfrm>
            <a:off x="5672597" y="3514124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WordNet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4FF1476-6FDF-AE48-B2FB-D80BA1966A1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736264" y="2038623"/>
            <a:ext cx="338" cy="33062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15DEE96-90CC-944B-9B3C-CE8B5C867BE3}"/>
              </a:ext>
            </a:extLst>
          </p:cNvPr>
          <p:cNvCxnSpPr>
            <a:cxnSpLocks/>
          </p:cNvCxnSpPr>
          <p:nvPr/>
        </p:nvCxnSpPr>
        <p:spPr>
          <a:xfrm>
            <a:off x="9735927" y="2869643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ecisione 18">
                <a:extLst>
                  <a:ext uri="{FF2B5EF4-FFF2-40B4-BE49-F238E27FC236}">
                    <a16:creationId xmlns:a16="http://schemas.microsoft.com/office/drawing/2014/main" id="{CA48B95A-65A7-344E-A54C-5B590A8F12D8}"/>
                  </a:ext>
                </a:extLst>
              </p:cNvPr>
              <p:cNvSpPr/>
              <p:nvPr/>
            </p:nvSpPr>
            <p:spPr>
              <a:xfrm>
                <a:off x="8228931" y="3204551"/>
                <a:ext cx="3013991" cy="1119208"/>
              </a:xfrm>
              <a:prstGeom prst="flowChartDecision">
                <a:avLst/>
              </a:prstGeom>
              <a:solidFill>
                <a:srgbClr val="1E77B5">
                  <a:alpha val="70000"/>
                </a:srgbClr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Levenshtein ratio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1600" dirty="0"/>
                  <a:t> 0.85</a:t>
                </a:r>
              </a:p>
            </p:txBody>
          </p:sp>
        </mc:Choice>
        <mc:Fallback>
          <p:sp>
            <p:nvSpPr>
              <p:cNvPr id="19" name="Decisione 18">
                <a:extLst>
                  <a:ext uri="{FF2B5EF4-FFF2-40B4-BE49-F238E27FC236}">
                    <a16:creationId xmlns:a16="http://schemas.microsoft.com/office/drawing/2014/main" id="{CA48B95A-65A7-344E-A54C-5B590A8F1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931" y="3204551"/>
                <a:ext cx="3013991" cy="1119208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6C1B948-10D0-5C4C-8D11-9404FB22DD3F}"/>
              </a:ext>
            </a:extLst>
          </p:cNvPr>
          <p:cNvCxnSpPr>
            <a:cxnSpLocks/>
          </p:cNvCxnSpPr>
          <p:nvPr/>
        </p:nvCxnSpPr>
        <p:spPr>
          <a:xfrm rot="16200000">
            <a:off x="8043588" y="3589857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4CCB6DD-FE1E-3C4C-B74E-6D4A0884B7CB}"/>
              </a:ext>
            </a:extLst>
          </p:cNvPr>
          <p:cNvCxnSpPr>
            <a:cxnSpLocks/>
          </p:cNvCxnSpPr>
          <p:nvPr/>
        </p:nvCxnSpPr>
        <p:spPr>
          <a:xfrm>
            <a:off x="9735926" y="4303411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743356-452E-574A-94D1-722CD8A4BF64}"/>
              </a:ext>
            </a:extLst>
          </p:cNvPr>
          <p:cNvSpPr txBox="1"/>
          <p:nvPr/>
        </p:nvSpPr>
        <p:spPr>
          <a:xfrm>
            <a:off x="9798331" y="4260163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YES!</a:t>
            </a:r>
          </a:p>
        </p:txBody>
      </p:sp>
      <p:sp>
        <p:nvSpPr>
          <p:cNvPr id="25" name="Processo 24">
            <a:extLst>
              <a:ext uri="{FF2B5EF4-FFF2-40B4-BE49-F238E27FC236}">
                <a16:creationId xmlns:a16="http://schemas.microsoft.com/office/drawing/2014/main" id="{353773E4-8374-3547-9DB3-AEFE17798D4F}"/>
              </a:ext>
            </a:extLst>
          </p:cNvPr>
          <p:cNvSpPr/>
          <p:nvPr/>
        </p:nvSpPr>
        <p:spPr>
          <a:xfrm>
            <a:off x="8628315" y="4652399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Relevant thread storage</a:t>
            </a:r>
          </a:p>
        </p:txBody>
      </p:sp>
      <p:sp>
        <p:nvSpPr>
          <p:cNvPr id="26" name="Interruzione 25">
            <a:extLst>
              <a:ext uri="{FF2B5EF4-FFF2-40B4-BE49-F238E27FC236}">
                <a16:creationId xmlns:a16="http://schemas.microsoft.com/office/drawing/2014/main" id="{72A8674D-80FD-0043-8B62-524166594D3A}"/>
              </a:ext>
            </a:extLst>
          </p:cNvPr>
          <p:cNvSpPr/>
          <p:nvPr/>
        </p:nvSpPr>
        <p:spPr>
          <a:xfrm>
            <a:off x="8627640" y="5487148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Histogram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8CA0780-3EBC-1945-AA29-5FFE6E0E09D6}"/>
              </a:ext>
            </a:extLst>
          </p:cNvPr>
          <p:cNvCxnSpPr>
            <a:cxnSpLocks/>
          </p:cNvCxnSpPr>
          <p:nvPr/>
        </p:nvCxnSpPr>
        <p:spPr>
          <a:xfrm>
            <a:off x="9735926" y="5141365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9" grpId="0" animBg="1"/>
      <p:bldP spid="24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Current results: GPE detection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terruzione 6">
            <a:extLst>
              <a:ext uri="{FF2B5EF4-FFF2-40B4-BE49-F238E27FC236}">
                <a16:creationId xmlns:a16="http://schemas.microsoft.com/office/drawing/2014/main" id="{DCFDAA6E-EAEF-1D4D-B2C0-A37E7DC3DE1C}"/>
              </a:ext>
            </a:extLst>
          </p:cNvPr>
          <p:cNvSpPr/>
          <p:nvPr/>
        </p:nvSpPr>
        <p:spPr>
          <a:xfrm>
            <a:off x="8636464" y="1538561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Filtered document</a:t>
            </a:r>
          </a:p>
        </p:txBody>
      </p:sp>
      <p:sp>
        <p:nvSpPr>
          <p:cNvPr id="9" name="Processo 8">
            <a:extLst>
              <a:ext uri="{FF2B5EF4-FFF2-40B4-BE49-F238E27FC236}">
                <a16:creationId xmlns:a16="http://schemas.microsoft.com/office/drawing/2014/main" id="{136A9916-97AB-954E-B12F-EB10DDF2DD6D}"/>
              </a:ext>
            </a:extLst>
          </p:cNvPr>
          <p:cNvSpPr/>
          <p:nvPr/>
        </p:nvSpPr>
        <p:spPr>
          <a:xfrm>
            <a:off x="8636464" y="2369244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Spacy, label=GPE</a:t>
            </a:r>
          </a:p>
        </p:txBody>
      </p:sp>
      <p:sp>
        <p:nvSpPr>
          <p:cNvPr id="15" name="Interruzione 14">
            <a:extLst>
              <a:ext uri="{FF2B5EF4-FFF2-40B4-BE49-F238E27FC236}">
                <a16:creationId xmlns:a16="http://schemas.microsoft.com/office/drawing/2014/main" id="{97762344-36B0-B946-969C-D769014AAB65}"/>
              </a:ext>
            </a:extLst>
          </p:cNvPr>
          <p:cNvSpPr/>
          <p:nvPr/>
        </p:nvSpPr>
        <p:spPr>
          <a:xfrm>
            <a:off x="6046626" y="3236553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Noisy terms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4FF1476-6FDF-AE48-B2FB-D80BA1966A1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736264" y="2038623"/>
            <a:ext cx="338" cy="33062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15DEE96-90CC-944B-9B3C-CE8B5C867BE3}"/>
              </a:ext>
            </a:extLst>
          </p:cNvPr>
          <p:cNvCxnSpPr>
            <a:cxnSpLocks/>
          </p:cNvCxnSpPr>
          <p:nvPr/>
        </p:nvCxnSpPr>
        <p:spPr>
          <a:xfrm>
            <a:off x="9735927" y="2869643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6C1B948-10D0-5C4C-8D11-9404FB22DD3F}"/>
              </a:ext>
            </a:extLst>
          </p:cNvPr>
          <p:cNvCxnSpPr>
            <a:cxnSpLocks/>
          </p:cNvCxnSpPr>
          <p:nvPr/>
        </p:nvCxnSpPr>
        <p:spPr>
          <a:xfrm rot="16200000">
            <a:off x="8441514" y="3302648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4CCB6DD-FE1E-3C4C-B74E-6D4A0884B7CB}"/>
              </a:ext>
            </a:extLst>
          </p:cNvPr>
          <p:cNvCxnSpPr>
            <a:cxnSpLocks/>
          </p:cNvCxnSpPr>
          <p:nvPr/>
        </p:nvCxnSpPr>
        <p:spPr>
          <a:xfrm>
            <a:off x="9735926" y="3718500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cesso 24">
            <a:extLst>
              <a:ext uri="{FF2B5EF4-FFF2-40B4-BE49-F238E27FC236}">
                <a16:creationId xmlns:a16="http://schemas.microsoft.com/office/drawing/2014/main" id="{353773E4-8374-3547-9DB3-AEFE17798D4F}"/>
              </a:ext>
            </a:extLst>
          </p:cNvPr>
          <p:cNvSpPr/>
          <p:nvPr/>
        </p:nvSpPr>
        <p:spPr>
          <a:xfrm>
            <a:off x="8636464" y="3223845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30 GPE tagged</a:t>
            </a:r>
          </a:p>
        </p:txBody>
      </p:sp>
      <p:sp>
        <p:nvSpPr>
          <p:cNvPr id="26" name="Interruzione 25">
            <a:extLst>
              <a:ext uri="{FF2B5EF4-FFF2-40B4-BE49-F238E27FC236}">
                <a16:creationId xmlns:a16="http://schemas.microsoft.com/office/drawing/2014/main" id="{72A8674D-80FD-0043-8B62-524166594D3A}"/>
              </a:ext>
            </a:extLst>
          </p:cNvPr>
          <p:cNvSpPr/>
          <p:nvPr/>
        </p:nvSpPr>
        <p:spPr>
          <a:xfrm>
            <a:off x="8613247" y="4078446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Histogram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9A8B2E-5A81-7747-AE2C-0AEF291D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415864"/>
            <a:ext cx="4906286" cy="47936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BE1F70-2131-E142-B46F-9095A2E89A24}"/>
              </a:ext>
            </a:extLst>
          </p:cNvPr>
          <p:cNvSpPr txBox="1"/>
          <p:nvPr/>
        </p:nvSpPr>
        <p:spPr>
          <a:xfrm>
            <a:off x="6046626" y="4683184"/>
            <a:ext cx="3803990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Foreign named entities outside Russia: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Ukraine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5" grpId="0" animBg="1"/>
      <p:bldP spid="26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Current results: preliminary sentiment analysis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ABA762B-143F-2D45-B3BB-64503E3C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1519246"/>
            <a:ext cx="4430381" cy="32242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9A19EE-C3ED-874E-A51D-C73EF9E5D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22" y="1519246"/>
            <a:ext cx="4432300" cy="3225600"/>
          </a:xfrm>
          <a:prstGeom prst="rect">
            <a:avLst/>
          </a:prstGeom>
        </p:spPr>
      </p:pic>
      <p:sp>
        <p:nvSpPr>
          <p:cNvPr id="10" name="Interruzione 9">
            <a:extLst>
              <a:ext uri="{FF2B5EF4-FFF2-40B4-BE49-F238E27FC236}">
                <a16:creationId xmlns:a16="http://schemas.microsoft.com/office/drawing/2014/main" id="{45E8D9CE-BC08-9340-9F65-56D79FCE27E5}"/>
              </a:ext>
            </a:extLst>
          </p:cNvPr>
          <p:cNvSpPr/>
          <p:nvPr/>
        </p:nvSpPr>
        <p:spPr>
          <a:xfrm>
            <a:off x="423862" y="5236369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Relevant threads</a:t>
            </a:r>
          </a:p>
        </p:txBody>
      </p:sp>
      <p:sp>
        <p:nvSpPr>
          <p:cNvPr id="11" name="Processo 10">
            <a:extLst>
              <a:ext uri="{FF2B5EF4-FFF2-40B4-BE49-F238E27FC236}">
                <a16:creationId xmlns:a16="http://schemas.microsoft.com/office/drawing/2014/main" id="{AEC6992C-EFBA-A54A-BFDF-0B3366FA4D2E}"/>
              </a:ext>
            </a:extLst>
          </p:cNvPr>
          <p:cNvSpPr/>
          <p:nvPr/>
        </p:nvSpPr>
        <p:spPr>
          <a:xfrm>
            <a:off x="2967265" y="5232290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VADER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C1A0669-056C-484B-867A-A5D6139B2750}"/>
              </a:ext>
            </a:extLst>
          </p:cNvPr>
          <p:cNvCxnSpPr>
            <a:cxnSpLocks/>
          </p:cNvCxnSpPr>
          <p:nvPr/>
        </p:nvCxnSpPr>
        <p:spPr>
          <a:xfrm rot="16200000">
            <a:off x="2795532" y="5311095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ecisione 14">
            <a:extLst>
              <a:ext uri="{FF2B5EF4-FFF2-40B4-BE49-F238E27FC236}">
                <a16:creationId xmlns:a16="http://schemas.microsoft.com/office/drawing/2014/main" id="{A5CD71D3-3E9A-4A45-95D3-E426E6807B4E}"/>
              </a:ext>
            </a:extLst>
          </p:cNvPr>
          <p:cNvSpPr/>
          <p:nvPr/>
        </p:nvSpPr>
        <p:spPr>
          <a:xfrm>
            <a:off x="5509993" y="4922885"/>
            <a:ext cx="2199601" cy="1119208"/>
          </a:xfrm>
          <a:prstGeom prst="flowChartDecision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3748CC-CDB2-3547-87C2-F9FA105B7200}"/>
                  </a:ext>
                </a:extLst>
              </p:cNvPr>
              <p:cNvSpPr txBox="1"/>
              <p:nvPr/>
            </p:nvSpPr>
            <p:spPr>
              <a:xfrm>
                <a:off x="5642727" y="5328600"/>
                <a:ext cx="1934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-1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400" dirty="0">
                    <a:solidFill>
                      <a:schemeClr val="bg1"/>
                    </a:solidFill>
                  </a:rPr>
                  <a:t> Polarity score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bg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3748CC-CDB2-3547-87C2-F9FA105B7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27" y="5328600"/>
                <a:ext cx="1934132" cy="307777"/>
              </a:xfrm>
              <a:prstGeom prst="rect">
                <a:avLst/>
              </a:prstGeom>
              <a:blipFill>
                <a:blip r:embed="rId5"/>
                <a:stretch>
                  <a:fillRect l="-1307"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300EB8-CA5D-FE40-9E69-25A50BA522F8}"/>
              </a:ext>
            </a:extLst>
          </p:cNvPr>
          <p:cNvCxnSpPr>
            <a:cxnSpLocks/>
          </p:cNvCxnSpPr>
          <p:nvPr/>
        </p:nvCxnSpPr>
        <p:spPr>
          <a:xfrm rot="16200000">
            <a:off x="5338261" y="5303693"/>
            <a:ext cx="337" cy="34312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57B45F0-0C56-8341-A8CA-D13684CE3F9D}"/>
              </a:ext>
            </a:extLst>
          </p:cNvPr>
          <p:cNvCxnSpPr>
            <a:cxnSpLocks/>
          </p:cNvCxnSpPr>
          <p:nvPr/>
        </p:nvCxnSpPr>
        <p:spPr>
          <a:xfrm flipV="1">
            <a:off x="7690460" y="4970453"/>
            <a:ext cx="1315680" cy="51261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31E723-0A98-5B4F-9FAE-7A8EF5E46B5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709594" y="5475088"/>
            <a:ext cx="1315678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A0410ED-15F5-E14A-A28C-C0A5BB18F9F7}"/>
              </a:ext>
            </a:extLst>
          </p:cNvPr>
          <p:cNvCxnSpPr>
            <a:cxnSpLocks/>
          </p:cNvCxnSpPr>
          <p:nvPr/>
        </p:nvCxnSpPr>
        <p:spPr>
          <a:xfrm>
            <a:off x="7671328" y="5466599"/>
            <a:ext cx="1334812" cy="44843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2B66614-8A66-DB4F-AA31-21D900E09AB8}"/>
              </a:ext>
            </a:extLst>
          </p:cNvPr>
          <p:cNvSpPr txBox="1"/>
          <p:nvPr/>
        </p:nvSpPr>
        <p:spPr>
          <a:xfrm>
            <a:off x="9207731" y="4785787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 thread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C488C83-002D-934F-972E-5B6020613025}"/>
              </a:ext>
            </a:extLst>
          </p:cNvPr>
          <p:cNvSpPr txBox="1"/>
          <p:nvPr/>
        </p:nvSpPr>
        <p:spPr>
          <a:xfrm>
            <a:off x="9219497" y="5254386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Neutral thread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67CDE61-0A85-C246-B84F-6A8DE8B29459}"/>
              </a:ext>
            </a:extLst>
          </p:cNvPr>
          <p:cNvSpPr txBox="1"/>
          <p:nvPr/>
        </p:nvSpPr>
        <p:spPr>
          <a:xfrm>
            <a:off x="9158133" y="5716740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Negative thread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97C9C0E-DEB0-3C42-9667-557E090A748F}"/>
                  </a:ext>
                </a:extLst>
              </p:cNvPr>
              <p:cNvSpPr txBox="1"/>
              <p:nvPr/>
            </p:nvSpPr>
            <p:spPr>
              <a:xfrm rot="20139235">
                <a:off x="7900346" y="4931462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PS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0.5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97C9C0E-DEB0-3C42-9667-557E090A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9235">
                <a:off x="7900346" y="4931462"/>
                <a:ext cx="801823" cy="307777"/>
              </a:xfrm>
              <a:prstGeom prst="rect">
                <a:avLst/>
              </a:prstGeom>
              <a:blipFill>
                <a:blip r:embed="rId6"/>
                <a:stretch>
                  <a:fillRect l="-1449" t="-2041" r="-4348" b="-10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A16FDF69-64EA-044B-9A7E-7CF8D4132E11}"/>
                  </a:ext>
                </a:extLst>
              </p:cNvPr>
              <p:cNvSpPr txBox="1"/>
              <p:nvPr/>
            </p:nvSpPr>
            <p:spPr>
              <a:xfrm rot="1066575">
                <a:off x="7869824" y="5666373"/>
                <a:ext cx="8162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PS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400" dirty="0"/>
                  <a:t>-0.5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A16FDF69-64EA-044B-9A7E-7CF8D413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66575">
                <a:off x="7869824" y="5666373"/>
                <a:ext cx="816249" cy="307777"/>
              </a:xfrm>
              <a:prstGeom prst="rect">
                <a:avLst/>
              </a:prstGeom>
              <a:blipFill>
                <a:blip r:embed="rId7"/>
                <a:stretch>
                  <a:fillRect l="-4286" t="-2222" r="-142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CF12F38-68AC-444C-AAA2-5690FCC80B69}"/>
              </a:ext>
            </a:extLst>
          </p:cNvPr>
          <p:cNvSpPr txBox="1"/>
          <p:nvPr/>
        </p:nvSpPr>
        <p:spPr>
          <a:xfrm>
            <a:off x="8033422" y="5227853"/>
            <a:ext cx="956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Otherwise</a:t>
            </a:r>
            <a:r>
              <a:rPr lang="en-GB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13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5" grpId="0"/>
      <p:bldP spid="35" grpId="0"/>
      <p:bldP spid="36" grpId="0"/>
      <p:bldP spid="37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DFDD6B9-2A38-2C49-AC17-1BF5CE92F23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DE8131-8B90-7D46-9BEB-E832B5B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182562"/>
            <a:ext cx="10515600" cy="96043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Current results: text categorization</a:t>
            </a:r>
          </a:p>
        </p:txBody>
      </p:sp>
      <p:pic>
        <p:nvPicPr>
          <p:cNvPr id="13" name="Segnaposto contenuto 12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302F9497-888B-0F46-BC07-106B2A1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99" b="50042"/>
          <a:stretch/>
        </p:blipFill>
        <p:spPr>
          <a:xfrm>
            <a:off x="0" y="6229350"/>
            <a:ext cx="12192000" cy="628650"/>
          </a:xfrm>
        </p:spPr>
      </p:pic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9A91AE-6DFA-0A48-8EBC-2347C9B97B52}"/>
              </a:ext>
            </a:extLst>
          </p:cNvPr>
          <p:cNvCxnSpPr>
            <a:cxnSpLocks/>
          </p:cNvCxnSpPr>
          <p:nvPr/>
        </p:nvCxnSpPr>
        <p:spPr>
          <a:xfrm>
            <a:off x="423862" y="1011245"/>
            <a:ext cx="95773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B4F406-0A09-814B-B9C7-8A31CE07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508125"/>
            <a:ext cx="5461000" cy="4216400"/>
          </a:xfrm>
          <a:prstGeom prst="rect">
            <a:avLst/>
          </a:prstGeom>
        </p:spPr>
      </p:pic>
      <p:sp>
        <p:nvSpPr>
          <p:cNvPr id="11" name="Interruzione 10">
            <a:extLst>
              <a:ext uri="{FF2B5EF4-FFF2-40B4-BE49-F238E27FC236}">
                <a16:creationId xmlns:a16="http://schemas.microsoft.com/office/drawing/2014/main" id="{BB52A0D0-BC89-5B40-9CCF-C921DE6AF748}"/>
              </a:ext>
            </a:extLst>
          </p:cNvPr>
          <p:cNvSpPr/>
          <p:nvPr/>
        </p:nvSpPr>
        <p:spPr>
          <a:xfrm>
            <a:off x="9207961" y="1480639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Filtered document</a:t>
            </a:r>
          </a:p>
        </p:txBody>
      </p:sp>
      <p:sp>
        <p:nvSpPr>
          <p:cNvPr id="12" name="Processo 11">
            <a:extLst>
              <a:ext uri="{FF2B5EF4-FFF2-40B4-BE49-F238E27FC236}">
                <a16:creationId xmlns:a16="http://schemas.microsoft.com/office/drawing/2014/main" id="{E893AA97-9E7E-AF47-A72C-E8F733B22B35}"/>
              </a:ext>
            </a:extLst>
          </p:cNvPr>
          <p:cNvSpPr/>
          <p:nvPr/>
        </p:nvSpPr>
        <p:spPr>
          <a:xfrm>
            <a:off x="9207961" y="2271833"/>
            <a:ext cx="2199600" cy="500399"/>
          </a:xfrm>
          <a:prstGeom prst="flowChartProcess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WordCloud tool</a:t>
            </a:r>
          </a:p>
        </p:txBody>
      </p:sp>
      <p:sp>
        <p:nvSpPr>
          <p:cNvPr id="15" name="Interruzione 14">
            <a:extLst>
              <a:ext uri="{FF2B5EF4-FFF2-40B4-BE49-F238E27FC236}">
                <a16:creationId xmlns:a16="http://schemas.microsoft.com/office/drawing/2014/main" id="{D9663CBD-5511-5E46-9548-923846B5D190}"/>
              </a:ext>
            </a:extLst>
          </p:cNvPr>
          <p:cNvSpPr/>
          <p:nvPr/>
        </p:nvSpPr>
        <p:spPr>
          <a:xfrm>
            <a:off x="6665232" y="1772027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Noisy terms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72C6CD-9D0B-C647-8FC4-8CAED2A325C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307761" y="1980701"/>
            <a:ext cx="338" cy="2911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317EA99-D6BA-2B45-825B-0C8920A0B12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65507" y="2022058"/>
            <a:ext cx="343129" cy="2496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terruzione 19">
            <a:extLst>
              <a:ext uri="{FF2B5EF4-FFF2-40B4-BE49-F238E27FC236}">
                <a16:creationId xmlns:a16="http://schemas.microsoft.com/office/drawing/2014/main" id="{29F38C4A-5FD6-1E48-9800-B4059AC6E66B}"/>
              </a:ext>
            </a:extLst>
          </p:cNvPr>
          <p:cNvSpPr/>
          <p:nvPr/>
        </p:nvSpPr>
        <p:spPr>
          <a:xfrm>
            <a:off x="6665232" y="2776995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WordCloud tool</a:t>
            </a:r>
          </a:p>
          <a:p>
            <a:pPr algn="ctr"/>
            <a:r>
              <a:rPr lang="en-GB" sz="1600" dirty="0"/>
              <a:t> stop words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B5F6AAF-CB28-2A4C-A1FC-63F4EB7625C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865507" y="2773604"/>
            <a:ext cx="343129" cy="2534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F954365-6CD7-9442-84DE-53971068019E}"/>
              </a:ext>
            </a:extLst>
          </p:cNvPr>
          <p:cNvCxnSpPr>
            <a:cxnSpLocks/>
          </p:cNvCxnSpPr>
          <p:nvPr/>
        </p:nvCxnSpPr>
        <p:spPr>
          <a:xfrm>
            <a:off x="10307761" y="2772232"/>
            <a:ext cx="0" cy="2916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terruzione 25">
            <a:extLst>
              <a:ext uri="{FF2B5EF4-FFF2-40B4-BE49-F238E27FC236}">
                <a16:creationId xmlns:a16="http://schemas.microsoft.com/office/drawing/2014/main" id="{595FA5FD-E6CF-DE47-9232-0FE14A93C78E}"/>
              </a:ext>
            </a:extLst>
          </p:cNvPr>
          <p:cNvSpPr/>
          <p:nvPr/>
        </p:nvSpPr>
        <p:spPr>
          <a:xfrm>
            <a:off x="9207286" y="3066093"/>
            <a:ext cx="2200275" cy="500062"/>
          </a:xfrm>
          <a:prstGeom prst="flowChartTerminator">
            <a:avLst/>
          </a:prstGeom>
          <a:solidFill>
            <a:srgbClr val="1E77B5">
              <a:alpha val="7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WordCloud data visualization</a:t>
            </a:r>
          </a:p>
        </p:txBody>
      </p: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4D291FA4-84C4-6B4E-A930-1361831FE71F}"/>
              </a:ext>
            </a:extLst>
          </p:cNvPr>
          <p:cNvCxnSpPr>
            <a:cxnSpLocks/>
          </p:cNvCxnSpPr>
          <p:nvPr/>
        </p:nvCxnSpPr>
        <p:spPr>
          <a:xfrm>
            <a:off x="6598627" y="3943351"/>
            <a:ext cx="5217318" cy="0"/>
          </a:xfrm>
          <a:prstGeom prst="line">
            <a:avLst/>
          </a:prstGeom>
          <a:ln w="127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AC9AF83B-0C80-2641-816F-6F6E173C2037}"/>
              </a:ext>
            </a:extLst>
          </p:cNvPr>
          <p:cNvSpPr/>
          <p:nvPr/>
        </p:nvSpPr>
        <p:spPr>
          <a:xfrm>
            <a:off x="7298018" y="4373927"/>
            <a:ext cx="6096000" cy="1419499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GB" sz="1400" dirty="0"/>
              <a:t>﻿('swimming', 0.01699)</a:t>
            </a:r>
          </a:p>
          <a:p>
            <a:r>
              <a:rPr lang="en-GB" sz="1400" dirty="0"/>
              <a:t>('ocean', 0.01653)</a:t>
            </a:r>
          </a:p>
          <a:p>
            <a:r>
              <a:rPr lang="en-GB" sz="1400" dirty="0"/>
              <a:t>('sailing', 0.01633)</a:t>
            </a:r>
          </a:p>
          <a:p>
            <a:r>
              <a:rPr lang="en-GB" sz="1400" dirty="0"/>
              <a:t>('animal', 0.01019)</a:t>
            </a:r>
          </a:p>
          <a:p>
            <a:r>
              <a:rPr lang="en-GB" sz="1400" dirty="0"/>
              <a:t>('exotic', 0.00876)</a:t>
            </a:r>
          </a:p>
          <a:p>
            <a:r>
              <a:rPr lang="en-GB" sz="1400" dirty="0"/>
              <a:t>('beach', 0.0080)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10831F8-7275-F94F-A908-52C525B5E797}"/>
              </a:ext>
            </a:extLst>
          </p:cNvPr>
          <p:cNvSpPr/>
          <p:nvPr/>
        </p:nvSpPr>
        <p:spPr>
          <a:xfrm>
            <a:off x="9646627" y="435469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('cleaning', 0.0076)</a:t>
            </a:r>
          </a:p>
          <a:p>
            <a:r>
              <a:rPr lang="en-GB" sz="1400" dirty="0"/>
              <a:t>('business', 0.00701)</a:t>
            </a:r>
          </a:p>
          <a:p>
            <a:r>
              <a:rPr lang="en-GB" sz="1400" dirty="0"/>
              <a:t>('economics', 0.00667)</a:t>
            </a:r>
          </a:p>
          <a:p>
            <a:r>
              <a:rPr lang="en-GB" sz="1400" dirty="0"/>
              <a:t>('shape_and_size', 0.00598)</a:t>
            </a:r>
          </a:p>
          <a:p>
            <a:r>
              <a:rPr lang="en-GB" sz="1400" dirty="0"/>
              <a:t>('liquid', 0.00580)</a:t>
            </a:r>
          </a:p>
          <a:p>
            <a:r>
              <a:rPr lang="en-GB" sz="1400" dirty="0"/>
              <a:t>('shopping', 0.00494)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ED5D17F-857B-8144-85BF-30168E59B348}"/>
              </a:ext>
            </a:extLst>
          </p:cNvPr>
          <p:cNvSpPr txBox="1"/>
          <p:nvPr/>
        </p:nvSpPr>
        <p:spPr>
          <a:xfrm>
            <a:off x="8301038" y="551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32CAB0A-EE81-DB49-B816-280BC5958D58}"/>
              </a:ext>
            </a:extLst>
          </p:cNvPr>
          <p:cNvSpPr txBox="1"/>
          <p:nvPr/>
        </p:nvSpPr>
        <p:spPr>
          <a:xfrm>
            <a:off x="7786192" y="3986860"/>
            <a:ext cx="284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Empath category generation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4D29FF0-1A93-E94C-A5A2-79B1F5979A5C}"/>
              </a:ext>
            </a:extLst>
          </p:cNvPr>
          <p:cNvSpPr txBox="1"/>
          <p:nvPr/>
        </p:nvSpPr>
        <p:spPr>
          <a:xfrm>
            <a:off x="7867175" y="5781375"/>
            <a:ext cx="268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Based on 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586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6" grpId="0" animBg="1"/>
      <p:bldP spid="35" grpId="0"/>
      <p:bldP spid="37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473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Cambria Math</vt:lpstr>
      <vt:lpstr>Tema di Office</vt:lpstr>
      <vt:lpstr>Mining of Finnish-Russian trade barriers</vt:lpstr>
      <vt:lpstr>Abstract</vt:lpstr>
      <vt:lpstr>NLP topics investigated</vt:lpstr>
      <vt:lpstr>Work distribution</vt:lpstr>
      <vt:lpstr>Data sources and Technologies</vt:lpstr>
      <vt:lpstr>Current results: import/export threads</vt:lpstr>
      <vt:lpstr>Current results: GPE detection</vt:lpstr>
      <vt:lpstr>Current results: preliminary sentiment analysis</vt:lpstr>
      <vt:lpstr>Current results: text categorization</vt:lpstr>
      <vt:lpstr>Future schedule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of Finnish-Russian trade barriers</dc:title>
  <dc:creator>David Gussoni</dc:creator>
  <cp:lastModifiedBy>David Gussoni</cp:lastModifiedBy>
  <cp:revision>39</cp:revision>
  <dcterms:created xsi:type="dcterms:W3CDTF">2020-10-27T09:35:15Z</dcterms:created>
  <dcterms:modified xsi:type="dcterms:W3CDTF">2020-10-28T14:42:46Z</dcterms:modified>
</cp:coreProperties>
</file>