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4"/>
  </p:sldMasterIdLst>
  <p:notesMasterIdLst>
    <p:notesMasterId r:id="rId44"/>
  </p:notesMasterIdLst>
  <p:handoutMasterIdLst>
    <p:handoutMasterId r:id="rId45"/>
  </p:handoutMasterIdLst>
  <p:sldIdLst>
    <p:sldId id="274" r:id="rId5"/>
    <p:sldId id="294" r:id="rId6"/>
    <p:sldId id="276" r:id="rId7"/>
    <p:sldId id="275" r:id="rId8"/>
    <p:sldId id="273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277" r:id="rId21"/>
    <p:sldId id="295" r:id="rId22"/>
    <p:sldId id="297" r:id="rId23"/>
    <p:sldId id="278" r:id="rId24"/>
    <p:sldId id="309" r:id="rId25"/>
    <p:sldId id="310" r:id="rId26"/>
    <p:sldId id="311" r:id="rId27"/>
    <p:sldId id="312" r:id="rId28"/>
    <p:sldId id="313" r:id="rId29"/>
    <p:sldId id="296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2" r:id="rId38"/>
    <p:sldId id="321" r:id="rId39"/>
    <p:sldId id="324" r:id="rId40"/>
    <p:sldId id="323" r:id="rId41"/>
    <p:sldId id="325" r:id="rId42"/>
    <p:sldId id="267" r:id="rId43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5800B"/>
    <a:srgbClr val="CC0000"/>
    <a:srgbClr val="F3D80D"/>
    <a:srgbClr val="830022"/>
    <a:srgbClr val="006778"/>
    <a:srgbClr val="AAC9B6"/>
    <a:srgbClr val="82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58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1" dirty="0">
                <a:solidFill>
                  <a:schemeClr val="tx1"/>
                </a:solidFill>
              </a:rPr>
              <a:t>Accuracy</a:t>
            </a:r>
            <a:r>
              <a:rPr lang="en-US" b="1" i="1" baseline="0" dirty="0">
                <a:solidFill>
                  <a:schemeClr val="tx1"/>
                </a:solidFill>
              </a:rPr>
              <a:t> scores BK vs our </a:t>
            </a:r>
            <a:r>
              <a:rPr lang="en-US" b="1" i="1" baseline="0" dirty="0" err="1">
                <a:solidFill>
                  <a:schemeClr val="tx1"/>
                </a:solidFill>
              </a:rPr>
              <a:t>LogReg</a:t>
            </a:r>
            <a:endParaRPr lang="en-US" b="1" i="1" dirty="0">
              <a:solidFill>
                <a:schemeClr val="tx1"/>
              </a:solidFill>
            </a:endParaRPr>
          </a:p>
        </c:rich>
      </c:tx>
      <c:overlay val="0"/>
      <c:spPr>
        <a:noFill/>
        <a:ln w="25352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653544307773688"/>
          <c:y val="0.21743402894078681"/>
          <c:w val="0.66918347395658362"/>
          <c:h val="0.5910824260404059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Scores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 w="25352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Foglio1!$A$2:$A$3</c:f>
              <c:strCache>
                <c:ptCount val="2"/>
                <c:pt idx="0">
                  <c:v>LR</c:v>
                </c:pt>
                <c:pt idx="1">
                  <c:v>BK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0.54900000000000004</c:v>
                </c:pt>
                <c:pt idx="1">
                  <c:v>0.51900000000000002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1-48C1-A020-6E8C540B4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57195807"/>
        <c:axId val="1"/>
      </c:barChart>
      <c:catAx>
        <c:axId val="6571958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07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5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majorGridlines>
          <c:spPr>
            <a:ln w="9507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38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1195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57195807"/>
        <c:crosses val="autoZero"/>
        <c:crossBetween val="between"/>
      </c:valAx>
      <c:spPr>
        <a:noFill/>
        <a:ln w="25352">
          <a:noFill/>
        </a:ln>
      </c:spPr>
    </c:plotArea>
    <c:legend>
      <c:legendPos val="r"/>
      <c:layout>
        <c:manualLayout>
          <c:xMode val="edge"/>
          <c:yMode val="edge"/>
          <c:x val="0.4031890660592255"/>
          <c:y val="0.91412742382271472"/>
          <c:w val="0.15717539863325741"/>
          <c:h val="7.2022160664819951E-2"/>
        </c:manualLayout>
      </c:layout>
      <c:overlay val="0"/>
      <c:spPr>
        <a:noFill/>
        <a:ln w="25352">
          <a:noFill/>
        </a:ln>
      </c:spPr>
      <c:txPr>
        <a:bodyPr rot="0" spcFirstLastPara="1" vertOverflow="ellipsis" vert="horz" wrap="square" anchor="ctr" anchorCtr="1"/>
        <a:lstStyle/>
        <a:p>
          <a:pPr>
            <a:defRPr sz="1195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206AEFE-4626-55D5-4B00-14D1867580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0A01C7E-9281-7D99-7EB6-8CBBFB47A7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4FDEA7E-721C-89E3-B9F9-93DA5690D14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26D34FA-F164-EA54-31C0-52CEA9F64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A4287614-F697-4D5A-8F47-0EC53D73E8A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DD988EC-C28C-1E42-3B82-1C5A8A0C13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89C264E-31F3-C55A-BD72-42E653EEB02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EB4E6D0-B101-009D-B13E-21872157157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9252905-CE04-3259-715E-F14763E274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95694CC-0096-A8A3-9683-1DC5969FF2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3E6B246-80D7-1274-5E53-E9BEF0FDB5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65B5ED34-20B6-4F2C-93E0-BD2466A5ED3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21D97901-542C-1856-38A7-B8C1D771B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100988-4DCB-4774-A154-BA16C2B1E1A9}" type="slidenum">
              <a:rPr lang="it-IT" altLang="it-IT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39</a:t>
            </a:fld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A4E4589-23EA-A34C-E592-AC8F77DAA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C824C0C-D3EB-0E07-468B-E455890FC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2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70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078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576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39662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4032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94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8373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7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08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06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7127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9744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D8F57226-4387-5BCC-4559-841D33B3A62E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08E7EF56-32EA-A796-49A6-B6F7D06E41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DE286E35-68A5-6084-FDBA-BC33089311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82418C29-F61A-DC69-13F7-CF18270C0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8951B43-74BD-DE45-5003-D9F27E0B7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809969FB-2185-D6E1-3C9E-1922A0197B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ＭＳ Ｐゴシック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ＭＳ Ｐゴシック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ＭＳ Ｐゴシック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ＭＳ Ｐゴシック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6">
            <a:extLst>
              <a:ext uri="{FF2B5EF4-FFF2-40B4-BE49-F238E27FC236}">
                <a16:creationId xmlns:a16="http://schemas.microsoft.com/office/drawing/2014/main" id="{52171E30-6F63-193C-B4DE-DC8150D737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2716" y="2060848"/>
            <a:ext cx="7198568" cy="1470025"/>
          </a:xfrm>
        </p:spPr>
        <p:txBody>
          <a:bodyPr/>
          <a:lstStyle/>
          <a:p>
            <a:pPr eaLnBrk="1" hangingPunct="1"/>
            <a:r>
              <a:rPr lang="en-GB" altLang="it-IT" sz="4000" dirty="0">
                <a:latin typeface="Calibri" panose="020F0502020204030204" pitchFamily="34" charset="0"/>
              </a:rPr>
              <a:t>Football matches analysis and prediction</a:t>
            </a:r>
          </a:p>
        </p:txBody>
      </p:sp>
      <p:sp>
        <p:nvSpPr>
          <p:cNvPr id="4099" name="Sottotitolo 7">
            <a:extLst>
              <a:ext uri="{FF2B5EF4-FFF2-40B4-BE49-F238E27FC236}">
                <a16:creationId xmlns:a16="http://schemas.microsoft.com/office/drawing/2014/main" id="{692A8060-FCA3-8F29-7417-C6C0F00126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it-IT" i="1">
                <a:latin typeface="Calibri" panose="020F0502020204030204" pitchFamily="34" charset="0"/>
              </a:rPr>
              <a:t>Romito Vincenzo </a:t>
            </a:r>
            <a:r>
              <a:rPr lang="en-GB" altLang="it-IT">
                <a:latin typeface="Calibri" panose="020F0502020204030204" pitchFamily="34" charset="0"/>
              </a:rPr>
              <a:t>-  2002967</a:t>
            </a:r>
          </a:p>
          <a:p>
            <a:pPr eaLnBrk="1" hangingPunct="1"/>
            <a:r>
              <a:rPr lang="en-GB" altLang="it-IT" i="1">
                <a:latin typeface="Calibri" panose="020F0502020204030204" pitchFamily="34" charset="0"/>
              </a:rPr>
              <a:t>Giacomo Zarba Meli </a:t>
            </a:r>
            <a:r>
              <a:rPr lang="en-GB" altLang="it-IT">
                <a:latin typeface="Calibri" panose="020F0502020204030204" pitchFamily="34" charset="0"/>
              </a:rPr>
              <a:t>- 1807439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3E20B-7223-F4AC-7B3F-A78D0419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230" y="1062503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it-IT" dirty="0"/>
              <a:t>EDA - Top teams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1783CE2-1B3C-195C-D347-84D81B181C3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74198" y="1567328"/>
            <a:ext cx="3597802" cy="4114800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T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op 10 most winning teams ever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3F10BB1-D8E9-4CCB-EF32-715083F06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84" y="2492896"/>
            <a:ext cx="5688632" cy="356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2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3E20B-7223-F4AC-7B3F-A78D0419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it-IT" dirty="0"/>
              <a:t>EDA - Top teams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1783CE2-1B3C-195C-D347-84D81B181C3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altLang="it-IT" sz="2000" dirty="0"/>
              <a:t>Some of </a:t>
            </a:r>
            <a:r>
              <a:rPr lang="it-IT" altLang="it-IT" sz="2000" dirty="0" err="1"/>
              <a:t>our</a:t>
            </a:r>
            <a:r>
              <a:rPr lang="it-IT" altLang="it-IT" sz="2000" dirty="0"/>
              <a:t> </a:t>
            </a:r>
            <a:r>
              <a:rPr lang="it-IT" altLang="it-IT" sz="2000" dirty="0" err="1"/>
              <a:t>findings</a:t>
            </a:r>
            <a:r>
              <a:rPr lang="it-IT" altLang="it-IT" sz="20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it-IT" altLang="it-IT" sz="2000" dirty="0"/>
          </a:p>
          <a:p>
            <a:pPr>
              <a:lnSpc>
                <a:spcPct val="90000"/>
              </a:lnSpc>
            </a:pPr>
            <a:r>
              <a:rPr lang="it-IT" altLang="it-IT" sz="2000" dirty="0" err="1"/>
              <a:t>They</a:t>
            </a:r>
            <a:r>
              <a:rPr lang="it-IT" altLang="it-IT" sz="2000" dirty="0"/>
              <a:t> are </a:t>
            </a:r>
            <a:r>
              <a:rPr lang="it-IT" altLang="it-IT" sz="2000" b="1" dirty="0" err="1"/>
              <a:t>not</a:t>
            </a:r>
            <a:r>
              <a:rPr lang="it-IT" altLang="it-IT" sz="2000" b="1" dirty="0"/>
              <a:t> </a:t>
            </a:r>
            <a:r>
              <a:rPr lang="it-IT" altLang="it-IT" sz="2000" b="1" dirty="0" err="1"/>
              <a:t>equivalent</a:t>
            </a:r>
            <a:r>
              <a:rPr lang="it-IT" altLang="it-IT" sz="2000" b="1" dirty="0"/>
              <a:t> </a:t>
            </a:r>
            <a:r>
              <a:rPr lang="it-IT" altLang="it-IT" sz="2000" dirty="0"/>
              <a:t>in </a:t>
            </a:r>
            <a:r>
              <a:rPr lang="it-IT" altLang="it-IT" sz="2000" dirty="0" err="1"/>
              <a:t>their</a:t>
            </a:r>
            <a:r>
              <a:rPr lang="it-IT" altLang="it-IT" sz="2000" dirty="0"/>
              <a:t> </a:t>
            </a:r>
            <a:r>
              <a:rPr lang="it-IT" altLang="it-IT" sz="2000" dirty="0" err="1"/>
              <a:t>strenght</a:t>
            </a:r>
            <a:r>
              <a:rPr lang="it-IT" altLang="it-IT" sz="2000" dirty="0"/>
              <a:t>.</a:t>
            </a:r>
          </a:p>
          <a:p>
            <a:pPr>
              <a:lnSpc>
                <a:spcPct val="90000"/>
              </a:lnSpc>
            </a:pPr>
            <a:endParaRPr lang="it-IT" altLang="it-IT" sz="2000" dirty="0"/>
          </a:p>
          <a:p>
            <a:pPr>
              <a:lnSpc>
                <a:spcPct val="90000"/>
              </a:lnSpc>
            </a:pPr>
            <a:r>
              <a:rPr lang="it-IT" altLang="it-IT" sz="2000" b="1" dirty="0" err="1"/>
              <a:t>Different</a:t>
            </a:r>
            <a:r>
              <a:rPr lang="it-IT" altLang="it-IT" sz="2000" b="1" dirty="0"/>
              <a:t> </a:t>
            </a:r>
            <a:r>
              <a:rPr lang="it-IT" altLang="it-IT" sz="2000" b="1" dirty="0" err="1"/>
              <a:t>competitiveness</a:t>
            </a:r>
            <a:r>
              <a:rPr lang="it-IT" altLang="it-IT" sz="2000" b="1" dirty="0"/>
              <a:t> </a:t>
            </a:r>
            <a:r>
              <a:rPr lang="it-IT" altLang="it-IT" sz="2000" dirty="0"/>
              <a:t>of </a:t>
            </a:r>
            <a:r>
              <a:rPr lang="it-IT" altLang="it-IT" sz="2000" dirty="0" err="1"/>
              <a:t>each</a:t>
            </a:r>
            <a:r>
              <a:rPr lang="it-IT" altLang="it-IT" sz="2000" dirty="0"/>
              <a:t> </a:t>
            </a:r>
            <a:r>
              <a:rPr lang="it-IT" altLang="it-IT" sz="2000" dirty="0" err="1"/>
              <a:t>championship</a:t>
            </a:r>
            <a:endParaRPr lang="it-IT" altLang="it-IT" sz="2000" dirty="0"/>
          </a:p>
          <a:p>
            <a:pPr>
              <a:lnSpc>
                <a:spcPct val="90000"/>
              </a:lnSpc>
            </a:pPr>
            <a:endParaRPr lang="it-IT" altLang="it-IT" sz="2000" dirty="0"/>
          </a:p>
          <a:p>
            <a:pPr>
              <a:lnSpc>
                <a:spcPct val="90000"/>
              </a:lnSpc>
            </a:pPr>
            <a:r>
              <a:rPr lang="it-IT" altLang="it-IT" sz="2000" dirty="0"/>
              <a:t>Celtic FC </a:t>
            </a:r>
            <a:r>
              <a:rPr lang="it-IT" altLang="it-IT" sz="2000" dirty="0" err="1"/>
              <a:t>it’s</a:t>
            </a:r>
            <a:r>
              <a:rPr lang="it-IT" altLang="it-IT" sz="2000" dirty="0"/>
              <a:t> in the top 3 </a:t>
            </a:r>
            <a:r>
              <a:rPr lang="it-IT" altLang="it-IT" sz="2000" dirty="0" err="1"/>
              <a:t>because</a:t>
            </a:r>
            <a:r>
              <a:rPr lang="it-IT" altLang="it-IT" sz="2000" dirty="0"/>
              <a:t> of the nature of the Scottish Premier League</a:t>
            </a:r>
          </a:p>
          <a:p>
            <a:pPr>
              <a:lnSpc>
                <a:spcPct val="90000"/>
              </a:lnSpc>
            </a:pPr>
            <a:endParaRPr lang="it-IT" alt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40CB284-102A-571E-67BA-6E8D0C6B7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9148"/>
            <a:ext cx="2619553" cy="4494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564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3E20B-7223-F4AC-7B3F-A78D0419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230" y="1062503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it-IT" dirty="0"/>
              <a:t>EDA - Top matches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1783CE2-1B3C-195C-D347-84D81B181C3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00891" y="1772816"/>
            <a:ext cx="7342218" cy="4114800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T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op 10 matches ever based on the total number of goals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This will both take into consideration:</a:t>
            </a:r>
          </a:p>
          <a:p>
            <a:pPr lvl="1"/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Extremely </a:t>
            </a:r>
            <a:r>
              <a:rPr 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close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matches</a:t>
            </a:r>
          </a:p>
          <a:p>
            <a:pPr lvl="1"/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Extremely </a:t>
            </a:r>
            <a:r>
              <a:rPr 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dominated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matches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51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3E20B-7223-F4AC-7B3F-A78D0419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230" y="1062503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it-IT" dirty="0"/>
              <a:t>EDA - Top matches </a:t>
            </a:r>
            <a:r>
              <a:rPr lang="it-IT" dirty="0" err="1"/>
              <a:t>analysis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D37F695-147F-6F65-BDDF-9913B2E66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367" y="1567328"/>
            <a:ext cx="6523384" cy="452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8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3E20B-7223-F4AC-7B3F-A78D0419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it-IT" dirty="0"/>
              <a:t>EDA - Top matches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1783CE2-1B3C-195C-D347-84D81B181C3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34232" y="1557561"/>
            <a:ext cx="3597802" cy="411480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altLang="it-IT" sz="2000" dirty="0"/>
              <a:t>Some of </a:t>
            </a:r>
            <a:r>
              <a:rPr lang="it-IT" altLang="it-IT" sz="2000" dirty="0" err="1"/>
              <a:t>our</a:t>
            </a:r>
            <a:r>
              <a:rPr lang="it-IT" altLang="it-IT" sz="2000" dirty="0"/>
              <a:t> </a:t>
            </a:r>
            <a:r>
              <a:rPr lang="it-IT" altLang="it-IT" sz="2000" dirty="0" err="1"/>
              <a:t>findings</a:t>
            </a:r>
            <a:r>
              <a:rPr lang="it-IT" altLang="it-IT" sz="2000" dirty="0"/>
              <a:t>:</a:t>
            </a:r>
          </a:p>
          <a:p>
            <a:pPr>
              <a:lnSpc>
                <a:spcPct val="90000"/>
              </a:lnSpc>
            </a:pPr>
            <a:endParaRPr lang="it-IT" alt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F057696-43B4-C70A-C400-D63F5F3D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72" y="2022618"/>
            <a:ext cx="6205004" cy="2458323"/>
          </a:xfrm>
          <a:prstGeom prst="rect">
            <a:avLst/>
          </a:prstGeom>
        </p:spPr>
      </p:pic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BAC26069-7AC6-C938-8619-47D5C8E67508}"/>
              </a:ext>
            </a:extLst>
          </p:cNvPr>
          <p:cNvSpPr txBox="1">
            <a:spLocks/>
          </p:cNvSpPr>
          <p:nvPr/>
        </p:nvSpPr>
        <p:spPr bwMode="auto">
          <a:xfrm>
            <a:off x="1221848" y="4653136"/>
            <a:ext cx="6556212" cy="121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it-IT" sz="2000" kern="0" dirty="0" err="1"/>
              <a:t>Highest</a:t>
            </a:r>
            <a:r>
              <a:rPr lang="it-IT" altLang="it-IT" sz="2000" kern="0" dirty="0"/>
              <a:t> scoring match in the Scottish Premier </a:t>
            </a:r>
          </a:p>
          <a:p>
            <a:pPr>
              <a:lnSpc>
                <a:spcPct val="90000"/>
              </a:lnSpc>
            </a:pPr>
            <a:r>
              <a:rPr lang="it-IT" altLang="it-IT" sz="2000" kern="0" dirty="0" err="1"/>
              <a:t>Both</a:t>
            </a:r>
            <a:r>
              <a:rPr lang="it-IT" altLang="it-IT" sz="2000" kern="0" dirty="0"/>
              <a:t> of the teams </a:t>
            </a:r>
            <a:r>
              <a:rPr lang="it-IT" altLang="it-IT" sz="2000" kern="0" dirty="0" err="1"/>
              <a:t>chasing</a:t>
            </a:r>
            <a:r>
              <a:rPr lang="it-IT" altLang="it-IT" sz="2000" kern="0" dirty="0"/>
              <a:t> the </a:t>
            </a:r>
            <a:r>
              <a:rPr lang="it-IT" altLang="it-IT" sz="2000" b="1" kern="0" dirty="0" err="1"/>
              <a:t>qualification</a:t>
            </a:r>
            <a:r>
              <a:rPr lang="it-IT" altLang="it-IT" sz="2000" kern="0" dirty="0"/>
              <a:t> for the UEFA Europa League</a:t>
            </a:r>
          </a:p>
          <a:p>
            <a:pPr>
              <a:lnSpc>
                <a:spcPct val="90000"/>
              </a:lnSpc>
            </a:pPr>
            <a:endParaRPr lang="it-IT" altLang="it-IT" sz="2000" kern="0" dirty="0"/>
          </a:p>
        </p:txBody>
      </p:sp>
    </p:spTree>
    <p:extLst>
      <p:ext uri="{BB962C8B-B14F-4D97-AF65-F5344CB8AC3E}">
        <p14:creationId xmlns:p14="http://schemas.microsoft.com/office/powerpoint/2010/main" val="164350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3E20B-7223-F4AC-7B3F-A78D0419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230" y="1062503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it-IT" dirty="0"/>
              <a:t>EDA – Goal Analysis in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league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1783CE2-1B3C-195C-D347-84D81B181C3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74198" y="1567328"/>
            <a:ext cx="6910170" cy="4114800"/>
          </a:xfrm>
        </p:spPr>
        <p:txBody>
          <a:bodyPr wrap="square" anchor="t">
            <a:norm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 analyze trends of goals scoring in the different nations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F6537B-7AAA-D9F8-B49B-921C2CD74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42" y="2492896"/>
            <a:ext cx="7098150" cy="34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1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3E20B-7223-F4AC-7B3F-A78D0419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230" y="1062503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it-IT" dirty="0"/>
              <a:t>EDA – Goal Analysis in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league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1783CE2-1B3C-195C-D347-84D81B181C3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74198" y="1567328"/>
            <a:ext cx="6910170" cy="41148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Some of our findings:</a:t>
            </a:r>
          </a:p>
          <a:p>
            <a:pPr marL="0" indent="0">
              <a:buNone/>
            </a:pP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it-IT" b="1" dirty="0"/>
              <a:t>Liga</a:t>
            </a:r>
            <a:r>
              <a:rPr lang="it-IT" dirty="0"/>
              <a:t>,</a:t>
            </a:r>
            <a:r>
              <a:rPr lang="it-IT" b="1" dirty="0"/>
              <a:t> Premier </a:t>
            </a:r>
            <a:r>
              <a:rPr lang="it-IT" dirty="0"/>
              <a:t>and</a:t>
            </a:r>
            <a:r>
              <a:rPr lang="it-IT" b="1" dirty="0"/>
              <a:t> Seria A </a:t>
            </a:r>
            <a:r>
              <a:rPr lang="it-IT" dirty="0" err="1"/>
              <a:t>most</a:t>
            </a:r>
            <a:r>
              <a:rPr lang="it-IT" dirty="0"/>
              <a:t> common top 3</a:t>
            </a:r>
          </a:p>
          <a:p>
            <a:endParaRPr lang="it-IT" dirty="0"/>
          </a:p>
          <a:p>
            <a:r>
              <a:rPr lang="it-IT" dirty="0"/>
              <a:t>More </a:t>
            </a:r>
            <a:r>
              <a:rPr lang="it-IT" b="1" dirty="0"/>
              <a:t>money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more goals</a:t>
            </a:r>
          </a:p>
          <a:p>
            <a:endParaRPr lang="it-IT" dirty="0"/>
          </a:p>
          <a:p>
            <a:r>
              <a:rPr lang="it-IT" dirty="0" err="1"/>
              <a:t>Switzerland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bottom of the chart, </a:t>
            </a:r>
            <a:r>
              <a:rPr lang="it-IT" dirty="0" err="1"/>
              <a:t>probably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the </a:t>
            </a:r>
            <a:r>
              <a:rPr lang="it-IT" b="1" dirty="0"/>
              <a:t>fashion of the </a:t>
            </a:r>
            <a:r>
              <a:rPr lang="it-IT" b="1" dirty="0" err="1"/>
              <a:t>league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32308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02D53CAA-5A26-EA8D-8DF6-CF743E981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3600" y="1268760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Home Factor Advantage</a:t>
            </a:r>
            <a:br>
              <a:rPr lang="en-GB" altLang="it-IT" dirty="0">
                <a:latin typeface="Calibri" panose="020F0502020204030204" pitchFamily="34" charset="0"/>
              </a:rPr>
            </a:br>
            <a:endParaRPr lang="en-GB" altLang="it-IT" dirty="0">
              <a:latin typeface="Calibri" panose="020F0502020204030204" pitchFamily="34" charset="0"/>
            </a:endParaRPr>
          </a:p>
        </p:txBody>
      </p:sp>
      <p:sp>
        <p:nvSpPr>
          <p:cNvPr id="8195" name="Segnaposto contenuto 1">
            <a:extLst>
              <a:ext uri="{FF2B5EF4-FFF2-40B4-BE49-F238E27FC236}">
                <a16:creationId xmlns:a16="http://schemas.microsoft.com/office/drawing/2014/main" id="{C3047216-9D6D-86C5-0DB6-2B68EA0454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2110134"/>
            <a:ext cx="7416800" cy="2987422"/>
          </a:xfrm>
        </p:spPr>
        <p:txBody>
          <a:bodyPr/>
          <a:lstStyle/>
          <a:p>
            <a:r>
              <a:rPr lang="it-IT" altLang="it-IT" dirty="0">
                <a:latin typeface="Calibri" panose="020F0502020204030204" pitchFamily="34" charset="0"/>
              </a:rPr>
              <a:t>Home team </a:t>
            </a:r>
            <a:r>
              <a:rPr lang="it-IT" altLang="it-IT" dirty="0" err="1">
                <a:latin typeface="Calibri" panose="020F0502020204030204" pitchFamily="34" charset="0"/>
              </a:rPr>
              <a:t>wins</a:t>
            </a:r>
            <a:r>
              <a:rPr lang="it-IT" altLang="it-IT" dirty="0">
                <a:latin typeface="Calibri" panose="020F0502020204030204" pitchFamily="34" charset="0"/>
              </a:rPr>
              <a:t> </a:t>
            </a:r>
            <a:r>
              <a:rPr lang="it-IT" altLang="it-IT" b="1" dirty="0">
                <a:latin typeface="Calibri" panose="020F0502020204030204" pitchFamily="34" charset="0"/>
              </a:rPr>
              <a:t>45%</a:t>
            </a:r>
            <a:r>
              <a:rPr lang="it-IT" altLang="it-IT" dirty="0">
                <a:latin typeface="Calibri" panose="020F0502020204030204" pitchFamily="34" charset="0"/>
              </a:rPr>
              <a:t> of the time.</a:t>
            </a:r>
          </a:p>
          <a:p>
            <a:pPr lvl="1"/>
            <a:r>
              <a:rPr lang="it-IT" altLang="it-IT" dirty="0" err="1">
                <a:latin typeface="Calibri" panose="020F0502020204030204" pitchFamily="34" charset="0"/>
              </a:rPr>
              <a:t>This</a:t>
            </a:r>
            <a:r>
              <a:rPr lang="it-IT" altLang="it-IT" dirty="0">
                <a:latin typeface="Calibri" panose="020F0502020204030204" pitchFamily="34" charset="0"/>
              </a:rPr>
              <a:t> </a:t>
            </a:r>
            <a:r>
              <a:rPr lang="it-IT" altLang="it-IT" dirty="0" err="1">
                <a:latin typeface="Calibri" panose="020F0502020204030204" pitchFamily="34" charset="0"/>
              </a:rPr>
              <a:t>is</a:t>
            </a:r>
            <a:r>
              <a:rPr lang="it-IT" altLang="it-IT" dirty="0">
                <a:latin typeface="Calibri" panose="020F0502020204030204" pitchFamily="34" charset="0"/>
              </a:rPr>
              <a:t> a </a:t>
            </a:r>
            <a:r>
              <a:rPr lang="en-US" altLang="it-IT" dirty="0">
                <a:latin typeface="Calibri" panose="020F0502020204030204" pitchFamily="34" charset="0"/>
              </a:rPr>
              <a:t>well</a:t>
            </a:r>
            <a:r>
              <a:rPr lang="it-IT" altLang="it-IT" dirty="0">
                <a:latin typeface="Calibri" panose="020F0502020204030204" pitchFamily="34" charset="0"/>
              </a:rPr>
              <a:t> </a:t>
            </a:r>
            <a:r>
              <a:rPr lang="it-IT" altLang="it-IT" dirty="0" err="1">
                <a:latin typeface="Calibri" panose="020F0502020204030204" pitchFamily="34" charset="0"/>
              </a:rPr>
              <a:t>known</a:t>
            </a:r>
            <a:r>
              <a:rPr lang="it-IT" altLang="it-IT" dirty="0">
                <a:latin typeface="Calibri" panose="020F0502020204030204" pitchFamily="34" charset="0"/>
              </a:rPr>
              <a:t> </a:t>
            </a:r>
            <a:r>
              <a:rPr lang="it-IT" altLang="it-IT" dirty="0" err="1">
                <a:latin typeface="Calibri" panose="020F0502020204030204" pitchFamily="34" charset="0"/>
              </a:rPr>
              <a:t>statistics</a:t>
            </a:r>
            <a:r>
              <a:rPr lang="it-IT" altLang="it-IT" dirty="0">
                <a:latin typeface="Calibri" panose="020F0502020204030204" pitchFamily="34" charset="0"/>
              </a:rPr>
              <a:t> by soccer fans</a:t>
            </a:r>
          </a:p>
          <a:p>
            <a:pPr lvl="1"/>
            <a:endParaRPr lang="it-IT" altLang="it-IT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Inter"/>
              </a:rPr>
              <a:t>But</a:t>
            </a:r>
            <a:r>
              <a:rPr lang="en-US" dirty="0">
                <a:latin typeface="Inter"/>
              </a:rPr>
              <a:t> </a:t>
            </a:r>
          </a:p>
          <a:p>
            <a:r>
              <a:rPr lang="en-US" b="0" i="0" dirty="0">
                <a:effectLst/>
                <a:latin typeface="Inter"/>
              </a:rPr>
              <a:t>Which league has the biggest home advantage?</a:t>
            </a:r>
            <a:endParaRPr lang="it-IT" altLang="it-IT" dirty="0">
              <a:latin typeface="Calibri" panose="020F0502020204030204" pitchFamily="34" charset="0"/>
            </a:endParaRPr>
          </a:p>
          <a:p>
            <a:r>
              <a:rPr lang="it-IT" altLang="it-IT" dirty="0">
                <a:latin typeface="Calibri" panose="020F0502020204030204" pitchFamily="34" charset="0"/>
              </a:rPr>
              <a:t>And </a:t>
            </a:r>
            <a:r>
              <a:rPr lang="it-IT" altLang="it-IT" dirty="0" err="1">
                <a:latin typeface="Calibri" panose="020F0502020204030204" pitchFamily="34" charset="0"/>
              </a:rPr>
              <a:t>what</a:t>
            </a:r>
            <a:r>
              <a:rPr lang="it-IT" altLang="it-IT" dirty="0">
                <a:latin typeface="Calibri" panose="020F0502020204030204" pitchFamily="34" charset="0"/>
              </a:rPr>
              <a:t> team </a:t>
            </a:r>
            <a:r>
              <a:rPr lang="it-IT" altLang="it-IT" dirty="0" err="1">
                <a:latin typeface="Calibri" panose="020F0502020204030204" pitchFamily="34" charset="0"/>
              </a:rPr>
              <a:t>is</a:t>
            </a:r>
            <a:r>
              <a:rPr lang="it-IT" altLang="it-IT" dirty="0">
                <a:latin typeface="Calibri" panose="020F0502020204030204" pitchFamily="34" charset="0"/>
              </a:rPr>
              <a:t> the best performer </a:t>
            </a:r>
            <a:r>
              <a:rPr lang="it-IT" altLang="it-IT" dirty="0" err="1">
                <a:latin typeface="Calibri" panose="020F0502020204030204" pitchFamily="34" charset="0"/>
              </a:rPr>
              <a:t>while</a:t>
            </a:r>
            <a:r>
              <a:rPr lang="it-IT" altLang="it-IT" dirty="0">
                <a:latin typeface="Calibri" panose="020F0502020204030204" pitchFamily="34" charset="0"/>
              </a:rPr>
              <a:t> playing </a:t>
            </a:r>
            <a:r>
              <a:rPr lang="it-IT" altLang="it-IT" dirty="0" err="1">
                <a:latin typeface="Calibri" panose="020F0502020204030204" pitchFamily="34" charset="0"/>
              </a:rPr>
              <a:t>at</a:t>
            </a:r>
            <a:r>
              <a:rPr lang="it-IT" altLang="it-IT" dirty="0">
                <a:latin typeface="Calibri" panose="020F0502020204030204" pitchFamily="34" charset="0"/>
              </a:rPr>
              <a:t> </a:t>
            </a:r>
            <a:r>
              <a:rPr lang="it-IT" altLang="it-IT" dirty="0" err="1">
                <a:latin typeface="Calibri" panose="020F0502020204030204" pitchFamily="34" charset="0"/>
              </a:rPr>
              <a:t>its</a:t>
            </a:r>
            <a:r>
              <a:rPr lang="it-IT" altLang="it-IT" dirty="0">
                <a:latin typeface="Calibri" panose="020F0502020204030204" pitchFamily="34" charset="0"/>
              </a:rPr>
              <a:t> </a:t>
            </a:r>
            <a:r>
              <a:rPr lang="it-IT" altLang="it-IT" dirty="0" err="1">
                <a:latin typeface="Calibri" panose="020F0502020204030204" pitchFamily="34" charset="0"/>
              </a:rPr>
              <a:t>own</a:t>
            </a:r>
            <a:r>
              <a:rPr lang="it-IT" altLang="it-IT" dirty="0">
                <a:latin typeface="Calibri" panose="020F0502020204030204" pitchFamily="34" charset="0"/>
              </a:rPr>
              <a:t> </a:t>
            </a:r>
            <a:r>
              <a:rPr lang="it-IT" altLang="it-IT" dirty="0" err="1">
                <a:latin typeface="Calibri" panose="020F0502020204030204" pitchFamily="34" charset="0"/>
              </a:rPr>
              <a:t>stadium</a:t>
            </a:r>
            <a:r>
              <a:rPr lang="it-IT" altLang="it-IT" dirty="0">
                <a:latin typeface="Calibri" panose="020F0502020204030204" pitchFamily="34" charset="0"/>
              </a:rPr>
              <a:t>?</a:t>
            </a:r>
          </a:p>
        </p:txBody>
      </p:sp>
      <p:pic>
        <p:nvPicPr>
          <p:cNvPr id="5" name="Immagine 4" descr="Immagine che contiene persona, giocatore, gioco, folla&#10;&#10;Descrizione generata automaticamente">
            <a:extLst>
              <a:ext uri="{FF2B5EF4-FFF2-40B4-BE49-F238E27FC236}">
                <a16:creationId xmlns:a16="http://schemas.microsoft.com/office/drawing/2014/main" id="{EDA6703A-0F82-810D-F080-7F4769CF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19259"/>
            <a:ext cx="3024336" cy="201255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982BA6-102F-78BC-F861-45F98783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170" y="1185639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it-IT" dirty="0"/>
              <a:t>Home </a:t>
            </a:r>
            <a:r>
              <a:rPr lang="it-IT" dirty="0" err="1"/>
              <a:t>advantage</a:t>
            </a:r>
            <a:r>
              <a:rPr lang="it-IT" dirty="0"/>
              <a:t> by country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2FE1EBD-6FA1-0993-7CCA-5B13CD22250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11685" y="1690464"/>
            <a:ext cx="3597802" cy="4114800"/>
          </a:xfrm>
        </p:spPr>
        <p:txBody>
          <a:bodyPr wrap="square" anchor="t">
            <a:normAutofit/>
          </a:bodyPr>
          <a:lstStyle/>
          <a:p>
            <a:endParaRPr lang="it-IT" dirty="0"/>
          </a:p>
          <a:p>
            <a:r>
              <a:rPr lang="it-IT" dirty="0"/>
              <a:t>Turns out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SPAIN</a:t>
            </a:r>
          </a:p>
          <a:p>
            <a:pPr lvl="1"/>
            <a:r>
              <a:rPr lang="it-IT" dirty="0"/>
              <a:t>48.8 % </a:t>
            </a:r>
            <a:r>
              <a:rPr lang="it-IT" dirty="0" err="1"/>
              <a:t>win</a:t>
            </a:r>
            <a:r>
              <a:rPr lang="it-IT" dirty="0"/>
              <a:t> rate</a:t>
            </a:r>
          </a:p>
          <a:p>
            <a:pPr lvl="1"/>
            <a:endParaRPr lang="it-IT" dirty="0"/>
          </a:p>
          <a:p>
            <a:r>
              <a:rPr lang="it-IT" dirty="0"/>
              <a:t>At the opposite of the </a:t>
            </a:r>
            <a:r>
              <a:rPr lang="it-IT" dirty="0" err="1"/>
              <a:t>spectrum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SCOTLAND	</a:t>
            </a:r>
          </a:p>
          <a:p>
            <a:pPr lvl="1"/>
            <a:r>
              <a:rPr lang="it-IT" dirty="0"/>
              <a:t>41.6% </a:t>
            </a:r>
            <a:r>
              <a:rPr lang="it-IT" dirty="0" err="1"/>
              <a:t>win</a:t>
            </a:r>
            <a:r>
              <a:rPr lang="it-IT" dirty="0"/>
              <a:t> rate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A164CC4A-F1B4-715E-E3AC-4BC4ACBC4F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83968" y="1869734"/>
            <a:ext cx="4752945" cy="3118532"/>
          </a:xfrm>
        </p:spPr>
      </p:pic>
      <p:pic>
        <p:nvPicPr>
          <p:cNvPr id="17" name="Immagine 16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2F7A80ED-24B6-60D3-4D48-72FB08347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891234"/>
            <a:ext cx="1008112" cy="1139884"/>
          </a:xfrm>
          <a:prstGeom prst="rect">
            <a:avLst/>
          </a:prstGeom>
        </p:spPr>
      </p:pic>
      <p:pic>
        <p:nvPicPr>
          <p:cNvPr id="19" name="Immagine 18" descr="Immagine che contiene mappa&#10;&#10;Descrizione generata automaticamente">
            <a:extLst>
              <a:ext uri="{FF2B5EF4-FFF2-40B4-BE49-F238E27FC236}">
                <a16:creationId xmlns:a16="http://schemas.microsoft.com/office/drawing/2014/main" id="{FBA34BE6-529B-475E-DA27-02678A026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5185535"/>
            <a:ext cx="1080120" cy="8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0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C8D0A0-6CA7-1562-016F-39C15229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Home </a:t>
            </a:r>
            <a:r>
              <a:rPr lang="it-IT" dirty="0" err="1"/>
              <a:t>advantage</a:t>
            </a:r>
            <a:r>
              <a:rPr lang="it-IT" dirty="0"/>
              <a:t> by team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36B31D-5137-66B6-1988-2D9449758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624" y="1402691"/>
            <a:ext cx="3600400" cy="639762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212121"/>
                </a:solidFill>
                <a:latin typeface="Roboto" panose="02000000000000000000" pitchFamily="2" charset="0"/>
              </a:rPr>
              <a:t>B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 home-wins percentage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FF01AFC-2C08-DF1D-4AE6-D44CA440CB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25786" y="2514600"/>
            <a:ext cx="2124075" cy="2152650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5C50130-4985-3412-2A66-2100985D9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32040" y="1481547"/>
            <a:ext cx="3754760" cy="639762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212121"/>
                </a:solidFill>
                <a:latin typeface="Roboto" panose="02000000000000000000" pitchFamily="2" charset="0"/>
              </a:rPr>
              <a:t>Best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percentage of wins while playing at home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12F9B2B1-8C7C-CEE9-6868-C10558A3FB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85495" y="2352675"/>
            <a:ext cx="1847850" cy="2476500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F30C43F-B249-559B-BC4C-1B1642D61565}"/>
              </a:ext>
            </a:extLst>
          </p:cNvPr>
          <p:cNvSpPr txBox="1"/>
          <p:nvPr/>
        </p:nvSpPr>
        <p:spPr>
          <a:xfrm>
            <a:off x="2411760" y="482917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Roboto" panose="02000000000000000000" pitchFamily="2" charset="0"/>
              </a:rPr>
              <a:t>Wins</a:t>
            </a:r>
            <a:r>
              <a:rPr lang="en-US" sz="1800" dirty="0">
                <a:solidFill>
                  <a:srgbClr val="212121"/>
                </a:solidFill>
                <a:latin typeface="Roboto" panose="02000000000000000000" pitchFamily="2" charset="0"/>
              </a:rPr>
              <a:t>: 131</a:t>
            </a:r>
          </a:p>
          <a:p>
            <a:r>
              <a:rPr lang="en-US" sz="1800" dirty="0">
                <a:solidFill>
                  <a:srgbClr val="F5800B"/>
                </a:solidFill>
                <a:latin typeface="Roboto" panose="02000000000000000000" pitchFamily="2" charset="0"/>
              </a:rPr>
              <a:t>Draws</a:t>
            </a:r>
            <a:r>
              <a:rPr lang="en-US" sz="1800" dirty="0">
                <a:solidFill>
                  <a:srgbClr val="212121"/>
                </a:solidFill>
                <a:latin typeface="Roboto" panose="02000000000000000000" pitchFamily="2" charset="0"/>
              </a:rPr>
              <a:t>: 12</a:t>
            </a:r>
          </a:p>
          <a:p>
            <a:r>
              <a:rPr lang="en-US" sz="1800" dirty="0">
                <a:solidFill>
                  <a:srgbClr val="C00000"/>
                </a:solidFill>
                <a:latin typeface="Roboto" panose="02000000000000000000" pitchFamily="2" charset="0"/>
              </a:rPr>
              <a:t>Losses</a:t>
            </a:r>
            <a:r>
              <a:rPr lang="en-US" sz="1800" dirty="0">
                <a:solidFill>
                  <a:srgbClr val="212121"/>
                </a:solidFill>
                <a:latin typeface="Roboto" panose="02000000000000000000" pitchFamily="2" charset="0"/>
              </a:rPr>
              <a:t>: 9</a:t>
            </a:r>
            <a:endParaRPr lang="it-IT" sz="1800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216B298-B849-E97F-478C-B0A5DE45BF96}"/>
              </a:ext>
            </a:extLst>
          </p:cNvPr>
          <p:cNvSpPr txBox="1"/>
          <p:nvPr/>
        </p:nvSpPr>
        <p:spPr>
          <a:xfrm>
            <a:off x="6400800" y="211046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Roboto" panose="02000000000000000000" pitchFamily="2" charset="0"/>
              </a:rPr>
              <a:t>0.90</a:t>
            </a:r>
            <a:r>
              <a:rPr 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%</a:t>
            </a:r>
            <a:endParaRPr lang="en-US" sz="2000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8EDE615-7DA3-D600-B3E9-0455DA178874}"/>
              </a:ext>
            </a:extLst>
          </p:cNvPr>
          <p:cNvSpPr txBox="1"/>
          <p:nvPr/>
        </p:nvSpPr>
        <p:spPr>
          <a:xfrm>
            <a:off x="6156176" y="476526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Roboto" panose="02000000000000000000" pitchFamily="2" charset="0"/>
              </a:rPr>
              <a:t>Home wins</a:t>
            </a:r>
            <a:r>
              <a:rPr lang="en-US" sz="1800" dirty="0">
                <a:solidFill>
                  <a:srgbClr val="212121"/>
                </a:solidFill>
                <a:latin typeface="Roboto" panose="02000000000000000000" pitchFamily="2" charset="0"/>
              </a:rPr>
              <a:t>: 9</a:t>
            </a:r>
          </a:p>
          <a:p>
            <a:r>
              <a:rPr lang="en-US" sz="1800" dirty="0">
                <a:solidFill>
                  <a:srgbClr val="C00000"/>
                </a:solidFill>
                <a:latin typeface="Roboto" panose="02000000000000000000" pitchFamily="2" charset="0"/>
              </a:rPr>
              <a:t>Away wins</a:t>
            </a:r>
            <a:r>
              <a:rPr lang="en-US" sz="1800" dirty="0">
                <a:solidFill>
                  <a:srgbClr val="212121"/>
                </a:solidFill>
                <a:latin typeface="Roboto" panose="02000000000000000000" pitchFamily="2" charset="0"/>
              </a:rPr>
              <a:t>: 1</a:t>
            </a:r>
            <a:endParaRPr lang="it-IT" sz="1800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82C29D6-D4E7-2FCD-C6C2-17DB423261ED}"/>
              </a:ext>
            </a:extLst>
          </p:cNvPr>
          <p:cNvSpPr txBox="1"/>
          <p:nvPr/>
        </p:nvSpPr>
        <p:spPr>
          <a:xfrm>
            <a:off x="2646040" y="210897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Roboto" panose="02000000000000000000" pitchFamily="2" charset="0"/>
              </a:rPr>
              <a:t>0.86</a:t>
            </a:r>
            <a:r>
              <a:rPr 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%</a:t>
            </a:r>
            <a:endParaRPr lang="en-US" sz="2000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7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ottotitolo 7">
            <a:extLst>
              <a:ext uri="{FF2B5EF4-FFF2-40B4-BE49-F238E27FC236}">
                <a16:creationId xmlns:a16="http://schemas.microsoft.com/office/drawing/2014/main" id="{692A8060-FCA3-8F29-7417-C6C0F00126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76872"/>
            <a:ext cx="6400800" cy="1752600"/>
          </a:xfrm>
        </p:spPr>
        <p:txBody>
          <a:bodyPr/>
          <a:lstStyle/>
          <a:p>
            <a:pPr eaLnBrk="1" hangingPunct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Football is a sport that is very present in people life’s, people use to watch, play, and also </a:t>
            </a:r>
            <a:r>
              <a:rPr lang="en-US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BET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GB" altLang="it-I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60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>
            <a:extLst>
              <a:ext uri="{FF2B5EF4-FFF2-40B4-BE49-F238E27FC236}">
                <a16:creationId xmlns:a16="http://schemas.microsoft.com/office/drawing/2014/main" id="{9819EBA8-A72A-C3F5-AC83-4C7395828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3600" y="1100138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Most predictable league</a:t>
            </a:r>
          </a:p>
        </p:txBody>
      </p:sp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1B1939C0-0E81-5C79-CC2B-0A9F1FA11FEA}"/>
              </a:ext>
            </a:extLst>
          </p:cNvPr>
          <p:cNvSpPr txBox="1">
            <a:spLocks/>
          </p:cNvSpPr>
          <p:nvPr/>
        </p:nvSpPr>
        <p:spPr bwMode="auto">
          <a:xfrm>
            <a:off x="863600" y="1700213"/>
            <a:ext cx="6913563" cy="1947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it-IT" kern="0" dirty="0" err="1"/>
              <a:t>Exploiting</a:t>
            </a:r>
            <a:r>
              <a:rPr lang="it-IT" kern="0" dirty="0"/>
              <a:t> the </a:t>
            </a:r>
            <a:r>
              <a:rPr lang="it-IT" u="sng" kern="0" dirty="0" err="1"/>
              <a:t>entropy</a:t>
            </a:r>
            <a:r>
              <a:rPr lang="it-IT" kern="0" dirty="0"/>
              <a:t> of betting </a:t>
            </a:r>
            <a:r>
              <a:rPr lang="it-IT" kern="0" dirty="0" err="1"/>
              <a:t>odds</a:t>
            </a:r>
            <a:endParaRPr lang="it-IT" kern="0" dirty="0"/>
          </a:p>
          <a:p>
            <a:pPr>
              <a:defRPr/>
            </a:pPr>
            <a:r>
              <a:rPr lang="en-US" kern="0" dirty="0"/>
              <a:t>If the outcomes (H-D-A) are equally probable, the uncertainty is maximal and so is the entropy</a:t>
            </a:r>
          </a:p>
          <a:p>
            <a:pPr marL="0" indent="0">
              <a:buNone/>
              <a:defRPr/>
            </a:pPr>
            <a:endParaRPr lang="it-IT" kern="0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6FE941C-814E-8721-C42F-B33D16C5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140968"/>
            <a:ext cx="3960440" cy="2739303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EDC25DB-6E76-CA22-5DF3-7382210C665F}"/>
              </a:ext>
            </a:extLst>
          </p:cNvPr>
          <p:cNvCxnSpPr>
            <a:cxnSpLocks/>
          </p:cNvCxnSpPr>
          <p:nvPr/>
        </p:nvCxnSpPr>
        <p:spPr bwMode="auto">
          <a:xfrm flipV="1">
            <a:off x="5220072" y="3786623"/>
            <a:ext cx="0" cy="8665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DC2ADAE-208F-26B6-A54F-5AE7D5C84560}"/>
              </a:ext>
            </a:extLst>
          </p:cNvPr>
          <p:cNvCxnSpPr>
            <a:cxnSpLocks/>
          </p:cNvCxnSpPr>
          <p:nvPr/>
        </p:nvCxnSpPr>
        <p:spPr bwMode="auto">
          <a:xfrm>
            <a:off x="5220072" y="4797152"/>
            <a:ext cx="0" cy="8640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C2AFD90-5875-9FF0-5380-3C47AEED3152}"/>
              </a:ext>
            </a:extLst>
          </p:cNvPr>
          <p:cNvSpPr txBox="1"/>
          <p:nvPr/>
        </p:nvSpPr>
        <p:spPr>
          <a:xfrm>
            <a:off x="5436096" y="4004435"/>
            <a:ext cx="1205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solidFill>
                  <a:srgbClr val="00B050"/>
                </a:solidFill>
              </a:rPr>
              <a:t>MORE PREDICTABLE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55D863F-BF0A-C1A9-E7B3-E193BB8A9436}"/>
              </a:ext>
            </a:extLst>
          </p:cNvPr>
          <p:cNvSpPr txBox="1"/>
          <p:nvPr/>
        </p:nvSpPr>
        <p:spPr>
          <a:xfrm>
            <a:off x="5444174" y="5013756"/>
            <a:ext cx="1205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solidFill>
                  <a:srgbClr val="C00000"/>
                </a:solidFill>
              </a:rPr>
              <a:t>LESS PREDICTABLE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>
            <a:extLst>
              <a:ext uri="{FF2B5EF4-FFF2-40B4-BE49-F238E27FC236}">
                <a16:creationId xmlns:a16="http://schemas.microsoft.com/office/drawing/2014/main" id="{0BE0AFD8-EA48-1BB4-4A9B-B69EC1E43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sz="3600">
                <a:latin typeface="Calibri" panose="020F0502020204030204" pitchFamily="34" charset="0"/>
              </a:rPr>
              <a:t>Classification</a:t>
            </a:r>
          </a:p>
        </p:txBody>
      </p:sp>
      <p:sp>
        <p:nvSpPr>
          <p:cNvPr id="4099" name="Segnaposto contenuto 1">
            <a:extLst>
              <a:ext uri="{FF2B5EF4-FFF2-40B4-BE49-F238E27FC236}">
                <a16:creationId xmlns:a16="http://schemas.microsoft.com/office/drawing/2014/main" id="{FA1B1E67-8302-F8FC-5427-C4FC6EAFF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8888" y="1989138"/>
            <a:ext cx="7416800" cy="3116262"/>
          </a:xfrm>
        </p:spPr>
        <p:txBody>
          <a:bodyPr/>
          <a:lstStyle/>
          <a:p>
            <a:r>
              <a:rPr lang="it-IT" altLang="it-IT">
                <a:latin typeface="Calibri" panose="020F0502020204030204" pitchFamily="34" charset="0"/>
              </a:rPr>
              <a:t>Goals</a:t>
            </a:r>
          </a:p>
          <a:p>
            <a:pPr lvl="1"/>
            <a:r>
              <a:rPr lang="it-IT" altLang="it-IT">
                <a:latin typeface="Calibri" panose="020F0502020204030204" pitchFamily="34" charset="0"/>
              </a:rPr>
              <a:t>Check performances of selected models with our selected features</a:t>
            </a:r>
          </a:p>
          <a:p>
            <a:pPr lvl="1"/>
            <a:r>
              <a:rPr lang="it-IT" altLang="it-IT">
                <a:latin typeface="Calibri" panose="020F0502020204030204" pitchFamily="34" charset="0"/>
              </a:rPr>
              <a:t>Deduce our best models in terms of accuracy score</a:t>
            </a:r>
          </a:p>
          <a:p>
            <a:pPr lvl="1"/>
            <a:r>
              <a:rPr lang="it-IT" altLang="it-IT">
                <a:latin typeface="Calibri" panose="020F0502020204030204" pitchFamily="34" charset="0"/>
              </a:rPr>
              <a:t>Make a comparison with results obtained by a bookmakers odds-based model</a:t>
            </a:r>
          </a:p>
          <a:p>
            <a:pPr lvl="2"/>
            <a:r>
              <a:rPr lang="it-IT" altLang="it-IT">
                <a:latin typeface="Calibri" panose="020F0502020204030204" pitchFamily="34" charset="0"/>
              </a:rPr>
              <a:t>It is possible to perform better than bookmakers ML models used to create odds?</a:t>
            </a:r>
          </a:p>
          <a:p>
            <a:endParaRPr lang="it-IT" altLang="it-IT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7576D6-FBB1-A8BC-3090-37F2F5D2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196975"/>
            <a:ext cx="7416800" cy="4752975"/>
          </a:xfrm>
        </p:spPr>
        <p:txBody>
          <a:bodyPr/>
          <a:lstStyle/>
          <a:p>
            <a:pPr>
              <a:defRPr/>
            </a:pPr>
            <a:r>
              <a:rPr lang="it-IT" dirty="0"/>
              <a:t>Development workflow</a:t>
            </a:r>
          </a:p>
          <a:p>
            <a:pPr lvl="1">
              <a:defRPr/>
            </a:pPr>
            <a:r>
              <a:rPr lang="it-IT" sz="1800" dirty="0"/>
              <a:t>Features </a:t>
            </a:r>
            <a:r>
              <a:rPr lang="it-IT" sz="1800" dirty="0" err="1"/>
              <a:t>extraction</a:t>
            </a:r>
            <a:r>
              <a:rPr lang="it-IT" sz="1800" dirty="0"/>
              <a:t> </a:t>
            </a:r>
            <a:r>
              <a:rPr lang="it-IT" sz="1800" dirty="0" err="1"/>
              <a:t>through</a:t>
            </a:r>
            <a:r>
              <a:rPr lang="it-IT" sz="1800" dirty="0"/>
              <a:t> custom </a:t>
            </a:r>
            <a:r>
              <a:rPr lang="it-IT" sz="1800" dirty="0" err="1"/>
              <a:t>functions</a:t>
            </a:r>
            <a:endParaRPr lang="it-IT" sz="1800" dirty="0"/>
          </a:p>
          <a:p>
            <a:pPr lvl="1">
              <a:defRPr/>
            </a:pPr>
            <a:r>
              <a:rPr lang="it-IT" sz="1800" dirty="0" err="1"/>
              <a:t>Apply</a:t>
            </a:r>
            <a:r>
              <a:rPr lang="it-IT" sz="1800" dirty="0"/>
              <a:t> </a:t>
            </a:r>
            <a:r>
              <a:rPr lang="it-IT" sz="1800" dirty="0" err="1"/>
              <a:t>functions</a:t>
            </a:r>
            <a:r>
              <a:rPr lang="it-IT" sz="1800" dirty="0"/>
              <a:t> and create the </a:t>
            </a:r>
            <a:r>
              <a:rPr lang="it-IT" sz="1800" dirty="0" err="1"/>
              <a:t>final</a:t>
            </a:r>
            <a:r>
              <a:rPr lang="it-IT" sz="1800" dirty="0"/>
              <a:t> </a:t>
            </a:r>
            <a:r>
              <a:rPr lang="it-IT" sz="1800" dirty="0" err="1"/>
              <a:t>Dataframe</a:t>
            </a:r>
            <a:r>
              <a:rPr lang="it-IT" sz="1800" dirty="0"/>
              <a:t> to use</a:t>
            </a:r>
          </a:p>
          <a:p>
            <a:pPr lvl="1">
              <a:defRPr/>
            </a:pPr>
            <a:r>
              <a:rPr lang="it-IT" sz="1800" dirty="0"/>
              <a:t>Data </a:t>
            </a:r>
            <a:r>
              <a:rPr lang="it-IT" sz="1800" dirty="0" err="1"/>
              <a:t>preparing</a:t>
            </a:r>
            <a:r>
              <a:rPr lang="it-IT" sz="1800" dirty="0"/>
              <a:t> for </a:t>
            </a:r>
            <a:r>
              <a:rPr lang="it-IT" sz="1800" dirty="0" err="1"/>
              <a:t>Classification</a:t>
            </a:r>
            <a:r>
              <a:rPr lang="it-IT" sz="1800" dirty="0"/>
              <a:t> </a:t>
            </a:r>
            <a:r>
              <a:rPr lang="it-IT" sz="1800" dirty="0" err="1"/>
              <a:t>model’s</a:t>
            </a:r>
            <a:r>
              <a:rPr lang="it-IT" sz="1800" dirty="0"/>
              <a:t> inputs</a:t>
            </a:r>
          </a:p>
          <a:p>
            <a:pPr lvl="1">
              <a:defRPr/>
            </a:pPr>
            <a:r>
              <a:rPr lang="it-IT" sz="1800" dirty="0"/>
              <a:t>Create the </a:t>
            </a:r>
            <a:r>
              <a:rPr lang="it-IT" sz="1800" dirty="0" err="1"/>
              <a:t>Correlation</a:t>
            </a:r>
            <a:r>
              <a:rPr lang="it-IT" sz="1800" dirty="0"/>
              <a:t> Matrix and </a:t>
            </a:r>
            <a:r>
              <a:rPr lang="it-IT" sz="1800" dirty="0" err="1"/>
              <a:t>select</a:t>
            </a:r>
            <a:r>
              <a:rPr lang="it-IT" sz="1800" dirty="0"/>
              <a:t> the features</a:t>
            </a:r>
          </a:p>
          <a:p>
            <a:pPr lvl="1">
              <a:defRPr/>
            </a:pPr>
            <a:r>
              <a:rPr lang="it-IT" sz="1800" dirty="0"/>
              <a:t>Bookmakers </a:t>
            </a:r>
            <a:r>
              <a:rPr lang="it-IT" sz="1800" dirty="0" err="1"/>
              <a:t>predictions</a:t>
            </a:r>
            <a:r>
              <a:rPr lang="it-IT" sz="1800" dirty="0"/>
              <a:t> - </a:t>
            </a:r>
            <a:r>
              <a:rPr lang="it-IT" sz="1800" dirty="0" err="1"/>
              <a:t>Configuration</a:t>
            </a:r>
            <a:r>
              <a:rPr lang="it-IT" sz="1800" dirty="0"/>
              <a:t> and Evaluation</a:t>
            </a:r>
          </a:p>
          <a:p>
            <a:pPr lvl="1">
              <a:defRPr/>
            </a:pPr>
            <a:r>
              <a:rPr lang="it-IT" sz="1800" dirty="0" err="1"/>
              <a:t>Selected</a:t>
            </a:r>
            <a:r>
              <a:rPr lang="it-IT" sz="1800" dirty="0"/>
              <a:t> models – Training , Testing and Evaluation</a:t>
            </a:r>
          </a:p>
          <a:p>
            <a:pPr lvl="3">
              <a:defRPr/>
            </a:pP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</a:t>
            </a:r>
          </a:p>
          <a:p>
            <a:pPr lvl="3">
              <a:defRPr/>
            </a:pP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r>
              <a:rPr lang="it-IT" dirty="0"/>
              <a:t> </a:t>
            </a:r>
          </a:p>
          <a:p>
            <a:pPr lvl="3">
              <a:defRPr/>
            </a:pPr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  <a:p>
            <a:pPr lvl="3">
              <a:defRPr/>
            </a:pPr>
            <a:r>
              <a:rPr lang="it-IT" dirty="0"/>
              <a:t>SVM w. OVR</a:t>
            </a:r>
          </a:p>
          <a:p>
            <a:pPr lvl="1">
              <a:defRPr/>
            </a:pPr>
            <a:r>
              <a:rPr lang="it-IT" sz="1800" dirty="0"/>
              <a:t>Models scores </a:t>
            </a:r>
            <a:r>
              <a:rPr lang="it-IT" sz="1800" dirty="0" err="1"/>
              <a:t>summary</a:t>
            </a:r>
            <a:endParaRPr lang="it-IT" sz="1800" dirty="0"/>
          </a:p>
          <a:p>
            <a:pPr lvl="1">
              <a:defRPr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Hints about our approach to Cross Validation</a:t>
            </a:r>
            <a:endParaRPr lang="it-IT" sz="1800" dirty="0"/>
          </a:p>
          <a:p>
            <a:pPr>
              <a:defRPr/>
            </a:pPr>
            <a:r>
              <a:rPr lang="it-IT" dirty="0"/>
              <a:t>Extras</a:t>
            </a:r>
          </a:p>
          <a:p>
            <a:pPr lvl="1">
              <a:defRPr/>
            </a:pPr>
            <a:r>
              <a:rPr lang="it-IT" sz="1800" dirty="0"/>
              <a:t>User-friendly web </a:t>
            </a:r>
            <a:r>
              <a:rPr lang="it-IT" sz="1800" dirty="0" err="1"/>
              <a:t>application</a:t>
            </a:r>
            <a:r>
              <a:rPr lang="it-IT" sz="1800" dirty="0"/>
              <a:t> </a:t>
            </a:r>
          </a:p>
          <a:p>
            <a:pPr marL="457200" lvl="1" indent="0">
              <a:buFontTx/>
              <a:buNone/>
              <a:defRPr/>
            </a:pPr>
            <a:endParaRPr lang="it-IT" dirty="0"/>
          </a:p>
          <a:p>
            <a:pPr marL="457200" lvl="1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E1C88B9E-664C-21F2-917A-C8D02BB7F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t-IT" sz="2800" dirty="0">
                <a:latin typeface="Calibri" panose="020F0502020204030204" pitchFamily="34" charset="0"/>
              </a:rPr>
              <a:t>Features extraction</a:t>
            </a:r>
          </a:p>
        </p:txBody>
      </p:sp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28FFA181-6661-1466-AC17-3FB1E54B9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2168525"/>
            <a:ext cx="7416800" cy="3529013"/>
          </a:xfrm>
        </p:spPr>
        <p:txBody>
          <a:bodyPr/>
          <a:lstStyle/>
          <a:p>
            <a:pPr>
              <a:defRPr/>
            </a:pPr>
            <a:r>
              <a:rPr lang="it-IT" dirty="0"/>
              <a:t>Goal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match</a:t>
            </a:r>
          </a:p>
          <a:p>
            <a:pPr>
              <a:defRPr/>
            </a:pPr>
            <a:r>
              <a:rPr lang="it-IT" dirty="0"/>
              <a:t>Total points in last 3 games </a:t>
            </a:r>
            <a:r>
              <a:rPr lang="it-IT" dirty="0" err="1"/>
              <a:t>played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the match</a:t>
            </a:r>
          </a:p>
          <a:p>
            <a:pPr>
              <a:defRPr/>
            </a:pPr>
            <a:r>
              <a:rPr lang="it-IT" dirty="0"/>
              <a:t>Total points in the season </a:t>
            </a:r>
            <a:r>
              <a:rPr lang="it-IT" dirty="0" err="1"/>
              <a:t>until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match</a:t>
            </a:r>
          </a:p>
          <a:p>
            <a:pPr>
              <a:defRPr/>
            </a:pPr>
            <a:r>
              <a:rPr lang="it-IT" dirty="0"/>
              <a:t>BK </a:t>
            </a:r>
            <a:r>
              <a:rPr lang="it-IT" dirty="0" err="1"/>
              <a:t>predictions</a:t>
            </a:r>
            <a:r>
              <a:rPr lang="it-IT" dirty="0"/>
              <a:t> of home </a:t>
            </a:r>
            <a:r>
              <a:rPr lang="it-IT" dirty="0" err="1"/>
              <a:t>win</a:t>
            </a:r>
            <a:r>
              <a:rPr lang="it-IT" dirty="0"/>
              <a:t>, </a:t>
            </a:r>
            <a:r>
              <a:rPr lang="it-IT" dirty="0" err="1"/>
              <a:t>away</a:t>
            </a:r>
            <a:r>
              <a:rPr lang="it-IT" dirty="0"/>
              <a:t> </a:t>
            </a:r>
            <a:r>
              <a:rPr lang="it-IT" dirty="0" err="1"/>
              <a:t>win</a:t>
            </a:r>
            <a:r>
              <a:rPr lang="it-IT" dirty="0"/>
              <a:t> or </a:t>
            </a:r>
            <a:r>
              <a:rPr lang="it-IT" dirty="0" err="1"/>
              <a:t>draw</a:t>
            </a:r>
            <a:endParaRPr lang="it-IT" dirty="0"/>
          </a:p>
          <a:p>
            <a:pPr>
              <a:defRPr/>
            </a:pPr>
            <a:r>
              <a:rPr lang="it-IT" dirty="0" err="1"/>
              <a:t>Average</a:t>
            </a:r>
            <a:r>
              <a:rPr lang="it-IT" dirty="0"/>
              <a:t> overall rating of </a:t>
            </a:r>
            <a:r>
              <a:rPr lang="it-IT" dirty="0" err="1"/>
              <a:t>team’s</a:t>
            </a:r>
            <a:r>
              <a:rPr lang="it-IT" dirty="0"/>
              <a:t> line-up</a:t>
            </a:r>
          </a:p>
          <a:p>
            <a:pPr>
              <a:defRPr/>
            </a:pPr>
            <a:endParaRPr lang="it-IT" dirty="0"/>
          </a:p>
          <a:p>
            <a:pPr marL="0" indent="0">
              <a:buFontTx/>
              <a:buNone/>
              <a:defRPr/>
            </a:pPr>
            <a:endParaRPr lang="it-IT" sz="1600" dirty="0"/>
          </a:p>
          <a:p>
            <a:pPr marL="0" indent="0">
              <a:buFontTx/>
              <a:buNone/>
              <a:defRPr/>
            </a:pPr>
            <a:endParaRPr lang="it-IT" sz="1600" dirty="0"/>
          </a:p>
          <a:p>
            <a:pPr marL="0" indent="0">
              <a:buFontTx/>
              <a:buNone/>
              <a:defRPr/>
            </a:pPr>
            <a:r>
              <a:rPr lang="it-IT" sz="1600" dirty="0"/>
              <a:t>(</a:t>
            </a:r>
            <a:r>
              <a:rPr lang="it-IT" sz="1600" dirty="0" err="1"/>
              <a:t>Obviously</a:t>
            </a:r>
            <a:r>
              <a:rPr lang="it-IT" sz="1600" dirty="0"/>
              <a:t>, </a:t>
            </a:r>
            <a:r>
              <a:rPr lang="it-IT" sz="1600" dirty="0" err="1"/>
              <a:t>every</a:t>
            </a:r>
            <a:r>
              <a:rPr lang="it-IT" sz="1600" dirty="0"/>
              <a:t> features must be </a:t>
            </a:r>
            <a:r>
              <a:rPr lang="it-IT" sz="1600" dirty="0" err="1"/>
              <a:t>computed</a:t>
            </a:r>
            <a:r>
              <a:rPr lang="it-IT" sz="1600" dirty="0"/>
              <a:t> for home team and </a:t>
            </a:r>
            <a:r>
              <a:rPr lang="it-IT" sz="1600" dirty="0" err="1"/>
              <a:t>away</a:t>
            </a:r>
            <a:r>
              <a:rPr lang="it-IT" sz="1600" dirty="0"/>
              <a:t> team)</a:t>
            </a:r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>
            <a:extLst>
              <a:ext uri="{FF2B5EF4-FFF2-40B4-BE49-F238E27FC236}">
                <a16:creationId xmlns:a16="http://schemas.microsoft.com/office/drawing/2014/main" id="{2B6AFA65-581E-0572-8785-6DADFBFC7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t-IT" sz="2800">
                <a:latin typeface="Calibri" panose="020F0502020204030204" pitchFamily="34" charset="0"/>
              </a:rPr>
              <a:t>Apply and persist data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F997C17A-2C53-4B52-F6EF-DA3DD4F43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752600"/>
            <a:ext cx="7416800" cy="1820863"/>
          </a:xfrm>
        </p:spPr>
        <p:txBody>
          <a:bodyPr/>
          <a:lstStyle/>
          <a:p>
            <a:pPr>
              <a:defRPr/>
            </a:pPr>
            <a:r>
              <a:rPr lang="it-IT"/>
              <a:t>Goals</a:t>
            </a:r>
          </a:p>
          <a:p>
            <a:pPr lvl="1">
              <a:defRPr/>
            </a:pPr>
            <a:r>
              <a:rPr lang="it-IT"/>
              <a:t>Avoiding data computing errors</a:t>
            </a:r>
          </a:p>
          <a:p>
            <a:pPr lvl="1">
              <a:defRPr/>
            </a:pPr>
            <a:r>
              <a:rPr lang="it-IT"/>
              <a:t>Time saving</a:t>
            </a:r>
          </a:p>
          <a:p>
            <a:pPr>
              <a:defRPr/>
            </a:pPr>
            <a:r>
              <a:rPr lang="it-IT"/>
              <a:t>Steps</a:t>
            </a:r>
          </a:p>
          <a:p>
            <a:pPr marL="457200" lvl="1" indent="0">
              <a:buFontTx/>
              <a:buNone/>
              <a:defRPr/>
            </a:pPr>
            <a:endParaRPr lang="it-IT"/>
          </a:p>
          <a:p>
            <a:pPr>
              <a:defRPr/>
            </a:pPr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7833233-8D1F-3438-5E89-447626565E1F}"/>
              </a:ext>
            </a:extLst>
          </p:cNvPr>
          <p:cNvSpPr/>
          <p:nvPr/>
        </p:nvSpPr>
        <p:spPr bwMode="auto">
          <a:xfrm>
            <a:off x="1403350" y="3695700"/>
            <a:ext cx="3529013" cy="863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it-IT" sz="1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Progress </a:t>
            </a:r>
            <a:r>
              <a:rPr lang="it-IT" sz="1600" b="1" i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apply</a:t>
            </a:r>
            <a:r>
              <a:rPr lang="it-IT" sz="1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in order to generate the new dataframes for every features for every season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A57B81D-0A5C-C681-8F12-B8D9B322864C}"/>
              </a:ext>
            </a:extLst>
          </p:cNvPr>
          <p:cNvSpPr/>
          <p:nvPr/>
        </p:nvSpPr>
        <p:spPr bwMode="auto">
          <a:xfrm>
            <a:off x="1403350" y="4778375"/>
            <a:ext cx="3529013" cy="863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it-IT" sz="1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Convert the computed dataframes to csv files and </a:t>
            </a:r>
            <a:r>
              <a:rPr lang="it-IT" sz="1600" b="1" i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persist</a:t>
            </a:r>
            <a:r>
              <a:rPr lang="it-IT" sz="1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them on Google Drive</a:t>
            </a:r>
          </a:p>
        </p:txBody>
      </p:sp>
      <p:sp>
        <p:nvSpPr>
          <p:cNvPr id="10" name="Terminatore 9">
            <a:extLst>
              <a:ext uri="{FF2B5EF4-FFF2-40B4-BE49-F238E27FC236}">
                <a16:creationId xmlns:a16="http://schemas.microsoft.com/office/drawing/2014/main" id="{2AC6AA77-EC31-2B4D-ED8D-1F9DB9B95FF1}"/>
              </a:ext>
            </a:extLst>
          </p:cNvPr>
          <p:cNvSpPr/>
          <p:nvPr/>
        </p:nvSpPr>
        <p:spPr bwMode="auto">
          <a:xfrm>
            <a:off x="5795963" y="3540125"/>
            <a:ext cx="2952750" cy="1174750"/>
          </a:xfrm>
          <a:prstGeom prst="flowChartTermina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it-IT" sz="1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What’s about time of computation and in-parallel jobs execution?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62985B6-967C-3B4D-9A48-28F7A6FB8ED7}"/>
              </a:ext>
            </a:extLst>
          </p:cNvPr>
          <p:cNvCxnSpPr>
            <a:stCxn id="4" idx="3"/>
            <a:endCxn id="10" idx="1"/>
          </p:cNvCxnSpPr>
          <p:nvPr/>
        </p:nvCxnSpPr>
        <p:spPr bwMode="auto">
          <a:xfrm>
            <a:off x="4932363" y="4127500"/>
            <a:ext cx="86360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760935B-DAE0-8D7E-D962-611F8CE5E77A}"/>
              </a:ext>
            </a:extLst>
          </p:cNvPr>
          <p:cNvCxnSpPr>
            <a:stCxn id="4" idx="2"/>
            <a:endCxn id="8" idx="0"/>
          </p:cNvCxnSpPr>
          <p:nvPr/>
        </p:nvCxnSpPr>
        <p:spPr bwMode="auto">
          <a:xfrm>
            <a:off x="3167063" y="4559300"/>
            <a:ext cx="0" cy="219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A1D998EC-8FFF-B80F-E330-7DA88F905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t-IT" sz="2800">
                <a:latin typeface="Calibri" panose="020F0502020204030204" pitchFamily="34" charset="0"/>
              </a:rPr>
              <a:t>Import and Union</a:t>
            </a:r>
          </a:p>
        </p:txBody>
      </p:sp>
      <p:sp>
        <p:nvSpPr>
          <p:cNvPr id="8195" name="Segnaposto contenuto 1">
            <a:extLst>
              <a:ext uri="{FF2B5EF4-FFF2-40B4-BE49-F238E27FC236}">
                <a16:creationId xmlns:a16="http://schemas.microsoft.com/office/drawing/2014/main" id="{BBD6859D-0C54-BFBB-85AD-B257796A7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60475" y="1844675"/>
            <a:ext cx="7416800" cy="595313"/>
          </a:xfrm>
        </p:spPr>
        <p:txBody>
          <a:bodyPr/>
          <a:lstStyle/>
          <a:p>
            <a:r>
              <a:rPr lang="it-IT" altLang="it-IT">
                <a:latin typeface="Calibri" panose="020F0502020204030204" pitchFamily="34" charset="0"/>
              </a:rPr>
              <a:t>Steps</a:t>
            </a:r>
          </a:p>
          <a:p>
            <a:pPr marL="457200" lvl="1" indent="0">
              <a:buFontTx/>
              <a:buNone/>
            </a:pPr>
            <a:endParaRPr lang="it-IT" altLang="it-IT">
              <a:latin typeface="Calibri" panose="020F0502020204030204" pitchFamily="34" charset="0"/>
            </a:endParaRPr>
          </a:p>
          <a:p>
            <a:endParaRPr lang="it-IT" altLang="it-IT">
              <a:latin typeface="Calibri" panose="020F050202020403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7E7BD9C-A078-8A3E-9BA5-B852BFF81592}"/>
              </a:ext>
            </a:extLst>
          </p:cNvPr>
          <p:cNvSpPr/>
          <p:nvPr/>
        </p:nvSpPr>
        <p:spPr bwMode="auto">
          <a:xfrm>
            <a:off x="1692275" y="2654300"/>
            <a:ext cx="2592388" cy="6477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it-IT" sz="1600" b="1" i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Import</a:t>
            </a:r>
            <a:r>
              <a:rPr lang="it-IT" sz="1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of files from Drive as PySpark DF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5FBDB20-B7C8-080B-BDA7-FF537CAC2A73}"/>
              </a:ext>
            </a:extLst>
          </p:cNvPr>
          <p:cNvSpPr/>
          <p:nvPr/>
        </p:nvSpPr>
        <p:spPr bwMode="auto">
          <a:xfrm>
            <a:off x="1692275" y="3619500"/>
            <a:ext cx="2592388" cy="8477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it-IT" sz="1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it-IT" sz="1600" b="1" i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Join</a:t>
            </a:r>
            <a:r>
              <a:rPr lang="it-IT" sz="1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them and create the complete DF for the specific season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7BE0EDC-6172-09DF-3182-49493AA3E08A}"/>
              </a:ext>
            </a:extLst>
          </p:cNvPr>
          <p:cNvSpPr/>
          <p:nvPr/>
        </p:nvSpPr>
        <p:spPr bwMode="auto">
          <a:xfrm>
            <a:off x="1682750" y="4784725"/>
            <a:ext cx="2601913" cy="7826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it-IT" sz="1600" b="1" i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Union</a:t>
            </a:r>
            <a:r>
              <a:rPr lang="it-IT" sz="1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of season dataframes in the final one</a:t>
            </a:r>
          </a:p>
        </p:txBody>
      </p:sp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1DDD4541-0BE9-D5E9-ED2A-27DA11672BFD}"/>
              </a:ext>
            </a:extLst>
          </p:cNvPr>
          <p:cNvCxnSpPr>
            <a:cxnSpLocks/>
            <a:stCxn id="4" idx="3"/>
            <a:endCxn id="8" idx="3"/>
          </p:cNvCxnSpPr>
          <p:nvPr/>
        </p:nvCxnSpPr>
        <p:spPr bwMode="auto">
          <a:xfrm>
            <a:off x="4284663" y="2978150"/>
            <a:ext cx="12700" cy="1065213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08851563-5AA0-9C00-B714-E40EDA4D86BF}"/>
              </a:ext>
            </a:extLst>
          </p:cNvPr>
          <p:cNvCxnSpPr>
            <a:cxnSpLocks/>
          </p:cNvCxnSpPr>
          <p:nvPr/>
        </p:nvCxnSpPr>
        <p:spPr bwMode="auto">
          <a:xfrm>
            <a:off x="4297363" y="4122738"/>
            <a:ext cx="12700" cy="1065212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>
            <a:extLst>
              <a:ext uri="{FF2B5EF4-FFF2-40B4-BE49-F238E27FC236}">
                <a16:creationId xmlns:a16="http://schemas.microsoft.com/office/drawing/2014/main" id="{6D1394F8-B40D-CAB3-3715-8EDFC58DF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t-IT" sz="2800" dirty="0">
                <a:latin typeface="Calibri" panose="020F0502020204030204" pitchFamily="34" charset="0"/>
              </a:rPr>
              <a:t>Data preparing</a:t>
            </a:r>
          </a:p>
        </p:txBody>
      </p:sp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5CF8086D-A475-E975-A9D9-8E2C290B0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2168525"/>
            <a:ext cx="7416800" cy="3529013"/>
          </a:xfrm>
        </p:spPr>
        <p:txBody>
          <a:bodyPr/>
          <a:lstStyle/>
          <a:p>
            <a:pPr>
              <a:defRPr/>
            </a:pPr>
            <a:r>
              <a:rPr lang="it-IT"/>
              <a:t>Types</a:t>
            </a:r>
          </a:p>
          <a:p>
            <a:pPr lvl="1">
              <a:defRPr/>
            </a:pPr>
            <a:r>
              <a:rPr lang="it-IT" sz="1800" b="1"/>
              <a:t>Features</a:t>
            </a:r>
            <a:r>
              <a:rPr lang="it-IT" sz="1800"/>
              <a:t>: All numerical with a not precise distribution</a:t>
            </a:r>
          </a:p>
          <a:p>
            <a:pPr lvl="1">
              <a:defRPr/>
            </a:pPr>
            <a:r>
              <a:rPr lang="it-IT" sz="1800" b="1"/>
              <a:t>Label</a:t>
            </a:r>
            <a:r>
              <a:rPr lang="it-IT" sz="1800"/>
              <a:t>: MultiClass of type String (H, A, D) </a:t>
            </a:r>
          </a:p>
          <a:p>
            <a:pPr>
              <a:defRPr/>
            </a:pPr>
            <a:r>
              <a:rPr lang="it-IT"/>
              <a:t>Stages needed (transformation):</a:t>
            </a:r>
          </a:p>
          <a:p>
            <a:pPr lvl="1">
              <a:defRPr/>
            </a:pPr>
            <a:r>
              <a:rPr lang="it-IT" sz="1800" b="1"/>
              <a:t>StringIndexer</a:t>
            </a:r>
          </a:p>
          <a:p>
            <a:pPr lvl="1">
              <a:defRPr/>
            </a:pPr>
            <a:r>
              <a:rPr lang="it-IT" sz="1800" b="1"/>
              <a:t>VectorAssembler</a:t>
            </a:r>
          </a:p>
          <a:p>
            <a:pPr lvl="1">
              <a:defRPr/>
            </a:pPr>
            <a:r>
              <a:rPr lang="it-IT" sz="1800" b="1"/>
              <a:t>Scaler</a:t>
            </a:r>
          </a:p>
          <a:p>
            <a:pPr marL="457200" lvl="1" indent="0">
              <a:buFontTx/>
              <a:buNone/>
              <a:defRPr/>
            </a:pPr>
            <a:r>
              <a:rPr lang="it-IT" sz="1600"/>
              <a:t>After the first one we are able to create the </a:t>
            </a:r>
            <a:r>
              <a:rPr lang="it-IT" sz="1600" i="1"/>
              <a:t>Correlation Matrix</a:t>
            </a:r>
          </a:p>
          <a:p>
            <a:pPr marL="457200" lvl="1" indent="0">
              <a:buFontTx/>
              <a:buNone/>
              <a:defRPr/>
            </a:pPr>
            <a:r>
              <a:rPr lang="it-IT" sz="1600"/>
              <a:t>Last two stages are assembled in a </a:t>
            </a:r>
            <a:r>
              <a:rPr lang="it-IT" sz="1600" b="1"/>
              <a:t>Pipeline</a:t>
            </a:r>
            <a:r>
              <a:rPr lang="it-IT" sz="1600"/>
              <a:t> Object</a:t>
            </a:r>
            <a:endParaRPr lang="it-IT"/>
          </a:p>
          <a:p>
            <a:pPr>
              <a:defRPr/>
            </a:pPr>
            <a:r>
              <a:rPr lang="it-IT"/>
              <a:t>Random Splitting</a:t>
            </a:r>
          </a:p>
          <a:p>
            <a:pPr marL="457200" lvl="1" indent="0">
              <a:buFontTx/>
              <a:buNone/>
              <a:defRPr/>
            </a:pPr>
            <a:endParaRPr lang="it-IT" sz="1600"/>
          </a:p>
          <a:p>
            <a:pPr marL="0" indent="0">
              <a:buFontTx/>
              <a:buNone/>
              <a:defRPr/>
            </a:pPr>
            <a:endParaRPr lang="it-IT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olo 1">
            <a:extLst>
              <a:ext uri="{FF2B5EF4-FFF2-40B4-BE49-F238E27FC236}">
                <a16:creationId xmlns:a16="http://schemas.microsoft.com/office/drawing/2014/main" id="{C90977C5-3632-C7C8-B477-FA785BBF6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t-IT" sz="2800">
                <a:latin typeface="Calibri" panose="020F0502020204030204" pitchFamily="34" charset="0"/>
              </a:rPr>
              <a:t>Correlation Matrix</a:t>
            </a:r>
          </a:p>
        </p:txBody>
      </p:sp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BD95FF72-C909-2BE5-5DE2-59A9B146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538" y="1773238"/>
            <a:ext cx="7416800" cy="1008062"/>
          </a:xfrm>
        </p:spPr>
        <p:txBody>
          <a:bodyPr/>
          <a:lstStyle/>
          <a:p>
            <a:pPr>
              <a:defRPr/>
            </a:pPr>
            <a:r>
              <a:rPr lang="it-IT"/>
              <a:t>Main aspects</a:t>
            </a:r>
          </a:p>
          <a:p>
            <a:pPr>
              <a:defRPr/>
            </a:pPr>
            <a:r>
              <a:rPr lang="it-IT"/>
              <a:t>Results:</a:t>
            </a:r>
          </a:p>
          <a:p>
            <a:pPr marL="457200" lvl="1" indent="0">
              <a:buFontTx/>
              <a:buNone/>
              <a:defRPr/>
            </a:pPr>
            <a:endParaRPr lang="it-IT" sz="1600"/>
          </a:p>
          <a:p>
            <a:pPr marL="0" indent="0">
              <a:buFontTx/>
              <a:buNone/>
              <a:defRPr/>
            </a:pPr>
            <a:endParaRPr lang="it-IT"/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56E42B4D-EF75-1DE5-40ED-84131201F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5" y="2276475"/>
            <a:ext cx="4840288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28FC94A-AA11-208D-008D-2B48FBAC5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781300"/>
            <a:ext cx="20161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A7321B0-725C-C295-1A92-306026A7E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418013"/>
            <a:ext cx="20891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olo 1">
            <a:extLst>
              <a:ext uri="{FF2B5EF4-FFF2-40B4-BE49-F238E27FC236}">
                <a16:creationId xmlns:a16="http://schemas.microsoft.com/office/drawing/2014/main" id="{E3185AD9-2FCF-DCD0-6000-D1F1176FD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1525" y="2924175"/>
            <a:ext cx="2520950" cy="504825"/>
          </a:xfrm>
        </p:spPr>
        <p:txBody>
          <a:bodyPr/>
          <a:lstStyle/>
          <a:p>
            <a:pPr eaLnBrk="1" hangingPunct="1"/>
            <a:r>
              <a:rPr lang="en-GB" altLang="it-IT" sz="4800" u="sng">
                <a:latin typeface="Calibri" panose="020F0502020204030204" pitchFamily="34" charset="0"/>
              </a:rPr>
              <a:t>MODELS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olo 1">
            <a:extLst>
              <a:ext uri="{FF2B5EF4-FFF2-40B4-BE49-F238E27FC236}">
                <a16:creationId xmlns:a16="http://schemas.microsoft.com/office/drawing/2014/main" id="{D3E1747E-A1DD-2452-5B01-46FFA0A57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t-IT" sz="2800">
                <a:latin typeface="Calibri" panose="020F0502020204030204" pitchFamily="34" charset="0"/>
              </a:rPr>
              <a:t>Bookkeepers Prediction</a:t>
            </a:r>
          </a:p>
        </p:txBody>
      </p:sp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88619915-4551-917D-B50E-CDCC1F62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1773238"/>
            <a:ext cx="6096000" cy="863600"/>
          </a:xfrm>
        </p:spPr>
        <p:txBody>
          <a:bodyPr/>
          <a:lstStyle/>
          <a:p>
            <a:pPr>
              <a:defRPr/>
            </a:pPr>
            <a:r>
              <a:rPr lang="it-IT"/>
              <a:t>Main aspects of BK predictions and DF</a:t>
            </a:r>
          </a:p>
          <a:p>
            <a:pPr>
              <a:defRPr/>
            </a:pPr>
            <a:r>
              <a:rPr lang="it-IT"/>
              <a:t>Results:</a:t>
            </a:r>
          </a:p>
          <a:p>
            <a:pPr marL="0" indent="0">
              <a:buFontTx/>
              <a:buNone/>
              <a:defRPr/>
            </a:pPr>
            <a:endParaRPr lang="it-IT" sz="1600"/>
          </a:p>
          <a:p>
            <a:pPr marL="0" indent="0">
              <a:buFontTx/>
              <a:buNone/>
              <a:defRPr/>
            </a:pPr>
            <a:endParaRPr lang="it-IT" sz="1600"/>
          </a:p>
          <a:p>
            <a:pPr marL="0" indent="0">
              <a:buFontTx/>
              <a:buNone/>
              <a:defRPr/>
            </a:pPr>
            <a:endParaRPr lang="it-IT"/>
          </a:p>
        </p:txBody>
      </p:sp>
      <p:graphicFrame>
        <p:nvGraphicFramePr>
          <p:cNvPr id="12292" name="Grafico 3">
            <a:extLst>
              <a:ext uri="{FF2B5EF4-FFF2-40B4-BE49-F238E27FC236}">
                <a16:creationId xmlns:a16="http://schemas.microsoft.com/office/drawing/2014/main" id="{3172BA78-E465-2DAB-52BC-F6BDDC895FD2}"/>
              </a:ext>
            </a:extLst>
          </p:cNvPr>
          <p:cNvGraphicFramePr>
            <a:graphicFrameLocks/>
          </p:cNvGraphicFramePr>
          <p:nvPr/>
        </p:nvGraphicFramePr>
        <p:xfrm>
          <a:off x="920750" y="2873375"/>
          <a:ext cx="3894138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3895682" imgH="3133616" progId="Excel.Chart.8">
                  <p:embed/>
                </p:oleObj>
              </mc:Choice>
              <mc:Fallback>
                <p:oleObj name="Chart" r:id="rId2" imgW="3895682" imgH="3133616" progId="Excel.Chart.8">
                  <p:embed/>
                  <p:pic>
                    <p:nvPicPr>
                      <p:cNvPr id="12292" name="Grafico 3">
                        <a:extLst>
                          <a:ext uri="{FF2B5EF4-FFF2-40B4-BE49-F238E27FC236}">
                            <a16:creationId xmlns:a16="http://schemas.microsoft.com/office/drawing/2014/main" id="{3172BA78-E465-2DAB-52BC-F6BDDC895FD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873375"/>
                        <a:ext cx="3894138" cy="312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2">
            <a:extLst>
              <a:ext uri="{FF2B5EF4-FFF2-40B4-BE49-F238E27FC236}">
                <a16:creationId xmlns:a16="http://schemas.microsoft.com/office/drawing/2014/main" id="{51A24EE9-FD4C-80F1-AF6D-1F301C69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028950"/>
            <a:ext cx="3736975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A89579A5-2D2F-E3FD-1DD8-80AB7B78E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2532063"/>
            <a:ext cx="1868488" cy="4953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ＭＳ Ｐゴシック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altLang="it-IT" sz="1800" i="1" kern="0">
                <a:latin typeface="Calibri" panose="020F0502020204030204" pitchFamily="34" charset="0"/>
              </a:rPr>
              <a:t>Confusion Matrix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73F84678-C76C-541A-B4C0-D3911C53C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The holy grail...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D6A8BBDF-0CA3-B183-09EE-CC3D1B3E8C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8888" y="1900647"/>
            <a:ext cx="7416800" cy="3816350"/>
          </a:xfrm>
        </p:spPr>
        <p:txBody>
          <a:bodyPr/>
          <a:lstStyle/>
          <a:p>
            <a:r>
              <a:rPr lang="en-GB" altLang="it-IT" sz="2800" dirty="0">
                <a:latin typeface="Calibri" panose="020F0502020204030204" pitchFamily="34" charset="0"/>
              </a:rPr>
              <a:t>Predict the outcome of a game!</a:t>
            </a:r>
            <a:r>
              <a:rPr lang="en-GB" altLang="it-IT" dirty="0">
                <a:latin typeface="Calibri" panose="020F0502020204030204" pitchFamily="34" charset="0"/>
              </a:rPr>
              <a:t>			</a:t>
            </a:r>
            <a:endParaRPr lang="en-GB" altLang="it-IT" sz="1400" dirty="0">
              <a:latin typeface="Calibri" panose="020F0502020204030204" pitchFamily="34" charset="0"/>
            </a:endParaRPr>
          </a:p>
          <a:p>
            <a:pPr marL="1752600" lvl="4" indent="0">
              <a:buFontTx/>
              <a:buNone/>
            </a:pPr>
            <a:endParaRPr lang="en-GB" altLang="it-IT" sz="1400" dirty="0">
              <a:latin typeface="Calibri" panose="020F0502020204030204" pitchFamily="34" charset="0"/>
            </a:endParaRPr>
          </a:p>
          <a:p>
            <a:pPr marL="1752600" lvl="4" indent="0">
              <a:buFontTx/>
              <a:buNone/>
            </a:pPr>
            <a:endParaRPr lang="en-GB" altLang="it-IT" sz="1400" dirty="0">
              <a:latin typeface="Calibri" panose="020F0502020204030204" pitchFamily="34" charset="0"/>
            </a:endParaRPr>
          </a:p>
          <a:p>
            <a:pPr marL="1752600" lvl="4" indent="0">
              <a:buFontTx/>
              <a:buNone/>
            </a:pPr>
            <a:endParaRPr lang="en-GB" altLang="it-IT" sz="1400" dirty="0">
              <a:latin typeface="Calibri" panose="020F0502020204030204" pitchFamily="34" charset="0"/>
            </a:endParaRPr>
          </a:p>
          <a:p>
            <a:pPr marL="1752600" lvl="4" indent="0">
              <a:buFontTx/>
              <a:buNone/>
            </a:pPr>
            <a:endParaRPr lang="en-GB" altLang="it-IT" sz="1400" dirty="0">
              <a:latin typeface="Calibri" panose="020F0502020204030204" pitchFamily="34" charset="0"/>
            </a:endParaRPr>
          </a:p>
        </p:txBody>
      </p:sp>
      <p:sp>
        <p:nvSpPr>
          <p:cNvPr id="6148" name="Titolo 1">
            <a:extLst>
              <a:ext uri="{FF2B5EF4-FFF2-40B4-BE49-F238E27FC236}">
                <a16:creationId xmlns:a16="http://schemas.microsoft.com/office/drawing/2014/main" id="{7D822185-7D00-CD34-5A42-C7A929172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708920"/>
            <a:ext cx="741680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dirty="0">
                <a:solidFill>
                  <a:srgbClr val="822433"/>
                </a:solidFill>
              </a:rPr>
              <a:t>BUT </a:t>
            </a:r>
            <a:r>
              <a:rPr lang="en-US" altLang="it-IT" dirty="0"/>
              <a:t>is it </a:t>
            </a:r>
            <a:r>
              <a:rPr lang="en-US" altLang="it-IT" u="sng" dirty="0"/>
              <a:t>actually possible </a:t>
            </a:r>
            <a:r>
              <a:rPr lang="en-US" altLang="it-IT" dirty="0"/>
              <a:t>to do better that the bookmakers?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it-IT" dirty="0"/>
          </a:p>
          <a:p>
            <a:pPr>
              <a:spcBef>
                <a:spcPct val="0"/>
              </a:spcBef>
              <a:buClrTx/>
              <a:buNone/>
            </a:pPr>
            <a:r>
              <a:rPr lang="en-GB" altLang="it-IT" dirty="0">
                <a:latin typeface="Calibri" panose="020F0502020204030204" pitchFamily="34" charset="0"/>
              </a:rPr>
              <a:t>	</a:t>
            </a:r>
            <a:endParaRPr lang="en-GB" altLang="it-IT" b="1" dirty="0">
              <a:solidFill>
                <a:srgbClr val="822433"/>
              </a:solidFill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EF2D539-3024-F5F9-47CD-9C22330DD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3249612"/>
            <a:ext cx="74168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	</a:t>
            </a:r>
          </a:p>
          <a:p>
            <a:r>
              <a:rPr lang="en-GB" altLang="it-IT" kern="0" dirty="0">
                <a:latin typeface="Calibri" panose="020F0502020204030204" pitchFamily="34" charset="0"/>
              </a:rPr>
              <a:t>They adjust the pay out based on their prediction</a:t>
            </a:r>
          </a:p>
          <a:p>
            <a:r>
              <a:rPr lang="en-GB" altLang="it-IT" kern="0" dirty="0">
                <a:latin typeface="Calibri" panose="020F0502020204030204" pitchFamily="34" charset="0"/>
              </a:rPr>
              <a:t>They base their prediction on complex machine learning models</a:t>
            </a:r>
          </a:p>
          <a:p>
            <a:r>
              <a:rPr lang="en-GB" altLang="it-IT" kern="0" dirty="0">
                <a:latin typeface="Calibri" panose="020F0502020204030204" pitchFamily="34" charset="0"/>
              </a:rPr>
              <a:t>They get it right slightly more than 50% of the time</a:t>
            </a:r>
          </a:p>
          <a:p>
            <a:pPr marL="0" indent="0"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		</a:t>
            </a:r>
            <a:endParaRPr lang="en-GB" altLang="it-IT" sz="1400" kern="0" dirty="0">
              <a:latin typeface="Calibri" panose="020F0502020204030204" pitchFamily="34" charset="0"/>
            </a:endParaRPr>
          </a:p>
          <a:p>
            <a:pPr marL="1752600" lvl="4" indent="0">
              <a:buFontTx/>
              <a:buNone/>
            </a:pPr>
            <a:endParaRPr lang="en-GB" altLang="it-IT" sz="1400" kern="0" dirty="0">
              <a:latin typeface="Calibri" panose="020F0502020204030204" pitchFamily="34" charset="0"/>
            </a:endParaRPr>
          </a:p>
          <a:p>
            <a:pPr marL="1752600" lvl="4" indent="0">
              <a:buFontTx/>
              <a:buNone/>
            </a:pPr>
            <a:endParaRPr lang="en-GB" altLang="it-IT" sz="1400" kern="0" dirty="0">
              <a:latin typeface="Calibri" panose="020F0502020204030204" pitchFamily="34" charset="0"/>
            </a:endParaRPr>
          </a:p>
          <a:p>
            <a:pPr marL="1752600" lvl="4" indent="0">
              <a:buFontTx/>
              <a:buNone/>
            </a:pPr>
            <a:endParaRPr lang="en-GB" altLang="it-IT" sz="1400" kern="0" dirty="0">
              <a:latin typeface="Calibri" panose="020F0502020204030204" pitchFamily="34" charset="0"/>
            </a:endParaRPr>
          </a:p>
          <a:p>
            <a:pPr marL="1752600" lvl="4" indent="0">
              <a:buFontTx/>
              <a:buNone/>
            </a:pPr>
            <a:endParaRPr lang="en-GB" altLang="it-IT" sz="1400" kern="0" dirty="0">
              <a:latin typeface="Calibri" panose="020F0502020204030204" pitchFamily="34" charset="0"/>
            </a:endParaRPr>
          </a:p>
        </p:txBody>
      </p:sp>
      <p:pic>
        <p:nvPicPr>
          <p:cNvPr id="9" name="Immagine 8" descr="Immagine che contiene persona, interni, tazza, vetro&#10;&#10;Descrizione generata automaticamente">
            <a:extLst>
              <a:ext uri="{FF2B5EF4-FFF2-40B4-BE49-F238E27FC236}">
                <a16:creationId xmlns:a16="http://schemas.microsoft.com/office/drawing/2014/main" id="{17A6F7D8-F26E-3C3F-BAA2-6E0A2009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00" y="112191"/>
            <a:ext cx="3887664" cy="158802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F5294A80-A478-A075-29C0-864CFBA56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t-IT" sz="2800">
                <a:latin typeface="Calibri" panose="020F0502020204030204" pitchFamily="34" charset="0"/>
              </a:rPr>
              <a:t>Logistic Regression</a:t>
            </a:r>
          </a:p>
        </p:txBody>
      </p:sp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E4B57D43-3C06-1BDD-D123-8929EDB3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1773238"/>
            <a:ext cx="6096000" cy="863600"/>
          </a:xfrm>
        </p:spPr>
        <p:txBody>
          <a:bodyPr/>
          <a:lstStyle/>
          <a:p>
            <a:pPr>
              <a:defRPr/>
            </a:pPr>
            <a:r>
              <a:rPr lang="it-IT"/>
              <a:t>Main aspects</a:t>
            </a:r>
          </a:p>
          <a:p>
            <a:pPr>
              <a:defRPr/>
            </a:pPr>
            <a:r>
              <a:rPr lang="it-IT"/>
              <a:t>Results:</a:t>
            </a:r>
          </a:p>
          <a:p>
            <a:pPr marL="0" indent="0">
              <a:buFontTx/>
              <a:buNone/>
              <a:defRPr/>
            </a:pPr>
            <a:endParaRPr lang="it-IT" sz="1600"/>
          </a:p>
          <a:p>
            <a:pPr marL="0" indent="0">
              <a:buFontTx/>
              <a:buNone/>
              <a:defRPr/>
            </a:pPr>
            <a:endParaRPr lang="it-IT" sz="1600"/>
          </a:p>
          <a:p>
            <a:pPr marL="0" indent="0">
              <a:buFontTx/>
              <a:buNone/>
              <a:defRPr/>
            </a:pPr>
            <a:endParaRPr lang="it-IT"/>
          </a:p>
        </p:txBody>
      </p:sp>
      <p:graphicFrame>
        <p:nvGraphicFramePr>
          <p:cNvPr id="13316" name="Grafico 3">
            <a:extLst>
              <a:ext uri="{FF2B5EF4-FFF2-40B4-BE49-F238E27FC236}">
                <a16:creationId xmlns:a16="http://schemas.microsoft.com/office/drawing/2014/main" id="{1FDCB26E-61BA-12B3-4935-62D2D569E978}"/>
              </a:ext>
            </a:extLst>
          </p:cNvPr>
          <p:cNvGraphicFramePr>
            <a:graphicFrameLocks/>
          </p:cNvGraphicFramePr>
          <p:nvPr/>
        </p:nvGraphicFramePr>
        <p:xfrm>
          <a:off x="920750" y="2873375"/>
          <a:ext cx="3894138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3895682" imgH="3133616" progId="Excel.Chart.8">
                  <p:embed/>
                </p:oleObj>
              </mc:Choice>
              <mc:Fallback>
                <p:oleObj name="Chart" r:id="rId2" imgW="3895682" imgH="3133616" progId="Excel.Chart.8">
                  <p:embed/>
                  <p:pic>
                    <p:nvPicPr>
                      <p:cNvPr id="13316" name="Grafico 3">
                        <a:extLst>
                          <a:ext uri="{FF2B5EF4-FFF2-40B4-BE49-F238E27FC236}">
                            <a16:creationId xmlns:a16="http://schemas.microsoft.com/office/drawing/2014/main" id="{1FDCB26E-61BA-12B3-4935-62D2D569E97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873375"/>
                        <a:ext cx="3894138" cy="312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olo 1">
            <a:extLst>
              <a:ext uri="{FF2B5EF4-FFF2-40B4-BE49-F238E27FC236}">
                <a16:creationId xmlns:a16="http://schemas.microsoft.com/office/drawing/2014/main" id="{B24CA6D7-93F6-F661-3141-47372225E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2532063"/>
            <a:ext cx="1868488" cy="4953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ＭＳ Ｐゴシック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altLang="it-IT" sz="1800" i="1" kern="0">
                <a:latin typeface="Calibri" panose="020F0502020204030204" pitchFamily="34" charset="0"/>
              </a:rPr>
              <a:t>Confusion Matrix</a:t>
            </a:r>
          </a:p>
        </p:txBody>
      </p:sp>
      <p:pic>
        <p:nvPicPr>
          <p:cNvPr id="13318" name="Picture 2">
            <a:extLst>
              <a:ext uri="{FF2B5EF4-FFF2-40B4-BE49-F238E27FC236}">
                <a16:creationId xmlns:a16="http://schemas.microsoft.com/office/drawing/2014/main" id="{F57F04C9-4A63-6A32-9B61-55A8C8112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027363"/>
            <a:ext cx="3783012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olo 1">
            <a:extLst>
              <a:ext uri="{FF2B5EF4-FFF2-40B4-BE49-F238E27FC236}">
                <a16:creationId xmlns:a16="http://schemas.microsoft.com/office/drawing/2014/main" id="{A8D29908-1B99-50AA-D182-3EEC72FE8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t-IT" sz="2800">
                <a:latin typeface="Calibri" panose="020F0502020204030204" pitchFamily="34" charset="0"/>
              </a:rPr>
              <a:t>Naïve Bayes</a:t>
            </a:r>
          </a:p>
        </p:txBody>
      </p:sp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CC09C3A4-2949-E76E-C2DF-098CC5DE1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1773238"/>
            <a:ext cx="6096000" cy="863600"/>
          </a:xfrm>
        </p:spPr>
        <p:txBody>
          <a:bodyPr/>
          <a:lstStyle/>
          <a:p>
            <a:pPr>
              <a:defRPr/>
            </a:pPr>
            <a:r>
              <a:rPr lang="it-IT"/>
              <a:t>Main aspects</a:t>
            </a:r>
          </a:p>
          <a:p>
            <a:pPr>
              <a:defRPr/>
            </a:pPr>
            <a:r>
              <a:rPr lang="it-IT"/>
              <a:t>Results:</a:t>
            </a:r>
          </a:p>
          <a:p>
            <a:pPr marL="0" indent="0">
              <a:buFontTx/>
              <a:buNone/>
              <a:defRPr/>
            </a:pPr>
            <a:endParaRPr lang="it-IT" sz="1600"/>
          </a:p>
          <a:p>
            <a:pPr marL="0" indent="0">
              <a:buFontTx/>
              <a:buNone/>
              <a:defRPr/>
            </a:pPr>
            <a:endParaRPr lang="it-IT" sz="1600"/>
          </a:p>
          <a:p>
            <a:pPr marL="0" indent="0">
              <a:buFontTx/>
              <a:buNone/>
              <a:defRPr/>
            </a:pPr>
            <a:endParaRPr lang="it-IT"/>
          </a:p>
        </p:txBody>
      </p:sp>
      <p:graphicFrame>
        <p:nvGraphicFramePr>
          <p:cNvPr id="14340" name="Grafico 3">
            <a:extLst>
              <a:ext uri="{FF2B5EF4-FFF2-40B4-BE49-F238E27FC236}">
                <a16:creationId xmlns:a16="http://schemas.microsoft.com/office/drawing/2014/main" id="{B96078EC-CC6C-8030-26CB-D937EC93AADB}"/>
              </a:ext>
            </a:extLst>
          </p:cNvPr>
          <p:cNvGraphicFramePr>
            <a:graphicFrameLocks/>
          </p:cNvGraphicFramePr>
          <p:nvPr/>
        </p:nvGraphicFramePr>
        <p:xfrm>
          <a:off x="920750" y="2873375"/>
          <a:ext cx="3894138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3895682" imgH="3133616" progId="Excel.Chart.8">
                  <p:embed/>
                </p:oleObj>
              </mc:Choice>
              <mc:Fallback>
                <p:oleObj name="Chart" r:id="rId2" imgW="3895682" imgH="3133616" progId="Excel.Chart.8">
                  <p:embed/>
                  <p:pic>
                    <p:nvPicPr>
                      <p:cNvPr id="14340" name="Grafico 3">
                        <a:extLst>
                          <a:ext uri="{FF2B5EF4-FFF2-40B4-BE49-F238E27FC236}">
                            <a16:creationId xmlns:a16="http://schemas.microsoft.com/office/drawing/2014/main" id="{B96078EC-CC6C-8030-26CB-D937EC93AAD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873375"/>
                        <a:ext cx="3894138" cy="312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olo 1">
            <a:extLst>
              <a:ext uri="{FF2B5EF4-FFF2-40B4-BE49-F238E27FC236}">
                <a16:creationId xmlns:a16="http://schemas.microsoft.com/office/drawing/2014/main" id="{F0F15C1E-CCE7-5AB7-C2F6-F5EE48090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2532063"/>
            <a:ext cx="1868488" cy="4953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ＭＳ Ｐゴシック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altLang="it-IT" sz="1800" i="1" kern="0">
                <a:latin typeface="Calibri" panose="020F0502020204030204" pitchFamily="34" charset="0"/>
              </a:rPr>
              <a:t>Confusion Matrix</a:t>
            </a:r>
          </a:p>
        </p:txBody>
      </p:sp>
      <p:pic>
        <p:nvPicPr>
          <p:cNvPr id="14342" name="Picture 2">
            <a:extLst>
              <a:ext uri="{FF2B5EF4-FFF2-40B4-BE49-F238E27FC236}">
                <a16:creationId xmlns:a16="http://schemas.microsoft.com/office/drawing/2014/main" id="{2D5031E1-A1CA-6AF2-BB74-FE4B58372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027363"/>
            <a:ext cx="3792538" cy="285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>
            <a:extLst>
              <a:ext uri="{FF2B5EF4-FFF2-40B4-BE49-F238E27FC236}">
                <a16:creationId xmlns:a16="http://schemas.microsoft.com/office/drawing/2014/main" id="{186CA335-4EFA-4D6E-CB94-465556E52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t-IT" sz="2800">
                <a:latin typeface="Calibri" panose="020F0502020204030204" pitchFamily="34" charset="0"/>
              </a:rPr>
              <a:t>Random Forest Classifier</a:t>
            </a:r>
          </a:p>
        </p:txBody>
      </p:sp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2D8B634C-B0CE-DCA0-203E-D3B819C39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1773238"/>
            <a:ext cx="6096000" cy="863600"/>
          </a:xfrm>
        </p:spPr>
        <p:txBody>
          <a:bodyPr/>
          <a:lstStyle/>
          <a:p>
            <a:pPr>
              <a:defRPr/>
            </a:pPr>
            <a:r>
              <a:rPr lang="it-IT"/>
              <a:t>Main aspects</a:t>
            </a:r>
          </a:p>
          <a:p>
            <a:pPr>
              <a:defRPr/>
            </a:pPr>
            <a:r>
              <a:rPr lang="it-IT"/>
              <a:t>Results:</a:t>
            </a:r>
          </a:p>
          <a:p>
            <a:pPr marL="0" indent="0">
              <a:buFontTx/>
              <a:buNone/>
              <a:defRPr/>
            </a:pPr>
            <a:endParaRPr lang="it-IT" sz="1600"/>
          </a:p>
          <a:p>
            <a:pPr marL="0" indent="0">
              <a:buFontTx/>
              <a:buNone/>
              <a:defRPr/>
            </a:pPr>
            <a:endParaRPr lang="it-IT" sz="1600"/>
          </a:p>
          <a:p>
            <a:pPr marL="0" indent="0">
              <a:buFontTx/>
              <a:buNone/>
              <a:defRPr/>
            </a:pPr>
            <a:endParaRPr lang="it-IT"/>
          </a:p>
        </p:txBody>
      </p:sp>
      <p:graphicFrame>
        <p:nvGraphicFramePr>
          <p:cNvPr id="15364" name="Grafico 3">
            <a:extLst>
              <a:ext uri="{FF2B5EF4-FFF2-40B4-BE49-F238E27FC236}">
                <a16:creationId xmlns:a16="http://schemas.microsoft.com/office/drawing/2014/main" id="{A1831726-F4E3-1726-E2D7-C4C7D1E48032}"/>
              </a:ext>
            </a:extLst>
          </p:cNvPr>
          <p:cNvGraphicFramePr>
            <a:graphicFrameLocks/>
          </p:cNvGraphicFramePr>
          <p:nvPr/>
        </p:nvGraphicFramePr>
        <p:xfrm>
          <a:off x="920750" y="2873375"/>
          <a:ext cx="3894138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3895682" imgH="3133616" progId="Excel.Chart.8">
                  <p:embed/>
                </p:oleObj>
              </mc:Choice>
              <mc:Fallback>
                <p:oleObj name="Chart" r:id="rId2" imgW="3895682" imgH="3133616" progId="Excel.Chart.8">
                  <p:embed/>
                  <p:pic>
                    <p:nvPicPr>
                      <p:cNvPr id="15364" name="Grafico 3">
                        <a:extLst>
                          <a:ext uri="{FF2B5EF4-FFF2-40B4-BE49-F238E27FC236}">
                            <a16:creationId xmlns:a16="http://schemas.microsoft.com/office/drawing/2014/main" id="{A1831726-F4E3-1726-E2D7-C4C7D1E4803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873375"/>
                        <a:ext cx="3894138" cy="312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olo 1">
            <a:extLst>
              <a:ext uri="{FF2B5EF4-FFF2-40B4-BE49-F238E27FC236}">
                <a16:creationId xmlns:a16="http://schemas.microsoft.com/office/drawing/2014/main" id="{5B3C3AAD-CB6E-2436-36B4-11BCC497B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2532063"/>
            <a:ext cx="1868488" cy="4953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ＭＳ Ｐゴシック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altLang="it-IT" sz="1800" i="1" kern="0">
                <a:latin typeface="Calibri" panose="020F0502020204030204" pitchFamily="34" charset="0"/>
              </a:rPr>
              <a:t>Confusion Matrix</a:t>
            </a:r>
          </a:p>
        </p:txBody>
      </p:sp>
      <p:pic>
        <p:nvPicPr>
          <p:cNvPr id="15366" name="Picture 2">
            <a:extLst>
              <a:ext uri="{FF2B5EF4-FFF2-40B4-BE49-F238E27FC236}">
                <a16:creationId xmlns:a16="http://schemas.microsoft.com/office/drawing/2014/main" id="{EF619022-1D45-07CF-9DA7-852521F6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3008313"/>
            <a:ext cx="3792537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>
            <a:extLst>
              <a:ext uri="{FF2B5EF4-FFF2-40B4-BE49-F238E27FC236}">
                <a16:creationId xmlns:a16="http://schemas.microsoft.com/office/drawing/2014/main" id="{6459582F-1E38-A6A9-C99B-7800C14E7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t-IT" sz="2800">
                <a:latin typeface="Calibri" panose="020F0502020204030204" pitchFamily="34" charset="0"/>
              </a:rPr>
              <a:t>Support Vector Classifier w. One VS Rest</a:t>
            </a:r>
          </a:p>
        </p:txBody>
      </p:sp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7B24AE44-39DA-6843-BEF2-54A1E1FC7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1773238"/>
            <a:ext cx="6096000" cy="863600"/>
          </a:xfrm>
        </p:spPr>
        <p:txBody>
          <a:bodyPr/>
          <a:lstStyle/>
          <a:p>
            <a:pPr>
              <a:defRPr/>
            </a:pPr>
            <a:r>
              <a:rPr lang="it-IT"/>
              <a:t>Main aspects and OVR Technique</a:t>
            </a:r>
          </a:p>
          <a:p>
            <a:pPr>
              <a:defRPr/>
            </a:pPr>
            <a:r>
              <a:rPr lang="it-IT"/>
              <a:t>Results:</a:t>
            </a:r>
          </a:p>
          <a:p>
            <a:pPr marL="0" indent="0">
              <a:buFontTx/>
              <a:buNone/>
              <a:defRPr/>
            </a:pPr>
            <a:endParaRPr lang="it-IT" sz="1600"/>
          </a:p>
          <a:p>
            <a:pPr marL="0" indent="0">
              <a:buFontTx/>
              <a:buNone/>
              <a:defRPr/>
            </a:pPr>
            <a:endParaRPr lang="it-IT" sz="1600"/>
          </a:p>
          <a:p>
            <a:pPr marL="0" indent="0">
              <a:buFontTx/>
              <a:buNone/>
              <a:defRPr/>
            </a:pPr>
            <a:endParaRPr lang="it-IT"/>
          </a:p>
        </p:txBody>
      </p:sp>
      <p:graphicFrame>
        <p:nvGraphicFramePr>
          <p:cNvPr id="16388" name="Grafico 3">
            <a:extLst>
              <a:ext uri="{FF2B5EF4-FFF2-40B4-BE49-F238E27FC236}">
                <a16:creationId xmlns:a16="http://schemas.microsoft.com/office/drawing/2014/main" id="{298F039B-B56F-7574-DDAE-62CAAD13A588}"/>
              </a:ext>
            </a:extLst>
          </p:cNvPr>
          <p:cNvGraphicFramePr>
            <a:graphicFrameLocks/>
          </p:cNvGraphicFramePr>
          <p:nvPr/>
        </p:nvGraphicFramePr>
        <p:xfrm>
          <a:off x="920750" y="2873375"/>
          <a:ext cx="3894138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3895682" imgH="3133616" progId="Excel.Chart.8">
                  <p:embed/>
                </p:oleObj>
              </mc:Choice>
              <mc:Fallback>
                <p:oleObj name="Chart" r:id="rId2" imgW="3895682" imgH="3133616" progId="Excel.Chart.8">
                  <p:embed/>
                  <p:pic>
                    <p:nvPicPr>
                      <p:cNvPr id="16388" name="Grafico 3">
                        <a:extLst>
                          <a:ext uri="{FF2B5EF4-FFF2-40B4-BE49-F238E27FC236}">
                            <a16:creationId xmlns:a16="http://schemas.microsoft.com/office/drawing/2014/main" id="{298F039B-B56F-7574-DDAE-62CAAD13A58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873375"/>
                        <a:ext cx="3894138" cy="312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olo 1">
            <a:extLst>
              <a:ext uri="{FF2B5EF4-FFF2-40B4-BE49-F238E27FC236}">
                <a16:creationId xmlns:a16="http://schemas.microsoft.com/office/drawing/2014/main" id="{D9F45F0A-4C0C-D7BB-B399-3348CB56F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2532063"/>
            <a:ext cx="1868488" cy="4953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ＭＳ Ｐゴシック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altLang="it-IT" sz="1800" i="1" kern="0">
                <a:latin typeface="Calibri" panose="020F0502020204030204" pitchFamily="34" charset="0"/>
              </a:rPr>
              <a:t>Confusion Matrix</a:t>
            </a:r>
          </a:p>
        </p:txBody>
      </p:sp>
      <p:pic>
        <p:nvPicPr>
          <p:cNvPr id="16390" name="Picture 2">
            <a:extLst>
              <a:ext uri="{FF2B5EF4-FFF2-40B4-BE49-F238E27FC236}">
                <a16:creationId xmlns:a16="http://schemas.microsoft.com/office/drawing/2014/main" id="{E0306C91-4EAB-63C6-04EF-9BCC1314B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2994025"/>
            <a:ext cx="37909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6E8870A-6631-CC9F-3966-BDA65BF9B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876300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ＭＳ Ｐゴシック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altLang="it-IT" sz="2600" kern="0">
                <a:latin typeface="Calibri" panose="020F0502020204030204" pitchFamily="34" charset="0"/>
              </a:rPr>
              <a:t>Some hints about our approach to </a:t>
            </a:r>
            <a:r>
              <a:rPr lang="en-GB" altLang="it-IT" sz="2600" i="1" kern="0">
                <a:latin typeface="Calibri" panose="020F0502020204030204" pitchFamily="34" charset="0"/>
              </a:rPr>
              <a:t>Cross Validation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A260C57-D98A-2F5F-3E16-DAC05C65C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1204913"/>
            <a:ext cx="4537075" cy="504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ＭＳ Ｐゴシック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altLang="it-IT" sz="2600" kern="0">
                <a:latin typeface="Calibri" panose="020F0502020204030204" pitchFamily="34" charset="0"/>
              </a:rPr>
              <a:t>on Logistic Regression Model…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1BF134E-8450-5D88-C1E4-F794C795B148}"/>
              </a:ext>
            </a:extLst>
          </p:cNvPr>
          <p:cNvSpPr/>
          <p:nvPr/>
        </p:nvSpPr>
        <p:spPr bwMode="auto">
          <a:xfrm>
            <a:off x="468313" y="2036763"/>
            <a:ext cx="2590800" cy="5762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it-IT" sz="1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Initial approach</a:t>
            </a:r>
          </a:p>
          <a:p>
            <a:pPr algn="ctr">
              <a:defRPr/>
            </a:pPr>
            <a:r>
              <a:rPr lang="it-IT" sz="1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Cross Validator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F32543D-C654-D6A0-AF5C-847244C91162}"/>
              </a:ext>
            </a:extLst>
          </p:cNvPr>
          <p:cNvSpPr/>
          <p:nvPr/>
        </p:nvSpPr>
        <p:spPr bwMode="auto">
          <a:xfrm>
            <a:off x="484188" y="3016250"/>
            <a:ext cx="2590800" cy="3444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it-IT" sz="1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RAM Overload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4B5D390-999E-870B-D241-279CCD0E8ADA}"/>
              </a:ext>
            </a:extLst>
          </p:cNvPr>
          <p:cNvSpPr/>
          <p:nvPr/>
        </p:nvSpPr>
        <p:spPr bwMode="auto">
          <a:xfrm>
            <a:off x="427038" y="3692525"/>
            <a:ext cx="2651125" cy="7826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it-IT" sz="1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Build our custom Cross Validation function and splitting parameters testing</a:t>
            </a:r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33806693-8772-8693-AD3C-E5B3F3C938CC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 bwMode="auto">
          <a:xfrm>
            <a:off x="3059113" y="2325688"/>
            <a:ext cx="15875" cy="862012"/>
          </a:xfrm>
          <a:prstGeom prst="bentConnector3">
            <a:avLst>
              <a:gd name="adj1" fmla="val 154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B84D0143-6826-BEB7-A6BF-2C59FEE18E69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8638" y="3224213"/>
            <a:ext cx="6350" cy="938212"/>
          </a:xfrm>
          <a:prstGeom prst="bentConnector3">
            <a:avLst>
              <a:gd name="adj1" fmla="val -36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1" name="CasellaDiTesto 21">
            <a:extLst>
              <a:ext uri="{FF2B5EF4-FFF2-40B4-BE49-F238E27FC236}">
                <a16:creationId xmlns:a16="http://schemas.microsoft.com/office/drawing/2014/main" id="{392AFC35-A861-E168-6B39-E126F3776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663825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400" b="1" dirty="0" err="1">
                <a:solidFill>
                  <a:schemeClr val="tx1"/>
                </a:solidFill>
              </a:rPr>
              <a:t>Error</a:t>
            </a:r>
            <a:r>
              <a:rPr lang="it-IT" altLang="it-IT" sz="14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442" name="CasellaDiTesto 22">
            <a:extLst>
              <a:ext uri="{FF2B5EF4-FFF2-40B4-BE49-F238E27FC236}">
                <a16:creationId xmlns:a16="http://schemas.microsoft.com/office/drawing/2014/main" id="{85AE86C9-C349-3809-CB87-822B6B878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373438"/>
            <a:ext cx="1098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400" b="1" dirty="0">
                <a:solidFill>
                  <a:schemeClr val="tx1"/>
                </a:solidFill>
              </a:rPr>
              <a:t>Solution!</a:t>
            </a:r>
          </a:p>
        </p:txBody>
      </p:sp>
      <p:pic>
        <p:nvPicPr>
          <p:cNvPr id="18443" name="Immagine 24">
            <a:extLst>
              <a:ext uri="{FF2B5EF4-FFF2-40B4-BE49-F238E27FC236}">
                <a16:creationId xmlns:a16="http://schemas.microsoft.com/office/drawing/2014/main" id="{E6D1CA97-6DC5-7D09-F080-F40E93498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3" y="1743075"/>
            <a:ext cx="2874962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Immagine 26">
            <a:extLst>
              <a:ext uri="{FF2B5EF4-FFF2-40B4-BE49-F238E27FC236}">
                <a16:creationId xmlns:a16="http://schemas.microsoft.com/office/drawing/2014/main" id="{5460E571-44C9-78C7-DE39-CA70D3EB6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3" y="3179763"/>
            <a:ext cx="28749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Immagine 28">
            <a:extLst>
              <a:ext uri="{FF2B5EF4-FFF2-40B4-BE49-F238E27FC236}">
                <a16:creationId xmlns:a16="http://schemas.microsoft.com/office/drawing/2014/main" id="{F3301FE9-39F8-4AB3-9EEE-70864260A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4576763"/>
            <a:ext cx="2871787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07E4C41-53FA-22F2-9181-BB6FEB776D6E}"/>
              </a:ext>
            </a:extLst>
          </p:cNvPr>
          <p:cNvCxnSpPr/>
          <p:nvPr/>
        </p:nvCxnSpPr>
        <p:spPr bwMode="auto">
          <a:xfrm>
            <a:off x="4545013" y="3825875"/>
            <a:ext cx="86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7" name="CasellaDiTesto 31">
            <a:extLst>
              <a:ext uri="{FF2B5EF4-FFF2-40B4-BE49-F238E27FC236}">
                <a16:creationId xmlns:a16="http://schemas.microsoft.com/office/drawing/2014/main" id="{4FCC273F-918C-301E-1F5F-20D5C309F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3" y="3608388"/>
            <a:ext cx="83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80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33" name="Segnaposto contenuto 1">
            <a:extLst>
              <a:ext uri="{FF2B5EF4-FFF2-40B4-BE49-F238E27FC236}">
                <a16:creationId xmlns:a16="http://schemas.microsoft.com/office/drawing/2014/main" id="{337895D9-BB72-E472-D604-1DE27018E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475" y="5284788"/>
            <a:ext cx="3216275" cy="504825"/>
          </a:xfrm>
        </p:spPr>
        <p:txBody>
          <a:bodyPr/>
          <a:lstStyle/>
          <a:p>
            <a:pPr>
              <a:defRPr/>
            </a:pPr>
            <a:r>
              <a:rPr lang="it-IT" sz="1600" b="1" u="sng"/>
              <a:t>Deductions and Configuration</a:t>
            </a:r>
          </a:p>
          <a:p>
            <a:pPr marL="0" indent="0">
              <a:buFontTx/>
              <a:buNone/>
              <a:defRPr/>
            </a:pPr>
            <a:endParaRPr lang="it-IT" sz="1600"/>
          </a:p>
          <a:p>
            <a:pPr marL="0" indent="0">
              <a:buFontTx/>
              <a:buNone/>
              <a:defRPr/>
            </a:pPr>
            <a:endParaRPr lang="it-IT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olo 1">
            <a:extLst>
              <a:ext uri="{FF2B5EF4-FFF2-40B4-BE49-F238E27FC236}">
                <a16:creationId xmlns:a16="http://schemas.microsoft.com/office/drawing/2014/main" id="{B7E7B860-D422-73EF-B3D8-5854426FD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t-IT" sz="2800">
                <a:latin typeface="Calibri" panose="020F0502020204030204" pitchFamily="34" charset="0"/>
              </a:rPr>
              <a:t>Summarizing…</a:t>
            </a:r>
          </a:p>
        </p:txBody>
      </p:sp>
      <p:graphicFrame>
        <p:nvGraphicFramePr>
          <p:cNvPr id="17411" name="Grafico 3">
            <a:extLst>
              <a:ext uri="{FF2B5EF4-FFF2-40B4-BE49-F238E27FC236}">
                <a16:creationId xmlns:a16="http://schemas.microsoft.com/office/drawing/2014/main" id="{B65844F7-09F1-BE8E-00D8-8301319572FF}"/>
              </a:ext>
            </a:extLst>
          </p:cNvPr>
          <p:cNvGraphicFramePr>
            <a:graphicFrameLocks/>
          </p:cNvGraphicFramePr>
          <p:nvPr/>
        </p:nvGraphicFramePr>
        <p:xfrm>
          <a:off x="2427288" y="1579563"/>
          <a:ext cx="4289425" cy="353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4291956" imgH="3542083" progId="Excel.Chart.8">
                  <p:embed/>
                </p:oleObj>
              </mc:Choice>
              <mc:Fallback>
                <p:oleObj name="Chart" r:id="rId2" imgW="4291956" imgH="3542083" progId="Excel.Chart.8">
                  <p:embed/>
                  <p:pic>
                    <p:nvPicPr>
                      <p:cNvPr id="17411" name="Grafico 3">
                        <a:extLst>
                          <a:ext uri="{FF2B5EF4-FFF2-40B4-BE49-F238E27FC236}">
                            <a16:creationId xmlns:a16="http://schemas.microsoft.com/office/drawing/2014/main" id="{B65844F7-09F1-BE8E-00D8-8301319572F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1579563"/>
                        <a:ext cx="4289425" cy="353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Segnaposto contenuto 1">
            <a:extLst>
              <a:ext uri="{FF2B5EF4-FFF2-40B4-BE49-F238E27FC236}">
                <a16:creationId xmlns:a16="http://schemas.microsoft.com/office/drawing/2014/main" id="{03635C92-A773-3BBB-893C-AB150DB3DB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8888" y="5137150"/>
            <a:ext cx="6553200" cy="8651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it-IT" altLang="it-IT" sz="1600" u="sng" dirty="0">
                <a:latin typeface="Calibri" panose="020F0502020204030204" pitchFamily="34" charset="0"/>
              </a:rPr>
              <a:t>Better models</a:t>
            </a:r>
            <a:r>
              <a:rPr lang="it-IT" altLang="it-IT" sz="1600" dirty="0">
                <a:latin typeface="Calibri" panose="020F0502020204030204" pitchFamily="34" charset="0"/>
              </a:rPr>
              <a:t>: </a:t>
            </a:r>
            <a:r>
              <a:rPr lang="it-IT" altLang="it-IT" sz="1600" b="1" i="1" dirty="0" err="1">
                <a:latin typeface="Calibri" panose="020F0502020204030204" pitchFamily="34" charset="0"/>
              </a:rPr>
              <a:t>Logistic</a:t>
            </a:r>
            <a:r>
              <a:rPr lang="it-IT" altLang="it-IT" sz="1600" b="1" i="1" dirty="0">
                <a:latin typeface="Calibri" panose="020F0502020204030204" pitchFamily="34" charset="0"/>
              </a:rPr>
              <a:t> </a:t>
            </a:r>
            <a:r>
              <a:rPr lang="it-IT" altLang="it-IT" sz="1600" b="1" i="1" dirty="0" err="1">
                <a:latin typeface="Calibri" panose="020F0502020204030204" pitchFamily="34" charset="0"/>
              </a:rPr>
              <a:t>Regression</a:t>
            </a:r>
            <a:r>
              <a:rPr lang="it-IT" altLang="it-IT" sz="1600" b="1" i="1" dirty="0">
                <a:latin typeface="Calibri" panose="020F0502020204030204" pitchFamily="34" charset="0"/>
              </a:rPr>
              <a:t> </a:t>
            </a:r>
            <a:r>
              <a:rPr lang="it-IT" altLang="it-IT" sz="1600" dirty="0">
                <a:latin typeface="Calibri" panose="020F0502020204030204" pitchFamily="34" charset="0"/>
              </a:rPr>
              <a:t>and </a:t>
            </a:r>
            <a:r>
              <a:rPr lang="it-IT" altLang="it-IT" sz="1600" b="1" i="1" dirty="0">
                <a:latin typeface="Calibri" panose="020F0502020204030204" pitchFamily="34" charset="0"/>
              </a:rPr>
              <a:t>Random </a:t>
            </a:r>
            <a:r>
              <a:rPr lang="it-IT" altLang="it-IT" sz="1600" b="1" i="1" dirty="0" err="1">
                <a:latin typeface="Calibri" panose="020F0502020204030204" pitchFamily="34" charset="0"/>
              </a:rPr>
              <a:t>Forest</a:t>
            </a:r>
            <a:r>
              <a:rPr lang="it-IT" altLang="it-IT" sz="1600" dirty="0">
                <a:latin typeface="Calibri" panose="020F0502020204030204" pitchFamily="34" charset="0"/>
              </a:rPr>
              <a:t>!</a:t>
            </a:r>
          </a:p>
          <a:p>
            <a:pPr marL="0" indent="0">
              <a:buFontTx/>
              <a:buNone/>
            </a:pPr>
            <a:r>
              <a:rPr lang="it-IT" altLang="it-IT" sz="1400" dirty="0" err="1">
                <a:latin typeface="Calibri" panose="020F0502020204030204" pitchFamily="34" charset="0"/>
              </a:rPr>
              <a:t>Because</a:t>
            </a:r>
            <a:r>
              <a:rPr lang="it-IT" altLang="it-IT" sz="1400" dirty="0">
                <a:latin typeface="Calibri" panose="020F0502020204030204" pitchFamily="34" charset="0"/>
              </a:rPr>
              <a:t> of </a:t>
            </a:r>
            <a:r>
              <a:rPr lang="it-IT" altLang="it-IT" sz="1400" dirty="0" err="1">
                <a:latin typeface="Calibri" panose="020F0502020204030204" pitchFamily="34" charset="0"/>
              </a:rPr>
              <a:t>better</a:t>
            </a:r>
            <a:r>
              <a:rPr lang="it-IT" altLang="it-IT" sz="1400" dirty="0">
                <a:latin typeface="Calibri" panose="020F0502020204030204" pitchFamily="34" charset="0"/>
              </a:rPr>
              <a:t> and more </a:t>
            </a:r>
            <a:r>
              <a:rPr lang="it-IT" altLang="it-IT" sz="1400" dirty="0" err="1">
                <a:latin typeface="Calibri" panose="020F0502020204030204" pitchFamily="34" charset="0"/>
              </a:rPr>
              <a:t>uniform</a:t>
            </a:r>
            <a:r>
              <a:rPr lang="it-IT" altLang="it-IT" sz="1400" dirty="0">
                <a:latin typeface="Calibri" panose="020F0502020204030204" pitchFamily="34" charset="0"/>
              </a:rPr>
              <a:t> performances over </a:t>
            </a:r>
            <a:r>
              <a:rPr lang="it-IT" altLang="it-IT" sz="1400" dirty="0" err="1">
                <a:latin typeface="Calibri" panose="020F0502020204030204" pitchFamily="34" charset="0"/>
              </a:rPr>
              <a:t>different</a:t>
            </a:r>
            <a:r>
              <a:rPr lang="it-IT" altLang="it-IT" sz="1400" dirty="0">
                <a:latin typeface="Calibri" panose="020F0502020204030204" pitchFamily="34" charset="0"/>
              </a:rPr>
              <a:t> </a:t>
            </a:r>
            <a:r>
              <a:rPr lang="it-IT" altLang="it-IT" sz="1400" dirty="0" err="1">
                <a:latin typeface="Calibri" panose="020F0502020204030204" pitchFamily="34" charset="0"/>
              </a:rPr>
              <a:t>train</a:t>
            </a:r>
            <a:r>
              <a:rPr lang="it-IT" altLang="it-IT" sz="1400" dirty="0">
                <a:latin typeface="Calibri" panose="020F0502020204030204" pitchFamily="34" charset="0"/>
              </a:rPr>
              <a:t>/test </a:t>
            </a:r>
            <a:r>
              <a:rPr lang="it-IT" altLang="it-IT" sz="1400" dirty="0" err="1">
                <a:latin typeface="Calibri" panose="020F0502020204030204" pitchFamily="34" charset="0"/>
              </a:rPr>
              <a:t>splits</a:t>
            </a:r>
            <a:r>
              <a:rPr lang="it-IT" altLang="it-IT" sz="1400" dirty="0">
                <a:latin typeface="Calibri" panose="020F0502020204030204" pitchFamily="34" charset="0"/>
              </a:rPr>
              <a:t>, </a:t>
            </a:r>
            <a:r>
              <a:rPr lang="it-IT" altLang="it-IT" sz="1400" dirty="0" err="1">
                <a:latin typeface="Calibri" panose="020F0502020204030204" pitchFamily="34" charset="0"/>
              </a:rPr>
              <a:t>we</a:t>
            </a:r>
            <a:r>
              <a:rPr lang="it-IT" altLang="it-IT" sz="1400" dirty="0">
                <a:latin typeface="Calibri" panose="020F0502020204030204" pitchFamily="34" charset="0"/>
              </a:rPr>
              <a:t> </a:t>
            </a:r>
            <a:r>
              <a:rPr lang="it-IT" altLang="it-IT" sz="1400" dirty="0" err="1">
                <a:latin typeface="Calibri" panose="020F0502020204030204" pitchFamily="34" charset="0"/>
              </a:rPr>
              <a:t>choiced</a:t>
            </a:r>
            <a:r>
              <a:rPr lang="it-IT" altLang="it-IT" sz="1400" dirty="0">
                <a:latin typeface="Calibri" panose="020F0502020204030204" pitchFamily="34" charset="0"/>
              </a:rPr>
              <a:t> use </a:t>
            </a:r>
            <a:r>
              <a:rPr lang="it-IT" altLang="it-IT" sz="1400" dirty="0" err="1">
                <a:latin typeface="Calibri" panose="020F0502020204030204" pitchFamily="34" charset="0"/>
              </a:rPr>
              <a:t>Logistic</a:t>
            </a:r>
            <a:r>
              <a:rPr lang="it-IT" altLang="it-IT" sz="1400" dirty="0">
                <a:latin typeface="Calibri" panose="020F0502020204030204" pitchFamily="34" charset="0"/>
              </a:rPr>
              <a:t> </a:t>
            </a:r>
            <a:r>
              <a:rPr lang="it-IT" altLang="it-IT" sz="1400" dirty="0" err="1">
                <a:latin typeface="Calibri" panose="020F0502020204030204" pitchFamily="34" charset="0"/>
              </a:rPr>
              <a:t>Regression</a:t>
            </a:r>
            <a:r>
              <a:rPr lang="it-IT" altLang="it-IT" sz="1400" dirty="0">
                <a:latin typeface="Calibri" panose="020F0502020204030204" pitchFamily="34" charset="0"/>
              </a:rPr>
              <a:t> Model </a:t>
            </a:r>
            <a:r>
              <a:rPr lang="it-IT" altLang="it-IT" sz="1400" dirty="0" err="1">
                <a:latin typeface="Calibri" panose="020F0502020204030204" pitchFamily="34" charset="0"/>
              </a:rPr>
              <a:t>as</a:t>
            </a:r>
            <a:r>
              <a:rPr lang="it-IT" altLang="it-IT" sz="1400" dirty="0">
                <a:latin typeface="Calibri" panose="020F0502020204030204" pitchFamily="34" charset="0"/>
              </a:rPr>
              <a:t> the </a:t>
            </a:r>
            <a:r>
              <a:rPr lang="it-IT" altLang="it-IT" sz="1400" dirty="0" err="1">
                <a:latin typeface="Calibri" panose="020F0502020204030204" pitchFamily="34" charset="0"/>
              </a:rPr>
              <a:t>selecteed</a:t>
            </a:r>
            <a:r>
              <a:rPr lang="it-IT" altLang="it-IT" sz="1400" dirty="0">
                <a:latin typeface="Calibri" panose="020F0502020204030204" pitchFamily="34" charset="0"/>
              </a:rPr>
              <a:t> model</a:t>
            </a:r>
          </a:p>
          <a:p>
            <a:pPr marL="0" indent="0">
              <a:buFontTx/>
              <a:buNone/>
            </a:pPr>
            <a:endParaRPr lang="it-IT" altLang="it-IT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olo 1">
            <a:extLst>
              <a:ext uri="{FF2B5EF4-FFF2-40B4-BE49-F238E27FC236}">
                <a16:creationId xmlns:a16="http://schemas.microsoft.com/office/drawing/2014/main" id="{B7E7B860-D422-73EF-B3D8-5854426FD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624" y="833416"/>
            <a:ext cx="7416800" cy="504825"/>
          </a:xfrm>
        </p:spPr>
        <p:txBody>
          <a:bodyPr/>
          <a:lstStyle/>
          <a:p>
            <a:pPr eaLnBrk="1" hangingPunct="1"/>
            <a:r>
              <a:rPr lang="en-GB" altLang="it-IT" sz="2800" dirty="0">
                <a:latin typeface="Calibri" panose="020F0502020204030204" pitchFamily="34" charset="0"/>
              </a:rPr>
              <a:t>Final results!</a:t>
            </a:r>
          </a:p>
        </p:txBody>
      </p:sp>
      <p:graphicFrame>
        <p:nvGraphicFramePr>
          <p:cNvPr id="2" name="Grafico 3">
            <a:extLst>
              <a:ext uri="{FF2B5EF4-FFF2-40B4-BE49-F238E27FC236}">
                <a16:creationId xmlns:a16="http://schemas.microsoft.com/office/drawing/2014/main" id="{B65844F7-09F1-BE8E-00D8-8301319572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189427"/>
              </p:ext>
            </p:extLst>
          </p:nvPr>
        </p:nvGraphicFramePr>
        <p:xfrm>
          <a:off x="2486024" y="1370505"/>
          <a:ext cx="4170363" cy="3427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412" name="Segnaposto contenuto 1">
            <a:extLst>
              <a:ext uri="{FF2B5EF4-FFF2-40B4-BE49-F238E27FC236}">
                <a16:creationId xmlns:a16="http://schemas.microsoft.com/office/drawing/2014/main" id="{03635C92-A773-3BBB-893C-AB150DB3DB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4605" y="4840338"/>
            <a:ext cx="6553200" cy="8651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it-IT" altLang="it-IT" sz="1600" u="sng" dirty="0" err="1">
                <a:latin typeface="Calibri" panose="020F0502020204030204" pitchFamily="34" charset="0"/>
              </a:rPr>
              <a:t>Final</a:t>
            </a:r>
            <a:r>
              <a:rPr lang="it-IT" altLang="it-IT" sz="1600" u="sng" dirty="0">
                <a:latin typeface="Calibri" panose="020F0502020204030204" pitchFamily="34" charset="0"/>
              </a:rPr>
              <a:t> </a:t>
            </a:r>
            <a:r>
              <a:rPr lang="it-IT" altLang="it-IT" sz="1600" u="sng" dirty="0" err="1">
                <a:latin typeface="Calibri" panose="020F0502020204030204" pitchFamily="34" charset="0"/>
              </a:rPr>
              <a:t>result</a:t>
            </a:r>
            <a:r>
              <a:rPr lang="it-IT" altLang="it-IT" sz="1600" dirty="0">
                <a:latin typeface="Calibri" panose="020F0502020204030204" pitchFamily="34" charset="0"/>
              </a:rPr>
              <a:t>: </a:t>
            </a:r>
            <a:r>
              <a:rPr lang="it-IT" altLang="it-IT" sz="1600" b="1" i="1" dirty="0" err="1">
                <a:latin typeface="Calibri" panose="020F0502020204030204" pitchFamily="34" charset="0"/>
              </a:rPr>
              <a:t>we</a:t>
            </a:r>
            <a:r>
              <a:rPr lang="it-IT" altLang="it-IT" sz="1600" b="1" i="1" dirty="0">
                <a:latin typeface="Calibri" panose="020F0502020204030204" pitchFamily="34" charset="0"/>
              </a:rPr>
              <a:t> </a:t>
            </a:r>
            <a:r>
              <a:rPr lang="it-IT" altLang="it-IT" sz="1600" b="1" i="1" dirty="0" err="1">
                <a:latin typeface="Calibri" panose="020F0502020204030204" pitchFamily="34" charset="0"/>
              </a:rPr>
              <a:t>manage</a:t>
            </a:r>
            <a:r>
              <a:rPr lang="it-IT" altLang="it-IT" sz="1600" b="1" i="1" dirty="0">
                <a:latin typeface="Calibri" panose="020F0502020204030204" pitchFamily="34" charset="0"/>
              </a:rPr>
              <a:t> to create a </a:t>
            </a:r>
            <a:r>
              <a:rPr lang="it-IT" altLang="it-IT" sz="1600" b="1" i="1" dirty="0" err="1">
                <a:latin typeface="Calibri" panose="020F0502020204030204" pitchFamily="34" charset="0"/>
              </a:rPr>
              <a:t>better</a:t>
            </a:r>
            <a:r>
              <a:rPr lang="it-IT" altLang="it-IT" sz="1600" b="1" i="1" dirty="0">
                <a:latin typeface="Calibri" panose="020F0502020204030204" pitchFamily="34" charset="0"/>
              </a:rPr>
              <a:t> </a:t>
            </a:r>
            <a:r>
              <a:rPr lang="it-IT" altLang="it-IT" sz="1600" b="1" i="1" dirty="0" err="1">
                <a:latin typeface="Calibri" panose="020F0502020204030204" pitchFamily="34" charset="0"/>
              </a:rPr>
              <a:t>performing</a:t>
            </a:r>
            <a:r>
              <a:rPr lang="it-IT" altLang="it-IT" sz="1600" b="1" i="1" dirty="0">
                <a:latin typeface="Calibri" panose="020F0502020204030204" pitchFamily="34" charset="0"/>
              </a:rPr>
              <a:t> </a:t>
            </a:r>
            <a:r>
              <a:rPr lang="it-IT" altLang="it-IT" sz="1600" b="1" i="1" dirty="0" err="1">
                <a:latin typeface="Calibri" panose="020F0502020204030204" pitchFamily="34" charset="0"/>
              </a:rPr>
              <a:t>module</a:t>
            </a:r>
            <a:r>
              <a:rPr lang="it-IT" altLang="it-IT" sz="1600" b="1" i="1" dirty="0">
                <a:latin typeface="Calibri" panose="020F0502020204030204" pitchFamily="34" charset="0"/>
              </a:rPr>
              <a:t> thank the BK </a:t>
            </a:r>
            <a:r>
              <a:rPr lang="it-IT" altLang="it-IT" sz="1600" b="1" i="1" dirty="0" err="1">
                <a:latin typeface="Calibri" panose="020F0502020204030204" pitchFamily="34" charset="0"/>
              </a:rPr>
              <a:t>leveraging</a:t>
            </a:r>
            <a:r>
              <a:rPr lang="it-IT" altLang="it-IT" sz="1600" b="1" i="1" dirty="0">
                <a:latin typeface="Calibri" panose="020F0502020204030204" pitchFamily="34" charset="0"/>
              </a:rPr>
              <a:t> </a:t>
            </a:r>
            <a:r>
              <a:rPr lang="it-IT" altLang="it-IT" sz="1600" b="1" i="1" dirty="0" err="1">
                <a:latin typeface="Calibri" panose="020F0502020204030204" pitchFamily="34" charset="0"/>
              </a:rPr>
              <a:t>their</a:t>
            </a:r>
            <a:r>
              <a:rPr lang="it-IT" altLang="it-IT" sz="1600" b="1" i="1" dirty="0">
                <a:latin typeface="Calibri" panose="020F0502020204030204" pitchFamily="34" charset="0"/>
              </a:rPr>
              <a:t> </a:t>
            </a:r>
            <a:r>
              <a:rPr lang="it-IT" altLang="it-IT" sz="1600" b="1" i="1" dirty="0" err="1">
                <a:latin typeface="Calibri" panose="020F0502020204030204" pitchFamily="34" charset="0"/>
              </a:rPr>
              <a:t>stats</a:t>
            </a:r>
            <a:r>
              <a:rPr lang="it-IT" altLang="it-IT" sz="1600" b="1" i="1" dirty="0">
                <a:latin typeface="Calibri" panose="020F0502020204030204" pitchFamily="34" charset="0"/>
              </a:rPr>
              <a:t>!</a:t>
            </a:r>
          </a:p>
          <a:p>
            <a:pPr marL="0" indent="0">
              <a:buFontTx/>
              <a:buNone/>
            </a:pPr>
            <a:r>
              <a:rPr lang="it-IT" altLang="it-IT" sz="1600" dirty="0" err="1">
                <a:latin typeface="Calibri" panose="020F0502020204030204" pitchFamily="34" charset="0"/>
              </a:rPr>
              <a:t>As</a:t>
            </a:r>
            <a:r>
              <a:rPr lang="it-IT" altLang="it-IT" sz="1600" dirty="0">
                <a:latin typeface="Calibri" panose="020F0502020204030204" pitchFamily="34" charset="0"/>
              </a:rPr>
              <a:t> </a:t>
            </a:r>
            <a:r>
              <a:rPr lang="it-IT" altLang="it-IT" sz="1600" dirty="0" err="1">
                <a:latin typeface="Calibri" panose="020F0502020204030204" pitchFamily="34" charset="0"/>
              </a:rPr>
              <a:t>shown</a:t>
            </a:r>
            <a:r>
              <a:rPr lang="it-IT" altLang="it-IT" sz="1600" dirty="0">
                <a:latin typeface="Calibri" panose="020F0502020204030204" pitchFamily="34" charset="0"/>
              </a:rPr>
              <a:t> in the </a:t>
            </a:r>
            <a:r>
              <a:rPr lang="it-IT" altLang="it-IT" sz="1600" dirty="0" err="1">
                <a:latin typeface="Calibri" panose="020F0502020204030204" pitchFamily="34" charset="0"/>
              </a:rPr>
              <a:t>confusion</a:t>
            </a:r>
            <a:r>
              <a:rPr lang="it-IT" altLang="it-IT" sz="1600" dirty="0">
                <a:latin typeface="Calibri" panose="020F0502020204030204" pitchFamily="34" charset="0"/>
              </a:rPr>
              <a:t> </a:t>
            </a:r>
            <a:r>
              <a:rPr lang="it-IT" altLang="it-IT" sz="1600" dirty="0" err="1">
                <a:latin typeface="Calibri" panose="020F0502020204030204" pitchFamily="34" charset="0"/>
              </a:rPr>
              <a:t>matrix</a:t>
            </a:r>
            <a:r>
              <a:rPr lang="it-IT" altLang="it-IT" sz="1600" dirty="0">
                <a:latin typeface="Calibri" panose="020F0502020204030204" pitchFamily="34" charset="0"/>
              </a:rPr>
              <a:t>, </a:t>
            </a:r>
            <a:r>
              <a:rPr lang="it-IT" altLang="it-IT" sz="1600" dirty="0" err="1">
                <a:latin typeface="Calibri" panose="020F0502020204030204" pitchFamily="34" charset="0"/>
              </a:rPr>
              <a:t>our</a:t>
            </a:r>
            <a:r>
              <a:rPr lang="it-IT" altLang="it-IT" sz="1600" dirty="0">
                <a:latin typeface="Calibri" panose="020F0502020204030204" pitchFamily="34" charset="0"/>
              </a:rPr>
              <a:t> models </a:t>
            </a:r>
            <a:r>
              <a:rPr lang="it-IT" altLang="it-IT" sz="1600" dirty="0" err="1">
                <a:latin typeface="Calibri" panose="020F0502020204030204" pitchFamily="34" charset="0"/>
              </a:rPr>
              <a:t>outperform</a:t>
            </a:r>
            <a:r>
              <a:rPr lang="it-IT" altLang="it-IT" sz="1600" dirty="0">
                <a:latin typeface="Calibri" panose="020F0502020204030204" pitchFamily="34" charset="0"/>
              </a:rPr>
              <a:t> the </a:t>
            </a:r>
            <a:r>
              <a:rPr lang="it-IT" altLang="it-IT" sz="1600" dirty="0" err="1">
                <a:latin typeface="Calibri" panose="020F0502020204030204" pitchFamily="34" charset="0"/>
              </a:rPr>
              <a:t>bookies</a:t>
            </a:r>
            <a:r>
              <a:rPr lang="it-IT" altLang="it-IT" sz="1600" dirty="0">
                <a:latin typeface="Calibri" panose="020F0502020204030204" pitchFamily="34" charset="0"/>
              </a:rPr>
              <a:t> </a:t>
            </a:r>
            <a:r>
              <a:rPr lang="it-IT" altLang="it-IT" sz="1600" dirty="0" err="1">
                <a:latin typeface="Calibri" panose="020F0502020204030204" pitchFamily="34" charset="0"/>
              </a:rPr>
              <a:t>especially</a:t>
            </a:r>
            <a:r>
              <a:rPr lang="it-IT" altLang="it-IT" sz="1600" dirty="0">
                <a:latin typeface="Calibri" panose="020F0502020204030204" pitchFamily="34" charset="0"/>
              </a:rPr>
              <a:t> </a:t>
            </a:r>
            <a:r>
              <a:rPr lang="it-IT" altLang="it-IT" sz="1600" dirty="0" err="1">
                <a:latin typeface="Calibri" panose="020F0502020204030204" pitchFamily="34" charset="0"/>
              </a:rPr>
              <a:t>regarding</a:t>
            </a:r>
            <a:r>
              <a:rPr lang="it-IT" altLang="it-IT" sz="1600" dirty="0">
                <a:latin typeface="Calibri" panose="020F0502020204030204" pitchFamily="34" charset="0"/>
              </a:rPr>
              <a:t> </a:t>
            </a:r>
            <a:r>
              <a:rPr lang="it-IT" altLang="it-IT" sz="1600" b="1" dirty="0" err="1">
                <a:latin typeface="Calibri" panose="020F0502020204030204" pitchFamily="34" charset="0"/>
              </a:rPr>
              <a:t>draw</a:t>
            </a:r>
            <a:r>
              <a:rPr lang="it-IT" altLang="it-IT" sz="1600" dirty="0">
                <a:latin typeface="Calibri" panose="020F0502020204030204" pitchFamily="34" charset="0"/>
              </a:rPr>
              <a:t> </a:t>
            </a:r>
            <a:r>
              <a:rPr lang="it-IT" altLang="it-IT" sz="1600" dirty="0" err="1">
                <a:latin typeface="Calibri" panose="020F0502020204030204" pitchFamily="34" charset="0"/>
              </a:rPr>
              <a:t>predictions</a:t>
            </a:r>
            <a:endParaRPr lang="it-IT" altLang="it-IT" sz="1600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it-IT" altLang="it-I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1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olo 1">
            <a:extLst>
              <a:ext uri="{FF2B5EF4-FFF2-40B4-BE49-F238E27FC236}">
                <a16:creationId xmlns:a16="http://schemas.microsoft.com/office/drawing/2014/main" id="{8C36AC01-3C4A-9DFF-A14A-2CA195D36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1052513"/>
            <a:ext cx="7416800" cy="504825"/>
          </a:xfrm>
        </p:spPr>
        <p:txBody>
          <a:bodyPr/>
          <a:lstStyle/>
          <a:p>
            <a:pPr eaLnBrk="1" hangingPunct="1"/>
            <a:r>
              <a:rPr lang="en-GB" altLang="it-IT" sz="2800">
                <a:latin typeface="Calibri" panose="020F0502020204030204" pitchFamily="34" charset="0"/>
              </a:rPr>
              <a:t>Extras… The Web Application</a:t>
            </a:r>
          </a:p>
        </p:txBody>
      </p:sp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AE40E806-79D6-6382-4001-B28DA593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700213"/>
            <a:ext cx="7416800" cy="4249737"/>
          </a:xfrm>
        </p:spPr>
        <p:txBody>
          <a:bodyPr/>
          <a:lstStyle/>
          <a:p>
            <a:pPr>
              <a:defRPr/>
            </a:pPr>
            <a:r>
              <a:rPr lang="it-IT" sz="1800" dirty="0"/>
              <a:t>Pages</a:t>
            </a:r>
          </a:p>
          <a:p>
            <a:pPr lvl="1">
              <a:defRPr/>
            </a:pPr>
            <a:r>
              <a:rPr lang="it-IT" sz="1600" i="1" dirty="0"/>
              <a:t>Homepage</a:t>
            </a:r>
          </a:p>
          <a:p>
            <a:pPr lvl="1">
              <a:defRPr/>
            </a:pPr>
            <a:r>
              <a:rPr lang="it-IT" sz="1600" i="1" dirty="0" err="1"/>
              <a:t>Prediction</a:t>
            </a:r>
            <a:r>
              <a:rPr lang="it-IT" sz="1600" i="1" dirty="0"/>
              <a:t> Page</a:t>
            </a:r>
          </a:p>
          <a:p>
            <a:pPr lvl="1">
              <a:defRPr/>
            </a:pPr>
            <a:r>
              <a:rPr lang="it-IT" sz="1600" i="1" dirty="0" err="1"/>
              <a:t>Naive</a:t>
            </a:r>
            <a:r>
              <a:rPr lang="it-IT" sz="1600" i="1" dirty="0"/>
              <a:t> Betting Page</a:t>
            </a:r>
          </a:p>
          <a:p>
            <a:pPr>
              <a:defRPr/>
            </a:pPr>
            <a:r>
              <a:rPr lang="it-IT" sz="1800" dirty="0" err="1"/>
              <a:t>Functionalities</a:t>
            </a:r>
            <a:endParaRPr lang="it-IT" sz="1800" dirty="0"/>
          </a:p>
          <a:p>
            <a:pPr lvl="1">
              <a:defRPr/>
            </a:pPr>
            <a:r>
              <a:rPr lang="it-IT" sz="1600" dirty="0" err="1"/>
              <a:t>Selecting</a:t>
            </a:r>
            <a:r>
              <a:rPr lang="it-IT" sz="1600" dirty="0"/>
              <a:t> the League and access the </a:t>
            </a:r>
            <a:r>
              <a:rPr lang="it-IT" sz="1600" dirty="0" err="1"/>
              <a:t>predicted</a:t>
            </a:r>
            <a:r>
              <a:rPr lang="it-IT" sz="1600" dirty="0"/>
              <a:t> </a:t>
            </a:r>
            <a:r>
              <a:rPr lang="it-IT" sz="1600" dirty="0" err="1"/>
              <a:t>probabilities</a:t>
            </a:r>
            <a:r>
              <a:rPr lang="it-IT" sz="1600" dirty="0"/>
              <a:t> for H, A, D</a:t>
            </a:r>
          </a:p>
          <a:p>
            <a:pPr lvl="1">
              <a:defRPr/>
            </a:pPr>
            <a:r>
              <a:rPr lang="it-IT" sz="1600" dirty="0"/>
              <a:t>Set the budget to </a:t>
            </a:r>
            <a:r>
              <a:rPr lang="it-IT" sz="1600" dirty="0" err="1"/>
              <a:t>invest</a:t>
            </a:r>
            <a:r>
              <a:rPr lang="it-IT" sz="1600" dirty="0"/>
              <a:t> in order to simulate a </a:t>
            </a:r>
            <a:r>
              <a:rPr lang="it-IT" sz="1600" dirty="0" err="1"/>
              <a:t>naive</a:t>
            </a:r>
            <a:r>
              <a:rPr lang="it-IT" sz="1600" dirty="0"/>
              <a:t> betting </a:t>
            </a:r>
            <a:r>
              <a:rPr lang="it-IT" sz="1600" dirty="0" err="1"/>
              <a:t>process</a:t>
            </a:r>
            <a:endParaRPr lang="it-IT" sz="1800" dirty="0"/>
          </a:p>
          <a:p>
            <a:pPr>
              <a:defRPr/>
            </a:pPr>
            <a:r>
              <a:rPr lang="it-IT" sz="1800" dirty="0"/>
              <a:t>Tools:</a:t>
            </a:r>
          </a:p>
          <a:p>
            <a:pPr lvl="1">
              <a:defRPr/>
            </a:pPr>
            <a:r>
              <a:rPr lang="it-IT" sz="1600" u="sng" dirty="0" err="1"/>
              <a:t>Ngrok</a:t>
            </a:r>
            <a:r>
              <a:rPr lang="it-IT" sz="1600" dirty="0"/>
              <a:t>: in order to </a:t>
            </a:r>
            <a:r>
              <a:rPr lang="it-IT" sz="1600" dirty="0" err="1"/>
              <a:t>obtain</a:t>
            </a:r>
            <a:r>
              <a:rPr lang="it-IT" sz="1600" dirty="0"/>
              <a:t> a public </a:t>
            </a:r>
            <a:r>
              <a:rPr lang="it-IT" sz="1600" dirty="0" err="1"/>
              <a:t>temporary</a:t>
            </a:r>
            <a:r>
              <a:rPr lang="it-IT" sz="1600" dirty="0"/>
              <a:t> </a:t>
            </a:r>
            <a:r>
              <a:rPr lang="it-IT" sz="1600" dirty="0" err="1"/>
              <a:t>url</a:t>
            </a:r>
            <a:r>
              <a:rPr lang="it-IT" sz="1600" dirty="0"/>
              <a:t> for the web-app </a:t>
            </a:r>
          </a:p>
          <a:p>
            <a:pPr lvl="1">
              <a:defRPr/>
            </a:pPr>
            <a:r>
              <a:rPr lang="it-IT" sz="1600" u="sng" dirty="0" err="1"/>
              <a:t>Flask</a:t>
            </a:r>
            <a:r>
              <a:rPr lang="it-IT" sz="1600" u="sng" dirty="0"/>
              <a:t> Framework</a:t>
            </a:r>
            <a:r>
              <a:rPr lang="it-IT" sz="1600" dirty="0"/>
              <a:t>: to </a:t>
            </a:r>
            <a:r>
              <a:rPr lang="it-IT" sz="1600" dirty="0" err="1"/>
              <a:t>define</a:t>
            </a:r>
            <a:r>
              <a:rPr lang="it-IT" sz="1600" dirty="0"/>
              <a:t> web-app </a:t>
            </a:r>
            <a:r>
              <a:rPr lang="it-IT" sz="1600" dirty="0" err="1"/>
              <a:t>routes</a:t>
            </a:r>
            <a:r>
              <a:rPr lang="it-IT" sz="1600" dirty="0"/>
              <a:t> and policies</a:t>
            </a:r>
          </a:p>
          <a:p>
            <a:pPr lvl="1">
              <a:defRPr/>
            </a:pPr>
            <a:r>
              <a:rPr lang="it-IT" sz="1600" u="sng" dirty="0" err="1"/>
              <a:t>PySpark</a:t>
            </a:r>
            <a:endParaRPr lang="it-IT" sz="1600" u="sng" dirty="0"/>
          </a:p>
          <a:p>
            <a:pPr lvl="1">
              <a:defRPr/>
            </a:pPr>
            <a:r>
              <a:rPr lang="it-IT" sz="1600" u="sng" dirty="0"/>
              <a:t>HTML</a:t>
            </a:r>
          </a:p>
          <a:p>
            <a:pPr lvl="1">
              <a:defRPr/>
            </a:pPr>
            <a:endParaRPr lang="it-IT" sz="1000" dirty="0"/>
          </a:p>
          <a:p>
            <a:pPr>
              <a:defRPr/>
            </a:pPr>
            <a:endParaRPr lang="it-IT" sz="1800" dirty="0"/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  <p:pic>
        <p:nvPicPr>
          <p:cNvPr id="19460" name="Immagine 6">
            <a:extLst>
              <a:ext uri="{FF2B5EF4-FFF2-40B4-BE49-F238E27FC236}">
                <a16:creationId xmlns:a16="http://schemas.microsoft.com/office/drawing/2014/main" id="{07E2B875-9395-0270-5375-8827665B9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406400"/>
            <a:ext cx="1751012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Immagine 8">
            <a:extLst>
              <a:ext uri="{FF2B5EF4-FFF2-40B4-BE49-F238E27FC236}">
                <a16:creationId xmlns:a16="http://schemas.microsoft.com/office/drawing/2014/main" id="{89ACC7D4-4219-2513-96B6-45E962226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3" y="882650"/>
            <a:ext cx="1800225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Immagine 10">
            <a:extLst>
              <a:ext uri="{FF2B5EF4-FFF2-40B4-BE49-F238E27FC236}">
                <a16:creationId xmlns:a16="http://schemas.microsoft.com/office/drawing/2014/main" id="{36395072-065B-E9FC-E984-4F714FB08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693738"/>
            <a:ext cx="1905000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Immagine 12">
            <a:extLst>
              <a:ext uri="{FF2B5EF4-FFF2-40B4-BE49-F238E27FC236}">
                <a16:creationId xmlns:a16="http://schemas.microsoft.com/office/drawing/2014/main" id="{116B2A0A-573A-F6C2-8F90-66D044073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4"/>
          <a:stretch>
            <a:fillRect/>
          </a:stretch>
        </p:blipFill>
        <p:spPr bwMode="auto">
          <a:xfrm>
            <a:off x="7518400" y="1660525"/>
            <a:ext cx="12001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olo 1">
            <a:extLst>
              <a:ext uri="{FF2B5EF4-FFF2-40B4-BE49-F238E27FC236}">
                <a16:creationId xmlns:a16="http://schemas.microsoft.com/office/drawing/2014/main" id="{8C36AC01-3C4A-9DFF-A14A-2CA195D36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1052513"/>
            <a:ext cx="7416800" cy="504825"/>
          </a:xfrm>
        </p:spPr>
        <p:txBody>
          <a:bodyPr/>
          <a:lstStyle/>
          <a:p>
            <a:pPr eaLnBrk="1" hangingPunct="1"/>
            <a:r>
              <a:rPr lang="en-GB" altLang="it-IT" sz="2800" dirty="0">
                <a:latin typeface="Calibri" panose="020F0502020204030204" pitchFamily="34" charset="0"/>
              </a:rPr>
              <a:t>Conclusions and possible improvements</a:t>
            </a:r>
          </a:p>
        </p:txBody>
      </p:sp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AE40E806-79D6-6382-4001-B28DA593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700213"/>
            <a:ext cx="7416800" cy="4249737"/>
          </a:xfrm>
        </p:spPr>
        <p:txBody>
          <a:bodyPr/>
          <a:lstStyle/>
          <a:p>
            <a:pPr>
              <a:defRPr/>
            </a:pPr>
            <a:r>
              <a:rPr lang="it-IT" dirty="0"/>
              <a:t>Betting strategies</a:t>
            </a:r>
          </a:p>
          <a:p>
            <a:pPr lvl="1">
              <a:defRPr/>
            </a:pPr>
            <a:r>
              <a:rPr lang="it-IT" sz="1800" dirty="0" err="1"/>
              <a:t>Even</a:t>
            </a:r>
            <a:r>
              <a:rPr lang="it-IT" sz="1800" dirty="0"/>
              <a:t> tho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outperformed</a:t>
            </a:r>
            <a:r>
              <a:rPr lang="it-IT" sz="1800" dirty="0"/>
              <a:t> the </a:t>
            </a:r>
            <a:r>
              <a:rPr lang="it-IT" sz="1800" dirty="0" err="1"/>
              <a:t>bookies</a:t>
            </a:r>
            <a:r>
              <a:rPr lang="it-IT" sz="1800" dirty="0"/>
              <a:t> in the match </a:t>
            </a:r>
            <a:r>
              <a:rPr lang="it-IT" sz="1800" dirty="0" err="1"/>
              <a:t>predictions</a:t>
            </a:r>
            <a:r>
              <a:rPr lang="it-IT" sz="1800" dirty="0"/>
              <a:t>, </a:t>
            </a:r>
            <a:r>
              <a:rPr lang="it-IT" sz="1800" dirty="0" err="1"/>
              <a:t>this</a:t>
            </a:r>
            <a:r>
              <a:rPr lang="it-IT" sz="1800" dirty="0"/>
              <a:t> </a:t>
            </a:r>
            <a:r>
              <a:rPr lang="it-IT" sz="1800" dirty="0" err="1"/>
              <a:t>doesn’t</a:t>
            </a:r>
            <a:r>
              <a:rPr lang="it-IT" sz="1800" dirty="0"/>
              <a:t> </a:t>
            </a:r>
            <a:r>
              <a:rPr lang="it-IT" sz="1800" dirty="0" err="1"/>
              <a:t>mean</a:t>
            </a:r>
            <a:r>
              <a:rPr lang="it-IT" sz="1800" dirty="0"/>
              <a:t> </a:t>
            </a:r>
            <a:r>
              <a:rPr lang="it-IT" sz="1800" dirty="0" err="1"/>
              <a:t>we</a:t>
            </a:r>
            <a:r>
              <a:rPr lang="it-IT" sz="1800" dirty="0"/>
              <a:t> can </a:t>
            </a:r>
            <a:r>
              <a:rPr lang="it-IT" sz="1800" dirty="0" err="1"/>
              <a:t>actually</a:t>
            </a:r>
            <a:r>
              <a:rPr lang="it-IT" sz="1800" dirty="0"/>
              <a:t> make money out of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since</a:t>
            </a:r>
            <a:r>
              <a:rPr lang="it-IT" sz="1800" dirty="0"/>
              <a:t> the </a:t>
            </a:r>
            <a:r>
              <a:rPr lang="it-IT" sz="1800" dirty="0" err="1"/>
              <a:t>pay</a:t>
            </a:r>
            <a:r>
              <a:rPr lang="it-IT" sz="1800" dirty="0"/>
              <a:t> </a:t>
            </a:r>
            <a:r>
              <a:rPr lang="it-IT" sz="1800" dirty="0" err="1"/>
              <a:t>outs</a:t>
            </a:r>
            <a:r>
              <a:rPr lang="it-IT" sz="1800" dirty="0"/>
              <a:t> </a:t>
            </a:r>
            <a:r>
              <a:rPr lang="it-IT" sz="1800" dirty="0" err="1"/>
              <a:t>vary</a:t>
            </a:r>
            <a:r>
              <a:rPr lang="it-IT" sz="1800" dirty="0"/>
              <a:t> </a:t>
            </a:r>
            <a:r>
              <a:rPr lang="it-IT" sz="1800" dirty="0" err="1"/>
              <a:t>depending</a:t>
            </a:r>
            <a:r>
              <a:rPr lang="it-IT" sz="1800" dirty="0"/>
              <a:t> on </a:t>
            </a:r>
            <a:r>
              <a:rPr lang="it-IT" sz="1800" dirty="0" err="1"/>
              <a:t>their</a:t>
            </a:r>
            <a:r>
              <a:rPr lang="it-IT" sz="1800" dirty="0"/>
              <a:t> </a:t>
            </a:r>
            <a:r>
              <a:rPr lang="it-IT" sz="1800" dirty="0" err="1"/>
              <a:t>prediction</a:t>
            </a:r>
            <a:r>
              <a:rPr lang="it-IT" sz="1800" dirty="0"/>
              <a:t> of the match</a:t>
            </a:r>
          </a:p>
          <a:p>
            <a:pPr lvl="1">
              <a:defRPr/>
            </a:pPr>
            <a:r>
              <a:rPr lang="it-IT" sz="1800" dirty="0" err="1"/>
              <a:t>Our</a:t>
            </a:r>
            <a:r>
              <a:rPr lang="it-IT" sz="1800" dirty="0"/>
              <a:t> web app </a:t>
            </a:r>
            <a:r>
              <a:rPr lang="it-IT" sz="1800" dirty="0" err="1"/>
              <a:t>actually</a:t>
            </a:r>
            <a:r>
              <a:rPr lang="it-IT" sz="1800" dirty="0"/>
              <a:t> shows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allowing</a:t>
            </a:r>
            <a:r>
              <a:rPr lang="it-IT" sz="1800" dirty="0"/>
              <a:t> the user to delegate </a:t>
            </a:r>
            <a:r>
              <a:rPr lang="it-IT" sz="1800" dirty="0" err="1"/>
              <a:t>our</a:t>
            </a:r>
            <a:r>
              <a:rPr lang="it-IT" sz="1800" dirty="0"/>
              <a:t> model with a </a:t>
            </a:r>
            <a:r>
              <a:rPr lang="it-IT" sz="1800" dirty="0" err="1"/>
              <a:t>naive</a:t>
            </a:r>
            <a:r>
              <a:rPr lang="it-IT" sz="1800" dirty="0"/>
              <a:t> betting strategies </a:t>
            </a:r>
            <a:r>
              <a:rPr lang="it-IT" sz="1800" dirty="0" err="1"/>
              <a:t>implies</a:t>
            </a:r>
            <a:r>
              <a:rPr lang="it-IT" sz="1800" dirty="0"/>
              <a:t> a </a:t>
            </a:r>
            <a:r>
              <a:rPr lang="it-IT" sz="1800" dirty="0" err="1"/>
              <a:t>loss</a:t>
            </a:r>
            <a:r>
              <a:rPr lang="it-IT" sz="1800" dirty="0"/>
              <a:t> of money </a:t>
            </a:r>
          </a:p>
          <a:p>
            <a:pPr>
              <a:defRPr/>
            </a:pPr>
            <a:r>
              <a:rPr lang="it-IT" dirty="0" err="1"/>
              <a:t>Improvements</a:t>
            </a:r>
            <a:endParaRPr lang="it-IT" dirty="0"/>
          </a:p>
          <a:p>
            <a:pPr lvl="1">
              <a:defRPr/>
            </a:pPr>
            <a:r>
              <a:rPr lang="it-IT" sz="1800" dirty="0" err="1"/>
              <a:t>Implement</a:t>
            </a:r>
            <a:r>
              <a:rPr lang="it-IT" sz="1800" dirty="0"/>
              <a:t> cross </a:t>
            </a:r>
            <a:r>
              <a:rPr lang="it-IT" sz="1800" dirty="0" err="1"/>
              <a:t>validation</a:t>
            </a:r>
            <a:r>
              <a:rPr lang="it-IT" sz="1800" dirty="0"/>
              <a:t> for Random </a:t>
            </a:r>
            <a:r>
              <a:rPr lang="it-IT" sz="1800" dirty="0" err="1"/>
              <a:t>Forest</a:t>
            </a:r>
            <a:endParaRPr lang="it-IT" sz="1800" dirty="0"/>
          </a:p>
          <a:p>
            <a:pPr lvl="1">
              <a:defRPr/>
            </a:pPr>
            <a:r>
              <a:rPr lang="it-IT" sz="1800" dirty="0" err="1"/>
              <a:t>Improve</a:t>
            </a:r>
            <a:r>
              <a:rPr lang="it-IT" sz="1800" dirty="0"/>
              <a:t> the Web App</a:t>
            </a:r>
          </a:p>
          <a:p>
            <a:pPr lvl="1">
              <a:defRPr/>
            </a:pPr>
            <a:r>
              <a:rPr lang="it-IT" sz="1800" dirty="0" err="1"/>
              <a:t>Implement</a:t>
            </a:r>
            <a:r>
              <a:rPr lang="it-IT" sz="1800" dirty="0"/>
              <a:t> a more </a:t>
            </a:r>
            <a:r>
              <a:rPr lang="it-IT" sz="1800" dirty="0" err="1"/>
              <a:t>sofisticated</a:t>
            </a:r>
            <a:r>
              <a:rPr lang="it-IT" sz="1800" dirty="0"/>
              <a:t> betting strategy (accumulator betting and </a:t>
            </a:r>
            <a:r>
              <a:rPr lang="it-IT" sz="1800" dirty="0" err="1"/>
              <a:t>leagues</a:t>
            </a:r>
            <a:r>
              <a:rPr lang="it-IT" sz="1800" dirty="0"/>
              <a:t> </a:t>
            </a:r>
            <a:r>
              <a:rPr lang="it-IT" sz="1800" dirty="0" err="1"/>
              <a:t>predictability</a:t>
            </a:r>
            <a:r>
              <a:rPr lang="it-IT" sz="1800" dirty="0"/>
              <a:t> </a:t>
            </a:r>
            <a:r>
              <a:rPr lang="it-IT" sz="1800" dirty="0" err="1"/>
              <a:t>exploiting</a:t>
            </a:r>
            <a:r>
              <a:rPr lang="it-IT" sz="1800" dirty="0"/>
              <a:t>)</a:t>
            </a:r>
          </a:p>
          <a:p>
            <a:pPr lvl="1">
              <a:defRPr/>
            </a:pPr>
            <a:r>
              <a:rPr lang="it-IT" sz="1800" dirty="0" err="1"/>
              <a:t>Refine</a:t>
            </a:r>
            <a:r>
              <a:rPr lang="it-IT" sz="1800" dirty="0"/>
              <a:t> the feature </a:t>
            </a:r>
            <a:r>
              <a:rPr lang="it-IT" sz="1800" dirty="0" err="1"/>
              <a:t>extraction</a:t>
            </a:r>
            <a:r>
              <a:rPr lang="it-IT" sz="1800" dirty="0"/>
              <a:t> </a:t>
            </a:r>
            <a:r>
              <a:rPr lang="it-IT" sz="1800" dirty="0" err="1"/>
              <a:t>phase</a:t>
            </a:r>
            <a:endParaRPr lang="it-IT" sz="1800" dirty="0"/>
          </a:p>
          <a:p>
            <a:pPr>
              <a:defRPr/>
            </a:pPr>
            <a:endParaRPr lang="it-IT" sz="1800" dirty="0"/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0776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>
            <a:extLst>
              <a:ext uri="{FF2B5EF4-FFF2-40B4-BE49-F238E27FC236}">
                <a16:creationId xmlns:a16="http://schemas.microsoft.com/office/drawing/2014/main" id="{C26A5862-F069-C950-EA86-5F24D4C8B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GB" altLang="it-IT" sz="900">
              <a:solidFill>
                <a:schemeClr val="bg1"/>
              </a:solidFill>
            </a:endParaRPr>
          </a:p>
        </p:txBody>
      </p:sp>
      <p:grpSp>
        <p:nvGrpSpPr>
          <p:cNvPr id="20483" name="Group 17">
            <a:extLst>
              <a:ext uri="{FF2B5EF4-FFF2-40B4-BE49-F238E27FC236}">
                <a16:creationId xmlns:a16="http://schemas.microsoft.com/office/drawing/2014/main" id="{9F50C854-19FE-3040-483E-B017A99098BA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20485" name="Picture 15" descr="Fondino">
              <a:extLst>
                <a:ext uri="{FF2B5EF4-FFF2-40B4-BE49-F238E27FC236}">
                  <a16:creationId xmlns:a16="http://schemas.microsoft.com/office/drawing/2014/main" id="{E08FECEE-55D6-3927-79FE-3216722C65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6" name="Picture 13" descr="logo +marchio">
              <a:extLst>
                <a:ext uri="{FF2B5EF4-FFF2-40B4-BE49-F238E27FC236}">
                  <a16:creationId xmlns:a16="http://schemas.microsoft.com/office/drawing/2014/main" id="{22B9ACB7-C58D-657D-3831-97F5BE5D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7" name="Picture 16" descr="fascia">
              <a:extLst>
                <a:ext uri="{FF2B5EF4-FFF2-40B4-BE49-F238E27FC236}">
                  <a16:creationId xmlns:a16="http://schemas.microsoft.com/office/drawing/2014/main" id="{2E734E13-9C6E-E871-6909-67C80FA925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4" name="CasellaDiTesto 1">
            <a:extLst>
              <a:ext uri="{FF2B5EF4-FFF2-40B4-BE49-F238E27FC236}">
                <a16:creationId xmlns:a16="http://schemas.microsoft.com/office/drawing/2014/main" id="{C17D95BA-09E1-153A-F9BD-FB72C6DF1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2174875"/>
            <a:ext cx="4298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FFFF"/>
                </a:solidFill>
              </a:rPr>
              <a:t>Thank you for the attention!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>
            <a:extLst>
              <a:ext uri="{FF2B5EF4-FFF2-40B4-BE49-F238E27FC236}">
                <a16:creationId xmlns:a16="http://schemas.microsoft.com/office/drawing/2014/main" id="{1431B961-1840-71C5-9FB8-4AFF43747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5123" name="Segnaposto contenuto 2">
            <a:extLst>
              <a:ext uri="{FF2B5EF4-FFF2-40B4-BE49-F238E27FC236}">
                <a16:creationId xmlns:a16="http://schemas.microsoft.com/office/drawing/2014/main" id="{3E15C713-05AC-9AF0-78B3-BAF76AC64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29" y="1630363"/>
            <a:ext cx="7416800" cy="38163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GB" altLang="it-IT" dirty="0">
                <a:latin typeface="Calibri" panose="020F0502020204030204" pitchFamily="34" charset="0"/>
                <a:ea typeface="MS PGothic" panose="020B0600070205080204" pitchFamily="34" charset="-128"/>
              </a:rPr>
              <a:t>				</a:t>
            </a:r>
          </a:p>
          <a:p>
            <a:pPr>
              <a:defRPr/>
            </a:pPr>
            <a:r>
              <a:rPr lang="en-GB" altLang="it-IT" dirty="0">
                <a:latin typeface="Calibri" panose="020F0502020204030204" pitchFamily="34" charset="0"/>
                <a:ea typeface="MS PGothic" panose="020B0600070205080204" pitchFamily="34" charset="-128"/>
              </a:rPr>
              <a:t>Top football </a:t>
            </a:r>
            <a:r>
              <a:rPr lang="en-GB" altLang="it-IT" u="sng" dirty="0">
                <a:latin typeface="Calibri" panose="020F0502020204030204" pitchFamily="34" charset="0"/>
                <a:ea typeface="MS PGothic" panose="020B0600070205080204" pitchFamily="34" charset="-128"/>
              </a:rPr>
              <a:t>matches</a:t>
            </a:r>
          </a:p>
          <a:p>
            <a:pPr>
              <a:defRPr/>
            </a:pPr>
            <a:r>
              <a:rPr lang="en-GB" altLang="it-IT" dirty="0">
                <a:latin typeface="Calibri" panose="020F0502020204030204" pitchFamily="34" charset="0"/>
                <a:ea typeface="MS PGothic" panose="020B0600070205080204" pitchFamily="34" charset="-128"/>
              </a:rPr>
              <a:t>Top football </a:t>
            </a:r>
            <a:r>
              <a:rPr lang="en-GB" altLang="it-IT" u="sng" dirty="0">
                <a:latin typeface="Calibri" panose="020F0502020204030204" pitchFamily="34" charset="0"/>
                <a:ea typeface="MS PGothic" panose="020B0600070205080204" pitchFamily="34" charset="-128"/>
              </a:rPr>
              <a:t>teams</a:t>
            </a:r>
          </a:p>
          <a:p>
            <a:pPr>
              <a:defRPr/>
            </a:pPr>
            <a:r>
              <a:rPr lang="en-GB" altLang="it-IT" dirty="0">
                <a:latin typeface="Calibri" panose="020F0502020204030204" pitchFamily="34" charset="0"/>
                <a:ea typeface="MS PGothic" panose="020B0600070205080204" pitchFamily="34" charset="-128"/>
              </a:rPr>
              <a:t>Top football </a:t>
            </a:r>
            <a:r>
              <a:rPr lang="en-GB" altLang="it-IT" u="sng" dirty="0">
                <a:latin typeface="Calibri" panose="020F0502020204030204" pitchFamily="34" charset="0"/>
                <a:ea typeface="MS PGothic" panose="020B0600070205080204" pitchFamily="34" charset="-128"/>
              </a:rPr>
              <a:t>players</a:t>
            </a:r>
          </a:p>
          <a:p>
            <a:pPr>
              <a:defRPr/>
            </a:pPr>
            <a:r>
              <a:rPr lang="en-GB" altLang="it-IT" u="sng" dirty="0">
                <a:latin typeface="Calibri" panose="020F0502020204030204" pitchFamily="34" charset="0"/>
                <a:ea typeface="MS PGothic" panose="020B0600070205080204" pitchFamily="34" charset="-128"/>
              </a:rPr>
              <a:t>Goal</a:t>
            </a:r>
            <a:r>
              <a:rPr lang="en-GB" altLang="it-IT" dirty="0">
                <a:latin typeface="Calibri" panose="020F0502020204030204" pitchFamily="34" charset="0"/>
                <a:ea typeface="MS PGothic" panose="020B0600070205080204" pitchFamily="34" charset="-128"/>
              </a:rPr>
              <a:t> analysis in each league</a:t>
            </a:r>
          </a:p>
          <a:p>
            <a:pPr>
              <a:defRPr/>
            </a:pPr>
            <a:r>
              <a:rPr lang="en-GB" altLang="it-IT" u="sng" dirty="0">
                <a:latin typeface="Calibri" panose="020F0502020204030204" pitchFamily="34" charset="0"/>
                <a:ea typeface="MS PGothic" panose="020B0600070205080204" pitchFamily="34" charset="-128"/>
              </a:rPr>
              <a:t>Home</a:t>
            </a:r>
            <a:r>
              <a:rPr lang="en-GB" altLang="it-IT" dirty="0">
                <a:latin typeface="Calibri" panose="020F0502020204030204" pitchFamily="34" charset="0"/>
                <a:ea typeface="MS PGothic" panose="020B0600070205080204" pitchFamily="34" charset="-128"/>
              </a:rPr>
              <a:t> factor advantage</a:t>
            </a:r>
          </a:p>
          <a:p>
            <a:pPr>
              <a:defRPr/>
            </a:pPr>
            <a:r>
              <a:rPr lang="en-GB" altLang="it-IT" dirty="0">
                <a:latin typeface="Calibri" panose="020F0502020204030204" pitchFamily="34" charset="0"/>
                <a:ea typeface="MS PGothic" panose="020B0600070205080204" pitchFamily="34" charset="-128"/>
              </a:rPr>
              <a:t>Leagues </a:t>
            </a:r>
            <a:r>
              <a:rPr lang="en-GB" altLang="it-IT" u="sng" dirty="0">
                <a:latin typeface="Calibri" panose="020F0502020204030204" pitchFamily="34" charset="0"/>
                <a:ea typeface="MS PGothic" panose="020B0600070205080204" pitchFamily="34" charset="-128"/>
              </a:rPr>
              <a:t>predictability</a:t>
            </a:r>
          </a:p>
          <a:p>
            <a:pPr lvl="4">
              <a:defRPr/>
            </a:pPr>
            <a:endParaRPr lang="en-GB" altLang="it-IT" dirty="0"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1752600" lvl="4" indent="0">
              <a:buFontTx/>
              <a:buNone/>
              <a:defRPr/>
            </a:pPr>
            <a:r>
              <a:rPr lang="en-GB" altLang="it-IT" dirty="0">
                <a:latin typeface="Calibri" panose="020F0502020204030204" pitchFamily="34" charset="0"/>
                <a:ea typeface="MS PGothic" panose="020B0600070205080204" pitchFamily="34" charset="-128"/>
              </a:rPr>
              <a:t>			</a:t>
            </a:r>
            <a:endParaRPr lang="en-GB" altLang="it-IT" sz="1400" dirty="0"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1752600" lvl="4" indent="0">
              <a:buFontTx/>
              <a:buNone/>
              <a:defRPr/>
            </a:pPr>
            <a:endParaRPr lang="en-GB" altLang="it-IT" sz="1400" dirty="0"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1752600" lvl="4" indent="0">
              <a:buFontTx/>
              <a:buNone/>
              <a:defRPr/>
            </a:pPr>
            <a:endParaRPr lang="en-GB" altLang="it-IT" sz="1400" dirty="0"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1752600" lvl="4" indent="0">
              <a:buFontTx/>
              <a:buNone/>
              <a:defRPr/>
            </a:pPr>
            <a:endParaRPr lang="en-GB" altLang="it-IT" sz="1400" dirty="0"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1752600" lvl="4" indent="0">
              <a:buFontTx/>
              <a:buNone/>
              <a:defRPr/>
            </a:pPr>
            <a:endParaRPr lang="en-GB" altLang="it-IT" sz="1400" dirty="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B2715C7-9989-93CF-326D-BF9B3907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484784"/>
            <a:ext cx="3222735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>
            <a:extLst>
              <a:ext uri="{FF2B5EF4-FFF2-40B4-BE49-F238E27FC236}">
                <a16:creationId xmlns:a16="http://schemas.microsoft.com/office/drawing/2014/main" id="{7795887E-3744-11FE-DE25-05C41FB98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t-IT" dirty="0">
                <a:latin typeface="Calibri" panose="020F0502020204030204" pitchFamily="34" charset="0"/>
              </a:rPr>
              <a:t>The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DBF98B-DFE5-003A-3512-31755BF4E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0" dirty="0" err="1">
                <a:solidFill>
                  <a:srgbClr val="202124"/>
                </a:solidFill>
                <a:effectLst/>
                <a:latin typeface="zeitung"/>
              </a:rPr>
              <a:t>European</a:t>
            </a:r>
            <a:r>
              <a:rPr lang="it-IT" b="1" i="0" dirty="0">
                <a:solidFill>
                  <a:srgbClr val="202124"/>
                </a:solidFill>
                <a:effectLst/>
                <a:latin typeface="zeitung"/>
              </a:rPr>
              <a:t> Soccer Database </a:t>
            </a:r>
            <a:r>
              <a:rPr lang="it-IT" i="0" dirty="0">
                <a:solidFill>
                  <a:srgbClr val="202124"/>
                </a:solidFill>
                <a:effectLst/>
                <a:latin typeface="zeitung"/>
              </a:rPr>
              <a:t>by Hugo </a:t>
            </a:r>
            <a:r>
              <a:rPr lang="it-IT" i="0" dirty="0" err="1">
                <a:solidFill>
                  <a:srgbClr val="202124"/>
                </a:solidFill>
                <a:effectLst/>
                <a:latin typeface="zeitung"/>
              </a:rPr>
              <a:t>Mathien</a:t>
            </a:r>
            <a:endParaRPr lang="it-IT" i="0" dirty="0">
              <a:solidFill>
                <a:srgbClr val="202124"/>
              </a:solidFill>
              <a:effectLst/>
              <a:latin typeface="zeitung"/>
            </a:endParaRPr>
          </a:p>
          <a:p>
            <a:endParaRPr lang="it-IT" dirty="0">
              <a:solidFill>
                <a:srgbClr val="202124"/>
              </a:solidFill>
              <a:latin typeface="zeitung"/>
            </a:endParaRPr>
          </a:p>
          <a:p>
            <a:r>
              <a:rPr lang="it-IT" i="0" dirty="0">
                <a:solidFill>
                  <a:srgbClr val="202124"/>
                </a:solidFill>
                <a:effectLst/>
                <a:latin typeface="zeitung"/>
              </a:rPr>
              <a:t>Some of the data </a:t>
            </a:r>
            <a:r>
              <a:rPr lang="it-IT" i="0" dirty="0" err="1">
                <a:solidFill>
                  <a:srgbClr val="202124"/>
                </a:solidFill>
                <a:effectLst/>
                <a:latin typeface="zeitung"/>
              </a:rPr>
              <a:t>we</a:t>
            </a:r>
            <a:r>
              <a:rPr lang="it-IT" i="0" dirty="0">
                <a:solidFill>
                  <a:srgbClr val="202124"/>
                </a:solidFill>
                <a:effectLst/>
                <a:latin typeface="zeitung"/>
              </a:rPr>
              <a:t> </a:t>
            </a:r>
            <a:r>
              <a:rPr lang="it-IT" i="0" dirty="0" err="1">
                <a:solidFill>
                  <a:srgbClr val="202124"/>
                </a:solidFill>
                <a:effectLst/>
                <a:latin typeface="zeitung"/>
              </a:rPr>
              <a:t>will</a:t>
            </a:r>
            <a:r>
              <a:rPr lang="it-IT" i="0" dirty="0">
                <a:solidFill>
                  <a:srgbClr val="202124"/>
                </a:solidFill>
                <a:effectLst/>
                <a:latin typeface="zeitung"/>
              </a:rPr>
              <a:t> use:</a:t>
            </a:r>
          </a:p>
          <a:p>
            <a:pPr lvl="1"/>
            <a:r>
              <a:rPr lang="it-IT" b="0" i="0" dirty="0">
                <a:effectLst/>
                <a:latin typeface="Inter"/>
              </a:rPr>
              <a:t>+25,000 matches</a:t>
            </a:r>
          </a:p>
          <a:p>
            <a:pPr lvl="1"/>
            <a:r>
              <a:rPr lang="it-IT" b="0" i="0" dirty="0">
                <a:effectLst/>
                <a:latin typeface="Inter"/>
              </a:rPr>
              <a:t>+10,000 players</a:t>
            </a:r>
          </a:p>
          <a:p>
            <a:pPr lvl="1"/>
            <a:r>
              <a:rPr lang="en-US" b="0" i="0" dirty="0">
                <a:effectLst/>
                <a:latin typeface="Inter"/>
              </a:rPr>
              <a:t>11 European leagues</a:t>
            </a:r>
          </a:p>
          <a:p>
            <a:pPr lvl="1"/>
            <a:r>
              <a:rPr lang="it-IT" b="0" i="0" dirty="0">
                <a:effectLst/>
                <a:latin typeface="Inter"/>
              </a:rPr>
              <a:t>Seasons 2008 to 2016</a:t>
            </a:r>
          </a:p>
          <a:p>
            <a:pPr lvl="1"/>
            <a:r>
              <a:rPr lang="it-IT" b="0" i="0" dirty="0">
                <a:effectLst/>
                <a:latin typeface="Inter"/>
              </a:rPr>
              <a:t>Players and Teams' </a:t>
            </a:r>
            <a:r>
              <a:rPr lang="it-IT" b="0" i="0" dirty="0" err="1">
                <a:effectLst/>
                <a:latin typeface="Inter"/>
              </a:rPr>
              <a:t>attributes</a:t>
            </a:r>
            <a:r>
              <a:rPr lang="en-US" dirty="0">
                <a:latin typeface="Inter"/>
              </a:rPr>
              <a:t> from FIFA</a:t>
            </a:r>
          </a:p>
          <a:p>
            <a:pPr lvl="1"/>
            <a:r>
              <a:rPr lang="en-US" b="0" i="0" dirty="0">
                <a:effectLst/>
                <a:latin typeface="Inter"/>
              </a:rPr>
              <a:t>Betting odds from up to 10 providers (B365,BetWin etc.)</a:t>
            </a:r>
          </a:p>
          <a:p>
            <a:pPr lvl="1"/>
            <a:endParaRPr lang="it-IT" i="0" dirty="0">
              <a:solidFill>
                <a:srgbClr val="202124"/>
              </a:solidFill>
              <a:effectLst/>
              <a:latin typeface="zeitung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3E20B-7223-F4AC-7B3F-A78D0419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98" y="1049093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it-IT" dirty="0"/>
              <a:t>EDA - Top players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1783CE2-1B3C-195C-D347-84D81B181C3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74198" y="1694447"/>
            <a:ext cx="3597802" cy="4114800"/>
          </a:xfrm>
        </p:spPr>
        <p:txBody>
          <a:bodyPr wrap="square" anchor="t">
            <a:normAutofit/>
          </a:bodyPr>
          <a:lstStyle/>
          <a:p>
            <a:r>
              <a:rPr lang="it-IT" altLang="it-IT" dirty="0"/>
              <a:t>Top 10 players with:</a:t>
            </a:r>
          </a:p>
          <a:p>
            <a:pPr lvl="1"/>
            <a:r>
              <a:rPr lang="it-IT" altLang="it-IT" dirty="0" err="1"/>
              <a:t>Highest</a:t>
            </a:r>
            <a:r>
              <a:rPr lang="it-IT" altLang="it-IT" dirty="0"/>
              <a:t> overall</a:t>
            </a:r>
          </a:p>
          <a:p>
            <a:pPr lvl="1"/>
            <a:r>
              <a:rPr lang="it-IT" altLang="it-IT" dirty="0" err="1"/>
              <a:t>Highest</a:t>
            </a:r>
            <a:r>
              <a:rPr lang="it-IT" altLang="it-IT" dirty="0"/>
              <a:t> </a:t>
            </a:r>
            <a:r>
              <a:rPr lang="it-IT" altLang="it-IT" dirty="0" err="1"/>
              <a:t>potential</a:t>
            </a:r>
            <a:endParaRPr lang="it-IT" altLang="it-IT" dirty="0"/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C49EE2C-12DE-A7F1-79B1-B3098088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916832"/>
            <a:ext cx="4968552" cy="4173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987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3E20B-7223-F4AC-7B3F-A78D0419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it-IT" dirty="0"/>
              <a:t>EDA - Top players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1783CE2-1B3C-195C-D347-84D81B181C3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34232" y="1723201"/>
            <a:ext cx="6230472" cy="41148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altLang="it-IT" dirty="0"/>
              <a:t>Some of </a:t>
            </a:r>
            <a:r>
              <a:rPr lang="it-IT" altLang="it-IT" dirty="0" err="1"/>
              <a:t>our</a:t>
            </a:r>
            <a:r>
              <a:rPr lang="it-IT" altLang="it-IT" dirty="0"/>
              <a:t> </a:t>
            </a:r>
            <a:r>
              <a:rPr lang="it-IT" altLang="it-IT" dirty="0" err="1"/>
              <a:t>findings</a:t>
            </a:r>
            <a:r>
              <a:rPr lang="it-IT" altLang="it-IT" dirty="0"/>
              <a:t>:</a:t>
            </a:r>
          </a:p>
          <a:p>
            <a:r>
              <a:rPr lang="it-IT" altLang="it-IT" b="1" dirty="0"/>
              <a:t>Messi</a:t>
            </a:r>
            <a:r>
              <a:rPr lang="it-IT" altLang="it-IT" dirty="0"/>
              <a:t> and </a:t>
            </a:r>
            <a:r>
              <a:rPr lang="it-IT" altLang="it-IT" b="1" u="sng" dirty="0"/>
              <a:t>Ronaldo</a:t>
            </a:r>
            <a:r>
              <a:rPr lang="it-IT" altLang="it-IT" dirty="0"/>
              <a:t> </a:t>
            </a:r>
            <a:r>
              <a:rPr lang="it-IT" altLang="it-IT" dirty="0" err="1"/>
              <a:t>always</a:t>
            </a:r>
            <a:r>
              <a:rPr lang="it-IT" altLang="it-IT" dirty="0"/>
              <a:t> in the top 2 with 2016 </a:t>
            </a:r>
            <a:r>
              <a:rPr lang="it-IT" altLang="it-IT" dirty="0" err="1"/>
              <a:t>as</a:t>
            </a:r>
            <a:r>
              <a:rPr lang="it-IT" altLang="it-IT" dirty="0"/>
              <a:t> an </a:t>
            </a:r>
            <a:r>
              <a:rPr lang="it-IT" altLang="it-IT" dirty="0" err="1"/>
              <a:t>outlier</a:t>
            </a:r>
            <a:endParaRPr lang="it-IT" altLang="it-IT" dirty="0"/>
          </a:p>
          <a:p>
            <a:pPr marL="0" indent="0">
              <a:buNone/>
            </a:pPr>
            <a:endParaRPr lang="it-IT" altLang="it-IT" dirty="0"/>
          </a:p>
          <a:p>
            <a:r>
              <a:rPr lang="it-IT" altLang="it-IT" dirty="0" err="1"/>
              <a:t>Almost</a:t>
            </a:r>
            <a:r>
              <a:rPr lang="it-IT" altLang="it-IT" dirty="0"/>
              <a:t> the </a:t>
            </a:r>
            <a:r>
              <a:rPr lang="it-IT" altLang="it-IT" dirty="0" err="1"/>
              <a:t>totality</a:t>
            </a:r>
            <a:r>
              <a:rPr lang="it-IT" altLang="it-IT" dirty="0"/>
              <a:t> of the players are from </a:t>
            </a:r>
            <a:r>
              <a:rPr lang="it-IT" altLang="it-IT" b="1" dirty="0"/>
              <a:t>La Liga</a:t>
            </a:r>
            <a:r>
              <a:rPr lang="it-IT" altLang="it-IT" dirty="0"/>
              <a:t> and the </a:t>
            </a:r>
            <a:r>
              <a:rPr lang="it-IT" altLang="it-IT" b="1" dirty="0"/>
              <a:t>Premier League</a:t>
            </a:r>
          </a:p>
          <a:p>
            <a:pPr marL="0" indent="0">
              <a:buNone/>
            </a:pPr>
            <a:endParaRPr lang="it-IT" altLang="it-IT" dirty="0"/>
          </a:p>
          <a:p>
            <a:r>
              <a:rPr lang="it-IT" altLang="it-IT" dirty="0"/>
              <a:t>The </a:t>
            </a:r>
            <a:r>
              <a:rPr lang="it-IT" altLang="it-IT" dirty="0" err="1"/>
              <a:t>majority</a:t>
            </a:r>
            <a:r>
              <a:rPr lang="it-IT" altLang="it-IT" dirty="0"/>
              <a:t> of </a:t>
            </a:r>
            <a:r>
              <a:rPr lang="it-IT" altLang="it-IT" dirty="0" err="1"/>
              <a:t>these</a:t>
            </a:r>
            <a:r>
              <a:rPr lang="it-IT" altLang="it-IT" dirty="0"/>
              <a:t> players are </a:t>
            </a:r>
            <a:r>
              <a:rPr lang="it-IT" altLang="it-IT" b="1" dirty="0"/>
              <a:t>offensive players</a:t>
            </a:r>
            <a:r>
              <a:rPr lang="it-IT" altLang="it-IT" dirty="0"/>
              <a:t>. </a:t>
            </a:r>
            <a:r>
              <a:rPr lang="it-IT" altLang="it-IT" dirty="0" err="1"/>
              <a:t>These</a:t>
            </a:r>
            <a:r>
              <a:rPr lang="it-IT" altLang="it-IT" dirty="0"/>
              <a:t> </a:t>
            </a:r>
            <a:r>
              <a:rPr lang="it-IT" altLang="it-IT" dirty="0" err="1"/>
              <a:t>anomalies</a:t>
            </a:r>
            <a:r>
              <a:rPr lang="it-IT" altLang="it-IT" dirty="0"/>
              <a:t> </a:t>
            </a:r>
            <a:r>
              <a:rPr lang="it-IT" altLang="it-IT" dirty="0" err="1"/>
              <a:t>also</a:t>
            </a:r>
            <a:r>
              <a:rPr lang="it-IT" altLang="it-IT" dirty="0"/>
              <a:t> </a:t>
            </a:r>
            <a:r>
              <a:rPr lang="it-IT" altLang="it-IT" dirty="0" err="1"/>
              <a:t>represents</a:t>
            </a:r>
            <a:r>
              <a:rPr lang="it-IT" altLang="it-IT" dirty="0"/>
              <a:t> </a:t>
            </a:r>
            <a:r>
              <a:rPr lang="it-IT" altLang="it-IT" dirty="0" err="1"/>
              <a:t>critics</a:t>
            </a:r>
            <a:r>
              <a:rPr lang="it-IT" altLang="it-IT" dirty="0"/>
              <a:t> </a:t>
            </a:r>
            <a:r>
              <a:rPr lang="it-IT" altLang="it-IT" dirty="0" err="1"/>
              <a:t>towards</a:t>
            </a:r>
            <a:r>
              <a:rPr lang="it-IT" altLang="it-IT" dirty="0"/>
              <a:t> the Ballon d’Or</a:t>
            </a:r>
            <a:endParaRPr lang="it-IT" b="1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5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3E20B-7223-F4AC-7B3F-A78D0419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it-IT" dirty="0"/>
              <a:t>EDA - Top players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1783CE2-1B3C-195C-D347-84D81B181C3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34232" y="1723201"/>
            <a:ext cx="6230472" cy="41148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altLang="it-IT" dirty="0"/>
              <a:t>Some of </a:t>
            </a:r>
            <a:r>
              <a:rPr lang="it-IT" altLang="it-IT" dirty="0" err="1"/>
              <a:t>our</a:t>
            </a:r>
            <a:r>
              <a:rPr lang="it-IT" altLang="it-IT" dirty="0"/>
              <a:t> </a:t>
            </a:r>
            <a:r>
              <a:rPr lang="it-IT" altLang="it-IT" dirty="0" err="1"/>
              <a:t>findings</a:t>
            </a:r>
            <a:r>
              <a:rPr lang="it-IT" altLang="it-IT" dirty="0"/>
              <a:t>:</a:t>
            </a:r>
          </a:p>
          <a:p>
            <a:r>
              <a:rPr lang="it-IT" altLang="it-IT" dirty="0"/>
              <a:t>FIFA players </a:t>
            </a:r>
            <a:r>
              <a:rPr lang="it-IT" altLang="it-IT" dirty="0" err="1"/>
              <a:t>potential</a:t>
            </a:r>
            <a:r>
              <a:rPr lang="it-IT" altLang="it-IT" dirty="0"/>
              <a:t> </a:t>
            </a:r>
            <a:r>
              <a:rPr lang="it-IT" altLang="it-IT" dirty="0" err="1"/>
              <a:t>actually</a:t>
            </a:r>
            <a:r>
              <a:rPr lang="it-IT" altLang="it-IT" dirty="0"/>
              <a:t> works, just look </a:t>
            </a:r>
            <a:r>
              <a:rPr lang="it-IT" altLang="it-IT" dirty="0" err="1"/>
              <a:t>at</a:t>
            </a:r>
            <a:r>
              <a:rPr lang="it-IT" altLang="it-IT" dirty="0"/>
              <a:t> Messi!</a:t>
            </a:r>
          </a:p>
        </p:txBody>
      </p:sp>
      <p:pic>
        <p:nvPicPr>
          <p:cNvPr id="7" name="Immagine 6" descr="Immagine che contiene musica, persona, sipario, posando&#10;&#10;Descrizione generata automaticamente">
            <a:extLst>
              <a:ext uri="{FF2B5EF4-FFF2-40B4-BE49-F238E27FC236}">
                <a16:creationId xmlns:a16="http://schemas.microsoft.com/office/drawing/2014/main" id="{4357A1B2-EB03-E863-568A-566EBB99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79" y="3332491"/>
            <a:ext cx="4454241" cy="250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7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3E20B-7223-F4AC-7B3F-A78D0419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it-IT" dirty="0"/>
              <a:t>EDA - Top players </a:t>
            </a:r>
            <a:r>
              <a:rPr lang="it-IT" dirty="0" err="1"/>
              <a:t>analysis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1F8B42A-99F9-D228-FB6E-D973405D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8" y="1557561"/>
            <a:ext cx="4354536" cy="369375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A65A823-0B5E-6226-9F24-B2215D91C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224" y="1557561"/>
            <a:ext cx="4488104" cy="3807475"/>
          </a:xfrm>
          <a:prstGeom prst="rect">
            <a:avLst/>
          </a:prstGeom>
        </p:spPr>
      </p:pic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109377EE-1993-5D85-8E5C-988560E02C1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6" y="5313979"/>
            <a:ext cx="2246986" cy="1633791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altLang="it-IT" sz="2000" dirty="0">
                <a:solidFill>
                  <a:srgbClr val="002060"/>
                </a:solidFill>
              </a:rPr>
              <a:t>Overall</a:t>
            </a:r>
            <a:r>
              <a:rPr lang="it-IT" altLang="it-IT" sz="2000" dirty="0"/>
              <a:t>: 90</a:t>
            </a:r>
          </a:p>
          <a:p>
            <a:pPr marL="0" indent="0">
              <a:buNone/>
            </a:pPr>
            <a:r>
              <a:rPr lang="it-IT" altLang="it-IT" sz="2000" dirty="0" err="1">
                <a:solidFill>
                  <a:srgbClr val="00B0F0"/>
                </a:solidFill>
              </a:rPr>
              <a:t>Potential</a:t>
            </a:r>
            <a:r>
              <a:rPr lang="it-IT" altLang="it-IT" sz="2000" dirty="0"/>
              <a:t>: 95</a:t>
            </a:r>
          </a:p>
        </p:txBody>
      </p:sp>
      <p:sp>
        <p:nvSpPr>
          <p:cNvPr id="10" name="Segnaposto contenuto 5">
            <a:extLst>
              <a:ext uri="{FF2B5EF4-FFF2-40B4-BE49-F238E27FC236}">
                <a16:creationId xmlns:a16="http://schemas.microsoft.com/office/drawing/2014/main" id="{2F2EF1B6-2F57-41F8-C579-DC7A8B3EB863}"/>
              </a:ext>
            </a:extLst>
          </p:cNvPr>
          <p:cNvSpPr txBox="1">
            <a:spLocks/>
          </p:cNvSpPr>
          <p:nvPr/>
        </p:nvSpPr>
        <p:spPr bwMode="auto">
          <a:xfrm>
            <a:off x="6156176" y="5300439"/>
            <a:ext cx="2246986" cy="163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altLang="it-IT" sz="2000" kern="0" dirty="0">
                <a:solidFill>
                  <a:srgbClr val="002060"/>
                </a:solidFill>
              </a:rPr>
              <a:t>Overall</a:t>
            </a:r>
            <a:r>
              <a:rPr lang="it-IT" altLang="it-IT" sz="2000" kern="0" dirty="0"/>
              <a:t>: 94</a:t>
            </a:r>
          </a:p>
          <a:p>
            <a:pPr marL="0" indent="0">
              <a:buFontTx/>
              <a:buNone/>
            </a:pPr>
            <a:r>
              <a:rPr lang="it-IT" altLang="it-IT" sz="2000" kern="0" dirty="0" err="1">
                <a:solidFill>
                  <a:srgbClr val="00B0F0"/>
                </a:solidFill>
              </a:rPr>
              <a:t>Potential</a:t>
            </a:r>
            <a:r>
              <a:rPr lang="it-IT" altLang="it-IT" sz="2000" kern="0" dirty="0"/>
              <a:t>: 94</a:t>
            </a:r>
          </a:p>
        </p:txBody>
      </p:sp>
    </p:spTree>
    <p:extLst>
      <p:ext uri="{BB962C8B-B14F-4D97-AF65-F5344CB8AC3E}">
        <p14:creationId xmlns:p14="http://schemas.microsoft.com/office/powerpoint/2010/main" val="172770826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16D82FBA7695B4581E1F204F189F5A9" ma:contentTypeVersion="12" ma:contentTypeDescription="Creare un nuovo documento." ma:contentTypeScope="" ma:versionID="2041f163e0aa70b6af456728da99956f">
  <xsd:schema xmlns:xsd="http://www.w3.org/2001/XMLSchema" xmlns:xs="http://www.w3.org/2001/XMLSchema" xmlns:p="http://schemas.microsoft.com/office/2006/metadata/properties" xmlns:ns3="955eed10-e7ae-44c4-ad2d-16ed2a184bcb" xmlns:ns4="eb9a4abe-0914-488b-a873-5da80c80b667" targetNamespace="http://schemas.microsoft.com/office/2006/metadata/properties" ma:root="true" ma:fieldsID="fc66be4289879218951d2fd41ffdf4ba" ns3:_="" ns4:_="">
    <xsd:import namespace="955eed10-e7ae-44c4-ad2d-16ed2a184bcb"/>
    <xsd:import namespace="eb9a4abe-0914-488b-a873-5da80c80b66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eed10-e7ae-44c4-ad2d-16ed2a184bc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a4abe-0914-488b-a873-5da80c80b6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D1CD4A-621C-406D-9023-631BA8422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5eed10-e7ae-44c4-ad2d-16ed2a184bcb"/>
    <ds:schemaRef ds:uri="eb9a4abe-0914-488b-a873-5da80c80b6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292632-DAE9-492F-A2D8-C15482240B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C60DE8-80EC-4167-BB46-B984324DE9E0}">
  <ds:schemaRefs>
    <ds:schemaRef ds:uri="http://purl.org/dc/terms/"/>
    <ds:schemaRef ds:uri="http://purl.org/dc/dcmitype/"/>
    <ds:schemaRef ds:uri="eb9a4abe-0914-488b-a873-5da80c80b667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55eed10-e7ae-44c4-ad2d-16ed2a184bc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</TotalTime>
  <Words>1250</Words>
  <Application>Microsoft Office PowerPoint</Application>
  <PresentationFormat>Presentazione su schermo (4:3)</PresentationFormat>
  <Paragraphs>245</Paragraphs>
  <Slides>39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7" baseType="lpstr">
      <vt:lpstr>Arial</vt:lpstr>
      <vt:lpstr>ＭＳ Ｐゴシック</vt:lpstr>
      <vt:lpstr>Calibri</vt:lpstr>
      <vt:lpstr>Merriweather</vt:lpstr>
      <vt:lpstr>Segoe UI</vt:lpstr>
      <vt:lpstr>Consolas</vt:lpstr>
      <vt:lpstr>Default Theme</vt:lpstr>
      <vt:lpstr>Grafico di Microsoft Excel</vt:lpstr>
      <vt:lpstr>Football matches analysis and prediction</vt:lpstr>
      <vt:lpstr>Presentazione standard di PowerPoint</vt:lpstr>
      <vt:lpstr>The holy grail...</vt:lpstr>
      <vt:lpstr>Exploratory Data Analysis</vt:lpstr>
      <vt:lpstr>The Dataset</vt:lpstr>
      <vt:lpstr>EDA - Top players analysis</vt:lpstr>
      <vt:lpstr>EDA - Top players analysis</vt:lpstr>
      <vt:lpstr>EDA - Top players analysis</vt:lpstr>
      <vt:lpstr>EDA - Top players analysis</vt:lpstr>
      <vt:lpstr>EDA - Top teams analysis</vt:lpstr>
      <vt:lpstr>EDA - Top teams analysis</vt:lpstr>
      <vt:lpstr>EDA - Top matches analysis</vt:lpstr>
      <vt:lpstr>EDA - Top matches analysis</vt:lpstr>
      <vt:lpstr>EDA - Top matches analysis</vt:lpstr>
      <vt:lpstr>EDA – Goal Analysis in each league</vt:lpstr>
      <vt:lpstr>EDA – Goal Analysis in each league</vt:lpstr>
      <vt:lpstr>Home Factor Advantage </vt:lpstr>
      <vt:lpstr>Home advantage by country</vt:lpstr>
      <vt:lpstr>Home advantage by team</vt:lpstr>
      <vt:lpstr>Most predictable league</vt:lpstr>
      <vt:lpstr>Classification</vt:lpstr>
      <vt:lpstr>Presentazione standard di PowerPoint</vt:lpstr>
      <vt:lpstr>Features extraction</vt:lpstr>
      <vt:lpstr>Apply and persist data</vt:lpstr>
      <vt:lpstr>Import and Union</vt:lpstr>
      <vt:lpstr>Data preparing</vt:lpstr>
      <vt:lpstr>Correlation Matrix</vt:lpstr>
      <vt:lpstr>MODELS</vt:lpstr>
      <vt:lpstr>Bookkeepers Prediction</vt:lpstr>
      <vt:lpstr>Logistic Regression</vt:lpstr>
      <vt:lpstr>Naïve Bayes</vt:lpstr>
      <vt:lpstr>Random Forest Classifier</vt:lpstr>
      <vt:lpstr>Support Vector Classifier w. One VS Rest</vt:lpstr>
      <vt:lpstr>Presentazione standard di PowerPoint</vt:lpstr>
      <vt:lpstr>Summarizing…</vt:lpstr>
      <vt:lpstr>Final results!</vt:lpstr>
      <vt:lpstr>Extras… The Web Application</vt:lpstr>
      <vt:lpstr>Conclusions and possible improvements</vt:lpstr>
      <vt:lpstr>Presentazione standard di PowerPoint</vt:lpstr>
    </vt:vector>
  </TitlesOfParts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- -</dc:creator>
  <cp:lastModifiedBy>Vincenzo Romito</cp:lastModifiedBy>
  <cp:revision>87</cp:revision>
  <dcterms:created xsi:type="dcterms:W3CDTF">2006-11-20T16:13:10Z</dcterms:created>
  <dcterms:modified xsi:type="dcterms:W3CDTF">2022-06-07T17:33:00Z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0x010100E16D82FBA7695B4581E1F204F189F5A9</vt:lpwstr>
  </property>
</Properties>
</file>