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7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1"/>
          </a:solidFill>
        </a:fill>
      </a:tcStyle>
    </a:wholeTbl>
    <a:band2H>
      <a:tcTxStyle/>
      <a:tcStyle>
        <a:tcBdr/>
        <a:fill>
          <a:solidFill>
            <a:srgbClr val="E6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 Placeholder 5"/>
          <p:cNvSpPr txBox="1"/>
          <p:nvPr/>
        </p:nvSpPr>
        <p:spPr>
          <a:xfrm>
            <a:off x="45719" y="6553200"/>
            <a:ext cx="448056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OBJECT ORIENTED PROGRAMMING USING C++</a:t>
            </a:r>
          </a:p>
        </p:txBody>
      </p:sp>
      <p:sp>
        <p:nvSpPr>
          <p:cNvPr id="20" name="CAP202-Lec#0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CAP202-Lec#0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C00000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C00000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C00000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C00000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C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traight Connector 6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Connector 8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traight Connector 13"/>
          <p:cNvSpPr/>
          <p:nvPr/>
        </p:nvSpPr>
        <p:spPr>
          <a:xfrm>
            <a:off x="1043608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2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traight Connector 15"/>
          <p:cNvSpPr/>
          <p:nvPr/>
        </p:nvSpPr>
        <p:spPr>
          <a:xfrm>
            <a:off x="1043608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ext Placeholder 5"/>
          <p:cNvSpPr txBox="1"/>
          <p:nvPr/>
        </p:nvSpPr>
        <p:spPr>
          <a:xfrm>
            <a:off x="45719" y="6553200"/>
            <a:ext cx="448056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OBJECT ORIENTED PROGRAMMING USING C++</a:t>
            </a:r>
          </a:p>
        </p:txBody>
      </p:sp>
      <p:pic>
        <p:nvPicPr>
          <p:cNvPr id="4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5818"/>
            <a:ext cx="1808162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traight Connector 8"/>
          <p:cNvSpPr/>
          <p:nvPr/>
        </p:nvSpPr>
        <p:spPr>
          <a:xfrm>
            <a:off x="755576" y="4077072"/>
            <a:ext cx="7056785" cy="1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0" name="Next Class:"/>
          <p:cNvSpPr txBox="1"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 anchor="t"/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t>Next Class: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Placeholder 5"/>
          <p:cNvSpPr txBox="1"/>
          <p:nvPr/>
        </p:nvSpPr>
        <p:spPr>
          <a:xfrm>
            <a:off x="45719" y="6553200"/>
            <a:ext cx="448056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OBJECT ORIENTED PROGRAMMING USING C++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5"/>
          <p:cNvSpPr txBox="1"/>
          <p:nvPr/>
        </p:nvSpPr>
        <p:spPr>
          <a:xfrm>
            <a:off x="45719" y="6553200"/>
            <a:ext cx="4480562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OBJECT ORIENTED PROGRAMMING USING C++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ew-bytes-on-null-pointer-in-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are-wild-pointers-how-can-we-avo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58368">
              <a:defRPr sz="3096"/>
            </a:pPr>
            <a:r>
              <a:t>CAP455</a:t>
            </a:r>
            <a:br/>
            <a:r>
              <a:t>OBJECT ORIENTED PROGRAMMING USING C++</a:t>
            </a:r>
            <a:br/>
            <a:endParaRPr/>
          </a:p>
        </p:txBody>
      </p:sp>
      <p:pic>
        <p:nvPicPr>
          <p:cNvPr id="8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3848683"/>
            <a:ext cx="2247900" cy="224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CDB13-ADBC-32D2-3B20-65561900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50" y="394692"/>
            <a:ext cx="87079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 as Class Member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ery class that has a </a:t>
            </a:r>
            <a:r>
              <a:rPr kumimoji="0" lang="en-US" altLang="en-US" sz="1800" b="1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member should include the following member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destructor,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copy constructor,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operator= (assignment)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class 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IntList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{ 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private: 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static const int SIZE = 10; // initial size of the array 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 *Items; // Items will point to the dynamically allocated array 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 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numItems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; // number of items currently in the list 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 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arraySize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; // the current size of the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public: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IntList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~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IntList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IntList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(const 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IntList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 &amp;L);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IntList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 &amp; operator=(const 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IntList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cs typeface="Times New Roman" panose="02020603050405020304" pitchFamily="18" charset="0"/>
              </a:rPr>
              <a:t> &amp;L);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bmk="">
              <a:solidFill>
                <a:srgbClr val="FF0000"/>
              </a:solidFill>
              <a:latin typeface="Arial Unicode M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void 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AddToEnd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(int k); // add k to the end of the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void Print(</a:t>
            </a:r>
            <a:r>
              <a:rPr kumimoji="0" lang="en-US" altLang="en-US" b="0" i="0" u="none" strike="noStrike" cap="none" normalizeH="0" baseline="0" dirty="0" err="1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ostream</a:t>
            </a:r>
            <a:r>
              <a:rPr kumimoji="0" lang="en-US" altLang="en-US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&amp;output) const; // print the list to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bmk="">
                <a:latin typeface="Arial Unicode MS"/>
                <a:cs typeface="Times New Roman" panose="02020603050405020304" pitchFamily="18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871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05A67-9C2C-433D-2886-A6D160802293}"/>
              </a:ext>
            </a:extLst>
          </p:cNvPr>
          <p:cNvSpPr txBox="1"/>
          <p:nvPr/>
        </p:nvSpPr>
        <p:spPr>
          <a:xfrm>
            <a:off x="640080" y="517386"/>
            <a:ext cx="7863840" cy="5909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b="1" dirty="0"/>
              <a:t>Pointer to Object</a:t>
            </a:r>
          </a:p>
          <a:p>
            <a:endParaRPr lang="en-IN" dirty="0"/>
          </a:p>
          <a:p>
            <a:r>
              <a:rPr lang="en-IN" dirty="0"/>
              <a:t>class Box {</a:t>
            </a:r>
          </a:p>
          <a:p>
            <a:r>
              <a:rPr lang="en-IN" dirty="0"/>
              <a:t>   public:</a:t>
            </a:r>
          </a:p>
          <a:p>
            <a:r>
              <a:rPr lang="en-IN" dirty="0"/>
              <a:t>      // Constructor definition</a:t>
            </a:r>
          </a:p>
          <a:p>
            <a:r>
              <a:rPr lang="en-IN" dirty="0"/>
              <a:t>      Box(double l = 2.0, double b = 2.0, double h = 2.0) {</a:t>
            </a:r>
          </a:p>
          <a:p>
            <a:r>
              <a:rPr lang="en-IN" dirty="0"/>
              <a:t>         </a:t>
            </a:r>
            <a:r>
              <a:rPr lang="en-IN" dirty="0" err="1"/>
              <a:t>cout</a:t>
            </a:r>
            <a:r>
              <a:rPr lang="en-IN" dirty="0"/>
              <a:t> &lt;&lt;"Constructor called."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 length = l;</a:t>
            </a:r>
          </a:p>
          <a:p>
            <a:r>
              <a:rPr lang="en-IN" dirty="0"/>
              <a:t>         breadth = b;</a:t>
            </a:r>
          </a:p>
          <a:p>
            <a:r>
              <a:rPr lang="en-IN" dirty="0"/>
              <a:t>         height = h;</a:t>
            </a:r>
          </a:p>
          <a:p>
            <a:r>
              <a:rPr lang="en-IN" dirty="0"/>
              <a:t>      }</a:t>
            </a:r>
          </a:p>
          <a:p>
            <a:endParaRPr lang="en-IN" dirty="0"/>
          </a:p>
          <a:p>
            <a:r>
              <a:rPr lang="en-IN" dirty="0"/>
              <a:t>      double Volume() {</a:t>
            </a:r>
          </a:p>
          <a:p>
            <a:r>
              <a:rPr lang="en-IN" dirty="0"/>
              <a:t>         return length * breadth * height;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private:</a:t>
            </a:r>
          </a:p>
          <a:p>
            <a:r>
              <a:rPr lang="en-IN" dirty="0"/>
              <a:t>      double length;     // Length of a box</a:t>
            </a:r>
          </a:p>
          <a:p>
            <a:r>
              <a:rPr lang="en-IN" dirty="0"/>
              <a:t>      double breadth;    // Breadth of a box</a:t>
            </a:r>
          </a:p>
          <a:p>
            <a:r>
              <a:rPr lang="en-IN" dirty="0"/>
              <a:t>      double height;     // Height of a box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4486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52B6E-9635-6C2F-A82D-6D2308C37F85}"/>
              </a:ext>
            </a:extLst>
          </p:cNvPr>
          <p:cNvSpPr txBox="1"/>
          <p:nvPr/>
        </p:nvSpPr>
        <p:spPr>
          <a:xfrm>
            <a:off x="618978" y="751344"/>
            <a:ext cx="8117059" cy="5355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 Box Box1(3.3, 1.2, 1.5);    // Declare box1</a:t>
            </a:r>
          </a:p>
          <a:p>
            <a:r>
              <a:rPr lang="en-US" dirty="0"/>
              <a:t>   Box Box2(8.5, 6.0, 2.0);    // Declare box2</a:t>
            </a:r>
          </a:p>
          <a:p>
            <a:r>
              <a:rPr lang="en-US" dirty="0"/>
              <a:t>   Box *</a:t>
            </a:r>
            <a:r>
              <a:rPr lang="en-US" dirty="0" err="1"/>
              <a:t>ptrBox</a:t>
            </a:r>
            <a:r>
              <a:rPr lang="en-US" dirty="0"/>
              <a:t>;                // Declare pointer to a class.</a:t>
            </a:r>
          </a:p>
          <a:p>
            <a:endParaRPr lang="en-US" dirty="0"/>
          </a:p>
          <a:p>
            <a:r>
              <a:rPr lang="en-US" dirty="0"/>
              <a:t>   // Save the address of first object</a:t>
            </a:r>
          </a:p>
          <a:p>
            <a:r>
              <a:rPr lang="en-US" dirty="0"/>
              <a:t>   </a:t>
            </a:r>
            <a:r>
              <a:rPr lang="en-US" dirty="0" err="1"/>
              <a:t>ptrBox</a:t>
            </a:r>
            <a:r>
              <a:rPr lang="en-US" dirty="0"/>
              <a:t> = &amp;Box1;</a:t>
            </a:r>
          </a:p>
          <a:p>
            <a:endParaRPr lang="en-US" dirty="0"/>
          </a:p>
          <a:p>
            <a:r>
              <a:rPr lang="en-US" dirty="0"/>
              <a:t>   // Now try to access a member using member access operator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"Volume of Box1: " &lt;&lt; </a:t>
            </a:r>
            <a:r>
              <a:rPr lang="en-US" dirty="0" err="1"/>
              <a:t>ptrBox</a:t>
            </a:r>
            <a:r>
              <a:rPr lang="en-US" dirty="0"/>
              <a:t>-&gt;Volume()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// Save the address of second object</a:t>
            </a:r>
          </a:p>
          <a:p>
            <a:r>
              <a:rPr lang="en-US" dirty="0"/>
              <a:t>   </a:t>
            </a:r>
            <a:r>
              <a:rPr lang="en-US" dirty="0" err="1"/>
              <a:t>ptrBox</a:t>
            </a:r>
            <a:r>
              <a:rPr lang="en-US" dirty="0"/>
              <a:t> = &amp;Box2;</a:t>
            </a:r>
          </a:p>
          <a:p>
            <a:endParaRPr lang="en-US" dirty="0"/>
          </a:p>
          <a:p>
            <a:r>
              <a:rPr lang="en-US" dirty="0"/>
              <a:t>   // Now try to access a member using member access operator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"Volume of Box2: " &lt;&lt; </a:t>
            </a:r>
            <a:r>
              <a:rPr lang="en-US" dirty="0" err="1"/>
              <a:t>ptrBox</a:t>
            </a:r>
            <a:r>
              <a:rPr lang="en-US" dirty="0"/>
              <a:t>-&gt;Volume()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328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13803-FDB3-0292-E2C0-8783FBCC8063}"/>
              </a:ext>
            </a:extLst>
          </p:cNvPr>
          <p:cNvSpPr txBox="1"/>
          <p:nvPr/>
        </p:nvSpPr>
        <p:spPr>
          <a:xfrm>
            <a:off x="443132" y="782122"/>
            <a:ext cx="8257736" cy="5139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fontAlgn="base"/>
            <a:r>
              <a:rPr lang="en-US" sz="2200" b="1" i="0" dirty="0">
                <a:solidFill>
                  <a:srgbClr val="273239"/>
                </a:solidFill>
                <a:effectLst/>
                <a:latin typeface="Nunito" pitchFamily="2" charset="0"/>
              </a:rPr>
              <a:t>‘this’ Pointer</a:t>
            </a:r>
          </a:p>
          <a:p>
            <a:pPr algn="l" fontAlgn="base"/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understand ‘this’ pointer, it is important to know how objects look at functions and data members of a class.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object gets its own copy of the data member.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All-access the same function definition as present in the code segment.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Meaning each object gets its own copy of data members and all objects share a single copy of member functions.</a:t>
            </a:r>
          </a:p>
          <a:p>
            <a:pPr algn="l" fontAlgn="base"/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compiler supplies an implicit pointer along with the names of the functions as ‘this’.</a:t>
            </a:r>
            <a:br>
              <a:rPr lang="en-US" dirty="0"/>
            </a:br>
            <a:endParaRPr lang="en-US" dirty="0"/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‘this’ pointer is passed as a hidden argument to all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nonstatic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member function calls and is available as a local variable within the body of all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nonstatic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functions. ‘this’ pointer is not available in static member functions as static member functions can be called without any object (with class name).</a:t>
            </a:r>
          </a:p>
        </p:txBody>
      </p:sp>
    </p:spTree>
    <p:extLst>
      <p:ext uri="{BB962C8B-B14F-4D97-AF65-F5344CB8AC3E}">
        <p14:creationId xmlns:p14="http://schemas.microsoft.com/office/powerpoint/2010/main" val="6743576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F0C41-FAF1-ACB4-DFAE-37529BE7BA2C}"/>
              </a:ext>
            </a:extLst>
          </p:cNvPr>
          <p:cNvSpPr txBox="1"/>
          <p:nvPr/>
        </p:nvSpPr>
        <p:spPr>
          <a:xfrm>
            <a:off x="193431" y="724879"/>
            <a:ext cx="87254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1) When local variable’s name is same as member’s name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75DDE-3F2A-3BC4-8F8E-77CC639DA090}"/>
              </a:ext>
            </a:extLst>
          </p:cNvPr>
          <p:cNvSpPr txBox="1"/>
          <p:nvPr/>
        </p:nvSpPr>
        <p:spPr>
          <a:xfrm>
            <a:off x="193431" y="1372335"/>
            <a:ext cx="6063175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class Test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private:</a:t>
            </a:r>
          </a:p>
          <a:p>
            <a:r>
              <a:rPr lang="en-IN" dirty="0"/>
              <a:t>int x;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void </a:t>
            </a:r>
            <a:r>
              <a:rPr lang="en-IN" dirty="0" err="1"/>
              <a:t>setX</a:t>
            </a:r>
            <a:r>
              <a:rPr lang="en-IN" dirty="0"/>
              <a:t> (int x)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// The 'this' pointer is used to retrieve the object's x</a:t>
            </a:r>
          </a:p>
          <a:p>
            <a:r>
              <a:rPr lang="en-IN" dirty="0"/>
              <a:t>	// hidden by the local variable 'x'</a:t>
            </a:r>
          </a:p>
          <a:p>
            <a:r>
              <a:rPr lang="en-IN" dirty="0"/>
              <a:t>	this-&gt;x = 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print() { </a:t>
            </a:r>
            <a:r>
              <a:rPr lang="en-IN" dirty="0" err="1"/>
              <a:t>cout</a:t>
            </a:r>
            <a:r>
              <a:rPr lang="en-IN" dirty="0"/>
              <a:t> &lt;&lt; "x = " &lt;&lt; x &lt;&lt; </a:t>
            </a:r>
            <a:r>
              <a:rPr lang="en-IN" dirty="0" err="1"/>
              <a:t>endl</a:t>
            </a:r>
            <a:r>
              <a:rPr lang="en-IN" dirty="0"/>
              <a:t>; }</a:t>
            </a:r>
          </a:p>
          <a:p>
            <a:r>
              <a:rPr lang="en-IN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69B22-A5D6-6297-CFF1-5621D700F03F}"/>
              </a:ext>
            </a:extLst>
          </p:cNvPr>
          <p:cNvSpPr txBox="1"/>
          <p:nvPr/>
        </p:nvSpPr>
        <p:spPr>
          <a:xfrm>
            <a:off x="6464105" y="4080304"/>
            <a:ext cx="2289517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Test </a:t>
            </a:r>
            <a:r>
              <a:rPr lang="en-IN" dirty="0" err="1"/>
              <a:t>obj</a:t>
            </a:r>
            <a:r>
              <a:rPr lang="en-IN" dirty="0"/>
              <a:t>;</a:t>
            </a:r>
          </a:p>
          <a:p>
            <a:r>
              <a:rPr lang="en-IN" dirty="0"/>
              <a:t>int x = 20;</a:t>
            </a:r>
          </a:p>
          <a:p>
            <a:r>
              <a:rPr lang="en-IN" dirty="0" err="1"/>
              <a:t>obj.setX</a:t>
            </a:r>
            <a:r>
              <a:rPr lang="en-IN" dirty="0"/>
              <a:t>(x);</a:t>
            </a:r>
          </a:p>
          <a:p>
            <a:r>
              <a:rPr lang="en-IN" dirty="0" err="1"/>
              <a:t>obj.print</a:t>
            </a:r>
            <a:r>
              <a:rPr lang="en-IN" dirty="0"/>
              <a:t>();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9132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326A16-01F0-F7D0-FE36-D48F9798FF0A}"/>
              </a:ext>
            </a:extLst>
          </p:cNvPr>
          <p:cNvSpPr txBox="1"/>
          <p:nvPr/>
        </p:nvSpPr>
        <p:spPr>
          <a:xfrm>
            <a:off x="2134772" y="640472"/>
            <a:ext cx="5532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2) To return reference to the calling object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D685C-BEBE-6D82-F9BA-92DF966461D9}"/>
              </a:ext>
            </a:extLst>
          </p:cNvPr>
          <p:cNvSpPr txBox="1"/>
          <p:nvPr/>
        </p:nvSpPr>
        <p:spPr>
          <a:xfrm>
            <a:off x="189914" y="1135363"/>
            <a:ext cx="8764172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class Test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private:</a:t>
            </a:r>
          </a:p>
          <a:p>
            <a:r>
              <a:rPr lang="en-IN" dirty="0"/>
              <a:t>int x;</a:t>
            </a:r>
          </a:p>
          <a:p>
            <a:r>
              <a:rPr lang="en-IN" dirty="0"/>
              <a:t>int y;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Test(int x = 0, int y = 0) { this-&gt;x = x; this-&gt;y = y; }</a:t>
            </a:r>
          </a:p>
          <a:p>
            <a:r>
              <a:rPr lang="en-IN" dirty="0"/>
              <a:t>Test &amp;</a:t>
            </a:r>
            <a:r>
              <a:rPr lang="en-IN" dirty="0" err="1"/>
              <a:t>setX</a:t>
            </a:r>
            <a:r>
              <a:rPr lang="en-IN" dirty="0"/>
              <a:t>(int a) { x = a; return *this; }</a:t>
            </a:r>
          </a:p>
          <a:p>
            <a:r>
              <a:rPr lang="en-IN" dirty="0"/>
              <a:t>Test &amp;</a:t>
            </a:r>
            <a:r>
              <a:rPr lang="en-IN" dirty="0" err="1"/>
              <a:t>setY</a:t>
            </a:r>
            <a:r>
              <a:rPr lang="en-IN" dirty="0"/>
              <a:t>(int b) { y = b; return *this; }</a:t>
            </a:r>
          </a:p>
          <a:p>
            <a:r>
              <a:rPr lang="en-IN" dirty="0"/>
              <a:t>void print() { </a:t>
            </a:r>
            <a:r>
              <a:rPr lang="en-IN" dirty="0" err="1"/>
              <a:t>cout</a:t>
            </a:r>
            <a:r>
              <a:rPr lang="en-IN" dirty="0"/>
              <a:t> &lt;&lt; "x = " &lt;&lt; x &lt;&lt; " y = " &lt;&lt; y &lt;&lt; </a:t>
            </a:r>
            <a:r>
              <a:rPr lang="en-IN" dirty="0" err="1"/>
              <a:t>endl</a:t>
            </a:r>
            <a:r>
              <a:rPr lang="en-IN" dirty="0"/>
              <a:t>; }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BA12D-D731-2117-01F1-C3F4E7ED2975}"/>
              </a:ext>
            </a:extLst>
          </p:cNvPr>
          <p:cNvSpPr txBox="1"/>
          <p:nvPr/>
        </p:nvSpPr>
        <p:spPr>
          <a:xfrm>
            <a:off x="5827541" y="4036643"/>
            <a:ext cx="33164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int main()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{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Test obj1(5, 5);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obj1.setX(10).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setY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(20);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obj1.print();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return 0;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8626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E9E3-6952-F7F4-A638-FD20BB88B606}"/>
              </a:ext>
            </a:extLst>
          </p:cNvPr>
          <p:cNvSpPr txBox="1"/>
          <p:nvPr/>
        </p:nvSpPr>
        <p:spPr>
          <a:xfrm>
            <a:off x="344659" y="1758462"/>
            <a:ext cx="4227341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 </a:t>
            </a:r>
          </a:p>
          <a:p>
            <a:r>
              <a:rPr lang="en-US" dirty="0"/>
              <a:t>int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//Pointer to member variable x of class A</a:t>
            </a:r>
          </a:p>
          <a:p>
            <a:r>
              <a:rPr lang="en-US" dirty="0"/>
              <a:t>int A::* p1 = &amp;A :: x;</a:t>
            </a:r>
          </a:p>
          <a:p>
            <a:endParaRPr lang="en-US" dirty="0"/>
          </a:p>
          <a:p>
            <a:r>
              <a:rPr lang="en-US" dirty="0"/>
              <a:t>//Pointer to member variable y of class A</a:t>
            </a:r>
          </a:p>
          <a:p>
            <a:r>
              <a:rPr lang="en-US" dirty="0"/>
              <a:t>int A::* p2 = &amp;A :: 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80EEF-CE17-7CDF-FBDC-A0A4A280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3359"/>
            <a:ext cx="4596782" cy="268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66361-30D6-98F2-1184-CBAB9775FCE0}"/>
              </a:ext>
            </a:extLst>
          </p:cNvPr>
          <p:cNvSpPr txBox="1"/>
          <p:nvPr/>
        </p:nvSpPr>
        <p:spPr>
          <a:xfrm>
            <a:off x="1805940" y="613943"/>
            <a:ext cx="553212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273239"/>
                </a:solidFill>
                <a:effectLst/>
                <a:latin typeface="Nunito" pitchFamily="2" charset="0"/>
              </a:rPr>
              <a:t>Pointer to data member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983498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684213" y="3933825"/>
            <a:ext cx="7154861" cy="1476375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C00000"/>
                </a:solidFill>
              </a:defRPr>
            </a:pPr>
            <a:r>
              <a:t> </a:t>
            </a:r>
            <a:br/>
            <a:endParaRPr/>
          </a:p>
        </p:txBody>
      </p:sp>
      <p:sp>
        <p:nvSpPr>
          <p:cNvPr id="182" name="Straight Connector 3"/>
          <p:cNvSpPr/>
          <p:nvPr/>
        </p:nvSpPr>
        <p:spPr>
          <a:xfrm>
            <a:off x="755650" y="4076700"/>
            <a:ext cx="7056438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8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636587"/>
            <a:ext cx="1808164" cy="329723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2"/>
          <p:cNvSpPr txBox="1"/>
          <p:nvPr/>
        </p:nvSpPr>
        <p:spPr>
          <a:xfrm>
            <a:off x="2484119" y="1904999"/>
            <a:ext cx="3413762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/>
            </a:lvl1pPr>
          </a:lstStyle>
          <a:p>
            <a:r>
              <a:t>Any Query?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Pointer to Pointer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A3506-D979-AF78-FF44-9DF488D2B2EE}"/>
              </a:ext>
            </a:extLst>
          </p:cNvPr>
          <p:cNvSpPr txBox="1"/>
          <p:nvPr/>
        </p:nvSpPr>
        <p:spPr>
          <a:xfrm>
            <a:off x="352269" y="1552518"/>
            <a:ext cx="8431967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fontAlgn="base"/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 pointer to a pointer is a form of multiple indirection or a chain of pointers. Normally, a pointer contains the address of a variable. When we define a pointer to a pointer, the first pointer contains the address of the second pointer, which points to the location that contains the actual value as shown below.</a:t>
            </a:r>
            <a:r>
              <a:rPr lang="en-GB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GB" sz="2000" dirty="0"/>
          </a:p>
          <a:p>
            <a:pPr algn="just" fontAlgn="base"/>
            <a:r>
              <a:rPr lang="en-GB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</p:txBody>
      </p:sp>
      <p:pic>
        <p:nvPicPr>
          <p:cNvPr id="1026" name="Picture 2" descr="C++ Pointer to Pointer">
            <a:extLst>
              <a:ext uri="{FF2B5EF4-FFF2-40B4-BE49-F238E27FC236}">
                <a16:creationId xmlns:a16="http://schemas.microsoft.com/office/drawing/2014/main" id="{AC4220A8-72E7-A86A-0EC8-4EC4A795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3" y="3429000"/>
            <a:ext cx="7280037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Pointer to Pointer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F6B3A9-73E7-BE2A-3E08-96C1A15F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7626"/>
            <a:ext cx="8064708" cy="50321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#include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&lt;iostream&gt;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using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namespace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"Value of var 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"Value available at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 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"Value available at **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pptr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 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67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xfrm>
            <a:off x="457200" y="513789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Dangling Pointers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79CFED-A497-F51D-3843-AB48CD5E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54" y="3416812"/>
            <a:ext cx="8431965" cy="45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DB8A-138B-27B6-F63B-75121578C0ED}"/>
              </a:ext>
            </a:extLst>
          </p:cNvPr>
          <p:cNvSpPr txBox="1"/>
          <p:nvPr/>
        </p:nvSpPr>
        <p:spPr>
          <a:xfrm>
            <a:off x="745588" y="2315054"/>
            <a:ext cx="7652823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/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pointer pointing to a memory location that has been deleted (or freed) is called dangling pointer. </a:t>
            </a:r>
          </a:p>
          <a:p>
            <a:pPr algn="l" fontAlgn="base"/>
            <a:endParaRPr lang="en-US" sz="2800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/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three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different ways where Pointer acts as 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603311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6A61E-AB41-2EB2-4DFA-F85A716221E8}"/>
              </a:ext>
            </a:extLst>
          </p:cNvPr>
          <p:cNvSpPr txBox="1"/>
          <p:nvPr/>
        </p:nvSpPr>
        <p:spPr>
          <a:xfrm>
            <a:off x="2852225" y="610159"/>
            <a:ext cx="457903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1. De-allocation of memory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6EAAB-065E-303D-4C42-1EFD3B34246D}"/>
              </a:ext>
            </a:extLst>
          </p:cNvPr>
          <p:cNvSpPr txBox="1"/>
          <p:nvPr/>
        </p:nvSpPr>
        <p:spPr>
          <a:xfrm>
            <a:off x="506436" y="1612538"/>
            <a:ext cx="8046720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cstdlib</a:t>
            </a:r>
            <a:r>
              <a:rPr lang="en-IN" dirty="0"/>
              <a:t>&gt;</a:t>
            </a:r>
          </a:p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int* </a:t>
            </a:r>
            <a:r>
              <a:rPr lang="en-IN" dirty="0" err="1"/>
              <a:t>ptr</a:t>
            </a:r>
            <a:r>
              <a:rPr lang="en-IN" dirty="0"/>
              <a:t> = (int *)malloc(</a:t>
            </a:r>
            <a:r>
              <a:rPr lang="en-IN" dirty="0" err="1"/>
              <a:t>sizeof</a:t>
            </a:r>
            <a:r>
              <a:rPr lang="en-IN" dirty="0"/>
              <a:t>(int));</a:t>
            </a:r>
          </a:p>
          <a:p>
            <a:endParaRPr lang="en-IN" dirty="0"/>
          </a:p>
          <a:p>
            <a:r>
              <a:rPr lang="en-IN" dirty="0"/>
              <a:t>	// After below free call, </a:t>
            </a:r>
            <a:r>
              <a:rPr lang="en-IN" dirty="0" err="1"/>
              <a:t>ptr</a:t>
            </a:r>
            <a:r>
              <a:rPr lang="en-IN" dirty="0"/>
              <a:t> becomes a</a:t>
            </a:r>
          </a:p>
          <a:p>
            <a:r>
              <a:rPr lang="en-IN" dirty="0"/>
              <a:t>	// dangling pointer</a:t>
            </a:r>
          </a:p>
          <a:p>
            <a:r>
              <a:rPr lang="en-IN" dirty="0"/>
              <a:t>	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// No more dangling pointer</a:t>
            </a:r>
          </a:p>
          <a:p>
            <a:r>
              <a:rPr lang="en-IN" dirty="0"/>
              <a:t>	</a:t>
            </a:r>
            <a:r>
              <a:rPr lang="en-IN" dirty="0" err="1"/>
              <a:t>ptr</a:t>
            </a:r>
            <a:r>
              <a:rPr lang="en-IN" dirty="0"/>
              <a:t> = NULL;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265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42E46-E8E9-3942-BD7B-7C0244F3DFAF}"/>
              </a:ext>
            </a:extLst>
          </p:cNvPr>
          <p:cNvSpPr txBox="1"/>
          <p:nvPr/>
        </p:nvSpPr>
        <p:spPr>
          <a:xfrm>
            <a:off x="3358662" y="610159"/>
            <a:ext cx="457903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2. Function Call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FCCF7-55E8-916D-9584-03DFDD5C50A9}"/>
              </a:ext>
            </a:extLst>
          </p:cNvPr>
          <p:cNvSpPr txBox="1"/>
          <p:nvPr/>
        </p:nvSpPr>
        <p:spPr>
          <a:xfrm>
            <a:off x="2556803" y="1350735"/>
            <a:ext cx="3942471" cy="4801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int* fun()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x = 5;</a:t>
            </a:r>
          </a:p>
          <a:p>
            <a:r>
              <a:rPr lang="en-US" dirty="0"/>
              <a:t>	return &amp;x;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*p = fun();</a:t>
            </a:r>
          </a:p>
          <a:p>
            <a:r>
              <a:rPr lang="en-US" dirty="0"/>
              <a:t>	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*p;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9332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146EED-266A-7D38-0A24-BF61FEB61785}"/>
              </a:ext>
            </a:extLst>
          </p:cNvPr>
          <p:cNvSpPr txBox="1"/>
          <p:nvPr/>
        </p:nvSpPr>
        <p:spPr>
          <a:xfrm>
            <a:off x="2810022" y="469481"/>
            <a:ext cx="457903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3. Variable goes out of scope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D9141-9A09-DF2C-CC42-8106C7ADA3F3}"/>
              </a:ext>
            </a:extLst>
          </p:cNvPr>
          <p:cNvSpPr txBox="1"/>
          <p:nvPr/>
        </p:nvSpPr>
        <p:spPr>
          <a:xfrm>
            <a:off x="2289517" y="1731391"/>
            <a:ext cx="4579034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int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   .....</a:t>
            </a:r>
          </a:p>
          <a:p>
            <a:r>
              <a:rPr lang="en-IN" dirty="0"/>
              <a:t>   .....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   int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       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   .....   </a:t>
            </a:r>
          </a:p>
          <a:p>
            <a:r>
              <a:rPr lang="en-IN" dirty="0"/>
              <a:t>   // Here </a:t>
            </a:r>
            <a:r>
              <a:rPr lang="en-IN" dirty="0" err="1"/>
              <a:t>ptr</a:t>
            </a:r>
            <a:r>
              <a:rPr lang="en-IN" dirty="0"/>
              <a:t> is dangling pointer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8031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BE2DC-2866-145F-37BD-E00678925776}"/>
              </a:ext>
            </a:extLst>
          </p:cNvPr>
          <p:cNvSpPr txBox="1"/>
          <p:nvPr/>
        </p:nvSpPr>
        <p:spPr>
          <a:xfrm>
            <a:off x="604911" y="675139"/>
            <a:ext cx="801858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fontAlgn="base"/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NULL Pointer</a:t>
            </a:r>
            <a:endParaRPr lang="en-US" b="1" i="0" u="sng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ctr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NULL Pointer is a pointer which is pointing to nothing. In case, if we don’t have address to be assigned to a pointer, then we can simply use NULL.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68A87-9D1B-E5CC-3947-F00CC350A3EE}"/>
              </a:ext>
            </a:extLst>
          </p:cNvPr>
          <p:cNvSpPr txBox="1"/>
          <p:nvPr/>
        </p:nvSpPr>
        <p:spPr>
          <a:xfrm>
            <a:off x="2120705" y="2439131"/>
            <a:ext cx="4579034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 Null Pointer</a:t>
            </a:r>
          </a:p>
          <a:p>
            <a:r>
              <a:rPr lang="en-US" dirty="0"/>
              <a:t>	int *</a:t>
            </a:r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"The value of </a:t>
            </a:r>
            <a:r>
              <a:rPr lang="en-US" dirty="0" err="1"/>
              <a:t>ptr</a:t>
            </a:r>
            <a:r>
              <a:rPr lang="en-US" dirty="0"/>
              <a:t> is " &lt;&lt;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3830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14BE8-43CA-0AC3-B2AB-781FA88CAD94}"/>
              </a:ext>
            </a:extLst>
          </p:cNvPr>
          <p:cNvSpPr txBox="1"/>
          <p:nvPr/>
        </p:nvSpPr>
        <p:spPr>
          <a:xfrm>
            <a:off x="422031" y="606979"/>
            <a:ext cx="829993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fontAlgn="base"/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Wild pointer</a:t>
            </a:r>
            <a:endParaRPr lang="en-US" b="1" i="0" u="sng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ctr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pointer that has not been initialized to anything (not even NULL) is known as wild pointer. The pointer may be initialized to a non-NULL garbage value that may not be a valid address.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CA795-7AC8-8467-44ED-C1D1F4C48598}"/>
              </a:ext>
            </a:extLst>
          </p:cNvPr>
          <p:cNvSpPr txBox="1"/>
          <p:nvPr/>
        </p:nvSpPr>
        <p:spPr>
          <a:xfrm>
            <a:off x="2106637" y="2587344"/>
            <a:ext cx="4579034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*p; /* wild pointer */</a:t>
            </a:r>
          </a:p>
          <a:p>
            <a:endParaRPr lang="en-IN" dirty="0"/>
          </a:p>
          <a:p>
            <a:r>
              <a:rPr lang="en-IN" dirty="0"/>
              <a:t>	int x = 10;</a:t>
            </a:r>
          </a:p>
          <a:p>
            <a:endParaRPr lang="en-IN" dirty="0"/>
          </a:p>
          <a:p>
            <a:r>
              <a:rPr lang="en-IN" dirty="0"/>
              <a:t>	// p is not a wild pointer now</a:t>
            </a:r>
          </a:p>
          <a:p>
            <a:r>
              <a:rPr lang="en-IN" dirty="0"/>
              <a:t>	p = &amp;x;</a:t>
            </a:r>
          </a:p>
          <a:p>
            <a:endParaRPr lang="en-IN" dirty="0"/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6813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pu theme final with copyright(S)">
  <a:themeElements>
    <a:clrScheme name="Lpu theme final with copyright(S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(S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(S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pu theme final with copyright(S)">
  <a:themeElements>
    <a:clrScheme name="Lpu theme final with copyright(S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(S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(S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1336</Words>
  <Application>Microsoft Office PowerPoint</Application>
  <PresentationFormat>On-screen Show (4:3)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Arial Unicode MS</vt:lpstr>
      <vt:lpstr>Calibri</vt:lpstr>
      <vt:lpstr>Courier New</vt:lpstr>
      <vt:lpstr>Nunito</vt:lpstr>
      <vt:lpstr>Times New Roman</vt:lpstr>
      <vt:lpstr>var(--bs-font-monospace)</vt:lpstr>
      <vt:lpstr>Lpu theme final with copyright(S)</vt:lpstr>
      <vt:lpstr>CAP455 OBJECT ORIENTED PROGRAMMING USING C++ </vt:lpstr>
      <vt:lpstr>Pointer to Pointer</vt:lpstr>
      <vt:lpstr>Pointer to Pointer</vt:lpstr>
      <vt:lpstr>Dangling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CAP455 OBJECT ORIENTED PROGRAMMING USING C++</dc:title>
  <dc:creator>Admin</dc:creator>
  <cp:lastModifiedBy>USER</cp:lastModifiedBy>
  <cp:revision>28</cp:revision>
  <dcterms:modified xsi:type="dcterms:W3CDTF">2023-09-08T10:25:25Z</dcterms:modified>
</cp:coreProperties>
</file>