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2"/>
  </p:notesMasterIdLst>
  <p:handoutMasterIdLst>
    <p:handoutMasterId r:id="rId33"/>
  </p:handoutMasterIdLst>
  <p:sldIdLst>
    <p:sldId id="320" r:id="rId2"/>
    <p:sldId id="364" r:id="rId3"/>
    <p:sldId id="306" r:id="rId4"/>
    <p:sldId id="497" r:id="rId5"/>
    <p:sldId id="494" r:id="rId6"/>
    <p:sldId id="495" r:id="rId7"/>
    <p:sldId id="321" r:id="rId8"/>
    <p:sldId id="367" r:id="rId9"/>
    <p:sldId id="470" r:id="rId10"/>
    <p:sldId id="368" r:id="rId11"/>
    <p:sldId id="369" r:id="rId12"/>
    <p:sldId id="370" r:id="rId13"/>
    <p:sldId id="371" r:id="rId14"/>
    <p:sldId id="372" r:id="rId15"/>
    <p:sldId id="324" r:id="rId16"/>
    <p:sldId id="325" r:id="rId17"/>
    <p:sldId id="326" r:id="rId18"/>
    <p:sldId id="363" r:id="rId19"/>
    <p:sldId id="327" r:id="rId20"/>
    <p:sldId id="328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22" r:id="rId30"/>
    <p:sldId id="35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DAF8AE01-003C-637E-3272-0A9D45C0F7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6BD8BDCE-0D89-D380-2DA9-5EBB777EDD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F67902C-1022-1070-5FCF-04423A4F0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3DFC68-FC36-4B61-86D0-BE2B92DA7A3D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C0085E-FDA3-8A08-4D41-A5E178F4E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215E6B-6E92-EC5B-7FE2-76D604496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97F626-4C31-41D1-8F99-86948436A86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911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10" Type="http://schemas.openxmlformats.org/officeDocument/2006/relationships/image" Target="../media/image41.jpeg"/><Relationship Id="rId4" Type="http://schemas.openxmlformats.org/officeDocument/2006/relationships/image" Target="../media/image35.gif"/><Relationship Id="rId9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6000" b="1" dirty="0"/>
              <a:t>CAP455</a:t>
            </a:r>
            <a:br>
              <a:rPr lang="en-US" altLang="en-US" dirty="0"/>
            </a:br>
            <a:r>
              <a:rPr lang="en-US" altLang="en-US" dirty="0"/>
              <a:t>OBJECT ORIENTED PROGRAMMING USING C++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60D3E9A-377C-55F7-A267-CA1818F7DFAB}"/>
              </a:ext>
            </a:extLst>
          </p:cNvPr>
          <p:cNvSpPr/>
          <p:nvPr/>
        </p:nvSpPr>
        <p:spPr>
          <a:xfrm>
            <a:off x="432148" y="2667000"/>
            <a:ext cx="83058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0436F7-CC04-5AFF-F737-12D66D681D6C}"/>
              </a:ext>
            </a:extLst>
          </p:cNvPr>
          <p:cNvSpPr txBox="1">
            <a:spLocks/>
          </p:cNvSpPr>
          <p:nvPr/>
        </p:nvSpPr>
        <p:spPr>
          <a:xfrm>
            <a:off x="457200" y="2822057"/>
            <a:ext cx="8229600" cy="152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Lecture #0</a:t>
            </a:r>
            <a:br>
              <a:rPr lang="en-US" altLang="en-US" dirty="0"/>
            </a:br>
            <a:r>
              <a:rPr lang="en-US" altLang="en-US" dirty="0"/>
              <a:t>The kick Start Session</a:t>
            </a:r>
            <a:endParaRPr lang="en-US" dirty="0"/>
          </a:p>
        </p:txBody>
      </p:sp>
      <p:pic>
        <p:nvPicPr>
          <p:cNvPr id="10" name="Picture 2" descr="C++ APK 1.10.1 - download free apk from APKSum">
            <a:extLst>
              <a:ext uri="{FF2B5EF4-FFF2-40B4-BE49-F238E27FC236}">
                <a16:creationId xmlns:a16="http://schemas.microsoft.com/office/drawing/2014/main" id="{1FA97F6E-0F86-CD48-2516-18E12827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3053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CA8C-F430-4C59-8F32-D1509876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Course Outcomes: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97D7-6682-4D4E-A965-BB5FFB49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define the fundamental concepts of object-oriented programming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Understand the working of pointers, arrays, and strings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apply dynamic memory management in polymorphism and inheritance to solve real-world problems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analyze unexpected situations and manage them using exception exception-handling mechanism</a:t>
            </a:r>
            <a:endParaRPr lang="en-US" sz="4800" kern="5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9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Course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0" u="none" strike="noStrike" baseline="0" dirty="0">
                <a:latin typeface="+mj-lt"/>
              </a:rPr>
              <a:t>Principles of OOP’s &amp; C++ essentials</a:t>
            </a:r>
            <a:endParaRPr lang="en-US" b="1" dirty="0">
              <a:latin typeface="+mj-lt"/>
            </a:endParaRPr>
          </a:p>
          <a:p>
            <a:pPr>
              <a:defRPr/>
            </a:pPr>
            <a:r>
              <a:rPr lang="en-GB" b="1" dirty="0">
                <a:latin typeface="+mj-lt"/>
              </a:rPr>
              <a:t>Handling pointers, arrays and string </a:t>
            </a:r>
            <a:endParaRPr lang="en-US" b="1" i="0" u="none" strike="noStrike" baseline="0" dirty="0">
              <a:latin typeface="+mj-lt"/>
            </a:endParaRPr>
          </a:p>
          <a:p>
            <a:pPr>
              <a:defRPr/>
            </a:pPr>
            <a:r>
              <a:rPr lang="en-GB" b="1" dirty="0">
                <a:latin typeface="+mj-lt"/>
              </a:rPr>
              <a:t>Constructors, destructors and managing file operations :</a:t>
            </a:r>
            <a:endParaRPr lang="en-US" b="1" i="0" u="none" strike="noStrike" baseline="0" dirty="0">
              <a:latin typeface="+mj-lt"/>
            </a:endParaRPr>
          </a:p>
          <a:p>
            <a:pPr>
              <a:defRPr/>
            </a:pPr>
            <a:r>
              <a:rPr lang="en-GB" b="1" dirty="0">
                <a:latin typeface="+mj-lt"/>
              </a:rPr>
              <a:t>Operator overloading, type casting and re-usability </a:t>
            </a:r>
            <a:endParaRPr lang="en-US" b="1" i="0" u="none" strike="noStrike" baseline="0" dirty="0">
              <a:latin typeface="+mj-lt"/>
            </a:endParaRPr>
          </a:p>
          <a:p>
            <a:pPr>
              <a:defRPr/>
            </a:pPr>
            <a:r>
              <a:rPr lang="en-GB" b="1" dirty="0">
                <a:latin typeface="+mj-lt"/>
              </a:rPr>
              <a:t>Dynamic memory management and polymorphism</a:t>
            </a:r>
            <a:endParaRPr lang="en-US" b="1" i="0" u="none" strike="noStrike" baseline="0" dirty="0">
              <a:latin typeface="+mj-lt"/>
            </a:endParaRPr>
          </a:p>
          <a:p>
            <a:pPr>
              <a:defRPr/>
            </a:pPr>
            <a:r>
              <a:rPr lang="en-GB" b="1" dirty="0">
                <a:latin typeface="+mj-lt"/>
              </a:rPr>
              <a:t>Handling exceptions, templates and STL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4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Unit Details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89868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1371600"/>
            <a:ext cx="143944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200" b="1" dirty="0"/>
              <a:t>Unit 1: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3657600"/>
            <a:ext cx="143944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200" b="1" dirty="0"/>
              <a:t>Unit 2: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91833"/>
            <a:ext cx="8915400" cy="142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04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Unit Details …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1371600"/>
            <a:ext cx="143944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200" b="1" dirty="0"/>
              <a:t>Unit 3: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3657600"/>
            <a:ext cx="143944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200" b="1" dirty="0"/>
              <a:t>Unit 4: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09800"/>
            <a:ext cx="86733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9" y="4419600"/>
            <a:ext cx="876222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8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Unit Details …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1371600"/>
            <a:ext cx="143944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200" b="1" dirty="0"/>
              <a:t>Unit 5: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3657600"/>
            <a:ext cx="143944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200" b="1" dirty="0"/>
              <a:t>Unit 6: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8534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8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hitch…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The three BURNING questions in mind…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Why are we learning C++ language?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What would we do with it?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What will be the course outcome?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5" descr="http://www.anxiety.org/sites/default/files/contentpathway/signs-of-anxiety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92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46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Let us re-invent ourselves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begin with basics…</a:t>
            </a:r>
          </a:p>
          <a:p>
            <a:pPr marL="0" indent="0">
              <a:buNone/>
            </a:pPr>
            <a:r>
              <a:rPr lang="en-US" dirty="0"/>
              <a:t>Let us go to basics.</a:t>
            </a:r>
          </a:p>
          <a:p>
            <a:pPr marL="0" indent="0">
              <a:buNone/>
            </a:pPr>
            <a:r>
              <a:rPr lang="en-US" dirty="0"/>
              <a:t>Let us begin from toddling to learn to walk</a:t>
            </a:r>
          </a:p>
          <a:p>
            <a:endParaRPr lang="en-IN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3688" y="3356992"/>
            <a:ext cx="7267643" cy="3355072"/>
            <a:chOff x="1763688" y="3356992"/>
            <a:chExt cx="7267643" cy="3355072"/>
          </a:xfrm>
        </p:grpSpPr>
        <p:pic>
          <p:nvPicPr>
            <p:cNvPr id="4" name="Picture 2" descr="http://www.bcreative.al/wp-content/uploads/2011/10/Human-Evolu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356992"/>
              <a:ext cx="5482580" cy="274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967783" y="6188844"/>
              <a:ext cx="4063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Get ready to be </a:t>
              </a:r>
              <a:r>
                <a:rPr lang="en-US" sz="2800" b="1" dirty="0">
                  <a:solidFill>
                    <a:srgbClr val="FF0000"/>
                  </a:solidFill>
                </a:rPr>
                <a:t>childish</a:t>
              </a:r>
              <a:r>
                <a:rPr lang="en-US" sz="2800" b="1" dirty="0"/>
                <a:t>….</a:t>
              </a:r>
              <a:endParaRPr lang="en-IN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203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look around our daily routine…</a:t>
            </a:r>
          </a:p>
          <a:p>
            <a:r>
              <a:rPr lang="en-US" dirty="0"/>
              <a:t>Let us see where all we do programming everyday</a:t>
            </a:r>
          </a:p>
          <a:p>
            <a:r>
              <a:rPr lang="en-US" dirty="0"/>
              <a:t>Simple things we do to start the day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7CF4F936-9F27-4FC6-A75B-C86FC0E4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657600"/>
            <a:ext cx="72961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drueckert.com/wp-content/uploads/Oral-Hygine-Brush-Teeth.jpg">
            <a:extLst>
              <a:ext uri="{FF2B5EF4-FFF2-40B4-BE49-F238E27FC236}">
                <a16:creationId xmlns:a16="http://schemas.microsoft.com/office/drawing/2014/main" id="{98558915-C89A-4E39-BF23-9DEB2C7F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9375"/>
            <a:ext cx="2033743" cy="25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95EEF-623D-4B45-94F9-325F7A335925}"/>
              </a:ext>
            </a:extLst>
          </p:cNvPr>
          <p:cNvSpPr txBox="1"/>
          <p:nvPr/>
        </p:nvSpPr>
        <p:spPr>
          <a:xfrm>
            <a:off x="923925" y="5695950"/>
            <a:ext cx="748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So there is ONE program you know which is there in you…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There is a set procedure</a:t>
            </a:r>
          </a:p>
          <a:p>
            <a:pPr marL="457200" indent="-457200"/>
            <a:r>
              <a:rPr lang="en-US" dirty="0"/>
              <a:t>Each step is defined</a:t>
            </a:r>
          </a:p>
          <a:p>
            <a:pPr marL="457200" indent="-457200"/>
            <a:r>
              <a:rPr lang="en-US" dirty="0"/>
              <a:t>The occurrence is ordered</a:t>
            </a:r>
          </a:p>
          <a:p>
            <a:pPr marL="457200" indent="-457200"/>
            <a:r>
              <a:rPr lang="en-US" dirty="0"/>
              <a:t>Jump is NOT permitted</a:t>
            </a:r>
          </a:p>
          <a:p>
            <a:pPr marL="457200" indent="-457200"/>
            <a:r>
              <a:rPr lang="en-US" dirty="0"/>
              <a:t>A step cannot be skipped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15000" y="1412776"/>
            <a:ext cx="3405343" cy="5112568"/>
            <a:chOff x="5715000" y="1412776"/>
            <a:chExt cx="3405343" cy="5112568"/>
          </a:xfrm>
        </p:grpSpPr>
        <p:grpSp>
          <p:nvGrpSpPr>
            <p:cNvPr id="4" name="Group 3"/>
            <p:cNvGrpSpPr/>
            <p:nvPr/>
          </p:nvGrpSpPr>
          <p:grpSpPr>
            <a:xfrm>
              <a:off x="5715000" y="1412776"/>
              <a:ext cx="1080120" cy="4968552"/>
              <a:chOff x="5580112" y="1412776"/>
              <a:chExt cx="1080120" cy="4968552"/>
            </a:xfrm>
          </p:grpSpPr>
          <p:sp>
            <p:nvSpPr>
              <p:cNvPr id="5" name="Flowchart: Alternate Process 4"/>
              <p:cNvSpPr/>
              <p:nvPr/>
            </p:nvSpPr>
            <p:spPr>
              <a:xfrm>
                <a:off x="5580112" y="1412776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Start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80112" y="206955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Pick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80112" y="2717631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80112" y="3365703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Apply Paste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80112" y="4013775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80112" y="4653136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Mouth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80112" y="530991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Alternate Process 11"/>
              <p:cNvSpPr/>
              <p:nvPr/>
            </p:nvSpPr>
            <p:spPr>
              <a:xfrm>
                <a:off x="5580112" y="5949280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Stop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6" idx="0"/>
              </p:cNvCxnSpPr>
              <p:nvPr/>
            </p:nvCxnSpPr>
            <p:spPr>
              <a:xfrm>
                <a:off x="6120172" y="1844824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156176" y="2484185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156176" y="3132257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156176" y="3780329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156176" y="4428401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56176" y="5076473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156176" y="5733256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8" descr="http://www.drueckert.com/wp-content/uploads/Oral-Hygine-Brush-Teeth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019493"/>
              <a:ext cx="2033743" cy="250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66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Course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387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LTP: 3 0 2	</a:t>
            </a:r>
            <a:r>
              <a:rPr lang="en-US" sz="2000" kern="5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kern="50" dirty="0">
                <a:latin typeface="Times New Roman" panose="02020603050405020304" pitchFamily="18" charset="0"/>
                <a:ea typeface="SimSun" panose="02010600030101010101" pitchFamily="2" charset="-122"/>
              </a:rPr>
              <a:t>[3 lectures &amp; 2 Practical per week]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Credits: </a:t>
            </a:r>
            <a:r>
              <a:rPr lang="en-US" sz="3600" b="1" kern="5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  <a:p>
            <a:pPr marL="0" indent="0">
              <a:buNone/>
              <a:defRPr/>
            </a:pPr>
            <a:endParaRPr lang="en-US" sz="2000" kern="5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Text Book</a:t>
            </a:r>
          </a:p>
          <a:p>
            <a:pPr marL="0" indent="0">
              <a:buNone/>
              <a:defRPr/>
            </a:pPr>
            <a:r>
              <a:rPr lang="en-US" sz="20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OBJECT ORIENTED PROGRAMMING WITH ANSI &amp; </a:t>
            </a:r>
          </a:p>
          <a:p>
            <a:pPr marL="0" indent="0">
              <a:buNone/>
              <a:defRPr/>
            </a:pPr>
            <a:r>
              <a:rPr lang="en-US" sz="20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TRUBO C++ by ASHOK N. KAMTHANE, </a:t>
            </a:r>
          </a:p>
          <a:p>
            <a:pPr marL="0" indent="0">
              <a:buNone/>
              <a:defRPr/>
            </a:pPr>
            <a:r>
              <a:rPr lang="en-US" sz="20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PERASON EDUCATION</a:t>
            </a:r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Reference Books:</a:t>
            </a:r>
          </a:p>
          <a:p>
            <a:pPr marL="0" indent="0">
              <a:buNone/>
              <a:defRPr/>
            </a:pPr>
            <a:r>
              <a:rPr lang="en-US" sz="2400" cap="all" dirty="0"/>
              <a:t>Object Oriented Programming </a:t>
            </a:r>
          </a:p>
          <a:p>
            <a:pPr marL="0" indent="0">
              <a:buNone/>
              <a:defRPr/>
            </a:pPr>
            <a:r>
              <a:rPr lang="en-US" sz="2400" cap="all" dirty="0"/>
              <a:t>In C++ By Robert </a:t>
            </a:r>
            <a:r>
              <a:rPr lang="en-US" sz="2400" cap="all" dirty="0" err="1"/>
              <a:t>Lafore</a:t>
            </a:r>
            <a:r>
              <a:rPr lang="en-US" sz="2400" cap="all" dirty="0"/>
              <a:t>, </a:t>
            </a:r>
          </a:p>
          <a:p>
            <a:pPr marL="0" indent="0">
              <a:buNone/>
              <a:defRPr/>
            </a:pPr>
            <a:r>
              <a:rPr lang="en-US" sz="2400" cap="all" dirty="0" err="1"/>
              <a:t>Galgotia</a:t>
            </a:r>
            <a:r>
              <a:rPr lang="en-US" sz="2400" cap="all" dirty="0"/>
              <a:t> Publications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20E4E4-920F-4315-8F54-1CA3C454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1"/>
            <a:ext cx="1905000" cy="274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7C76B-1A58-46CB-B2A5-78C2C1782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000335"/>
            <a:ext cx="1905000" cy="26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Daily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us explore more as the day goes by…</a:t>
            </a:r>
            <a:endParaRPr lang="en-IN" altLang="en-US" dirty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0375" y="2346325"/>
            <a:ext cx="3540125" cy="3455988"/>
            <a:chOff x="460375" y="2134313"/>
            <a:chExt cx="3539495" cy="3454927"/>
          </a:xfrm>
        </p:grpSpPr>
        <p:pic>
          <p:nvPicPr>
            <p:cNvPr id="10" name="Picture 2" descr="http://toonclips.com/600/670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34313"/>
              <a:ext cx="3073524" cy="317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60375" y="5219908"/>
              <a:ext cx="353949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Going for a morning 0900 AM Class</a:t>
              </a:r>
              <a:endParaRPr lang="en-IN" altLang="en-US" sz="1800" b="1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59338" y="2209800"/>
            <a:ext cx="3332162" cy="3529013"/>
            <a:chOff x="4860032" y="1997551"/>
            <a:chExt cx="3330981" cy="3528973"/>
          </a:xfrm>
        </p:grpSpPr>
        <p:pic>
          <p:nvPicPr>
            <p:cNvPr id="8" name="Picture 4" descr="http://vecto.rs/1024/vector-of-a-happy-cartoon-summer-man-walking-with-a-big-smile-by-ron-leishman-2746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997551"/>
              <a:ext cx="3143980" cy="3205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5148064" y="5157192"/>
              <a:ext cx="304294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Going for a movie at 0900 AM</a:t>
              </a:r>
              <a:endParaRPr lang="en-IN" altLang="en-US" sz="1800" b="1"/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9975" y="6143625"/>
            <a:ext cx="7077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It is all about </a:t>
            </a:r>
            <a:r>
              <a:rPr lang="en-US" altLang="en-US" sz="2800" b="1" u="sng" dirty="0">
                <a:solidFill>
                  <a:srgbClr val="FF0000"/>
                </a:solidFill>
              </a:rPr>
              <a:t>WHICH</a:t>
            </a:r>
            <a:r>
              <a:rPr lang="en-US" altLang="en-US" sz="2800" b="1" dirty="0">
                <a:solidFill>
                  <a:srgbClr val="FF0000"/>
                </a:solidFill>
              </a:rPr>
              <a:t> program is loaded </a:t>
            </a:r>
            <a:r>
              <a:rPr lang="en-US" altLang="en-US" sz="2800" b="1" u="sng" dirty="0">
                <a:solidFill>
                  <a:srgbClr val="FF0000"/>
                </a:solidFill>
              </a:rPr>
              <a:t>WHEN</a:t>
            </a:r>
            <a:endParaRPr lang="en-IN" alt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1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Daily routine</a:t>
            </a:r>
            <a:endParaRPr lang="en-I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1050" y="2133600"/>
            <a:ext cx="1873250" cy="57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8438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842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The flow changes </a:t>
            </a:r>
            <a:endParaRPr lang="en-IN" altLang="en-US" dirty="0"/>
          </a:p>
        </p:txBody>
      </p:sp>
      <p:sp>
        <p:nvSpPr>
          <p:cNvPr id="18440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pic>
        <p:nvPicPr>
          <p:cNvPr id="18441" name="Picture 2" descr="http://toonclips.com/600/67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354513"/>
            <a:ext cx="2128838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" descr="http://vecto.rs/1024/vector-of-a-happy-cartoon-summer-man-walking-with-a-big-smile-by-ron-leishman-274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292600"/>
            <a:ext cx="147478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owchart: Alternate Process 15"/>
          <p:cNvSpPr/>
          <p:nvPr/>
        </p:nvSpPr>
        <p:spPr>
          <a:xfrm>
            <a:off x="3778250" y="1916113"/>
            <a:ext cx="1081088" cy="43338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276600" y="3265488"/>
            <a:ext cx="2087563" cy="1027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Where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Go?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8250" y="2636838"/>
            <a:ext cx="1081088" cy="43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Go!!!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4319588" y="2349500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319588" y="3068638"/>
            <a:ext cx="0" cy="196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1"/>
            <a:endCxn id="18441" idx="0"/>
          </p:cNvCxnSpPr>
          <p:nvPr/>
        </p:nvCxnSpPr>
        <p:spPr>
          <a:xfrm rot="10800000" flipV="1">
            <a:off x="1820863" y="3778250"/>
            <a:ext cx="1455737" cy="57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18442" idx="0"/>
          </p:cNvCxnSpPr>
          <p:nvPr/>
        </p:nvCxnSpPr>
        <p:spPr>
          <a:xfrm>
            <a:off x="5364163" y="3778250"/>
            <a:ext cx="1373187" cy="514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0" name="TextBox 27"/>
          <p:cNvSpPr txBox="1">
            <a:spLocks noChangeArrowheads="1"/>
          </p:cNvSpPr>
          <p:nvPr/>
        </p:nvSpPr>
        <p:spPr bwMode="auto">
          <a:xfrm>
            <a:off x="2547938" y="3500438"/>
            <a:ext cx="65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  <a:endParaRPr lang="en-IN" altLang="en-US" sz="1800"/>
          </a:p>
        </p:txBody>
      </p:sp>
      <p:sp>
        <p:nvSpPr>
          <p:cNvPr id="18451" name="TextBox 28"/>
          <p:cNvSpPr txBox="1">
            <a:spLocks noChangeArrowheads="1"/>
          </p:cNvSpPr>
          <p:nvPr/>
        </p:nvSpPr>
        <p:spPr bwMode="auto">
          <a:xfrm>
            <a:off x="5364163" y="350043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Movie</a:t>
            </a:r>
            <a:endParaRPr lang="en-IN" altLang="en-US" sz="1800"/>
          </a:p>
        </p:txBody>
      </p:sp>
      <p:sp>
        <p:nvSpPr>
          <p:cNvPr id="32" name="Flowchart: Alternate Process 31"/>
          <p:cNvSpPr/>
          <p:nvPr/>
        </p:nvSpPr>
        <p:spPr>
          <a:xfrm>
            <a:off x="1279525" y="6165850"/>
            <a:ext cx="1081088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6197600" y="6165850"/>
            <a:ext cx="1081088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8441" idx="2"/>
            <a:endCxn id="32" idx="0"/>
          </p:cNvCxnSpPr>
          <p:nvPr/>
        </p:nvCxnSpPr>
        <p:spPr>
          <a:xfrm flipH="1">
            <a:off x="1820863" y="587692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442" idx="2"/>
            <a:endCxn id="33" idx="0"/>
          </p:cNvCxnSpPr>
          <p:nvPr/>
        </p:nvCxnSpPr>
        <p:spPr>
          <a:xfrm flipH="1">
            <a:off x="6737350" y="5795963"/>
            <a:ext cx="0" cy="369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4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http://cdn01.dailycaller.com/wp-content/uploads/2012/10/Vladimir-Putin-sipping-tea.-Photo-AP-e13509569915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2492375"/>
            <a:ext cx="6096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Daily routine</a:t>
            </a:r>
            <a:endParaRPr lang="en-IN" altLang="en-US" dirty="0"/>
          </a:p>
        </p:txBody>
      </p:sp>
      <p:sp>
        <p:nvSpPr>
          <p:cNvPr id="19462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842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Yet another example but more complex</a:t>
            </a:r>
          </a:p>
        </p:txBody>
      </p:sp>
      <p:sp>
        <p:nvSpPr>
          <p:cNvPr id="19463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9464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076825" y="2060575"/>
            <a:ext cx="3311525" cy="1081088"/>
            <a:chOff x="5076056" y="2060848"/>
            <a:chExt cx="3312368" cy="1080120"/>
          </a:xfrm>
        </p:grpSpPr>
        <p:sp>
          <p:nvSpPr>
            <p:cNvPr id="9" name="Rounded Rectangle 8"/>
            <p:cNvSpPr/>
            <p:nvPr/>
          </p:nvSpPr>
          <p:spPr>
            <a:xfrm>
              <a:off x="6660784" y="2060848"/>
              <a:ext cx="1727640" cy="9357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Vision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>
              <a:off x="5076056" y="2528742"/>
              <a:ext cx="1584728" cy="612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608513" y="3284538"/>
            <a:ext cx="3779837" cy="936625"/>
            <a:chOff x="4608005" y="3284984"/>
            <a:chExt cx="3780419" cy="936104"/>
          </a:xfrm>
        </p:grpSpPr>
        <p:sp>
          <p:nvSpPr>
            <p:cNvPr id="26" name="Rounded Rectangle 25"/>
            <p:cNvSpPr/>
            <p:nvPr/>
          </p:nvSpPr>
          <p:spPr>
            <a:xfrm>
              <a:off x="6660958" y="3284984"/>
              <a:ext cx="172746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Smell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26" idx="1"/>
            </p:cNvCxnSpPr>
            <p:nvPr/>
          </p:nvCxnSpPr>
          <p:spPr>
            <a:xfrm flipH="1">
              <a:off x="4608005" y="3753036"/>
              <a:ext cx="2052953" cy="444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787900" y="4221163"/>
            <a:ext cx="3600450" cy="1295400"/>
            <a:chOff x="4788024" y="4221088"/>
            <a:chExt cx="3600400" cy="1296144"/>
          </a:xfrm>
        </p:grpSpPr>
        <p:sp>
          <p:nvSpPr>
            <p:cNvPr id="30" name="Rounded Rectangle 29"/>
            <p:cNvSpPr/>
            <p:nvPr/>
          </p:nvSpPr>
          <p:spPr>
            <a:xfrm>
              <a:off x="6659661" y="4581657"/>
              <a:ext cx="1728763" cy="935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Radiation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8" name="Straight Arrow Connector 17"/>
            <p:cNvCxnSpPr>
              <a:stCxn id="30" idx="1"/>
            </p:cNvCxnSpPr>
            <p:nvPr/>
          </p:nvCxnSpPr>
          <p:spPr>
            <a:xfrm flipH="1" flipV="1">
              <a:off x="4788024" y="4221088"/>
              <a:ext cx="1871637" cy="8275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276600" y="4635500"/>
            <a:ext cx="5111750" cy="2033588"/>
            <a:chOff x="3275856" y="4635134"/>
            <a:chExt cx="5112568" cy="2034226"/>
          </a:xfrm>
        </p:grpSpPr>
        <p:sp>
          <p:nvSpPr>
            <p:cNvPr id="34" name="Rounded Rectangle 33"/>
            <p:cNvSpPr/>
            <p:nvPr/>
          </p:nvSpPr>
          <p:spPr>
            <a:xfrm>
              <a:off x="6660948" y="5734029"/>
              <a:ext cx="1727476" cy="935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Touch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22" name="Straight Arrow Connector 21"/>
            <p:cNvCxnSpPr>
              <a:stCxn id="34" idx="1"/>
            </p:cNvCxnSpPr>
            <p:nvPr/>
          </p:nvCxnSpPr>
          <p:spPr>
            <a:xfrm flipH="1" flipV="1">
              <a:off x="3275856" y="4635134"/>
              <a:ext cx="3385092" cy="15657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8058150" y="1766888"/>
            <a:ext cx="762000" cy="4541837"/>
            <a:chOff x="8058373" y="1766801"/>
            <a:chExt cx="762100" cy="4542519"/>
          </a:xfrm>
        </p:grpSpPr>
        <p:pic>
          <p:nvPicPr>
            <p:cNvPr id="19482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4" y="176680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302694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4251077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554722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07975" y="5229225"/>
            <a:ext cx="3125788" cy="584200"/>
            <a:chOff x="307975" y="5229200"/>
            <a:chExt cx="3126324" cy="584775"/>
          </a:xfrm>
        </p:grpSpPr>
        <p:pic>
          <p:nvPicPr>
            <p:cNvPr id="19478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730" y="5337025"/>
              <a:ext cx="411039" cy="41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Box 38"/>
            <p:cNvSpPr txBox="1">
              <a:spLocks noChangeArrowheads="1"/>
            </p:cNvSpPr>
            <p:nvPr/>
          </p:nvSpPr>
          <p:spPr bwMode="auto">
            <a:xfrm>
              <a:off x="307975" y="5286399"/>
              <a:ext cx="172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all sensors</a:t>
              </a:r>
              <a:endParaRPr lang="en-IN" altLang="en-US" sz="2400"/>
            </a:p>
          </p:txBody>
        </p: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32769" y="5229200"/>
              <a:ext cx="583813" cy="58477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81" name="TextBox 48"/>
            <p:cNvSpPr txBox="1">
              <a:spLocks noChangeArrowheads="1"/>
            </p:cNvSpPr>
            <p:nvPr/>
          </p:nvSpPr>
          <p:spPr bwMode="auto">
            <a:xfrm>
              <a:off x="2858500" y="5301208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B050"/>
                  </a:solidFill>
                </a:rPr>
                <a:t>SIP</a:t>
              </a:r>
              <a:endParaRPr lang="en-IN" altLang="en-US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23850" y="5805488"/>
            <a:ext cx="3722688" cy="584200"/>
            <a:chOff x="323528" y="5805264"/>
            <a:chExt cx="3722641" cy="584775"/>
          </a:xfrm>
        </p:grpSpPr>
        <p:sp>
          <p:nvSpPr>
            <p:cNvPr id="19474" name="TextBox 52"/>
            <p:cNvSpPr txBox="1">
              <a:spLocks noChangeArrowheads="1"/>
            </p:cNvSpPr>
            <p:nvPr/>
          </p:nvSpPr>
          <p:spPr bwMode="auto">
            <a:xfrm>
              <a:off x="323528" y="5862463"/>
              <a:ext cx="18360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even one is</a:t>
              </a:r>
              <a:endParaRPr lang="en-IN" altLang="en-US" sz="2400"/>
            </a:p>
          </p:txBody>
        </p:sp>
        <p:sp>
          <p:nvSpPr>
            <p:cNvPr id="54" name="TextBox 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48322" y="5805264"/>
              <a:ext cx="583813" cy="58477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76" name="TextBox 54"/>
            <p:cNvSpPr txBox="1">
              <a:spLocks noChangeArrowheads="1"/>
            </p:cNvSpPr>
            <p:nvPr/>
          </p:nvSpPr>
          <p:spPr bwMode="auto">
            <a:xfrm>
              <a:off x="2874053" y="5877272"/>
              <a:ext cx="1172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</a:rPr>
                <a:t>WAIT!!!</a:t>
              </a:r>
              <a:endParaRPr lang="en-IN" altLang="en-US" sz="2400" b="1">
                <a:solidFill>
                  <a:srgbClr val="FF0000"/>
                </a:solidFill>
              </a:endParaRPr>
            </a:p>
          </p:txBody>
        </p:sp>
        <p:pic>
          <p:nvPicPr>
            <p:cNvPr id="19477" name="Picture 9" descr="http://www.clipartbest.com/cliparts/yco/6Mq/yco6MqgcE.jpe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877272"/>
              <a:ext cx="427807" cy="42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52600" y="2613025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</a:rPr>
              <a:t>Sipping TEA</a:t>
            </a:r>
            <a:endParaRPr lang="en-IN" alt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7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 what does this mean?</a:t>
            </a:r>
            <a:endParaRPr lang="en-I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75612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Take ANY activity of the day…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will have a set procedure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has to be done in a designated way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If not done the specified way will yield wrong results.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Success in doing it depends on how closer one is to the prescribed method.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This clearly shows that everything has a </a:t>
            </a:r>
            <a:endParaRPr lang="en-IN" altLang="en-US" dirty="0">
              <a:solidFill>
                <a:schemeClr val="accent1"/>
              </a:solidFill>
            </a:endParaRPr>
          </a:p>
        </p:txBody>
      </p:sp>
      <p:sp>
        <p:nvSpPr>
          <p:cNvPr id="2048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048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32138" y="5445125"/>
            <a:ext cx="2160587" cy="1085850"/>
            <a:chOff x="3131840" y="5661248"/>
            <a:chExt cx="2160240" cy="1152128"/>
          </a:xfrm>
        </p:grpSpPr>
        <p:sp>
          <p:nvSpPr>
            <p:cNvPr id="8" name="Oval 7"/>
            <p:cNvSpPr/>
            <p:nvPr/>
          </p:nvSpPr>
          <p:spPr>
            <a:xfrm>
              <a:off x="3131840" y="5699990"/>
              <a:ext cx="2160240" cy="111338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697" y="5661248"/>
              <a:ext cx="1832554" cy="1015663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lt"/>
                  <a:cs typeface="+mn-cs"/>
                </a:rPr>
                <a:t>Logic</a:t>
              </a:r>
            </a:p>
          </p:txBody>
        </p:sp>
      </p:grpSp>
      <p:pic>
        <p:nvPicPr>
          <p:cNvPr id="20489" name="Picture 4" descr="http://ctmls.ctreal.com/wp-content/uploads/2012/02/ppc-ad-copy-wri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125538"/>
            <a:ext cx="14366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6" descr="http://homedesigni.com/wp-content/uploads/2014/01/kitchen-clip-art-black-and-white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2781300"/>
            <a:ext cx="1520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436562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 descr="http://www.aperfectworld.org/clipart/communications/talking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699125"/>
            <a:ext cx="12065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55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Logic, logic and logic</a:t>
            </a:r>
            <a:endParaRPr lang="en-IN" altLang="en-US" dirty="0"/>
          </a:p>
        </p:txBody>
      </p:sp>
      <p:sp>
        <p:nvSpPr>
          <p:cNvPr id="21509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1510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3570593" y="3284984"/>
            <a:ext cx="2369559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Logic</a:t>
            </a:r>
          </a:p>
        </p:txBody>
      </p:sp>
      <p:pic>
        <p:nvPicPr>
          <p:cNvPr id="21512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2557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 descr="http://www.maranausd.org/images/pages/N7365/Math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2078038"/>
            <a:ext cx="1338263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5" descr="http://1.bp.blogspot.com/_ue2_vDGeEV8/TU8uTUUxRPI/AAAAAAAAFvo/zUYjtYJVp1E/s1600/hands+on+scienc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3068638"/>
            <a:ext cx="183197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7" descr="http://ww2.valdosta.edu/~bfellis/socialstudies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287838"/>
            <a:ext cx="1233488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9" descr="http://bestclipartblog.com/clipart-pics/weather-clipart-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99063"/>
            <a:ext cx="13636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1" descr="http://vector.me/files/images/1/1/110126/aircraft_clip_ar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5457825"/>
            <a:ext cx="1457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3" descr="http://ec.l.thumbs.canstockphoto.com/canstock631794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527175"/>
            <a:ext cx="9429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http://thumbs.dreamstime.com/z/bridge-collection-clip-art-various-bridges-3212170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4335463"/>
            <a:ext cx="1455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8" descr="http://fc09.deviantart.net/fs70/i/2011/246/0/a/biology_by_deviant_defaroe-d48qsmw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36825"/>
            <a:ext cx="2149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50688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there is logic in anything and everything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ways to represent logic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modes to modify and re-represent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should be methodology to implement and re-design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 for all this…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29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http://www.illustrationsof.com/royalty-free-computer-clipart-illustration-7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639888"/>
            <a:ext cx="2068512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6778625" cy="2044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logic machine to assimilate, understand, solve, store, retrieve and represent logic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188" y="3822700"/>
            <a:ext cx="6121400" cy="2044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There has to be a LANGUAGE to communicate with the logic machine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032250" y="4221163"/>
            <a:ext cx="4945063" cy="2379662"/>
            <a:chOff x="4032911" y="4221088"/>
            <a:chExt cx="4943941" cy="2379979"/>
          </a:xfrm>
        </p:grpSpPr>
        <p:pic>
          <p:nvPicPr>
            <p:cNvPr id="23562" name="Picture 7" descr="http://imageenvision.com/450/26236-clip-art-graphic-of-a-desktop-computer-cartoon-character-crashing-by-toons4biz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74" y="4221088"/>
              <a:ext cx="2343378" cy="234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>
              <a:off x="4032911" y="5662348"/>
              <a:ext cx="2699329" cy="9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700" b="1" dirty="0">
                  <a:solidFill>
                    <a:srgbClr val="002060"/>
                  </a:solidFill>
                </a:rPr>
                <a:t>Otherwise….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85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Diving deeper…</a:t>
            </a:r>
            <a:endParaRPr lang="en-IN" alt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0825" y="1484313"/>
            <a:ext cx="4894263" cy="2193925"/>
            <a:chOff x="251520" y="1484784"/>
            <a:chExt cx="4894165" cy="2193476"/>
          </a:xfrm>
        </p:grpSpPr>
        <p:pic>
          <p:nvPicPr>
            <p:cNvPr id="24590" name="Picture 8" descr="http://www.clipartbest.com/cliparts/dT6/eyz/dT6eyzaa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84784"/>
              <a:ext cx="1636812" cy="2193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loud Callout 6"/>
            <p:cNvSpPr/>
            <p:nvPr/>
          </p:nvSpPr>
          <p:spPr>
            <a:xfrm>
              <a:off x="2050122" y="1681594"/>
              <a:ext cx="3095563" cy="1799857"/>
            </a:xfrm>
            <a:prstGeom prst="cloudCallout">
              <a:avLst>
                <a:gd name="adj1" fmla="val -61551"/>
                <a:gd name="adj2" fmla="val -4678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How do I get A+ grade in CAP455?</a:t>
              </a:r>
              <a:endParaRPr lang="en-IN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19488" y="2978150"/>
            <a:ext cx="2119312" cy="2860675"/>
            <a:chOff x="3519450" y="2977566"/>
            <a:chExt cx="2118856" cy="2860934"/>
          </a:xfrm>
        </p:grpSpPr>
        <p:sp>
          <p:nvSpPr>
            <p:cNvPr id="9" name="Down Arrow 8"/>
            <p:cNvSpPr/>
            <p:nvPr/>
          </p:nvSpPr>
          <p:spPr>
            <a:xfrm>
              <a:off x="4163836" y="2977566"/>
              <a:ext cx="590423" cy="7001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24589" name="Picture 15" descr="http://designmascots.com/1024/clipart-of-a-confused-desktop-royalty-free-by-toons4biz-11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450" y="3678260"/>
              <a:ext cx="2118856" cy="216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08625" y="3808413"/>
            <a:ext cx="2835275" cy="1900237"/>
            <a:chOff x="5508104" y="3808870"/>
            <a:chExt cx="2835124" cy="1899020"/>
          </a:xfrm>
        </p:grpSpPr>
        <p:sp>
          <p:nvSpPr>
            <p:cNvPr id="11" name="Right Arrow 10"/>
            <p:cNvSpPr/>
            <p:nvPr/>
          </p:nvSpPr>
          <p:spPr>
            <a:xfrm>
              <a:off x="5508104" y="4437117"/>
              <a:ext cx="863554" cy="504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24587" name="Picture 18" descr="http://openclipart.org/image/800px/svg_to_png/15813/Arnoud999_Right_or_wrong_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808870"/>
              <a:ext cx="1899020" cy="1899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8287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Diving deeper…</a:t>
            </a:r>
            <a:endParaRPr lang="en-IN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188" y="126841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0825" y="1484313"/>
            <a:ext cx="4894263" cy="2193925"/>
            <a:chOff x="251520" y="1484784"/>
            <a:chExt cx="4894165" cy="2193476"/>
          </a:xfrm>
        </p:grpSpPr>
        <p:pic>
          <p:nvPicPr>
            <p:cNvPr id="25615" name="Picture 8" descr="http://www.clipartbest.com/cliparts/dT6/eyz/dT6eyzaa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84784"/>
              <a:ext cx="1636812" cy="2193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loud Callout 6"/>
            <p:cNvSpPr/>
            <p:nvPr/>
          </p:nvSpPr>
          <p:spPr>
            <a:xfrm>
              <a:off x="2050122" y="1681594"/>
              <a:ext cx="3095563" cy="1799857"/>
            </a:xfrm>
            <a:prstGeom prst="cloudCallout">
              <a:avLst>
                <a:gd name="adj1" fmla="val -61551"/>
                <a:gd name="adj2" fmla="val -4678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How do I get A+ grade in CAP455?</a:t>
              </a:r>
              <a:endParaRPr lang="en-IN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6267450" y="4478338"/>
            <a:ext cx="649288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03350" y="3068638"/>
            <a:ext cx="2520950" cy="2305050"/>
            <a:chOff x="1403648" y="3068960"/>
            <a:chExt cx="2520280" cy="2304256"/>
          </a:xfrm>
        </p:grpSpPr>
        <p:sp>
          <p:nvSpPr>
            <p:cNvPr id="3" name="Flowchart: Alternate Process 2"/>
            <p:cNvSpPr/>
            <p:nvPr/>
          </p:nvSpPr>
          <p:spPr>
            <a:xfrm>
              <a:off x="1403648" y="3860849"/>
              <a:ext cx="2520280" cy="1512367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If marks are greater than or equal to 85.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A program written in C++ language with </a:t>
              </a:r>
              <a:r>
                <a:rPr lang="en-US" sz="2000" b="1" dirty="0">
                  <a:solidFill>
                    <a:srgbClr val="FF0000"/>
                  </a:solidFill>
                </a:rPr>
                <a:t>LOGIC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2340024" y="3068960"/>
              <a:ext cx="720533" cy="7918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754438"/>
            <a:ext cx="2105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924300" y="3576638"/>
            <a:ext cx="2343150" cy="2081212"/>
            <a:chOff x="3923928" y="3576478"/>
            <a:chExt cx="2344172" cy="2081307"/>
          </a:xfrm>
        </p:grpSpPr>
        <p:pic>
          <p:nvPicPr>
            <p:cNvPr id="25611" name="Picture 2" descr="http://janellerydell.com/wp-content/uploads/2011/08/happy-pc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170" y="3576478"/>
              <a:ext cx="2011930" cy="208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ight Arrow 13"/>
            <p:cNvSpPr/>
            <p:nvPr/>
          </p:nvSpPr>
          <p:spPr>
            <a:xfrm>
              <a:off x="3923928" y="4522671"/>
              <a:ext cx="647983" cy="635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2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Khan Academy</a:t>
            </a:r>
          </a:p>
          <a:p>
            <a:pPr>
              <a:defRPr/>
            </a:pPr>
            <a:r>
              <a:rPr lang="en-US" dirty="0" err="1"/>
              <a:t>EdX</a:t>
            </a:r>
            <a:endParaRPr lang="en-US" dirty="0"/>
          </a:p>
          <a:p>
            <a:pPr>
              <a:defRPr/>
            </a:pPr>
            <a:r>
              <a:rPr lang="en-US" dirty="0"/>
              <a:t>Coursera</a:t>
            </a:r>
          </a:p>
          <a:p>
            <a:pPr>
              <a:defRPr/>
            </a:pPr>
            <a:r>
              <a:rPr lang="en-US" dirty="0"/>
              <a:t>Cplusplus.com</a:t>
            </a:r>
          </a:p>
          <a:p>
            <a:pPr>
              <a:defRPr/>
            </a:pPr>
            <a:r>
              <a:rPr lang="en-US" dirty="0"/>
              <a:t>www.cppforschool.com</a:t>
            </a:r>
          </a:p>
          <a:p>
            <a:pPr>
              <a:defRPr/>
            </a:pPr>
            <a:r>
              <a:rPr lang="en-US" dirty="0"/>
              <a:t>Learncpp.com</a:t>
            </a:r>
          </a:p>
          <a:p>
            <a:pPr>
              <a:defRPr/>
            </a:pPr>
            <a:r>
              <a:rPr lang="en-US" dirty="0"/>
              <a:t>And Above all…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5661248"/>
            <a:ext cx="509601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63185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4AECAD-32B5-7559-1C8B-953F47A2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3975"/>
            <a:ext cx="9144000" cy="4735513"/>
          </a:xfrm>
        </p:spPr>
        <p:txBody>
          <a:bodyPr>
            <a:normAutofit/>
          </a:bodyPr>
          <a:lstStyle/>
          <a:p>
            <a:pPr marL="448056" indent="-38404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4000" b="1" dirty="0">
              <a:solidFill>
                <a:srgbClr val="C00000"/>
              </a:solidFill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>
                <a:solidFill>
                  <a:srgbClr val="F04010"/>
                </a:solidFill>
              </a:rPr>
              <a:t>Practical CA						50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>
                <a:solidFill>
                  <a:srgbClr val="F04010"/>
                </a:solidFill>
              </a:rPr>
              <a:t>Attendance 						05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>
                <a:solidFill>
                  <a:srgbClr val="F04010"/>
                </a:solidFill>
              </a:rPr>
              <a:t>End Term Practical					45</a:t>
            </a:r>
          </a:p>
          <a:p>
            <a:pPr marL="64008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04010"/>
                </a:solidFill>
              </a:rPr>
              <a:t>	</a:t>
            </a:r>
          </a:p>
          <a:p>
            <a:pPr marL="64008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04010"/>
                </a:solidFill>
              </a:rPr>
              <a:t>	Total							100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10796BE9-4072-9E6B-BB33-8496E7A1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91400" cy="1143000"/>
          </a:xfrm>
        </p:spPr>
        <p:txBody>
          <a:bodyPr/>
          <a:lstStyle/>
          <a:p>
            <a:pPr marL="484188" eaLnBrk="1" hangingPunct="1"/>
            <a:r>
              <a:rPr lang="en-US" altLang="en-US" sz="4000">
                <a:solidFill>
                  <a:srgbClr val="FF0000"/>
                </a:solidFill>
              </a:rPr>
              <a:t>Course Assessment Model</a:t>
            </a:r>
            <a:endParaRPr lang="en-IN" altLang="en-US" sz="400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268259-4DFC-6A75-9408-862E87C90D5E}"/>
              </a:ext>
            </a:extLst>
          </p:cNvPr>
          <p:cNvCxnSpPr/>
          <p:nvPr/>
        </p:nvCxnSpPr>
        <p:spPr>
          <a:xfrm>
            <a:off x="217488" y="94456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77D2A483-561B-DC2C-D0D1-3D3501B2B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7653" name="Object 2">
                        <a:extLst>
                          <a:ext uri="{FF2B5EF4-FFF2-40B4-BE49-F238E27FC236}">
                            <a16:creationId xmlns:a16="http://schemas.microsoft.com/office/drawing/2014/main" id="{77D2A483-561B-DC2C-D0D1-3D3501B2B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Next :Principles of OOP's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4">
            <a:extLst>
              <a:ext uri="{FF2B5EF4-FFF2-40B4-BE49-F238E27FC236}">
                <a16:creationId xmlns:a16="http://schemas.microsoft.com/office/drawing/2014/main" id="{BD10362C-B9A0-C294-6AE1-993703052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6738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 sz="3600" b="1" dirty="0"/>
              <a:t>Prerequisites for the Course</a:t>
            </a:r>
          </a:p>
          <a:p>
            <a:pPr algn="ctr"/>
            <a:endParaRPr lang="en-IN" altLang="en-US" sz="3600" b="1" dirty="0"/>
          </a:p>
          <a:p>
            <a:endParaRPr lang="en-IN" altLang="en-US" dirty="0"/>
          </a:p>
          <a:p>
            <a:r>
              <a:rPr lang="en-IN" altLang="en-US" dirty="0"/>
              <a:t>A basic understanding of Programming</a:t>
            </a:r>
          </a:p>
          <a:p>
            <a:r>
              <a:rPr lang="en-IN" altLang="en-US" dirty="0"/>
              <a:t>(like C, BASIC, etc.)</a:t>
            </a:r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5FC83E1-A7CC-F558-FB31-511F2A53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Course Cohort </a:t>
            </a:r>
            <a:r>
              <a:rPr lang="en-US" altLang="en-US" dirty="0"/>
              <a:t>Mapping </a:t>
            </a:r>
            <a:br>
              <a:rPr lang="en-US" altLang="en-US" dirty="0"/>
            </a:br>
            <a:r>
              <a:rPr lang="en-US" altLang="en-US" dirty="0"/>
              <a:t>(mapping with skill set)</a:t>
            </a:r>
            <a:endParaRPr lang="en-IN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572C040-366A-F681-FE4A-A6135AFB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38400"/>
            <a:ext cx="8229600" cy="609600"/>
          </a:xfrm>
        </p:spPr>
        <p:txBody>
          <a:bodyPr>
            <a:normAutofit fontScale="77500" lnSpcReduction="20000"/>
          </a:bodyPr>
          <a:lstStyle/>
          <a:p>
            <a:r>
              <a:rPr lang="en-IN" altLang="en-US" dirty="0">
                <a:solidFill>
                  <a:srgbClr val="000000"/>
                </a:solidFill>
              </a:rPr>
              <a:t>C++ -&gt; </a:t>
            </a:r>
            <a:r>
              <a:rPr lang="en-US" altLang="en-US" dirty="0">
                <a:solidFill>
                  <a:srgbClr val="000000"/>
                </a:solidFill>
              </a:rPr>
              <a:t>Software Engineer/ Software Development Engineer</a:t>
            </a:r>
            <a:endParaRPr lang="en-IN" alt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8CBF5C7-015B-E078-0BAD-94E63C6C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rgbClr val="000000"/>
                </a:solidFill>
              </a:rPr>
              <a:t>Course Enrichment </a:t>
            </a:r>
            <a:endParaRPr lang="en-IN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2D49AC6-011E-1940-CFF1-2E9B9E0B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8" y="1600200"/>
            <a:ext cx="82296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00" dirty="0">
                <a:solidFill>
                  <a:srgbClr val="000000"/>
                </a:solidFill>
              </a:rPr>
              <a:t>Basic OOPs concepts</a:t>
            </a:r>
          </a:p>
          <a:p>
            <a:r>
              <a:rPr lang="en-US" altLang="en-US" sz="1800" dirty="0">
                <a:solidFill>
                  <a:srgbClr val="000000"/>
                </a:solidFill>
              </a:rPr>
              <a:t>Generic programming with templates</a:t>
            </a:r>
          </a:p>
          <a:p>
            <a:r>
              <a:rPr lang="en-US" altLang="en-US" sz="1800" dirty="0">
                <a:solidFill>
                  <a:srgbClr val="000000"/>
                </a:solidFill>
              </a:rPr>
              <a:t>Templates and Macros</a:t>
            </a:r>
          </a:p>
          <a:p>
            <a:r>
              <a:rPr lang="en-US" altLang="en-US" sz="1800" dirty="0">
                <a:solidFill>
                  <a:srgbClr val="000000"/>
                </a:solidFill>
              </a:rPr>
              <a:t>Pointers</a:t>
            </a:r>
            <a:endParaRPr lang="en-I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/>
              <a:t>Program Outcomes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64175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4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/>
              <a:t>Program Outcomes …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8" y="1524000"/>
            <a:ext cx="898134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89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>
            <a:extLst>
              <a:ext uri="{FF2B5EF4-FFF2-40B4-BE49-F238E27FC236}">
                <a16:creationId xmlns:a16="http://schemas.microsoft.com/office/drawing/2014/main" id="{794E55BE-FB45-76CA-08E7-088037EF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772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4897</TotalTime>
  <Words>722</Words>
  <Application>Microsoft Office PowerPoint</Application>
  <PresentationFormat>On-screen Show (4:3)</PresentationFormat>
  <Paragraphs>158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Arial Rounded MT Bold</vt:lpstr>
      <vt:lpstr>Calibri</vt:lpstr>
      <vt:lpstr>Courier New</vt:lpstr>
      <vt:lpstr>Tahoma</vt:lpstr>
      <vt:lpstr>Times New Roman</vt:lpstr>
      <vt:lpstr>Wingdings</vt:lpstr>
      <vt:lpstr>Wingdings 2</vt:lpstr>
      <vt:lpstr>Lpu theme final with copyright(S)</vt:lpstr>
      <vt:lpstr>CAP455 OBJECT ORIENTED PROGRAMMING USING C++</vt:lpstr>
      <vt:lpstr>Course Details</vt:lpstr>
      <vt:lpstr>Course Assessment Model</vt:lpstr>
      <vt:lpstr>PowerPoint Presentation</vt:lpstr>
      <vt:lpstr>Course Cohort Mapping  (mapping with skill set)</vt:lpstr>
      <vt:lpstr>Course Enrichment </vt:lpstr>
      <vt:lpstr>Program Outcomes</vt:lpstr>
      <vt:lpstr>Program Outcomes …</vt:lpstr>
      <vt:lpstr>PowerPoint Presentation</vt:lpstr>
      <vt:lpstr> Course Outcomes: </vt:lpstr>
      <vt:lpstr>The Course Content</vt:lpstr>
      <vt:lpstr>Unit Details</vt:lpstr>
      <vt:lpstr>Unit Details …</vt:lpstr>
      <vt:lpstr>Unit Details …</vt:lpstr>
      <vt:lpstr>The hitch…</vt:lpstr>
      <vt:lpstr>Let us re-invent ourselves</vt:lpstr>
      <vt:lpstr>Daily routine</vt:lpstr>
      <vt:lpstr>PowerPoint Presentation</vt:lpstr>
      <vt:lpstr>Daily routine</vt:lpstr>
      <vt:lpstr>Daily routine</vt:lpstr>
      <vt:lpstr>Daily routine</vt:lpstr>
      <vt:lpstr>Daily routine</vt:lpstr>
      <vt:lpstr>So what does this mean?</vt:lpstr>
      <vt:lpstr>Logic, logic and logic</vt:lpstr>
      <vt:lpstr>What next?</vt:lpstr>
      <vt:lpstr>What next?</vt:lpstr>
      <vt:lpstr>Diving deeper…</vt:lpstr>
      <vt:lpstr>Diving deeper…</vt:lpstr>
      <vt:lpstr>Acknowledgements</vt:lpstr>
      <vt:lpstr> Next :Principles of OOP's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15850</cp:lastModifiedBy>
  <cp:revision>205</cp:revision>
  <dcterms:created xsi:type="dcterms:W3CDTF">2014-05-25T11:13:57Z</dcterms:created>
  <dcterms:modified xsi:type="dcterms:W3CDTF">2024-08-07T09:02:54Z</dcterms:modified>
</cp:coreProperties>
</file>