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8288000" cy="27432000"/>
  <p:notesSz cx="6858000" cy="9144000"/>
  <p:defaultTextStyle>
    <a:lvl1pPr defTabSz="2611437">
      <a:defRPr sz="5100">
        <a:latin typeface="Calibri"/>
        <a:ea typeface="Calibri"/>
        <a:cs typeface="Calibri"/>
        <a:sym typeface="Calibri"/>
      </a:defRPr>
    </a:lvl1pPr>
    <a:lvl2pPr indent="457200" defTabSz="2611437">
      <a:defRPr sz="5100">
        <a:latin typeface="Calibri"/>
        <a:ea typeface="Calibri"/>
        <a:cs typeface="Calibri"/>
        <a:sym typeface="Calibri"/>
      </a:defRPr>
    </a:lvl2pPr>
    <a:lvl3pPr indent="914400" defTabSz="2611437">
      <a:defRPr sz="5100">
        <a:latin typeface="Calibri"/>
        <a:ea typeface="Calibri"/>
        <a:cs typeface="Calibri"/>
        <a:sym typeface="Calibri"/>
      </a:defRPr>
    </a:lvl3pPr>
    <a:lvl4pPr indent="1371600" defTabSz="2611437">
      <a:defRPr sz="5100">
        <a:latin typeface="Calibri"/>
        <a:ea typeface="Calibri"/>
        <a:cs typeface="Calibri"/>
        <a:sym typeface="Calibri"/>
      </a:defRPr>
    </a:lvl4pPr>
    <a:lvl5pPr indent="1828800" defTabSz="2611437">
      <a:defRPr sz="5100">
        <a:latin typeface="Calibri"/>
        <a:ea typeface="Calibri"/>
        <a:cs typeface="Calibri"/>
        <a:sym typeface="Calibri"/>
      </a:defRPr>
    </a:lvl5pPr>
    <a:lvl6pPr defTabSz="2611437">
      <a:defRPr sz="5100">
        <a:latin typeface="Calibri"/>
        <a:ea typeface="Calibri"/>
        <a:cs typeface="Calibri"/>
        <a:sym typeface="Calibri"/>
      </a:defRPr>
    </a:lvl6pPr>
    <a:lvl7pPr defTabSz="2611437">
      <a:defRPr sz="5100">
        <a:latin typeface="Calibri"/>
        <a:ea typeface="Calibri"/>
        <a:cs typeface="Calibri"/>
        <a:sym typeface="Calibri"/>
      </a:defRPr>
    </a:lvl7pPr>
    <a:lvl8pPr defTabSz="2611437">
      <a:defRPr sz="5100">
        <a:latin typeface="Calibri"/>
        <a:ea typeface="Calibri"/>
        <a:cs typeface="Calibri"/>
        <a:sym typeface="Calibri"/>
      </a:defRPr>
    </a:lvl8pPr>
    <a:lvl9pPr defTabSz="2611437">
      <a:defRPr sz="5100"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view3D>
      <c:rotX val="8"/>
      <c:hPercent val="157"/>
      <c:rotY val="9"/>
      <c:depthPercent val="84"/>
      <c:rAngAx val="1"/>
      <c:perspective val="30"/>
    </c:view3D>
    <c:floor>
      <c:spPr>
        <a:noFill/>
        <a:ln>
          <a:noFill/>
        </a:ln>
        <a:effectLst/>
      </c:spPr>
    </c:floor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/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80000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# ###/###" sourceLinked="0"/>
            <c:txPr>
              <a:bodyPr/>
              <a:lstStyle/>
              <a:p>
                <a:pPr lvl="0"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Great Britain</c:v>
                </c:pt>
                <c:pt idx="1">
                  <c:v>Switzerland   </c:v>
                </c:pt>
                <c:pt idx="2">
                  <c:v>Netherlands</c:v>
                </c:pt>
                <c:pt idx="3">
                  <c:v>Japan</c:v>
                </c:pt>
                <c:pt idx="4">
                  <c:v>Italy</c:v>
                </c:pt>
                <c:pt idx="5">
                  <c:v>Belgium</c:v>
                </c:pt>
                <c:pt idx="6">
                  <c:v>Spain         </c:v>
                </c:pt>
                <c:pt idx="7">
                  <c:v>Qatar</c:v>
                </c:pt>
                <c:pt idx="8">
                  <c:v>Nigeria</c:v>
                </c:pt>
                <c:pt idx="9">
                  <c:v>Ecuador  </c:v>
                </c:pt>
                <c:pt idx="10">
                  <c:v>China</c:v>
                </c:pt>
                <c:pt idx="11">
                  <c:v>France</c:v>
                </c:pt>
                <c:pt idx="12">
                  <c:v>Russia        </c:v>
                </c:pt>
                <c:pt idx="13">
                  <c:v>Germany       </c:v>
                </c:pt>
                <c:pt idx="14">
                  <c:v>Saudi Arabia </c:v>
                </c:pt>
                <c:pt idx="15">
                  <c:v>Guinea-Bissau   </c:v>
                </c:pt>
                <c:pt idx="16">
                  <c:v>Senegal</c:v>
                </c:pt>
                <c:pt idx="17">
                  <c:v>United States </c:v>
                </c:pt>
                <c:pt idx="18">
                  <c:v>Mali</c:v>
                </c:pt>
                <c:pt idx="19">
                  <c:v>Cote d'Ivoire </c:v>
                </c:pt>
              </c:strCache>
            </c:strRef>
          </c:cat>
          <c:val>
            <c:numRef>
              <c:f>Sheet1!$B$2:$B$21</c:f>
              <c:numCache>
                <c:ptCount val="20"/>
                <c:pt idx="0">
                  <c:v>1.000000</c:v>
                </c:pt>
                <c:pt idx="1">
                  <c:v>1.000000</c:v>
                </c:pt>
                <c:pt idx="2">
                  <c:v>1.000000</c:v>
                </c:pt>
                <c:pt idx="3">
                  <c:v>2.000000</c:v>
                </c:pt>
                <c:pt idx="4">
                  <c:v>2.000000</c:v>
                </c:pt>
                <c:pt idx="5">
                  <c:v>2.000000</c:v>
                </c:pt>
                <c:pt idx="6">
                  <c:v>3.000000</c:v>
                </c:pt>
                <c:pt idx="7">
                  <c:v>3.000000</c:v>
                </c:pt>
                <c:pt idx="8">
                  <c:v>3.000000</c:v>
                </c:pt>
                <c:pt idx="9">
                  <c:v>4.000000</c:v>
                </c:pt>
                <c:pt idx="10">
                  <c:v>5.000000</c:v>
                </c:pt>
                <c:pt idx="11">
                  <c:v>7.000000</c:v>
                </c:pt>
                <c:pt idx="12">
                  <c:v>9.000000</c:v>
                </c:pt>
                <c:pt idx="13">
                  <c:v>12.000000</c:v>
                </c:pt>
                <c:pt idx="14">
                  <c:v>13.000000</c:v>
                </c:pt>
                <c:pt idx="15">
                  <c:v>14.000000</c:v>
                </c:pt>
                <c:pt idx="16">
                  <c:v>19.000000</c:v>
                </c:pt>
                <c:pt idx="17">
                  <c:v>46.000000</c:v>
                </c:pt>
                <c:pt idx="18">
                  <c:v>55.000000</c:v>
                </c:pt>
                <c:pt idx="19">
                  <c:v>58.000000</c:v>
                </c:pt>
              </c:numCache>
            </c:numRef>
          </c:val>
          <c:shape val="box"/>
        </c:ser>
        <c:gapWidth val="40"/>
        <c:gapDepth val="150"/>
        <c:shape val="box"/>
        <c:axId val="0"/>
        <c:axId val="1"/>
        <c:axId val="2"/>
      </c:bar3DChart>
      <c:catAx>
        <c:axId val="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1" strike="noStrike" sz="1000" u="none">
                <a:solidFill>
                  <a:srgbClr val="000000"/>
                </a:solidFill>
                <a:effectLst>
                  <a:outerShdw sx="100000" sy="100000" kx="0" ky="0" algn="b" rotWithShape="0" blurRad="0" dist="38100" dir="2700000">
                    <a:srgbClr val="000000"/>
                  </a:outerShdw>
                </a:effectLst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  <c:max val="60"/>
          <c:min val="0"/>
        </c:scaling>
        <c:delete val="0"/>
        <c:axPos val="b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12"/>
        <c:minorUnit val="6"/>
      </c:valAx>
      <c:serAx>
        <c:axId val="2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/>
          </a:p>
        </c:txPr>
        <c:crossAx val="1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view3D>
      <c:rotX val="19"/>
      <c:hPercent val="52"/>
      <c:rotY val="23"/>
      <c:depthPercent val="47"/>
      <c:rAngAx val="0"/>
      <c:perspective val="30"/>
    </c:view3D>
    <c:floor>
      <c:spPr>
        <a:noFill/>
        <a:ln>
          <a:noFill/>
        </a:ln>
        <a:effectLst/>
      </c:spPr>
    </c:floor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/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39700" dist="0" dir="6782151">
                <a:srgbClr val="000000">
                  <a:alpha val="57774"/>
                </a:srgbClr>
              </a:outerShdw>
            </a:effectLst>
          </c:spPr>
          <c:invertIfNegative val="0"/>
          <c:dLbls>
            <c:numFmt formatCode="General" sourceLinked="0"/>
            <c:txPr>
              <a:bodyPr/>
              <a:lstStyle/>
              <a:p>
                <a:pPr lvl="0"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Guinea</c:v>
                </c:pt>
                <c:pt idx="1">
                  <c:v>Liberia</c:v>
                </c:pt>
                <c:pt idx="2">
                  <c:v>Sierra Leone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3555.000000</c:v>
                </c:pt>
                <c:pt idx="1">
                  <c:v>8935.000000</c:v>
                </c:pt>
                <c:pt idx="2">
                  <c:v>14037.000000</c:v>
                </c:pt>
              </c:numCache>
            </c:numRef>
          </c:val>
          <c:shape val="box"/>
        </c:ser>
        <c:gapWidth val="90"/>
        <c:gapDepth val="150"/>
        <c:shape val="box"/>
        <c:axId val="0"/>
        <c:axId val="1"/>
        <c:axId val="2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1" strike="noStrike" sz="1000" u="none">
                <a:solidFill>
                  <a:srgbClr val="000000"/>
                </a:solidFill>
                <a:effectLst>
                  <a:outerShdw sx="100000" sy="100000" kx="0" ky="0" algn="b" rotWithShape="0" blurRad="0" dist="38100" dir="2700000">
                    <a:srgbClr val="000000"/>
                  </a:outerShdw>
                </a:effectLst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1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4000"/>
        <c:minorUnit val="2000"/>
      </c:valAx>
      <c:serAx>
        <c:axId val="2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/>
          </a:p>
        </c:txPr>
        <c:crossAx val="1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view3D>
      <c:rotX val="7"/>
      <c:hPercent val="124"/>
      <c:rotY val="15"/>
      <c:depthPercent val="38"/>
      <c:rAngAx val="1"/>
      <c:perspective val="30"/>
    </c:view3D>
    <c:floor>
      <c:spPr>
        <a:noFill/>
        <a:ln>
          <a:noFill/>
        </a:ln>
        <a:effectLst/>
      </c:spPr>
    </c:floor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 idx="0">
                  <c:v>90 Days</c:v>
                </c:pt>
              </c:strCache>
            </c:strRef>
          </c:tx>
          <c:spPr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tl" rotWithShape="1" blurRad="165100" dist="0" dir="7800000">
                <a:srgbClr val="000000">
                  <a:alpha val="50000"/>
                </a:srgbClr>
              </a:outerShdw>
            </a:effectLst>
          </c:spPr>
          <c:invertIfNegative val="0"/>
          <c:pictureOptions>
            <c:pictureFormat val="stretch"/>
          </c:pictureOptions>
          <c:dLbls>
            <c:numFmt formatCode="General" sourceLinked="0"/>
            <c:txPr>
              <a:bodyPr/>
              <a:lstStyle/>
              <a:p>
                <a:pPr lvl="0"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Sheet1!$A$2:$A$24</c:f>
              <c:strCache>
                <c:ptCount val="23"/>
                <c:pt idx="0">
                  <c:v>India</c:v>
                </c:pt>
                <c:pt idx="1">
                  <c:v>Trinidad and Tobago</c:v>
                </c:pt>
                <c:pt idx="2">
                  <c:v>Gambia, The</c:v>
                </c:pt>
                <c:pt idx="3">
                  <c:v>Thailand</c:v>
                </c:pt>
                <c:pt idx="4">
                  <c:v>Spain</c:v>
                </c:pt>
                <c:pt idx="5">
                  <c:v>Switzerland</c:v>
                </c:pt>
                <c:pt idx="6">
                  <c:v>Hungary</c:v>
                </c:pt>
                <c:pt idx="7">
                  <c:v>Italy</c:v>
                </c:pt>
                <c:pt idx="8">
                  <c:v>Poland</c:v>
                </c:pt>
                <c:pt idx="9">
                  <c:v>Brazil</c:v>
                </c:pt>
                <c:pt idx="10">
                  <c:v>Burkina Faso</c:v>
                </c:pt>
                <c:pt idx="11">
                  <c:v>Belgium</c:v>
                </c:pt>
                <c:pt idx="12">
                  <c:v>Saudi Arabia</c:v>
                </c:pt>
                <c:pt idx="13">
                  <c:v>United Kingdom</c:v>
                </c:pt>
                <c:pt idx="14">
                  <c:v>France</c:v>
                </c:pt>
                <c:pt idx="15">
                  <c:v>Ghana</c:v>
                </c:pt>
                <c:pt idx="16">
                  <c:v>United States</c:v>
                </c:pt>
                <c:pt idx="17">
                  <c:v>Germany</c:v>
                </c:pt>
                <c:pt idx="18">
                  <c:v>Korea, South</c:v>
                </c:pt>
                <c:pt idx="19">
                  <c:v>Netherlands</c:v>
                </c:pt>
                <c:pt idx="20">
                  <c:v>Japan</c:v>
                </c:pt>
                <c:pt idx="21">
                  <c:v>Singapore</c:v>
                </c:pt>
                <c:pt idx="22">
                  <c:v>Turkey</c:v>
                </c:pt>
              </c:strCache>
            </c:strRef>
          </c:cat>
          <c:val>
            <c:numRef>
              <c:f>Sheet1!$B$2:$B$24</c:f>
              <c:numCache>
                <c:ptCount val="23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0.000000</c:v>
                </c:pt>
                <c:pt idx="4">
                  <c:v>0.000000</c:v>
                </c:pt>
                <c:pt idx="5">
                  <c:v>0.000000</c:v>
                </c:pt>
                <c:pt idx="6">
                  <c:v>0.000000</c:v>
                </c:pt>
                <c:pt idx="7">
                  <c:v>0.000000</c:v>
                </c:pt>
                <c:pt idx="8">
                  <c:v>0.000000</c:v>
                </c:pt>
                <c:pt idx="9">
                  <c:v>0.000000</c:v>
                </c:pt>
                <c:pt idx="10">
                  <c:v>0.000000</c:v>
                </c:pt>
                <c:pt idx="11">
                  <c:v>0.000000</c:v>
                </c:pt>
                <c:pt idx="12">
                  <c:v>0.000000</c:v>
                </c:pt>
                <c:pt idx="13">
                  <c:v>5.000000</c:v>
                </c:pt>
                <c:pt idx="14">
                  <c:v>0.000000</c:v>
                </c:pt>
                <c:pt idx="15">
                  <c:v>0.000000</c:v>
                </c:pt>
                <c:pt idx="16">
                  <c:v>0.000000</c:v>
                </c:pt>
                <c:pt idx="17">
                  <c:v>0.000000</c:v>
                </c:pt>
                <c:pt idx="18">
                  <c:v>0.000000</c:v>
                </c:pt>
                <c:pt idx="19">
                  <c:v>0.000000</c:v>
                </c:pt>
                <c:pt idx="20">
                  <c:v>0.000000</c:v>
                </c:pt>
                <c:pt idx="21">
                  <c:v>0.000000</c:v>
                </c:pt>
                <c:pt idx="22">
                  <c:v>0.000000</c:v>
                </c:pt>
              </c:numCache>
            </c:numRef>
          </c:val>
          <c:shape val="box"/>
        </c:ser>
        <c:ser>
          <c:idx val="1"/>
          <c:order val="1"/>
          <c:tx>
            <c:strRef>
              <c:f>Sheet1!$C$1</c:f>
              <c:strCache>
                <c:pt idx="0">
                  <c:v>180 Days</c:v>
                </c:pt>
              </c:strCache>
            </c:strRef>
          </c:tx>
          <c:spPr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tl" rotWithShape="1" blurRad="165100" dist="0" dir="7800000">
                <a:srgbClr val="000000">
                  <a:alpha val="50000"/>
                </a:srgbClr>
              </a:outerShdw>
            </a:effectLst>
          </c:spPr>
          <c:invertIfNegative val="0"/>
          <c:pictureOptions>
            <c:pictureFormat val="stretch"/>
          </c:pictureOptions>
          <c:dLbls>
            <c:numFmt formatCode="General" sourceLinked="0"/>
            <c:txPr>
              <a:bodyPr/>
              <a:lstStyle/>
              <a:p>
                <a:pPr lvl="0"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Sheet1!$A$2:$A$24</c:f>
              <c:strCache>
                <c:ptCount val="23"/>
                <c:pt idx="0">
                  <c:v>India</c:v>
                </c:pt>
                <c:pt idx="1">
                  <c:v>Trinidad and Tobago</c:v>
                </c:pt>
                <c:pt idx="2">
                  <c:v>Gambia, The</c:v>
                </c:pt>
                <c:pt idx="3">
                  <c:v>Thailand</c:v>
                </c:pt>
                <c:pt idx="4">
                  <c:v>Spain</c:v>
                </c:pt>
                <c:pt idx="5">
                  <c:v>Switzerland</c:v>
                </c:pt>
                <c:pt idx="6">
                  <c:v>Hungary</c:v>
                </c:pt>
                <c:pt idx="7">
                  <c:v>Italy</c:v>
                </c:pt>
                <c:pt idx="8">
                  <c:v>Poland</c:v>
                </c:pt>
                <c:pt idx="9">
                  <c:v>Brazil</c:v>
                </c:pt>
                <c:pt idx="10">
                  <c:v>Burkina Faso</c:v>
                </c:pt>
                <c:pt idx="11">
                  <c:v>Belgium</c:v>
                </c:pt>
                <c:pt idx="12">
                  <c:v>Saudi Arabia</c:v>
                </c:pt>
                <c:pt idx="13">
                  <c:v>United Kingdom</c:v>
                </c:pt>
                <c:pt idx="14">
                  <c:v>France</c:v>
                </c:pt>
                <c:pt idx="15">
                  <c:v>Ghana</c:v>
                </c:pt>
                <c:pt idx="16">
                  <c:v>United States</c:v>
                </c:pt>
                <c:pt idx="17">
                  <c:v>Germany</c:v>
                </c:pt>
                <c:pt idx="18">
                  <c:v>Korea, South</c:v>
                </c:pt>
                <c:pt idx="19">
                  <c:v>Netherlands</c:v>
                </c:pt>
                <c:pt idx="20">
                  <c:v>Japan</c:v>
                </c:pt>
                <c:pt idx="21">
                  <c:v>Singapore</c:v>
                </c:pt>
                <c:pt idx="22">
                  <c:v>Turkey</c:v>
                </c:pt>
              </c:strCache>
            </c:strRef>
          </c:cat>
          <c:val>
            <c:numRef>
              <c:f>Sheet1!$C$2:$C$24</c:f>
              <c:numCache>
                <c:ptCount val="23"/>
                <c:pt idx="0">
                  <c:v>3.000000</c:v>
                </c:pt>
                <c:pt idx="1">
                  <c:v>3.000000</c:v>
                </c:pt>
                <c:pt idx="2">
                  <c:v>4.000000</c:v>
                </c:pt>
                <c:pt idx="3">
                  <c:v>4.000000</c:v>
                </c:pt>
                <c:pt idx="4">
                  <c:v>5.000000</c:v>
                </c:pt>
                <c:pt idx="5">
                  <c:v>5.000000</c:v>
                </c:pt>
                <c:pt idx="6">
                  <c:v>7.000000</c:v>
                </c:pt>
                <c:pt idx="7">
                  <c:v>7.000000</c:v>
                </c:pt>
                <c:pt idx="8">
                  <c:v>7.000000</c:v>
                </c:pt>
                <c:pt idx="9">
                  <c:v>8.000000</c:v>
                </c:pt>
                <c:pt idx="10">
                  <c:v>10.000000</c:v>
                </c:pt>
                <c:pt idx="11">
                  <c:v>11.000000</c:v>
                </c:pt>
                <c:pt idx="12">
                  <c:v>16.000000</c:v>
                </c:pt>
                <c:pt idx="13">
                  <c:v>18.000000</c:v>
                </c:pt>
                <c:pt idx="14">
                  <c:v>19.000000</c:v>
                </c:pt>
                <c:pt idx="15">
                  <c:v>28.000000</c:v>
                </c:pt>
                <c:pt idx="16">
                  <c:v>29.000000</c:v>
                </c:pt>
                <c:pt idx="17">
                  <c:v>32.000000</c:v>
                </c:pt>
                <c:pt idx="18">
                  <c:v>41.000000</c:v>
                </c:pt>
                <c:pt idx="19">
                  <c:v>58.000000</c:v>
                </c:pt>
                <c:pt idx="20">
                  <c:v>79.000000</c:v>
                </c:pt>
                <c:pt idx="21">
                  <c:v>109.000000</c:v>
                </c:pt>
                <c:pt idx="22">
                  <c:v>244.000000</c:v>
                </c:pt>
              </c:numCache>
            </c:numRef>
          </c:val>
          <c:shape val="box"/>
        </c:ser>
        <c:gapWidth val="40"/>
        <c:gapDepth val="150"/>
        <c:shape val="box"/>
        <c:axId val="0"/>
        <c:axId val="1"/>
        <c:axId val="2"/>
      </c:bar3DChart>
      <c:catAx>
        <c:axId val="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800" u="none">
                <a:solidFill>
                  <a:srgbClr val="000000"/>
                </a:solidFill>
                <a:effectLst>
                  <a:outerShdw sx="100000" sy="100000" kx="0" ky="0" algn="b" rotWithShape="0" blurRad="0" dist="38100" dir="2700000">
                    <a:srgbClr val="000000"/>
                  </a:outerShdw>
                </a:effectLst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  <c:max val="250"/>
        </c:scaling>
        <c:delete val="0"/>
        <c:axPos val="b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50"/>
        <c:minorUnit val="25"/>
      </c:valAx>
      <c:serAx>
        <c:axId val="2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/>
          </a:p>
        </c:txPr>
        <c:crossAx val="1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104707"/>
          <c:y val="0.114201"/>
          <c:w val="0.876861"/>
          <c:h val="0.066992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000" u="none">
              <a:solidFill>
                <a:srgbClr val="000000"/>
              </a:solidFill>
              <a:effectLst/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view3D>
      <c:rotX val="19"/>
      <c:hPercent val="65"/>
      <c:rotY val="40"/>
      <c:depthPercent val="50"/>
      <c:rAngAx val="0"/>
      <c:perspective val="30"/>
    </c:view3D>
    <c:floor>
      <c:spPr>
        <a:noFill/>
        <a:ln>
          <a:noFill/>
        </a:ln>
        <a:effectLst/>
      </c:spPr>
    </c:floor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 idx="0">
                  <c:v>90 Days</c:v>
                </c:pt>
              </c:strCache>
            </c:strRef>
          </c:tx>
          <c:spPr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800000">
                <a:srgbClr val="000000">
                  <a:alpha val="50000"/>
                </a:srgbClr>
              </a:outerShdw>
            </a:effectLst>
          </c:spPr>
          <c:invertIfNegative val="0"/>
          <c:pictureOptions>
            <c:pictureFormat val="stretch"/>
          </c:pictureOptions>
          <c:dLbls>
            <c:numFmt formatCode="General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0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China</c:v>
                </c:pt>
                <c:pt idx="1">
                  <c:v>Morocco</c:v>
                </c:pt>
                <c:pt idx="2">
                  <c:v>Guinea-Bissau</c:v>
                </c:pt>
                <c:pt idx="3">
                  <c:v>Senegal</c:v>
                </c:pt>
                <c:pt idx="4">
                  <c:v>Canada</c:v>
                </c:pt>
                <c:pt idx="5">
                  <c:v>Nigeria</c:v>
                </c:pt>
                <c:pt idx="6">
                  <c:v>Mali</c:v>
                </c:pt>
                <c:pt idx="7">
                  <c:v>Sierra Leone</c:v>
                </c:pt>
                <c:pt idx="8">
                  <c:v>Liberia</c:v>
                </c:pt>
                <c:pt idx="9">
                  <c:v>Cote d'Ivoire</c:v>
                </c:pt>
                <c:pt idx="10">
                  <c:v>Guinea</c:v>
                </c:pt>
              </c:strCache>
            </c:strRef>
          </c:cat>
          <c:val>
            <c:numRef>
              <c:f>Sheet1!$B$2:$B$12</c:f>
              <c:numCache>
                <c:ptCount val="11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1.000000</c:v>
                </c:pt>
                <c:pt idx="4">
                  <c:v>0.000000</c:v>
                </c:pt>
                <c:pt idx="5">
                  <c:v>2.000000</c:v>
                </c:pt>
                <c:pt idx="6">
                  <c:v>3.000000</c:v>
                </c:pt>
                <c:pt idx="7">
                  <c:v>13.000000</c:v>
                </c:pt>
                <c:pt idx="8">
                  <c:v>58.000000</c:v>
                </c:pt>
                <c:pt idx="9">
                  <c:v>10.000000</c:v>
                </c:pt>
                <c:pt idx="10">
                  <c:v>5560.000000</c:v>
                </c:pt>
              </c:numCache>
            </c:numRef>
          </c:val>
          <c:shape val="box"/>
        </c:ser>
        <c:ser>
          <c:idx val="1"/>
          <c:order val="1"/>
          <c:tx>
            <c:strRef>
              <c:f>Sheet1!$C$1</c:f>
              <c:strCache>
                <c:pt idx="0">
                  <c:v>180 Days</c:v>
                </c:pt>
              </c:strCache>
            </c:strRef>
          </c:tx>
          <c:spPr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800000">
                <a:srgbClr val="000000">
                  <a:alpha val="50000"/>
                </a:srgbClr>
              </a:outerShdw>
            </a:effectLst>
          </c:spPr>
          <c:invertIfNegative val="0"/>
          <c:pictureOptions>
            <c:pictureFormat val="stretch"/>
          </c:pictureOptions>
          <c:dLbls>
            <c:numFmt formatCode="General" sourceLinked="0"/>
            <c:txPr>
              <a:bodyPr/>
              <a:lstStyle/>
              <a:p>
                <a:pPr lvl="0">
                  <a:defRPr b="0" i="0" strike="noStrike" sz="11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11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China</c:v>
                </c:pt>
                <c:pt idx="1">
                  <c:v>Morocco</c:v>
                </c:pt>
                <c:pt idx="2">
                  <c:v>Guinea-Bissau</c:v>
                </c:pt>
                <c:pt idx="3">
                  <c:v>Senegal</c:v>
                </c:pt>
                <c:pt idx="4">
                  <c:v>Canada</c:v>
                </c:pt>
                <c:pt idx="5">
                  <c:v>Nigeria</c:v>
                </c:pt>
                <c:pt idx="6">
                  <c:v>Mali</c:v>
                </c:pt>
                <c:pt idx="7">
                  <c:v>Sierra Leone</c:v>
                </c:pt>
                <c:pt idx="8">
                  <c:v>Liberia</c:v>
                </c:pt>
                <c:pt idx="9">
                  <c:v>Cote d'Ivoire</c:v>
                </c:pt>
                <c:pt idx="10">
                  <c:v>Guinea</c:v>
                </c:pt>
              </c:strCache>
            </c:strRef>
          </c:cat>
          <c:val>
            <c:numRef>
              <c:f>Sheet1!$C$2:$C$12</c:f>
              <c:numCache>
                <c:ptCount val="11"/>
                <c:pt idx="0">
                  <c:v>438.000000</c:v>
                </c:pt>
                <c:pt idx="1">
                  <c:v>571.000000</c:v>
                </c:pt>
                <c:pt idx="2">
                  <c:v>832.000000</c:v>
                </c:pt>
                <c:pt idx="3">
                  <c:v>902.000000</c:v>
                </c:pt>
                <c:pt idx="4">
                  <c:v>1239.000000</c:v>
                </c:pt>
                <c:pt idx="5">
                  <c:v>1591.000000</c:v>
                </c:pt>
                <c:pt idx="6">
                  <c:v>3056.000000</c:v>
                </c:pt>
                <c:pt idx="7">
                  <c:v>7150.000000</c:v>
                </c:pt>
                <c:pt idx="8">
                  <c:v>8194.000000</c:v>
                </c:pt>
                <c:pt idx="9">
                  <c:v>14769.000000</c:v>
                </c:pt>
                <c:pt idx="10">
                  <c:v>27314.000000</c:v>
                </c:pt>
              </c:numCache>
            </c:numRef>
          </c:val>
          <c:shape val="box"/>
        </c:ser>
        <c:gapWidth val="60"/>
        <c:gapDepth val="150"/>
        <c:shape val="box"/>
        <c:axId val="0"/>
        <c:axId val="1"/>
        <c:axId val="2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000000"/>
                </a:solidFill>
                <a:effectLst>
                  <a:outerShdw sx="100000" sy="100000" kx="0" ky="0" algn="b" rotWithShape="0" blurRad="0" dist="38100" dir="2700000">
                    <a:srgbClr val="000000"/>
                  </a:outerShdw>
                </a:effectLst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logBase val="10"/>
          <c:orientation val="minMax"/>
          <c:max val="30000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</c:valAx>
      <c:serAx>
        <c:axId val="2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/>
          </a:p>
        </c:txPr>
        <c:crossAx val="1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" name="Shape 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13106400" y="25771023"/>
            <a:ext cx="4267200" cy="769254"/>
          </a:xfrm>
          <a:prstGeom prst="rect">
            <a:avLst/>
          </a:prstGeom>
          <a:ln w="12700">
            <a:miter lim="400000"/>
          </a:ln>
        </p:spPr>
        <p:txBody>
          <a:bodyPr lIns="130626" tIns="130626" rIns="130626" bIns="130626" anchor="ctr">
            <a:spAutoFit/>
          </a:bodyPr>
          <a:lstStyle>
            <a:lvl1pPr algn="r">
              <a:defRPr sz="34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 defTabSz="2611437">
        <a:defRPr sz="12600">
          <a:latin typeface="Calibri"/>
          <a:ea typeface="Calibri"/>
          <a:cs typeface="Calibri"/>
          <a:sym typeface="Calibri"/>
        </a:defRPr>
      </a:lvl1pPr>
      <a:lvl2pPr algn="ctr" defTabSz="2611437">
        <a:defRPr sz="12600">
          <a:latin typeface="Calibri"/>
          <a:ea typeface="Calibri"/>
          <a:cs typeface="Calibri"/>
          <a:sym typeface="Calibri"/>
        </a:defRPr>
      </a:lvl2pPr>
      <a:lvl3pPr algn="ctr" defTabSz="2611437">
        <a:defRPr sz="12600">
          <a:latin typeface="Calibri"/>
          <a:ea typeface="Calibri"/>
          <a:cs typeface="Calibri"/>
          <a:sym typeface="Calibri"/>
        </a:defRPr>
      </a:lvl3pPr>
      <a:lvl4pPr algn="ctr" defTabSz="2611437">
        <a:defRPr sz="12600">
          <a:latin typeface="Calibri"/>
          <a:ea typeface="Calibri"/>
          <a:cs typeface="Calibri"/>
          <a:sym typeface="Calibri"/>
        </a:defRPr>
      </a:lvl4pPr>
      <a:lvl5pPr algn="ctr" defTabSz="2611437">
        <a:defRPr sz="12600">
          <a:latin typeface="Calibri"/>
          <a:ea typeface="Calibri"/>
          <a:cs typeface="Calibri"/>
          <a:sym typeface="Calibri"/>
        </a:defRPr>
      </a:lvl5pPr>
      <a:lvl6pPr indent="457200" algn="ctr" defTabSz="2611437">
        <a:defRPr sz="12600">
          <a:latin typeface="Calibri"/>
          <a:ea typeface="Calibri"/>
          <a:cs typeface="Calibri"/>
          <a:sym typeface="Calibri"/>
        </a:defRPr>
      </a:lvl6pPr>
      <a:lvl7pPr indent="914400" algn="ctr" defTabSz="2611437">
        <a:defRPr sz="12600">
          <a:latin typeface="Calibri"/>
          <a:ea typeface="Calibri"/>
          <a:cs typeface="Calibri"/>
          <a:sym typeface="Calibri"/>
        </a:defRPr>
      </a:lvl7pPr>
      <a:lvl8pPr indent="1371600" algn="ctr" defTabSz="2611437">
        <a:defRPr sz="12600">
          <a:latin typeface="Calibri"/>
          <a:ea typeface="Calibri"/>
          <a:cs typeface="Calibri"/>
          <a:sym typeface="Calibri"/>
        </a:defRPr>
      </a:lvl8pPr>
      <a:lvl9pPr indent="1828800" algn="ctr" defTabSz="2611437">
        <a:defRPr sz="12600">
          <a:latin typeface="Calibri"/>
          <a:ea typeface="Calibri"/>
          <a:cs typeface="Calibri"/>
          <a:sym typeface="Calibri"/>
        </a:defRPr>
      </a:lvl9pPr>
    </p:titleStyle>
    <p:bodyStyle>
      <a:lvl1pPr marL="979487" indent="-979487" defTabSz="2611437">
        <a:spcBef>
          <a:spcPts val="2100"/>
        </a:spcBef>
        <a:buSzPct val="100000"/>
        <a:buFont typeface="Arial"/>
        <a:buChar char="»"/>
        <a:defRPr sz="9100">
          <a:latin typeface="Calibri"/>
          <a:ea typeface="Calibri"/>
          <a:cs typeface="Calibri"/>
          <a:sym typeface="Calibri"/>
        </a:defRPr>
      </a:lvl1pPr>
      <a:lvl2pPr marL="2234684" indent="-928171" defTabSz="2611437">
        <a:spcBef>
          <a:spcPts val="2100"/>
        </a:spcBef>
        <a:buSzPct val="100000"/>
        <a:buFont typeface="Arial"/>
        <a:buChar char="–"/>
        <a:defRPr sz="9100">
          <a:latin typeface="Calibri"/>
          <a:ea typeface="Calibri"/>
          <a:cs typeface="Calibri"/>
          <a:sym typeface="Calibri"/>
        </a:defRPr>
      </a:lvl2pPr>
      <a:lvl3pPr marL="3473518" indent="-860493" defTabSz="2611437">
        <a:spcBef>
          <a:spcPts val="2100"/>
        </a:spcBef>
        <a:buSzPct val="100000"/>
        <a:buFont typeface="Arial"/>
        <a:buChar char="•"/>
        <a:defRPr sz="9100">
          <a:latin typeface="Calibri"/>
          <a:ea typeface="Calibri"/>
          <a:cs typeface="Calibri"/>
          <a:sym typeface="Calibri"/>
        </a:defRPr>
      </a:lvl3pPr>
      <a:lvl4pPr marL="4959600" indent="-1041650" defTabSz="2611437">
        <a:spcBef>
          <a:spcPts val="2100"/>
        </a:spcBef>
        <a:buSzPct val="100000"/>
        <a:buFont typeface="Arial"/>
        <a:buChar char="–"/>
        <a:defRPr sz="9100">
          <a:latin typeface="Calibri"/>
          <a:ea typeface="Calibri"/>
          <a:cs typeface="Calibri"/>
          <a:sym typeface="Calibri"/>
        </a:defRPr>
      </a:lvl4pPr>
      <a:lvl5pPr marL="8523023" indent="-3298560" defTabSz="2611437">
        <a:spcBef>
          <a:spcPts val="2100"/>
        </a:spcBef>
        <a:buSzPct val="100000"/>
        <a:buFont typeface="Arial"/>
        <a:buChar char="»"/>
        <a:defRPr sz="9100">
          <a:latin typeface="Calibri"/>
          <a:ea typeface="Calibri"/>
          <a:cs typeface="Calibri"/>
          <a:sym typeface="Calibri"/>
        </a:defRPr>
      </a:lvl5pPr>
      <a:lvl6pPr marL="8980223" indent="-3298560" defTabSz="2611437">
        <a:spcBef>
          <a:spcPts val="2100"/>
        </a:spcBef>
        <a:buSzPct val="100000"/>
        <a:buFont typeface="Arial"/>
        <a:buChar char="•"/>
        <a:defRPr sz="9100">
          <a:latin typeface="Calibri"/>
          <a:ea typeface="Calibri"/>
          <a:cs typeface="Calibri"/>
          <a:sym typeface="Calibri"/>
        </a:defRPr>
      </a:lvl6pPr>
      <a:lvl7pPr marL="9437423" indent="-3298560" defTabSz="2611437">
        <a:spcBef>
          <a:spcPts val="2100"/>
        </a:spcBef>
        <a:buSzPct val="100000"/>
        <a:buFont typeface="Arial"/>
        <a:buChar char="•"/>
        <a:defRPr sz="9100">
          <a:latin typeface="Calibri"/>
          <a:ea typeface="Calibri"/>
          <a:cs typeface="Calibri"/>
          <a:sym typeface="Calibri"/>
        </a:defRPr>
      </a:lvl7pPr>
      <a:lvl8pPr marL="9894623" indent="-3298560" defTabSz="2611437">
        <a:spcBef>
          <a:spcPts val="2100"/>
        </a:spcBef>
        <a:buSzPct val="100000"/>
        <a:buFont typeface="Arial"/>
        <a:buChar char="•"/>
        <a:defRPr sz="9100">
          <a:latin typeface="Calibri"/>
          <a:ea typeface="Calibri"/>
          <a:cs typeface="Calibri"/>
          <a:sym typeface="Calibri"/>
        </a:defRPr>
      </a:lvl8pPr>
      <a:lvl9pPr marL="10351823" indent="-3298560" defTabSz="2611437">
        <a:spcBef>
          <a:spcPts val="2100"/>
        </a:spcBef>
        <a:buSzPct val="100000"/>
        <a:buFont typeface="Arial"/>
        <a:buChar char="•"/>
        <a:defRPr sz="9100">
          <a:latin typeface="Calibri"/>
          <a:ea typeface="Calibri"/>
          <a:cs typeface="Calibri"/>
          <a:sym typeface="Calibri"/>
        </a:defRPr>
      </a:lvl9pPr>
    </p:bodyStyle>
    <p:otherStyle>
      <a:lvl1pPr algn="r" defTabSz="2611437">
        <a:defRPr sz="3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2611437">
        <a:defRPr sz="3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2611437">
        <a:defRPr sz="3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2611437">
        <a:defRPr sz="3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2611437">
        <a:defRPr sz="3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2611437">
        <a:defRPr sz="3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2611437">
        <a:defRPr sz="3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2611437">
        <a:defRPr sz="3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2611437">
        <a:defRPr sz="3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7" Type="http://schemas.openxmlformats.org/officeDocument/2006/relationships/image" Target="../media/image4.png"/><Relationship Id="rId8" Type="http://schemas.openxmlformats.org/officeDocument/2006/relationships/chart" Target="../charts/chart3.xml"/><Relationship Id="rId9" Type="http://schemas.openxmlformats.org/officeDocument/2006/relationships/chart" Target="../charts/char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" y="676275"/>
            <a:ext cx="17567276" cy="406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287" y="731837"/>
            <a:ext cx="17446626" cy="309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4150" y="3303587"/>
            <a:ext cx="12223750" cy="14573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3"/>
          <p:cNvGrpSpPr/>
          <p:nvPr/>
        </p:nvGrpSpPr>
        <p:grpSpPr>
          <a:xfrm>
            <a:off x="288925" y="5181600"/>
            <a:ext cx="7962900" cy="6400800"/>
            <a:chOff x="0" y="0"/>
            <a:chExt cx="7962900" cy="6400800"/>
          </a:xfrm>
        </p:grpSpPr>
        <p:sp>
          <p:nvSpPr>
            <p:cNvPr id="11" name="Shape 11"/>
            <p:cNvSpPr/>
            <p:nvPr/>
          </p:nvSpPr>
          <p:spPr>
            <a:xfrm>
              <a:off x="0" y="0"/>
              <a:ext cx="7962900" cy="6400800"/>
            </a:xfrm>
            <a:prstGeom prst="rect">
              <a:avLst/>
            </a:prstGeom>
            <a:solidFill>
              <a:srgbClr val="FFFFFF"/>
            </a:solidFill>
            <a:ln w="57150" cap="flat">
              <a:solidFill>
                <a:srgbClr val="C0504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>
                  <a:solidFill>
                    <a:srgbClr val="953735"/>
                  </a:solidFill>
                </a:defRPr>
              </a:p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51129"/>
              <a:ext cx="7962900" cy="6098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4400">
                  <a:solidFill>
                    <a:srgbClr val="953735"/>
                  </a:solidFill>
                </a:rPr>
                <a:t>2014 Ebola Epidemic</a:t>
              </a:r>
              <a:endParaRPr b="1" sz="4400">
                <a:solidFill>
                  <a:srgbClr val="953735"/>
                </a:solidFill>
              </a:endParaRPr>
            </a:p>
            <a:p>
              <a:pPr lvl="0" algn="ctr">
                <a:defRPr sz="1800"/>
              </a:pPr>
              <a:r>
                <a:rPr sz="3600">
                  <a:solidFill>
                    <a:srgbClr val="953735"/>
                  </a:solidFill>
                </a:rPr>
                <a:t>Largest in History</a:t>
              </a:r>
              <a:endParaRPr sz="3600">
                <a:solidFill>
                  <a:srgbClr val="953735"/>
                </a:solidFill>
              </a:endParaRPr>
            </a:p>
            <a:p>
              <a:pPr lvl="0" algn="ctr">
                <a:defRPr sz="1800"/>
              </a:pPr>
              <a:endParaRPr sz="3600">
                <a:solidFill>
                  <a:srgbClr val="953735"/>
                </a:solidFill>
              </a:endParaRPr>
            </a:p>
            <a:p>
              <a:pPr lvl="0" algn="ctr">
                <a:defRPr sz="1800"/>
              </a:pPr>
              <a:r>
                <a:rPr sz="3600">
                  <a:solidFill>
                    <a:srgbClr val="953735"/>
                  </a:solidFill>
                </a:rPr>
                <a:t>CDC Estimates (Dec. 8, 2014)</a:t>
              </a:r>
              <a:endParaRPr sz="3600">
                <a:solidFill>
                  <a:srgbClr val="953735"/>
                </a:solidFill>
              </a:endParaRPr>
            </a:p>
            <a:p>
              <a:pPr lvl="1" marL="2676525" indent="-1371600">
                <a:buClr>
                  <a:srgbClr val="953735"/>
                </a:buClr>
                <a:buSzPct val="100000"/>
                <a:buFont typeface="Arial"/>
                <a:buChar char="•"/>
                <a:defRPr sz="1800"/>
              </a:pPr>
              <a:r>
                <a:rPr sz="3600">
                  <a:solidFill>
                    <a:srgbClr val="953735"/>
                  </a:solidFill>
                </a:rPr>
                <a:t>18,000 infected</a:t>
              </a:r>
              <a:endParaRPr sz="3600">
                <a:solidFill>
                  <a:srgbClr val="953735"/>
                </a:solidFill>
              </a:endParaRPr>
            </a:p>
            <a:p>
              <a:pPr lvl="1" marL="2676525" indent="-1371600">
                <a:buClr>
                  <a:srgbClr val="953735"/>
                </a:buClr>
                <a:buSzPct val="100000"/>
                <a:buFont typeface="Arial"/>
                <a:buChar char="•"/>
                <a:defRPr sz="1800"/>
              </a:pPr>
              <a:r>
                <a:rPr sz="3600">
                  <a:solidFill>
                    <a:srgbClr val="953735"/>
                  </a:solidFill>
                </a:rPr>
                <a:t>6,756 death</a:t>
              </a:r>
              <a:endParaRPr sz="3600">
                <a:solidFill>
                  <a:srgbClr val="953735"/>
                </a:solidFill>
              </a:endParaRPr>
            </a:p>
            <a:p>
              <a:pPr lvl="0" algn="ctr">
                <a:defRPr sz="1800"/>
              </a:pPr>
              <a:endParaRPr sz="3600">
                <a:solidFill>
                  <a:srgbClr val="953735"/>
                </a:solidFill>
              </a:endParaRPr>
            </a:p>
            <a:p>
              <a:pPr lvl="0" algn="ctr">
                <a:defRPr sz="1800"/>
              </a:pPr>
              <a:r>
                <a:rPr sz="2800">
                  <a:solidFill>
                    <a:srgbClr val="953735"/>
                  </a:solidFill>
                </a:rPr>
                <a:t>Major Outbreak in</a:t>
              </a:r>
              <a:endParaRPr sz="2800">
                <a:solidFill>
                  <a:srgbClr val="953735"/>
                </a:solidFill>
              </a:endParaRPr>
            </a:p>
            <a:p>
              <a:pPr lvl="0" algn="ctr">
                <a:defRPr sz="1800"/>
              </a:pPr>
              <a:r>
                <a:rPr sz="2800">
                  <a:solidFill>
                    <a:srgbClr val="953735"/>
                  </a:solidFill>
                </a:rPr>
                <a:t>Guinea, Sierra Leone and Liberia</a:t>
              </a:r>
              <a:endParaRPr sz="3600">
                <a:solidFill>
                  <a:srgbClr val="953735"/>
                </a:solidFill>
              </a:endParaRPr>
            </a:p>
            <a:p>
              <a:pPr lvl="0" algn="ctr">
                <a:defRPr sz="1800"/>
              </a:pPr>
              <a:endParaRPr sz="3600">
                <a:solidFill>
                  <a:srgbClr val="953735"/>
                </a:solidFill>
              </a:endParaRPr>
            </a:p>
            <a:p>
              <a:pPr lvl="0" algn="ctr">
                <a:defRPr sz="1800"/>
              </a:pPr>
              <a:r>
                <a:rPr sz="2800">
                  <a:solidFill>
                    <a:srgbClr val="953735"/>
                  </a:solidFill>
                </a:rPr>
                <a:t>Mali, Nigeria, Senegal, United States, Spain</a:t>
              </a:r>
              <a:endParaRPr sz="2800">
                <a:solidFill>
                  <a:srgbClr val="953735"/>
                </a:solidFill>
              </a:endParaRPr>
            </a:p>
            <a:p>
              <a:pPr lvl="0" algn="ctr">
                <a:defRPr sz="1800"/>
              </a:pPr>
              <a:r>
                <a:rPr sz="2800">
                  <a:solidFill>
                    <a:srgbClr val="953735"/>
                  </a:solidFill>
                </a:rPr>
                <a:t>also affected</a:t>
              </a:r>
            </a:p>
          </p:txBody>
        </p:sp>
      </p:grpSp>
      <p:sp>
        <p:nvSpPr>
          <p:cNvPr id="14" name="Shape 14"/>
          <p:cNvSpPr/>
          <p:nvPr/>
        </p:nvSpPr>
        <p:spPr>
          <a:xfrm>
            <a:off x="288925" y="19253993"/>
            <a:ext cx="7962900" cy="6400801"/>
          </a:xfrm>
          <a:prstGeom prst="rect">
            <a:avLst/>
          </a:prstGeom>
          <a:solidFill>
            <a:srgbClr val="FFFFFF"/>
          </a:solidFill>
          <a:ln w="57150">
            <a:solidFill>
              <a:srgbClr val="C0504D"/>
            </a:solidFill>
            <a:round/>
          </a:ln>
        </p:spPr>
        <p:txBody>
          <a:bodyPr lIns="0" tIns="0" rIns="0" bIns="0" anchor="ctr"/>
          <a:lstStyle/>
          <a:p>
            <a:pPr lvl="0">
              <a:defRPr sz="2800">
                <a:solidFill>
                  <a:srgbClr val="953735"/>
                </a:solidFill>
              </a:defRPr>
            </a:pPr>
          </a:p>
        </p:txBody>
      </p:sp>
      <p:graphicFrame>
        <p:nvGraphicFramePr>
          <p:cNvPr id="15" name="Chart 15"/>
          <p:cNvGraphicFramePr/>
          <p:nvPr/>
        </p:nvGraphicFramePr>
        <p:xfrm>
          <a:off x="801093" y="20313659"/>
          <a:ext cx="6938564" cy="42814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6" name="Chart 16"/>
          <p:cNvGraphicFramePr/>
          <p:nvPr/>
        </p:nvGraphicFramePr>
        <p:xfrm>
          <a:off x="3719397" y="21050540"/>
          <a:ext cx="3432406" cy="21711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  <p:pic>
        <p:nvPicPr>
          <p:cNvPr id="17" name="world1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50821" y="12944639"/>
            <a:ext cx="7937501" cy="4018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8" name="Shape 18"/>
          <p:cNvSpPr/>
          <p:nvPr/>
        </p:nvSpPr>
        <p:spPr>
          <a:xfrm>
            <a:off x="11870266" y="18656299"/>
            <a:ext cx="5614691" cy="8379068"/>
          </a:xfrm>
          <a:prstGeom prst="rect">
            <a:avLst/>
          </a:prstGeom>
          <a:solidFill>
            <a:srgbClr val="FFFFFF"/>
          </a:solidFill>
          <a:ln w="63500">
            <a:solidFill>
              <a:srgbClr val="C0504D"/>
            </a:solidFill>
          </a:ln>
        </p:spPr>
        <p:txBody>
          <a:bodyPr lIns="0" tIns="0" rIns="0" bIns="0"/>
          <a:lstStyle/>
          <a:p>
            <a:pPr lvl="0"/>
          </a:p>
        </p:txBody>
      </p:sp>
      <p:graphicFrame>
        <p:nvGraphicFramePr>
          <p:cNvPr id="19" name="Chart 19"/>
          <p:cNvGraphicFramePr/>
          <p:nvPr/>
        </p:nvGraphicFramePr>
        <p:xfrm>
          <a:off x="12362106" y="23874115"/>
          <a:ext cx="3881953" cy="279672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8"/>
          </a:graphicData>
        </a:graphic>
      </p:graphicFrame>
      <p:graphicFrame>
        <p:nvGraphicFramePr>
          <p:cNvPr id="20" name="Chart 20"/>
          <p:cNvGraphicFramePr/>
          <p:nvPr/>
        </p:nvGraphicFramePr>
        <p:xfrm>
          <a:off x="13722682" y="24052831"/>
          <a:ext cx="2931853" cy="243929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9"/>
          </a:graphicData>
        </a:graphic>
      </p:graphicFrame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261143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261143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261143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261143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