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1" r:id="rId6"/>
    <p:sldId id="270" r:id="rId7"/>
    <p:sldId id="276" r:id="rId8"/>
    <p:sldId id="277" r:id="rId9"/>
    <p:sldId id="278" r:id="rId10"/>
    <p:sldId id="279" r:id="rId11"/>
    <p:sldId id="281" r:id="rId12"/>
    <p:sldId id="280" r:id="rId13"/>
    <p:sldId id="273" r:id="rId14"/>
    <p:sldId id="271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8"/>
    <a:srgbClr val="0795FE"/>
    <a:srgbClr val="000000"/>
    <a:srgbClr val="3E4D6C"/>
    <a:srgbClr val="FFD51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6" autoAdjust="0"/>
    <p:restoredTop sz="94650"/>
  </p:normalViewPr>
  <p:slideViewPr>
    <p:cSldViewPr snapToGrid="0">
      <p:cViewPr varScale="1">
        <p:scale>
          <a:sx n="65" d="100"/>
          <a:sy n="65" d="100"/>
        </p:scale>
        <p:origin x="56" y="568"/>
      </p:cViewPr>
      <p:guideLst>
        <p:guide orient="horz" pos="640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0A707-AB3A-5DAE-7927-33CA198E8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41C8FF-04DD-B1CC-F032-A6DAD3D8B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ED56B7-F97D-8A5C-2EBE-2EF81BA4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0D0-A4D3-41E8-8F88-C8AFF2D6E84B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A13993-05FF-C479-E32A-F6493A08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FB82C8-1666-6425-9755-9A5444BF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2020-38D8-41A6-A9A3-24E227896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97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9F6F7-068D-2732-F0F0-78FE1F57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520701-B03F-9F19-ED17-AC9B94891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E4B210-BD0F-C16E-C77E-742AB6E6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0D0-A4D3-41E8-8F88-C8AFF2D6E84B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A55E1E-CC03-263F-694A-32EC8C41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A2DA33-4504-AFF0-1C01-B57106B7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2020-38D8-41A6-A9A3-24E227896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21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542E4DA-4B61-3C27-D874-28C30E44B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148DD1-3766-189B-19AF-7FCFF2627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78591B-122A-FA86-3C9B-DA6D10DC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0D0-A4D3-41E8-8F88-C8AFF2D6E84B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A818D3-03A5-C7B5-4425-9BCBBD28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0383AF-5ED3-3E78-27BE-17F6BE91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2020-38D8-41A6-A9A3-24E227896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93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486CD-3867-D1A6-E657-FBE10A93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F8E706-5FBF-EB28-E9E1-3CBC18F1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83BFB8-26A6-55A6-E141-933C8D11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0D0-A4D3-41E8-8F88-C8AFF2D6E84B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05F5D4-EC80-E7F1-2169-E7C90C82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220E5C-0713-06B7-3AF6-34337F8B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2020-38D8-41A6-A9A3-24E227896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36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F106B-2FC9-E544-A564-68FC39EC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63CCC9-7FE1-D012-9D93-B455D7CCE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59DB9B-9C41-52AA-B486-1ABC4B60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0D0-A4D3-41E8-8F88-C8AFF2D6E84B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D3FA01-94DA-E8B8-F4EE-F2707E53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984C22-E010-F688-790D-73A613DF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2020-38D8-41A6-A9A3-24E227896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5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99B93-53FE-0FB9-84B4-71BF1F3D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C9538F-BBC1-5F35-2267-7A2A2EA8C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676E77-52A4-B0E2-B0BD-AEA78AD44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2121E3-C91E-7FE1-166C-6169E99A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0D0-A4D3-41E8-8F88-C8AFF2D6E84B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86BABA-B2C9-CDD6-4545-6264E9FF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B7AB3E-4F13-724A-286F-4ADD7B65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2020-38D8-41A6-A9A3-24E227896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53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4734E-5AE9-D038-85F2-1E49DF2E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4292AB-AA26-4782-7116-570BA0CCD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C1D96B-C0FB-220F-5415-2C18C735C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94D38F-BE41-9EE6-B0D0-9CCA5EEEA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D6B88A-AC12-9765-5C43-FF4CB137E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897F60C-5096-E53B-6FFF-2120B6B5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0D0-A4D3-41E8-8F88-C8AFF2D6E84B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21CEAD-4F0D-24BB-0948-34893809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005A9E7-9A8D-ABFC-2FF0-97B34289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2020-38D8-41A6-A9A3-24E227896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87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84C519-DB3C-469F-396A-CE864F7D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0DE1A4D-A0FA-C2BF-8C7F-9250BACD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0D0-A4D3-41E8-8F88-C8AFF2D6E84B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FA22AE-DC9D-E88A-732E-DC3C1D48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EBBA57-E44A-3EE7-3339-1301F7CE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2020-38D8-41A6-A9A3-24E227896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10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83ABB4-0DF6-186B-9774-146973A7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0D0-A4D3-41E8-8F88-C8AFF2D6E84B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4284C8E-F49A-4291-63A7-7194E78B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27C4BE-DBF5-BD9E-D4FC-C004782D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2020-38D8-41A6-A9A3-24E227896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74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663D8-C6B2-35E6-68BB-F3E0F28A6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F2151A-56A1-822E-9612-EAB808A12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EE7C7A-1AC9-CA40-3BF0-D0F779FD5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F02DB5-5081-9640-BA38-53D33343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0D0-A4D3-41E8-8F88-C8AFF2D6E84B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5D25B6-B2B6-B33B-7CFF-B31E9F34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51F2DB-A1AA-BC60-FEEB-A62431A9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2020-38D8-41A6-A9A3-24E227896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06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02F37-2AF1-2D5F-37CC-F43329C2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C18AC3-369C-85F2-BF7A-C8B9849D0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4219A1-E82D-76FE-09CF-5BE132DB5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7E556A-588F-6995-6252-830867C9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0D0-A4D3-41E8-8F88-C8AFF2D6E84B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0E70A7-C40A-E496-E5FA-CC2BEF6E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3B0052-EB78-090F-B9F4-8EDA668F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2020-38D8-41A6-A9A3-24E227896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11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76F53-E347-641C-A978-690AA0CD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9B2C1E-91EF-4AA4-0966-9F37E98B8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BBF52A-93CA-FACA-1DF5-6170AC795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AE0D0-A4D3-41E8-8F88-C8AFF2D6E84B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82ECBE-A587-99A7-AF19-A1CFCC9B1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581728-FB09-EF97-5C7C-7DC62E0A0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42020-38D8-41A6-A9A3-24E227896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69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igitology.tech/posts/otpravka-soobsheniya-v-telegram-s-ispolzovaniem-python/" TargetMode="External"/><Relationship Id="rId3" Type="http://schemas.openxmlformats.org/officeDocument/2006/relationships/hyperlink" Target="https://disk.yandex.ru/i/XReJlTZtGpp_kA" TargetMode="External"/><Relationship Id="rId7" Type="http://schemas.openxmlformats.org/officeDocument/2006/relationships/hyperlink" Target="https://habr.com/ru/articles/194062/" TargetMode="External"/><Relationship Id="rId2" Type="http://schemas.openxmlformats.org/officeDocument/2006/relationships/hyperlink" Target="https://github.com/RomkaGP228/chatte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abr.com/ru/articles/808091/" TargetMode="External"/><Relationship Id="rId11" Type="http://schemas.openxmlformats.org/officeDocument/2006/relationships/hyperlink" Target="https://www.w3schools.com/tags/tag_input.asp" TargetMode="External"/><Relationship Id="rId5" Type="http://schemas.openxmlformats.org/officeDocument/2006/relationships/hyperlink" Target="https://habr.com/ru/articles/848592/" TargetMode="External"/><Relationship Id="rId10" Type="http://schemas.openxmlformats.org/officeDocument/2006/relationships/hyperlink" Target="https://www.w3schools.com/tags/ref_httpmethods.asp" TargetMode="External"/><Relationship Id="rId4" Type="http://schemas.openxmlformats.org/officeDocument/2006/relationships/hyperlink" Target="https://habr.com/ru/companies/otus/articles/692820/" TargetMode="External"/><Relationship Id="rId9" Type="http://schemas.openxmlformats.org/officeDocument/2006/relationships/hyperlink" Target="https://www.w3schools.com/TAGS/att_input_type_date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CEB4D1-D889-510B-6D4D-F2F7C9F807E4}"/>
              </a:ext>
            </a:extLst>
          </p:cNvPr>
          <p:cNvSpPr txBox="1"/>
          <p:nvPr/>
        </p:nvSpPr>
        <p:spPr>
          <a:xfrm>
            <a:off x="835817" y="3788169"/>
            <a:ext cx="490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krobat ExtraLight" panose="00000400000000000000" pitchFamily="50" charset="-52"/>
              </a:rPr>
              <a:t>РАЗРАБОТЧИК </a:t>
            </a:r>
            <a:r>
              <a:rPr lang="ru-RU" b="1" dirty="0">
                <a:latin typeface="Akrobat Bold" panose="00000800000000000000" pitchFamily="50" charset="-52"/>
              </a:rPr>
              <a:t>РОМАН КУЛАКОВ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9F623-AC18-838B-6A03-F597512E117C}"/>
              </a:ext>
            </a:extLst>
          </p:cNvPr>
          <p:cNvSpPr txBox="1"/>
          <p:nvPr/>
        </p:nvSpPr>
        <p:spPr>
          <a:xfrm>
            <a:off x="835817" y="1532655"/>
            <a:ext cx="490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krobat ExtraBold" panose="00000900000000000000" pitchFamily="50" charset="-52"/>
              </a:rPr>
              <a:t>ПРОЕКТ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40F1E-EFB9-EFAE-B7D0-BDDCB6D6054F}"/>
              </a:ext>
            </a:extLst>
          </p:cNvPr>
          <p:cNvSpPr txBox="1"/>
          <p:nvPr/>
        </p:nvSpPr>
        <p:spPr>
          <a:xfrm>
            <a:off x="806321" y="1733781"/>
            <a:ext cx="4031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795FE"/>
                </a:solidFill>
                <a:latin typeface="Akrobat ExtraBold" panose="00000900000000000000" pitchFamily="50" charset="-52"/>
              </a:rPr>
              <a:t>CHATTER</a:t>
            </a:r>
            <a:endParaRPr lang="ru-RU" sz="6000" dirty="0">
              <a:solidFill>
                <a:srgbClr val="0795FE"/>
              </a:solidFill>
              <a:latin typeface="Akrobat ExtraBold" panose="00000900000000000000" pitchFamily="50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E679A-C5A4-267A-C420-1D8490802EA5}"/>
              </a:ext>
            </a:extLst>
          </p:cNvPr>
          <p:cNvSpPr txBox="1"/>
          <p:nvPr/>
        </p:nvSpPr>
        <p:spPr>
          <a:xfrm>
            <a:off x="835817" y="4074591"/>
            <a:ext cx="5600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krobat ExtraLight" panose="00000400000000000000" pitchFamily="50" charset="-52"/>
              </a:rPr>
              <a:t>ПРЕПОДАВАТЕЛЬ </a:t>
            </a:r>
            <a:r>
              <a:rPr lang="ru-RU" b="1" dirty="0">
                <a:latin typeface="Akrobat Bold" panose="00000800000000000000" pitchFamily="50" charset="-52"/>
              </a:rPr>
              <a:t>АЛЕКСЕЙ ВЛАДИМИРОВИЧ АНАТОЛЬЕВ</a:t>
            </a:r>
            <a:endParaRPr lang="en-US" b="1" dirty="0">
              <a:latin typeface="Akrobat Bold" panose="00000800000000000000" pitchFamily="50" charset="-52"/>
            </a:endParaRPr>
          </a:p>
          <a:p>
            <a:endParaRPr lang="en-US" b="1" dirty="0">
              <a:latin typeface="Akrobat Bold" panose="00000800000000000000" pitchFamily="50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B3BC1-E748-A467-4091-980D31CA1FE5}"/>
              </a:ext>
            </a:extLst>
          </p:cNvPr>
          <p:cNvSpPr txBox="1"/>
          <p:nvPr/>
        </p:nvSpPr>
        <p:spPr>
          <a:xfrm>
            <a:off x="835817" y="4645049"/>
            <a:ext cx="490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krobat ExtraLight" panose="00000400000000000000" pitchFamily="50" charset="-52"/>
              </a:rPr>
              <a:t>ДАТА ОБНОВЛЕНИЯ 23</a:t>
            </a:r>
            <a:r>
              <a:rPr lang="en-US" dirty="0">
                <a:latin typeface="Akrobat ExtraLight" panose="00000400000000000000" pitchFamily="50" charset="-52"/>
              </a:rPr>
              <a:t>.04.2</a:t>
            </a:r>
            <a:r>
              <a:rPr lang="ru-RU" dirty="0">
                <a:latin typeface="Akrobat ExtraLight" panose="00000400000000000000" pitchFamily="50" charset="-52"/>
              </a:rPr>
              <a:t>02</a:t>
            </a:r>
            <a:r>
              <a:rPr lang="en-US" dirty="0">
                <a:latin typeface="Akrobat ExtraLight" panose="00000400000000000000" pitchFamily="50" charset="-52"/>
              </a:rPr>
              <a:t>5</a:t>
            </a:r>
            <a:endParaRPr lang="ru-RU" dirty="0">
              <a:latin typeface="Akrobat ExtraLight" panose="00000400000000000000" pitchFamily="50" charset="-52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72B2A87-9478-DBE7-4116-FF403F376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388" y="943212"/>
            <a:ext cx="4414058" cy="44140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D23083-A2EB-5799-E782-978BA6D1EB98}"/>
              </a:ext>
            </a:extLst>
          </p:cNvPr>
          <p:cNvSpPr txBox="1"/>
          <p:nvPr/>
        </p:nvSpPr>
        <p:spPr>
          <a:xfrm>
            <a:off x="825985" y="2561911"/>
            <a:ext cx="4011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3E4D6C"/>
                </a:solidFill>
                <a:latin typeface="Akrobat ExtraBold" panose="00000900000000000000" pitchFamily="50" charset="-52"/>
              </a:rPr>
              <a:t>ТРЕКЕР ЗАДАЧ И ДЕДЛАЙНОВ</a:t>
            </a:r>
          </a:p>
        </p:txBody>
      </p:sp>
    </p:spTree>
    <p:extLst>
      <p:ext uri="{BB962C8B-B14F-4D97-AF65-F5344CB8AC3E}">
        <p14:creationId xmlns:p14="http://schemas.microsoft.com/office/powerpoint/2010/main" val="117037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D75C8-3466-01F9-922B-1F218FDE1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E84CAA-77F6-7576-134E-235C3983E40E}"/>
              </a:ext>
            </a:extLst>
          </p:cNvPr>
          <p:cNvSpPr txBox="1"/>
          <p:nvPr/>
        </p:nvSpPr>
        <p:spPr>
          <a:xfrm>
            <a:off x="773548" y="669543"/>
            <a:ext cx="7312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795FE"/>
                </a:solidFill>
                <a:latin typeface="Akrobat Black" panose="00000A00000000000000" pitchFamily="50" charset="-52"/>
              </a:rPr>
              <a:t>ИНТЕРФЕЙС: </a:t>
            </a:r>
            <a:r>
              <a:rPr lang="ru-RU" sz="2400" b="1" dirty="0">
                <a:latin typeface="Akrobat Black" panose="00000A00000000000000" pitchFamily="50" charset="-52"/>
              </a:rPr>
              <a:t>ПРОЕКТЫ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A475EF3-1C22-5EEC-5ABD-168548455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63" b="20128"/>
          <a:stretch/>
        </p:blipFill>
        <p:spPr>
          <a:xfrm>
            <a:off x="911225" y="1454387"/>
            <a:ext cx="8970194" cy="4749446"/>
          </a:xfrm>
          <a:prstGeom prst="rect">
            <a:avLst/>
          </a:prstGeom>
          <a:ln>
            <a:solidFill>
              <a:srgbClr val="0795FE"/>
            </a:solidFill>
          </a:ln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14868A1-099A-EC12-59D0-3CE590ACFE2C}"/>
              </a:ext>
            </a:extLst>
          </p:cNvPr>
          <p:cNvSpPr/>
          <p:nvPr/>
        </p:nvSpPr>
        <p:spPr>
          <a:xfrm>
            <a:off x="9502006" y="2287067"/>
            <a:ext cx="2573449" cy="400110"/>
          </a:xfrm>
          <a:prstGeom prst="round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A449E2-65B1-C497-8DC3-AC78C7E2236F}"/>
              </a:ext>
            </a:extLst>
          </p:cNvPr>
          <p:cNvSpPr txBox="1"/>
          <p:nvPr/>
        </p:nvSpPr>
        <p:spPr>
          <a:xfrm>
            <a:off x="9430291" y="2244942"/>
            <a:ext cx="3700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krobat Bold" panose="00000800000000000000" pitchFamily="50" charset="-52"/>
              </a:rPr>
              <a:t>Создание нового проекта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51121AD-57FA-68D5-542B-DEF30A968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130">
            <a:off x="9408278" y="1724013"/>
            <a:ext cx="581902" cy="581902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672D2712-3956-1518-48C2-3060E665D947}"/>
              </a:ext>
            </a:extLst>
          </p:cNvPr>
          <p:cNvSpPr/>
          <p:nvPr/>
        </p:nvSpPr>
        <p:spPr>
          <a:xfrm>
            <a:off x="8719413" y="4484987"/>
            <a:ext cx="3089129" cy="400110"/>
          </a:xfrm>
          <a:prstGeom prst="round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AE5E2-451E-96F1-31DC-74E4A02A21DE}"/>
              </a:ext>
            </a:extLst>
          </p:cNvPr>
          <p:cNvSpPr txBox="1"/>
          <p:nvPr/>
        </p:nvSpPr>
        <p:spPr>
          <a:xfrm>
            <a:off x="8718231" y="4484987"/>
            <a:ext cx="3700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krobat Bold" panose="00000800000000000000" pitchFamily="50" charset="-52"/>
              </a:rPr>
              <a:t>Отметить выполнение задачи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26E243-EA7F-7C81-976E-0B70E5A2C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130">
            <a:off x="8235374" y="3887127"/>
            <a:ext cx="581902" cy="5819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80DA7B-2A17-C389-5598-8C0B432B1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130">
            <a:off x="7488600" y="2052985"/>
            <a:ext cx="581902" cy="581902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CE41673-0B4C-48CD-1861-D3D1689EE68F}"/>
              </a:ext>
            </a:extLst>
          </p:cNvPr>
          <p:cNvSpPr/>
          <p:nvPr/>
        </p:nvSpPr>
        <p:spPr>
          <a:xfrm>
            <a:off x="7848745" y="2878728"/>
            <a:ext cx="2573449" cy="400110"/>
          </a:xfrm>
          <a:prstGeom prst="round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CA928-4AEF-ABED-3ADF-ED9CCFB9E3F6}"/>
              </a:ext>
            </a:extLst>
          </p:cNvPr>
          <p:cNvSpPr txBox="1"/>
          <p:nvPr/>
        </p:nvSpPr>
        <p:spPr>
          <a:xfrm>
            <a:off x="7848745" y="2816094"/>
            <a:ext cx="3700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krobat Bold" panose="00000800000000000000" pitchFamily="50" charset="-52"/>
              </a:rPr>
              <a:t>Создание новой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1702090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A40ED-0836-E5FD-100B-D4D654EEB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DF5EA2D-BB34-1161-5DAF-F5823DA3E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31" b="20051"/>
          <a:stretch/>
        </p:blipFill>
        <p:spPr>
          <a:xfrm>
            <a:off x="773549" y="1322286"/>
            <a:ext cx="9586120" cy="4866171"/>
          </a:xfrm>
          <a:prstGeom prst="rect">
            <a:avLst/>
          </a:prstGeom>
          <a:ln>
            <a:solidFill>
              <a:srgbClr val="0795FE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CB3B0D-8509-EF96-A473-E682E6AF5899}"/>
              </a:ext>
            </a:extLst>
          </p:cNvPr>
          <p:cNvSpPr txBox="1"/>
          <p:nvPr/>
        </p:nvSpPr>
        <p:spPr>
          <a:xfrm>
            <a:off x="773548" y="669543"/>
            <a:ext cx="7312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795FE"/>
                </a:solidFill>
                <a:latin typeface="Akrobat Black" panose="00000A00000000000000" pitchFamily="50" charset="-52"/>
              </a:rPr>
              <a:t>ИНТЕРФЕЙС: </a:t>
            </a:r>
            <a:r>
              <a:rPr lang="ru-RU" sz="2400" b="1" dirty="0">
                <a:latin typeface="Akrobat Black" panose="00000A00000000000000" pitchFamily="50" charset="-52"/>
              </a:rPr>
              <a:t>СОЗДАНИЕ ЗАДАЧИ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32CDEB1-B330-01E1-E89C-4A3394D5425D}"/>
              </a:ext>
            </a:extLst>
          </p:cNvPr>
          <p:cNvSpPr/>
          <p:nvPr/>
        </p:nvSpPr>
        <p:spPr>
          <a:xfrm>
            <a:off x="7342559" y="2622781"/>
            <a:ext cx="2882990" cy="806220"/>
          </a:xfrm>
          <a:prstGeom prst="round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5F4F8-C546-A4E5-7644-BE9A94E583B8}"/>
              </a:ext>
            </a:extLst>
          </p:cNvPr>
          <p:cNvSpPr txBox="1"/>
          <p:nvPr/>
        </p:nvSpPr>
        <p:spPr>
          <a:xfrm>
            <a:off x="7368345" y="2674725"/>
            <a:ext cx="3700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krobat Bold" panose="00000800000000000000" pitchFamily="50" charset="-52"/>
              </a:rPr>
              <a:t>Создание новой задачи по параметрам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180BDD7-CF95-168D-DEA9-90E1ACC4A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130">
            <a:off x="6674659" y="2138280"/>
            <a:ext cx="581902" cy="5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94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FD471-D5BF-F6D8-9D79-20E488764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641291-8090-7A68-5371-5169058FD9AA}"/>
              </a:ext>
            </a:extLst>
          </p:cNvPr>
          <p:cNvSpPr txBox="1"/>
          <p:nvPr/>
        </p:nvSpPr>
        <p:spPr>
          <a:xfrm>
            <a:off x="773548" y="669543"/>
            <a:ext cx="7312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795FE"/>
                </a:solidFill>
                <a:latin typeface="Akrobat Black" panose="00000A00000000000000" pitchFamily="50" charset="-52"/>
              </a:rPr>
              <a:t>ИНТЕРФЕЙС: </a:t>
            </a:r>
            <a:r>
              <a:rPr lang="ru-RU" sz="2400" b="1" dirty="0">
                <a:latin typeface="Akrobat Black" panose="00000A00000000000000" pitchFamily="50" charset="-52"/>
              </a:rPr>
              <a:t>АККАУНТ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897E8-880E-F708-6038-547347B531EF}"/>
              </a:ext>
            </a:extLst>
          </p:cNvPr>
          <p:cNvSpPr txBox="1"/>
          <p:nvPr/>
        </p:nvSpPr>
        <p:spPr>
          <a:xfrm>
            <a:off x="5581740" y="2823304"/>
            <a:ext cx="3700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krobat Bold" panose="00000800000000000000" pitchFamily="50" charset="-52"/>
              </a:rPr>
              <a:t>Список проектов с задачами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2451ECF-E46C-FFD7-D306-91FEC3331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130">
            <a:off x="5290789" y="2188341"/>
            <a:ext cx="581902" cy="58190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D418043-4495-53F7-C14F-ACB5D0E07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130">
            <a:off x="9116939" y="1943000"/>
            <a:ext cx="581902" cy="5819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030D3F-4421-1942-137E-C9B59C2FE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8234" b="48241"/>
          <a:stretch/>
        </p:blipFill>
        <p:spPr>
          <a:xfrm>
            <a:off x="911225" y="1451072"/>
            <a:ext cx="8749653" cy="3544683"/>
          </a:xfrm>
          <a:prstGeom prst="rect">
            <a:avLst/>
          </a:prstGeom>
          <a:ln>
            <a:solidFill>
              <a:srgbClr val="0795FE"/>
            </a:solidFill>
          </a:ln>
        </p:spPr>
      </p:pic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377C942-B6E1-187F-01D5-0FC5996D0B18}"/>
              </a:ext>
            </a:extLst>
          </p:cNvPr>
          <p:cNvSpPr/>
          <p:nvPr/>
        </p:nvSpPr>
        <p:spPr>
          <a:xfrm>
            <a:off x="8707326" y="2860724"/>
            <a:ext cx="2716713" cy="400110"/>
          </a:xfrm>
          <a:prstGeom prst="round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89697C-09BF-45CE-8454-AA54F08572BE}"/>
              </a:ext>
            </a:extLst>
          </p:cNvPr>
          <p:cNvSpPr txBox="1"/>
          <p:nvPr/>
        </p:nvSpPr>
        <p:spPr>
          <a:xfrm>
            <a:off x="8643798" y="2816775"/>
            <a:ext cx="3700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krobat Bold" panose="00000800000000000000" pitchFamily="50" charset="-52"/>
              </a:rPr>
              <a:t>Редактирование</a:t>
            </a:r>
            <a:r>
              <a:rPr lang="ru-RU" sz="2000" dirty="0">
                <a:latin typeface="Akrobat Bold" panose="00000800000000000000" pitchFamily="50" charset="-52"/>
              </a:rPr>
              <a:t> аккаунта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42EA4AE-943B-16D1-6EEA-ED7B27E53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130">
            <a:off x="8045938" y="2425499"/>
            <a:ext cx="581902" cy="5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6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60CE9-B5FE-69C9-8370-B16B01C3A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E827C9-2B4B-9B5D-BAD7-65A83DC2963F}"/>
              </a:ext>
            </a:extLst>
          </p:cNvPr>
          <p:cNvSpPr txBox="1"/>
          <p:nvPr/>
        </p:nvSpPr>
        <p:spPr>
          <a:xfrm>
            <a:off x="773548" y="669543"/>
            <a:ext cx="7312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795FE"/>
                </a:solidFill>
                <a:latin typeface="Akrobat Black" panose="00000A00000000000000" pitchFamily="50" charset="-52"/>
              </a:rPr>
              <a:t>ИНТЕРФЕЙС: </a:t>
            </a:r>
            <a:r>
              <a:rPr lang="ru-RU" sz="2400" b="1" dirty="0">
                <a:latin typeface="Akrobat Black" panose="00000A00000000000000" pitchFamily="50" charset="-52"/>
              </a:rPr>
              <a:t>УВЕДОМЛЕНИЯ С ПОМОЩЬЮ ТЕЛЕГРАМ-БОТ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9ED01-5005-AC2A-A3E6-C584A8EC47E1}"/>
              </a:ext>
            </a:extLst>
          </p:cNvPr>
          <p:cNvSpPr txBox="1"/>
          <p:nvPr/>
        </p:nvSpPr>
        <p:spPr>
          <a:xfrm>
            <a:off x="6331975" y="3075057"/>
            <a:ext cx="5043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krobat SemiBold" panose="00000700000000000000" pitchFamily="50" charset="-52"/>
              </a:rPr>
              <a:t>Пользователь получает уведомления о предстоящих дедлайнах через телеграм-бот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7265929-3F4D-8420-BB86-79F6C4920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325" y="2779531"/>
            <a:ext cx="791277" cy="79127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563022A-B31B-69BB-4E9F-966EF55DF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5" y="1414464"/>
            <a:ext cx="4810125" cy="51054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4F4EAE0-DBD5-3811-8868-7628AECB8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10" y="4814465"/>
            <a:ext cx="1705399" cy="17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27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085D6-65AC-EEB4-3351-E1E6D87D7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01E3B0-37F3-9F10-E4F3-6FC52AC4A861}"/>
              </a:ext>
            </a:extLst>
          </p:cNvPr>
          <p:cNvSpPr txBox="1"/>
          <p:nvPr/>
        </p:nvSpPr>
        <p:spPr>
          <a:xfrm>
            <a:off x="773548" y="669543"/>
            <a:ext cx="7312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Akrobat Black" panose="00000A00000000000000" pitchFamily="50" charset="-52"/>
              </a:rPr>
              <a:t>ИТОГИ И ПЕРСПЕКТИВЫ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95C2E8-46C5-5D66-7E51-5B7732DAFFC5}"/>
              </a:ext>
            </a:extLst>
          </p:cNvPr>
          <p:cNvSpPr txBox="1"/>
          <p:nvPr/>
        </p:nvSpPr>
        <p:spPr>
          <a:xfrm>
            <a:off x="846718" y="1816189"/>
            <a:ext cx="7239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795FE"/>
                </a:solidFill>
                <a:latin typeface="Akrobat Bold" panose="00000800000000000000" pitchFamily="50" charset="-52"/>
              </a:rPr>
              <a:t>ЧТО СДЕЛАНО: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Akrobat SemiBold" panose="00000700000000000000" pitchFamily="50" charset="-52"/>
              </a:rPr>
              <a:t>Реализован трекер задач и дедлайнов;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Akrobat SemiBold" panose="00000700000000000000" pitchFamily="50" charset="-52"/>
              </a:rPr>
              <a:t>Визуализация прогресса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43CA4D9-E3F1-4993-8232-005DBC69ED71}"/>
              </a:ext>
            </a:extLst>
          </p:cNvPr>
          <p:cNvGrpSpPr/>
          <p:nvPr/>
        </p:nvGrpSpPr>
        <p:grpSpPr>
          <a:xfrm>
            <a:off x="651254" y="756958"/>
            <a:ext cx="425478" cy="488376"/>
            <a:chOff x="651254" y="756958"/>
            <a:chExt cx="425478" cy="488376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486F49F-1668-488C-E9E5-200C37B8EE5F}"/>
                </a:ext>
              </a:extLst>
            </p:cNvPr>
            <p:cNvSpPr/>
            <p:nvPr/>
          </p:nvSpPr>
          <p:spPr>
            <a:xfrm rot="16200000" flipV="1">
              <a:off x="505766" y="902446"/>
              <a:ext cx="425129" cy="134153"/>
            </a:xfrm>
            <a:prstGeom prst="rect">
              <a:avLst/>
            </a:prstGeom>
            <a:solidFill>
              <a:srgbClr val="0795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FAED2622-613E-9766-E39A-8E4F23F2C02B}"/>
                </a:ext>
              </a:extLst>
            </p:cNvPr>
            <p:cNvSpPr/>
            <p:nvPr/>
          </p:nvSpPr>
          <p:spPr>
            <a:xfrm rot="10800000" flipV="1">
              <a:off x="651603" y="1111181"/>
              <a:ext cx="425129" cy="134153"/>
            </a:xfrm>
            <a:prstGeom prst="rect">
              <a:avLst/>
            </a:prstGeom>
            <a:solidFill>
              <a:srgbClr val="0795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444BA09-A348-79F5-F620-F487907285F0}"/>
              </a:ext>
            </a:extLst>
          </p:cNvPr>
          <p:cNvGrpSpPr/>
          <p:nvPr/>
        </p:nvGrpSpPr>
        <p:grpSpPr>
          <a:xfrm rot="10800000">
            <a:off x="3515836" y="577013"/>
            <a:ext cx="425478" cy="488376"/>
            <a:chOff x="651254" y="756958"/>
            <a:chExt cx="425478" cy="488376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CE273D3A-A3AC-5126-AB71-6412E1536C57}"/>
                </a:ext>
              </a:extLst>
            </p:cNvPr>
            <p:cNvSpPr/>
            <p:nvPr/>
          </p:nvSpPr>
          <p:spPr>
            <a:xfrm rot="16200000" flipV="1">
              <a:off x="505766" y="902446"/>
              <a:ext cx="425129" cy="134153"/>
            </a:xfrm>
            <a:prstGeom prst="rect">
              <a:avLst/>
            </a:prstGeom>
            <a:solidFill>
              <a:srgbClr val="0795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F5B9AEB-5864-438B-E68D-356813A03646}"/>
                </a:ext>
              </a:extLst>
            </p:cNvPr>
            <p:cNvSpPr/>
            <p:nvPr/>
          </p:nvSpPr>
          <p:spPr>
            <a:xfrm rot="10800000" flipV="1">
              <a:off x="651603" y="1111181"/>
              <a:ext cx="425129" cy="134153"/>
            </a:xfrm>
            <a:prstGeom prst="rect">
              <a:avLst/>
            </a:prstGeom>
            <a:solidFill>
              <a:srgbClr val="0795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8E148B3-C61F-56E0-CE17-B998888E2F84}"/>
              </a:ext>
            </a:extLst>
          </p:cNvPr>
          <p:cNvSpPr txBox="1"/>
          <p:nvPr/>
        </p:nvSpPr>
        <p:spPr>
          <a:xfrm>
            <a:off x="864166" y="3878664"/>
            <a:ext cx="7591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795FE"/>
                </a:solidFill>
                <a:latin typeface="Akrobat Bold" panose="00000800000000000000" pitchFamily="50" charset="-52"/>
              </a:rPr>
              <a:t>ЧТО МОЖНО УЛУЧШИТЬ: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Akrobat SemiBold" panose="00000700000000000000" pitchFamily="50" charset="-52"/>
              </a:rPr>
              <a:t>Интеграция с календарями (Яндекс-календарь, </a:t>
            </a:r>
            <a:r>
              <a:rPr lang="en-US" sz="2000" dirty="0">
                <a:latin typeface="Akrobat SemiBold" panose="00000700000000000000" pitchFamily="50" charset="-52"/>
              </a:rPr>
              <a:t>Google</a:t>
            </a:r>
            <a:r>
              <a:rPr lang="ru-RU" sz="2000" dirty="0">
                <a:latin typeface="Akrobat SemiBold" panose="00000700000000000000" pitchFamily="50" charset="-52"/>
              </a:rPr>
              <a:t>-календарь и др.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Akrobat SemiBold" panose="00000700000000000000" pitchFamily="50" charset="-52"/>
              </a:rPr>
              <a:t>Мобильное приложение;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Akrobat SemiBold" panose="00000700000000000000" pitchFamily="50" charset="-52"/>
              </a:rPr>
              <a:t>Доработать сайт, чтобы работать командой</a:t>
            </a:r>
          </a:p>
        </p:txBody>
      </p:sp>
    </p:spTree>
    <p:extLst>
      <p:ext uri="{BB962C8B-B14F-4D97-AF65-F5344CB8AC3E}">
        <p14:creationId xmlns:p14="http://schemas.microsoft.com/office/powerpoint/2010/main" val="2097104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123E0-58EF-6BBB-3341-79288D686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27F119A-0C82-C4B6-BCC5-DC1D3869DF35}"/>
              </a:ext>
            </a:extLst>
          </p:cNvPr>
          <p:cNvSpPr txBox="1"/>
          <p:nvPr/>
        </p:nvSpPr>
        <p:spPr>
          <a:xfrm>
            <a:off x="835813" y="1372969"/>
            <a:ext cx="7454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krobat Bold" panose="00000800000000000000" pitchFamily="50" charset="-52"/>
              </a:rPr>
              <a:t>ССЫЛКА</a:t>
            </a:r>
            <a:r>
              <a:rPr lang="ru-RU" dirty="0">
                <a:latin typeface="Akrobat Black" panose="00000A00000000000000" pitchFamily="50" charset="-52"/>
              </a:rPr>
              <a:t> </a:t>
            </a:r>
            <a:r>
              <a:rPr lang="ru-RU" dirty="0">
                <a:latin typeface="Akrobat Bold" panose="00000800000000000000" pitchFamily="50" charset="-52"/>
              </a:rPr>
              <a:t>НА ПРОЕКТ </a:t>
            </a:r>
          </a:p>
          <a:p>
            <a:r>
              <a:rPr lang="en-US" dirty="0">
                <a:latin typeface="Akrobat Bold" panose="00000800000000000000" pitchFamily="50" charset="-52"/>
                <a:hlinkClick r:id="rId2"/>
              </a:rPr>
              <a:t>https://github.com/RomkaGP228/chatter</a:t>
            </a:r>
            <a:r>
              <a:rPr lang="ru-RU" dirty="0">
                <a:latin typeface="Akrobat Bold" panose="00000800000000000000" pitchFamily="50" charset="-52"/>
              </a:rPr>
              <a:t>  </a:t>
            </a:r>
            <a:endParaRPr lang="en-US" dirty="0">
              <a:latin typeface="Akrobat Bold" panose="00000800000000000000" pitchFamily="50" charset="-52"/>
            </a:endParaRPr>
          </a:p>
          <a:p>
            <a:endParaRPr lang="ru-RU" dirty="0">
              <a:latin typeface="Akrobat Black" panose="00000A00000000000000" pitchFamily="50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86883-09A5-4ECE-7CD6-ADEF8A49D684}"/>
              </a:ext>
            </a:extLst>
          </p:cNvPr>
          <p:cNvSpPr txBox="1"/>
          <p:nvPr/>
        </p:nvSpPr>
        <p:spPr>
          <a:xfrm>
            <a:off x="773548" y="669543"/>
            <a:ext cx="7312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Akrobat Black" panose="00000A00000000000000" pitchFamily="50" charset="-52"/>
              </a:rPr>
              <a:t>ССЫЛКИ И РЕСЕРСЫ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110383E-C3F3-8E61-8D3A-98FF3859857F}"/>
              </a:ext>
            </a:extLst>
          </p:cNvPr>
          <p:cNvGrpSpPr/>
          <p:nvPr/>
        </p:nvGrpSpPr>
        <p:grpSpPr>
          <a:xfrm>
            <a:off x="651254" y="756958"/>
            <a:ext cx="425478" cy="488376"/>
            <a:chOff x="651254" y="756958"/>
            <a:chExt cx="425478" cy="488376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6FFF7F40-9324-A30D-1372-FA8133C0A966}"/>
                </a:ext>
              </a:extLst>
            </p:cNvPr>
            <p:cNvSpPr/>
            <p:nvPr/>
          </p:nvSpPr>
          <p:spPr>
            <a:xfrm rot="16200000" flipV="1">
              <a:off x="505766" y="902446"/>
              <a:ext cx="425129" cy="134153"/>
            </a:xfrm>
            <a:prstGeom prst="rect">
              <a:avLst/>
            </a:prstGeom>
            <a:solidFill>
              <a:srgbClr val="0795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3EDDF283-1188-7942-6F22-91AF1969E122}"/>
                </a:ext>
              </a:extLst>
            </p:cNvPr>
            <p:cNvSpPr/>
            <p:nvPr/>
          </p:nvSpPr>
          <p:spPr>
            <a:xfrm rot="10800000" flipV="1">
              <a:off x="651603" y="1111181"/>
              <a:ext cx="425129" cy="134153"/>
            </a:xfrm>
            <a:prstGeom prst="rect">
              <a:avLst/>
            </a:prstGeom>
            <a:solidFill>
              <a:srgbClr val="0795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46AE483-AD1A-CF9A-9EB9-F11A1B44D9AC}"/>
              </a:ext>
            </a:extLst>
          </p:cNvPr>
          <p:cNvGrpSpPr/>
          <p:nvPr/>
        </p:nvGrpSpPr>
        <p:grpSpPr>
          <a:xfrm rot="10800000">
            <a:off x="3155691" y="586841"/>
            <a:ext cx="425478" cy="488376"/>
            <a:chOff x="651254" y="756958"/>
            <a:chExt cx="425478" cy="488376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639EC5E-BDC9-6D96-11A1-0BC336A9343C}"/>
                </a:ext>
              </a:extLst>
            </p:cNvPr>
            <p:cNvSpPr/>
            <p:nvPr/>
          </p:nvSpPr>
          <p:spPr>
            <a:xfrm rot="16200000" flipV="1">
              <a:off x="505766" y="902446"/>
              <a:ext cx="425129" cy="134153"/>
            </a:xfrm>
            <a:prstGeom prst="rect">
              <a:avLst/>
            </a:prstGeom>
            <a:solidFill>
              <a:srgbClr val="0795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07ACD92F-C704-D2B3-E4F1-2477E9936CDF}"/>
                </a:ext>
              </a:extLst>
            </p:cNvPr>
            <p:cNvSpPr/>
            <p:nvPr/>
          </p:nvSpPr>
          <p:spPr>
            <a:xfrm rot="10800000" flipV="1">
              <a:off x="651603" y="1111181"/>
              <a:ext cx="425129" cy="134153"/>
            </a:xfrm>
            <a:prstGeom prst="rect">
              <a:avLst/>
            </a:prstGeom>
            <a:solidFill>
              <a:srgbClr val="0795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5069A14-AD89-641E-F056-D40B0D4AD3BC}"/>
              </a:ext>
            </a:extLst>
          </p:cNvPr>
          <p:cNvSpPr txBox="1"/>
          <p:nvPr/>
        </p:nvSpPr>
        <p:spPr>
          <a:xfrm>
            <a:off x="6096000" y="1372969"/>
            <a:ext cx="745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krobat Bold" panose="00000800000000000000" pitchFamily="50" charset="-52"/>
              </a:rPr>
              <a:t>ССЫЛКА</a:t>
            </a:r>
            <a:r>
              <a:rPr lang="ru-RU" dirty="0">
                <a:latin typeface="Akrobat Black" panose="00000A00000000000000" pitchFamily="50" charset="-52"/>
              </a:rPr>
              <a:t> </a:t>
            </a:r>
            <a:r>
              <a:rPr lang="ru-RU" dirty="0">
                <a:latin typeface="Akrobat Bold" panose="00000800000000000000" pitchFamily="50" charset="-52"/>
              </a:rPr>
              <a:t>НА ВИДЕО РАБОТЫ САЙТА</a:t>
            </a:r>
            <a:endParaRPr lang="en-US" dirty="0">
              <a:latin typeface="Akrobat Bold" panose="00000800000000000000" pitchFamily="50" charset="-52"/>
            </a:endParaRPr>
          </a:p>
          <a:p>
            <a:r>
              <a:rPr lang="en-US" dirty="0">
                <a:latin typeface="Akrobat Bold" panose="00000800000000000000" pitchFamily="50" charset="-52"/>
                <a:hlinkClick r:id="rId3"/>
              </a:rPr>
              <a:t>https://disk.yandex.ru/i/XReJlTZtGpp_kA</a:t>
            </a:r>
            <a:r>
              <a:rPr lang="ru-RU" dirty="0">
                <a:latin typeface="Akrobat Bold" panose="00000800000000000000" pitchFamily="50" charset="-52"/>
              </a:rPr>
              <a:t> </a:t>
            </a:r>
            <a:endParaRPr lang="ru-RU" dirty="0">
              <a:latin typeface="Akrobat Black" panose="00000A00000000000000" pitchFamily="50" charset="-5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132405-89AF-543D-E690-C2A08496EC16}"/>
              </a:ext>
            </a:extLst>
          </p:cNvPr>
          <p:cNvSpPr txBox="1"/>
          <p:nvPr/>
        </p:nvSpPr>
        <p:spPr>
          <a:xfrm>
            <a:off x="835813" y="2022545"/>
            <a:ext cx="114654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krobat Bold" panose="00000800000000000000" pitchFamily="50" charset="-52"/>
              </a:rPr>
              <a:t>СПИСОК ИСПОЛЬЗУЕМЫХ ИСТОЧНИКОВ И ЛИТЕРАТУРЫ:</a:t>
            </a:r>
            <a:endParaRPr lang="en-US" dirty="0">
              <a:latin typeface="Akrobat Bold" panose="00000800000000000000" pitchFamily="50" charset="-52"/>
            </a:endParaRPr>
          </a:p>
          <a:p>
            <a:r>
              <a:rPr lang="en-US" dirty="0" err="1">
                <a:latin typeface="Akrobat Bold" panose="00000800000000000000" pitchFamily="50" charset="-52"/>
              </a:rPr>
              <a:t>habr</a:t>
            </a:r>
            <a:r>
              <a:rPr lang="en-US" dirty="0">
                <a:latin typeface="Akrobat Bold" panose="00000800000000000000" pitchFamily="50" charset="-52"/>
              </a:rPr>
              <a:t>:</a:t>
            </a:r>
          </a:p>
          <a:p>
            <a:r>
              <a:rPr lang="en-US" dirty="0">
                <a:latin typeface="Akrobat Bold" panose="00000800000000000000" pitchFamily="50" charset="-52"/>
                <a:hlinkClick r:id="rId4"/>
              </a:rPr>
              <a:t>https://habr.com/ru/companies/otus/articles/692820/</a:t>
            </a:r>
            <a:r>
              <a:rPr lang="ru-RU" dirty="0">
                <a:latin typeface="Akrobat Bold" panose="00000800000000000000" pitchFamily="50" charset="-52"/>
              </a:rPr>
              <a:t>       </a:t>
            </a:r>
            <a:r>
              <a:rPr lang="en-US" dirty="0">
                <a:latin typeface="Akrobat Bold" panose="00000800000000000000" pitchFamily="50" charset="-52"/>
                <a:hlinkClick r:id="rId5"/>
              </a:rPr>
              <a:t>https://habr.com/ru/articles/848592/</a:t>
            </a:r>
            <a:r>
              <a:rPr lang="ru-RU" dirty="0">
                <a:latin typeface="Akrobat Bold" panose="00000800000000000000" pitchFamily="50" charset="-52"/>
              </a:rPr>
              <a:t> </a:t>
            </a:r>
            <a:endParaRPr lang="en-US" dirty="0">
              <a:latin typeface="Akrobat Bold" panose="00000800000000000000" pitchFamily="50" charset="-52"/>
            </a:endParaRPr>
          </a:p>
          <a:p>
            <a:r>
              <a:rPr lang="en-US" dirty="0">
                <a:latin typeface="Akrobat Bold" panose="00000800000000000000" pitchFamily="50" charset="-52"/>
                <a:hlinkClick r:id="rId6"/>
              </a:rPr>
              <a:t>https://habr.com/ru/articles/808091/</a:t>
            </a:r>
            <a:r>
              <a:rPr lang="ru-RU" dirty="0">
                <a:latin typeface="Akrobat Bold" panose="00000800000000000000" pitchFamily="50" charset="-52"/>
              </a:rPr>
              <a:t>                                      </a:t>
            </a:r>
            <a:r>
              <a:rPr lang="en-US" dirty="0">
                <a:latin typeface="Akrobat Bold" panose="00000800000000000000" pitchFamily="50" charset="-52"/>
                <a:hlinkClick r:id="rId7"/>
              </a:rPr>
              <a:t>https://habr.com/ru/articles/194062/</a:t>
            </a:r>
            <a:r>
              <a:rPr lang="ru-RU" dirty="0">
                <a:latin typeface="Akrobat Bold" panose="00000800000000000000" pitchFamily="50" charset="-52"/>
              </a:rPr>
              <a:t> </a:t>
            </a:r>
            <a:endParaRPr lang="en-US" dirty="0">
              <a:latin typeface="Akrobat Bold" panose="00000800000000000000" pitchFamily="50" charset="-52"/>
            </a:endParaRPr>
          </a:p>
          <a:p>
            <a:endParaRPr lang="ru-RU" dirty="0">
              <a:latin typeface="Akrobat Bold" panose="00000800000000000000" pitchFamily="50" charset="-52"/>
            </a:endParaRPr>
          </a:p>
          <a:p>
            <a:r>
              <a:rPr lang="en-US" dirty="0" err="1">
                <a:latin typeface="Akrobat Bold" panose="00000800000000000000" pitchFamily="50" charset="-52"/>
              </a:rPr>
              <a:t>digitologoly</a:t>
            </a:r>
            <a:r>
              <a:rPr lang="en-US" dirty="0">
                <a:latin typeface="Akrobat Bold" panose="00000800000000000000" pitchFamily="50" charset="-52"/>
              </a:rPr>
              <a:t>:</a:t>
            </a:r>
          </a:p>
          <a:p>
            <a:r>
              <a:rPr lang="en-US" dirty="0">
                <a:latin typeface="Akrobat Bold" panose="00000800000000000000" pitchFamily="50" charset="-52"/>
                <a:hlinkClick r:id="rId8"/>
              </a:rPr>
              <a:t>https://digitology.tech/posts/otpravka-soobsheniya-v-telegram-s-ispolzovaniem-python/</a:t>
            </a:r>
            <a:r>
              <a:rPr lang="ru-RU" dirty="0">
                <a:latin typeface="Akrobat Bold" panose="00000800000000000000" pitchFamily="50" charset="-52"/>
              </a:rPr>
              <a:t> </a:t>
            </a:r>
            <a:endParaRPr lang="en-US" dirty="0">
              <a:latin typeface="Akrobat Bold" panose="00000800000000000000" pitchFamily="50" charset="-52"/>
            </a:endParaRPr>
          </a:p>
          <a:p>
            <a:endParaRPr lang="en-US" dirty="0">
              <a:latin typeface="Akrobat Bold" panose="00000800000000000000" pitchFamily="50" charset="-52"/>
            </a:endParaRPr>
          </a:p>
          <a:p>
            <a:r>
              <a:rPr lang="en-US" dirty="0" err="1">
                <a:latin typeface="Akrobat Bold" panose="00000800000000000000" pitchFamily="50" charset="-52"/>
              </a:rPr>
              <a:t>stackoverflow</a:t>
            </a:r>
            <a:r>
              <a:rPr lang="en-US" dirty="0">
                <a:latin typeface="Akrobat Bold" panose="00000800000000000000" pitchFamily="50" charset="-52"/>
              </a:rPr>
              <a:t>:</a:t>
            </a:r>
          </a:p>
          <a:p>
            <a:r>
              <a:rPr lang="en-US" dirty="0">
                <a:solidFill>
                  <a:srgbClr val="0070C0"/>
                </a:solidFill>
                <a:latin typeface="Akrobat Bold" panose="00000800000000000000" pitchFamily="50" charset="-52"/>
              </a:rPr>
              <a:t>https://ru.stackoverflow.com/questions/931492/%D0%9E%D1%82%D0%BF%D1%80%D0%B0%D0%B2%D0%BA%D0%B0-%D1%81%D0%BE%D0%BE%D0%B1%D1%89%D0%B5%D0%BD%D0%B8%D1%8F-%D0%B2-%D0%BA%D0%B0%D0%BD%D0%B0%D0%BB-telegram-%D1%81%D1%80%D0%B5%D0%B4%D1%81%D1%82%D0%B2%D0%B0%D0%BC%D0%B8-python</a:t>
            </a:r>
            <a:r>
              <a:rPr lang="ru-RU" dirty="0">
                <a:solidFill>
                  <a:srgbClr val="0070C0"/>
                </a:solidFill>
                <a:latin typeface="Akrobat Bold" panose="00000800000000000000" pitchFamily="50" charset="-52"/>
              </a:rPr>
              <a:t> </a:t>
            </a:r>
            <a:endParaRPr lang="en-US" dirty="0">
              <a:solidFill>
                <a:srgbClr val="0070C0"/>
              </a:solidFill>
              <a:latin typeface="Akrobat Bold" panose="00000800000000000000" pitchFamily="50" charset="-52"/>
            </a:endParaRPr>
          </a:p>
          <a:p>
            <a:endParaRPr lang="ru-RU" dirty="0">
              <a:latin typeface="Akrobat Bold" panose="00000800000000000000" pitchFamily="50" charset="-52"/>
            </a:endParaRPr>
          </a:p>
          <a:p>
            <a:r>
              <a:rPr lang="en-US" dirty="0">
                <a:latin typeface="Akrobat Bold" panose="00000800000000000000" pitchFamily="50" charset="-52"/>
              </a:rPr>
              <a:t>w3schools:</a:t>
            </a:r>
          </a:p>
          <a:p>
            <a:r>
              <a:rPr lang="en-US" dirty="0">
                <a:latin typeface="Akrobat Bold" panose="00000800000000000000" pitchFamily="50" charset="-52"/>
                <a:hlinkClick r:id="rId9"/>
              </a:rPr>
              <a:t>https://www.w3schools.com/TAGS/att_input_type_date.asp</a:t>
            </a:r>
            <a:r>
              <a:rPr lang="ru-RU" dirty="0">
                <a:latin typeface="Akrobat Bold" panose="00000800000000000000" pitchFamily="50" charset="-52"/>
              </a:rPr>
              <a:t> </a:t>
            </a:r>
            <a:endParaRPr lang="en-US" dirty="0">
              <a:latin typeface="Akrobat Bold" panose="00000800000000000000" pitchFamily="50" charset="-52"/>
            </a:endParaRPr>
          </a:p>
          <a:p>
            <a:r>
              <a:rPr lang="en-US" dirty="0">
                <a:latin typeface="Akrobat Bold" panose="00000800000000000000" pitchFamily="50" charset="-52"/>
                <a:hlinkClick r:id="rId10"/>
              </a:rPr>
              <a:t>https://www.w3schools.com/tags/ref_httpmethods.asp</a:t>
            </a:r>
            <a:r>
              <a:rPr lang="ru-RU" dirty="0">
                <a:latin typeface="Akrobat Bold" panose="00000800000000000000" pitchFamily="50" charset="-52"/>
              </a:rPr>
              <a:t> </a:t>
            </a:r>
            <a:endParaRPr lang="en-US" dirty="0">
              <a:latin typeface="Akrobat Bold" panose="00000800000000000000" pitchFamily="50" charset="-52"/>
            </a:endParaRPr>
          </a:p>
          <a:p>
            <a:r>
              <a:rPr lang="en-US" dirty="0">
                <a:latin typeface="Akrobat Bold" panose="00000800000000000000" pitchFamily="50" charset="-52"/>
                <a:hlinkClick r:id="rId11"/>
              </a:rPr>
              <a:t>https://www.w3schools.com/tags/tag_input.asp</a:t>
            </a:r>
            <a:r>
              <a:rPr lang="ru-RU" dirty="0">
                <a:latin typeface="Akrobat Bold" panose="00000800000000000000" pitchFamily="50" charset="-52"/>
              </a:rPr>
              <a:t> </a:t>
            </a:r>
          </a:p>
          <a:p>
            <a:endParaRPr lang="ru-RU" dirty="0">
              <a:latin typeface="Akrobat Black" panose="00000A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0845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1626A-25D3-9B40-9943-3FF71EB35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0D9A3-4010-EA00-6D6D-E794FB0A546F}"/>
              </a:ext>
            </a:extLst>
          </p:cNvPr>
          <p:cNvSpPr txBox="1"/>
          <p:nvPr/>
        </p:nvSpPr>
        <p:spPr>
          <a:xfrm>
            <a:off x="835817" y="678655"/>
            <a:ext cx="490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krobat Black" panose="00000A00000000000000" pitchFamily="50" charset="-52"/>
              </a:rPr>
              <a:t>ОПИСАНИЕ ПРОЕКТА, ЦЕЛЬ И ЗАДАЧИ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C17CA-F082-4E19-717E-89AC1CBFB36D}"/>
              </a:ext>
            </a:extLst>
          </p:cNvPr>
          <p:cNvSpPr txBox="1"/>
          <p:nvPr/>
        </p:nvSpPr>
        <p:spPr>
          <a:xfrm>
            <a:off x="835811" y="1508298"/>
            <a:ext cx="1009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krobat Bold" panose="00000800000000000000" pitchFamily="50" charset="-52"/>
              </a:rPr>
              <a:t>Краткое описание проекта: </a:t>
            </a:r>
            <a:r>
              <a:rPr lang="ru-RU" dirty="0">
                <a:latin typeface="Akrobat ExtraLight" panose="00000400000000000000" pitchFamily="50" charset="-52"/>
              </a:rPr>
              <a:t>Создание</a:t>
            </a:r>
            <a:r>
              <a:rPr lang="en-US" dirty="0">
                <a:latin typeface="Akrobat ExtraLight" panose="00000400000000000000" pitchFamily="50" charset="-52"/>
              </a:rPr>
              <a:t> </a:t>
            </a:r>
            <a:r>
              <a:rPr lang="ru-RU" dirty="0">
                <a:latin typeface="Akrobat ExtraLight" panose="00000400000000000000" pitchFamily="50" charset="-52"/>
              </a:rPr>
              <a:t>сайта для планирования задач и соблюдения дедлайнов в проектах.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F267A-C053-FDF6-803F-780EB38FBE5F}"/>
              </a:ext>
            </a:extLst>
          </p:cNvPr>
          <p:cNvSpPr txBox="1"/>
          <p:nvPr/>
        </p:nvSpPr>
        <p:spPr>
          <a:xfrm>
            <a:off x="835811" y="2293744"/>
            <a:ext cx="993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krobat Bold" panose="00000800000000000000" pitchFamily="50" charset="-52"/>
              </a:rPr>
              <a:t>Цель: </a:t>
            </a:r>
            <a:r>
              <a:rPr lang="ru-RU" dirty="0">
                <a:latin typeface="Akrobat ExtraLight" panose="00000400000000000000" pitchFamily="50" charset="-52"/>
              </a:rPr>
              <a:t>Сайт помогает пользователю составлять собственные проекты, ставить задачи и отслеживать дедлайны.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D1C92-236B-469B-CC53-2B096DE53430}"/>
              </a:ext>
            </a:extLst>
          </p:cNvPr>
          <p:cNvSpPr txBox="1"/>
          <p:nvPr/>
        </p:nvSpPr>
        <p:spPr>
          <a:xfrm>
            <a:off x="835811" y="3021371"/>
            <a:ext cx="95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krobat Bold" panose="00000800000000000000" pitchFamily="50" charset="-52"/>
              </a:rPr>
              <a:t>Задачи: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BF8BB-9251-0300-21A8-20FCBA42ED45}"/>
              </a:ext>
            </a:extLst>
          </p:cNvPr>
          <p:cNvSpPr txBox="1"/>
          <p:nvPr/>
        </p:nvSpPr>
        <p:spPr>
          <a:xfrm>
            <a:off x="1215373" y="3508977"/>
            <a:ext cx="9551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Akrobat Bold" panose="00000800000000000000" pitchFamily="50" charset="-52"/>
              </a:rPr>
              <a:t>Составление проектов и задач: </a:t>
            </a:r>
            <a:r>
              <a:rPr lang="ru-RU" dirty="0">
                <a:latin typeface="Akrobat ExtraLight" panose="00000400000000000000" pitchFamily="50" charset="-52"/>
              </a:rPr>
              <a:t>полное отслеживание дедлайнов</a:t>
            </a:r>
          </a:p>
          <a:p>
            <a:pPr marL="285750" indent="-285750">
              <a:buFontTx/>
              <a:buChar char="-"/>
            </a:pPr>
            <a:endParaRPr lang="ru-RU" dirty="0">
              <a:latin typeface="Akrobat Bold" panose="00000800000000000000" pitchFamily="50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ECB995-13F0-3D0A-B8FC-415D1A608DEB}"/>
              </a:ext>
            </a:extLst>
          </p:cNvPr>
          <p:cNvSpPr txBox="1"/>
          <p:nvPr/>
        </p:nvSpPr>
        <p:spPr>
          <a:xfrm>
            <a:off x="1215373" y="4102246"/>
            <a:ext cx="955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krobat Bold" panose="00000800000000000000" pitchFamily="50" charset="-52"/>
              </a:rPr>
              <a:t>Ведение дневника: </a:t>
            </a:r>
            <a:r>
              <a:rPr lang="ru-RU" dirty="0">
                <a:latin typeface="Akrobat ExtraLight" panose="00000400000000000000" pitchFamily="50" charset="-52"/>
              </a:rPr>
              <a:t>удобный календарь с пометками в какой день заканчивается дедлайн</a:t>
            </a:r>
          </a:p>
          <a:p>
            <a:pPr marL="285750" indent="-285750">
              <a:buFontTx/>
              <a:buChar char="-"/>
            </a:pPr>
            <a:endParaRPr lang="ru-RU" dirty="0">
              <a:latin typeface="Akrobat Bold" panose="00000800000000000000" pitchFamily="50" charset="-5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41A357-98EF-AC43-2E38-C7D28471A8BC}"/>
              </a:ext>
            </a:extLst>
          </p:cNvPr>
          <p:cNvSpPr txBox="1"/>
          <p:nvPr/>
        </p:nvSpPr>
        <p:spPr>
          <a:xfrm>
            <a:off x="1215373" y="4577378"/>
            <a:ext cx="95512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Akrobat Bold" panose="00000800000000000000" pitchFamily="50" charset="-52"/>
              </a:rPr>
              <a:t>Отслеживание прогресса: </a:t>
            </a:r>
            <a:r>
              <a:rPr lang="ru-RU" dirty="0">
                <a:latin typeface="Akrobat ExtraLight" panose="00000400000000000000" pitchFamily="50" charset="-52"/>
              </a:rPr>
              <a:t>просмотр выполненных задач и уведомления о дедлайнах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D6C9D668-7F6E-F601-AA44-49FC58E61060}"/>
              </a:ext>
            </a:extLst>
          </p:cNvPr>
          <p:cNvGrpSpPr/>
          <p:nvPr/>
        </p:nvGrpSpPr>
        <p:grpSpPr>
          <a:xfrm>
            <a:off x="651254" y="756958"/>
            <a:ext cx="425478" cy="488376"/>
            <a:chOff x="651254" y="756958"/>
            <a:chExt cx="425478" cy="488376"/>
          </a:xfrm>
        </p:grpSpPr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54B1B01D-CBFE-357C-C6E6-658CC6A5FB1D}"/>
                </a:ext>
              </a:extLst>
            </p:cNvPr>
            <p:cNvSpPr/>
            <p:nvPr/>
          </p:nvSpPr>
          <p:spPr>
            <a:xfrm rot="16200000" flipV="1">
              <a:off x="505766" y="902446"/>
              <a:ext cx="425129" cy="134153"/>
            </a:xfrm>
            <a:prstGeom prst="rect">
              <a:avLst/>
            </a:prstGeom>
            <a:solidFill>
              <a:srgbClr val="0795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026AABCC-0847-18BD-580F-0879BD47E74F}"/>
                </a:ext>
              </a:extLst>
            </p:cNvPr>
            <p:cNvSpPr/>
            <p:nvPr/>
          </p:nvSpPr>
          <p:spPr>
            <a:xfrm rot="10800000" flipV="1">
              <a:off x="651603" y="1111181"/>
              <a:ext cx="425129" cy="134153"/>
            </a:xfrm>
            <a:prstGeom prst="rect">
              <a:avLst/>
            </a:prstGeom>
            <a:solidFill>
              <a:srgbClr val="0795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E2E17B90-5A46-D08E-7DE0-144EACE13F47}"/>
              </a:ext>
            </a:extLst>
          </p:cNvPr>
          <p:cNvGrpSpPr/>
          <p:nvPr/>
        </p:nvGrpSpPr>
        <p:grpSpPr>
          <a:xfrm rot="10800000">
            <a:off x="5318096" y="554592"/>
            <a:ext cx="425478" cy="488376"/>
            <a:chOff x="651254" y="756958"/>
            <a:chExt cx="425478" cy="488376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21008F27-E515-903F-E2FC-358AB67749FE}"/>
                </a:ext>
              </a:extLst>
            </p:cNvPr>
            <p:cNvSpPr/>
            <p:nvPr/>
          </p:nvSpPr>
          <p:spPr>
            <a:xfrm rot="16200000" flipV="1">
              <a:off x="505766" y="902446"/>
              <a:ext cx="425129" cy="134153"/>
            </a:xfrm>
            <a:prstGeom prst="rect">
              <a:avLst/>
            </a:prstGeom>
            <a:solidFill>
              <a:srgbClr val="0795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6B470156-11D2-8D5E-87F3-D4907E6DD7BD}"/>
                </a:ext>
              </a:extLst>
            </p:cNvPr>
            <p:cNvSpPr/>
            <p:nvPr/>
          </p:nvSpPr>
          <p:spPr>
            <a:xfrm rot="10800000" flipV="1">
              <a:off x="651603" y="1111181"/>
              <a:ext cx="425129" cy="134153"/>
            </a:xfrm>
            <a:prstGeom prst="rect">
              <a:avLst/>
            </a:prstGeom>
            <a:solidFill>
              <a:srgbClr val="0795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E3E509E-0DDC-1E6A-286F-AB3AD7EC0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62220">
            <a:off x="870596" y="4145153"/>
            <a:ext cx="290454" cy="290454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E790961-266E-BD49-81D8-8D3E3460C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62220">
            <a:off x="862663" y="3630744"/>
            <a:ext cx="290454" cy="29045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EDAB9102-ECD2-D468-C7C0-89E1BFE37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62220">
            <a:off x="870596" y="4722442"/>
            <a:ext cx="290454" cy="290454"/>
          </a:xfrm>
          <a:prstGeom prst="rect">
            <a:avLst/>
          </a:prstGeom>
        </p:spPr>
      </p:pic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9D27C48C-67B6-1811-E06A-1C23B572E912}"/>
              </a:ext>
            </a:extLst>
          </p:cNvPr>
          <p:cNvCxnSpPr/>
          <p:nvPr/>
        </p:nvCxnSpPr>
        <p:spPr>
          <a:xfrm>
            <a:off x="327102" y="6341327"/>
            <a:ext cx="11389113" cy="0"/>
          </a:xfrm>
          <a:prstGeom prst="line">
            <a:avLst/>
          </a:prstGeom>
          <a:ln w="19050">
            <a:solidFill>
              <a:srgbClr val="0795FE"/>
            </a:solidFill>
          </a:ln>
          <a:effectLst>
            <a:outerShdw blurRad="228600" dist="127000" dir="13800000" sx="102000" sy="102000" rotWithShape="0">
              <a:srgbClr val="0795FE">
                <a:alpha val="61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8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F2290-CD68-9980-4297-1BD5549DF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B1FB0B-4988-795F-2087-EE20CE44B0BB}"/>
              </a:ext>
            </a:extLst>
          </p:cNvPr>
          <p:cNvSpPr txBox="1"/>
          <p:nvPr/>
        </p:nvSpPr>
        <p:spPr>
          <a:xfrm>
            <a:off x="835817" y="678655"/>
            <a:ext cx="490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krobat Black" panose="00000A00000000000000" pitchFamily="50" charset="-52"/>
              </a:rPr>
              <a:t>АРХИТЕКТУРА ПРОЕКТА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EC793-E9D4-524C-EDA5-4563A7FE606C}"/>
              </a:ext>
            </a:extLst>
          </p:cNvPr>
          <p:cNvSpPr txBox="1"/>
          <p:nvPr/>
        </p:nvSpPr>
        <p:spPr>
          <a:xfrm>
            <a:off x="835817" y="1860139"/>
            <a:ext cx="38991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 err="1">
                <a:latin typeface="Akrobat ExtraLight" panose="00000400000000000000" pitchFamily="50" charset="-52"/>
              </a:rPr>
              <a:t>фронтенд</a:t>
            </a:r>
            <a:r>
              <a:rPr lang="ru-RU" dirty="0">
                <a:latin typeface="Akrobat ExtraLight" panose="00000400000000000000" pitchFamily="50" charset="-52"/>
              </a:rPr>
              <a:t> отвечает за пользовательский интерфейс и взаимодействие с пользователем. Он включает в себя графический интерфейс, созданный с использованием </a:t>
            </a:r>
            <a:r>
              <a:rPr lang="en-US" dirty="0">
                <a:latin typeface="Akrobat ExtraLight" panose="00000400000000000000" pitchFamily="50" charset="-52"/>
              </a:rPr>
              <a:t>html </a:t>
            </a:r>
            <a:r>
              <a:rPr lang="ru-RU" dirty="0">
                <a:latin typeface="Akrobat ExtraLight" panose="00000400000000000000" pitchFamily="50" charset="-52"/>
              </a:rPr>
              <a:t>и </a:t>
            </a:r>
            <a:r>
              <a:rPr lang="en-US" dirty="0" err="1">
                <a:latin typeface="Akrobat ExtraLight" panose="00000400000000000000" pitchFamily="50" charset="-52"/>
              </a:rPr>
              <a:t>css</a:t>
            </a:r>
            <a:endParaRPr lang="ru-RU" dirty="0">
              <a:latin typeface="Akrobat ExtraLight" panose="00000400000000000000" pitchFamily="50" charset="-52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dirty="0">
                <a:latin typeface="Akrobat ExtraLight" panose="00000400000000000000" pitchFamily="50" charset="-52"/>
              </a:rPr>
              <a:t>бэкенд получает запрос, обрабатывает его и возвращает ответ пользователю.</a:t>
            </a:r>
          </a:p>
          <a:p>
            <a:endParaRPr lang="ru-RU" dirty="0">
              <a:latin typeface="Akrobat ExtraLight" panose="00000400000000000000" pitchFamily="50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BFC4E-D924-45AE-8E52-A102FD7A7B2C}"/>
              </a:ext>
            </a:extLst>
          </p:cNvPr>
          <p:cNvSpPr txBox="1"/>
          <p:nvPr/>
        </p:nvSpPr>
        <p:spPr>
          <a:xfrm>
            <a:off x="5977169" y="1461134"/>
            <a:ext cx="4361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krobat SemiBold" panose="00000700000000000000" pitchFamily="50" charset="-52"/>
              </a:rPr>
              <a:t>Используемые библиотеки: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F22064-3729-1A6B-CE02-608DE2C20A39}"/>
              </a:ext>
            </a:extLst>
          </p:cNvPr>
          <p:cNvSpPr txBox="1"/>
          <p:nvPr/>
        </p:nvSpPr>
        <p:spPr>
          <a:xfrm>
            <a:off x="835817" y="4866818"/>
            <a:ext cx="596979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krobat SemiBold" panose="00000700000000000000" pitchFamily="50" charset="-52"/>
              </a:rPr>
              <a:t>Примененные</a:t>
            </a:r>
            <a:r>
              <a:rPr lang="ru-RU" dirty="0">
                <a:latin typeface="Akrobat Bold" panose="00000800000000000000" pitchFamily="50" charset="-52"/>
              </a:rPr>
              <a:t> </a:t>
            </a:r>
            <a:r>
              <a:rPr lang="ru-RU" sz="2000" dirty="0">
                <a:latin typeface="Akrobat SemiBold" panose="00000700000000000000" pitchFamily="50" charset="-52"/>
              </a:rPr>
              <a:t>технологии:</a:t>
            </a:r>
            <a:r>
              <a:rPr lang="ru-RU" dirty="0">
                <a:latin typeface="Akrobat Bold" panose="00000800000000000000" pitchFamily="50" charset="-52"/>
              </a:rPr>
              <a:t> </a:t>
            </a:r>
            <a:r>
              <a:rPr lang="ru-RU" dirty="0">
                <a:latin typeface="Akrobat ExtraLight" panose="00000400000000000000" pitchFamily="50" charset="-52"/>
              </a:rPr>
              <a:t>встроенные библиотеки </a:t>
            </a:r>
            <a:r>
              <a:rPr lang="en-US" dirty="0">
                <a:latin typeface="Akrobat ExtraLight" panose="00000400000000000000" pitchFamily="50" charset="-52"/>
              </a:rPr>
              <a:t>Python, </a:t>
            </a:r>
            <a:r>
              <a:rPr lang="ru-RU" dirty="0">
                <a:latin typeface="Akrobat ExtraLight" panose="00000400000000000000" pitchFamily="50" charset="-52"/>
              </a:rPr>
              <a:t>внешние библиотеки </a:t>
            </a:r>
            <a:r>
              <a:rPr lang="en-US" dirty="0">
                <a:latin typeface="Akrobat ExtraLight" panose="00000400000000000000" pitchFamily="50" charset="-52"/>
              </a:rPr>
              <a:t>Python, HTML, CSS, SQL</a:t>
            </a:r>
            <a:endParaRPr lang="ru-RU" dirty="0">
              <a:latin typeface="Akrobat ExtraLight" panose="00000400000000000000" pitchFamily="50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289D22-5E2B-B731-E744-77415F4034C9}"/>
              </a:ext>
            </a:extLst>
          </p:cNvPr>
          <p:cNvSpPr txBox="1"/>
          <p:nvPr/>
        </p:nvSpPr>
        <p:spPr>
          <a:xfrm>
            <a:off x="835817" y="1458430"/>
            <a:ext cx="38991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krobat SemiBold" panose="00000700000000000000" pitchFamily="50" charset="-52"/>
              </a:rPr>
              <a:t>Модульная структура: </a:t>
            </a:r>
          </a:p>
          <a:p>
            <a:endParaRPr lang="ru-RU" dirty="0">
              <a:latin typeface="Akrobat ExtraLight" panose="00000400000000000000" pitchFamily="50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8FC0C6-CCEA-4BF6-E052-01DAC8E9D62E}"/>
              </a:ext>
            </a:extLst>
          </p:cNvPr>
          <p:cNvSpPr txBox="1"/>
          <p:nvPr/>
        </p:nvSpPr>
        <p:spPr>
          <a:xfrm>
            <a:off x="5743574" y="1934313"/>
            <a:ext cx="43617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krobat ExtraLight" panose="00000400000000000000" pitchFamily="50" charset="-52"/>
              </a:rPr>
              <a:t>Flask – </a:t>
            </a:r>
            <a:r>
              <a:rPr lang="ru-RU" dirty="0">
                <a:latin typeface="Akrobat ExtraLight" panose="00000400000000000000" pitchFamily="50" charset="-52"/>
              </a:rPr>
              <a:t>для работы с веб интерфейсом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>
                <a:latin typeface="Akrobat ExtraLight" panose="00000400000000000000" pitchFamily="50" charset="-52"/>
              </a:rPr>
              <a:t>Sqlalchemy</a:t>
            </a:r>
            <a:r>
              <a:rPr lang="ru-RU" dirty="0">
                <a:latin typeface="Akrobat ExtraLight" panose="00000400000000000000" pitchFamily="50" charset="-52"/>
              </a:rPr>
              <a:t> – для работы с </a:t>
            </a:r>
            <a:r>
              <a:rPr lang="en-US" dirty="0" err="1">
                <a:latin typeface="Akrobat ExtraLight" panose="00000400000000000000" pitchFamily="50" charset="-52"/>
              </a:rPr>
              <a:t>sql</a:t>
            </a:r>
            <a:endParaRPr lang="en-US" dirty="0">
              <a:latin typeface="Akrobat ExtraLight" panose="00000400000000000000" pitchFamily="50" charset="-52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>
                <a:latin typeface="Akrobat ExtraLight" panose="00000400000000000000" pitchFamily="50" charset="-52"/>
              </a:rPr>
              <a:t>Wtforms</a:t>
            </a:r>
            <a:r>
              <a:rPr lang="en-US" dirty="0">
                <a:latin typeface="Akrobat ExtraLight" panose="00000400000000000000" pitchFamily="50" charset="-52"/>
              </a:rPr>
              <a:t> – </a:t>
            </a:r>
            <a:r>
              <a:rPr lang="ru-RU" dirty="0">
                <a:latin typeface="Akrobat ExtraLight" panose="00000400000000000000" pitchFamily="50" charset="-52"/>
              </a:rPr>
              <a:t>для работы с формами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>
                <a:latin typeface="Akrobat ExtraLight" panose="00000400000000000000" pitchFamily="50" charset="-52"/>
              </a:rPr>
              <a:t>Flask_login</a:t>
            </a:r>
            <a:r>
              <a:rPr lang="en-US" dirty="0">
                <a:latin typeface="Akrobat ExtraLight" panose="00000400000000000000" pitchFamily="50" charset="-52"/>
              </a:rPr>
              <a:t> - </a:t>
            </a:r>
            <a:r>
              <a:rPr lang="ru-RU" dirty="0">
                <a:latin typeface="Akrobat ExtraLight" panose="00000400000000000000" pitchFamily="50" charset="-52"/>
              </a:rPr>
              <a:t>для работы с формами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>
                <a:latin typeface="Akrobat ExtraLight" panose="00000400000000000000" pitchFamily="50" charset="-52"/>
              </a:rPr>
              <a:t>Os</a:t>
            </a:r>
            <a:r>
              <a:rPr lang="en-US" dirty="0">
                <a:latin typeface="Akrobat ExtraLight" panose="00000400000000000000" pitchFamily="50" charset="-52"/>
              </a:rPr>
              <a:t> – </a:t>
            </a:r>
            <a:r>
              <a:rPr lang="ru-RU" dirty="0">
                <a:latin typeface="Akrobat ExtraLight" panose="00000400000000000000" pitchFamily="50" charset="-52"/>
              </a:rPr>
              <a:t>для работы с файлами системы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krobat ExtraLight" panose="00000400000000000000" pitchFamily="50" charset="-52"/>
              </a:rPr>
              <a:t>Datetime - </a:t>
            </a:r>
            <a:r>
              <a:rPr lang="ru-RU" dirty="0">
                <a:latin typeface="Akrobat ExtraLight" panose="00000400000000000000" pitchFamily="50" charset="-52"/>
              </a:rPr>
              <a:t>для работы с датами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Akrobat ExtraLight" panose="00000400000000000000" pitchFamily="50" charset="-52"/>
              </a:rPr>
              <a:t>Requests – </a:t>
            </a:r>
            <a:r>
              <a:rPr lang="ru-RU" dirty="0">
                <a:latin typeface="Akrobat ExtraLight" panose="00000400000000000000" pitchFamily="50" charset="-52"/>
              </a:rPr>
              <a:t>для работы с протоколом </a:t>
            </a:r>
            <a:r>
              <a:rPr lang="en-US" dirty="0">
                <a:latin typeface="Akrobat ExtraLight" panose="00000400000000000000" pitchFamily="50" charset="-52"/>
              </a:rPr>
              <a:t>http</a:t>
            </a:r>
            <a:endParaRPr lang="ru-RU" dirty="0">
              <a:latin typeface="Akrobat ExtraLight" panose="00000400000000000000" pitchFamily="50" charset="-52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F11ED1D0-0905-0EDF-4137-77D3513A0481}"/>
              </a:ext>
            </a:extLst>
          </p:cNvPr>
          <p:cNvGrpSpPr/>
          <p:nvPr/>
        </p:nvGrpSpPr>
        <p:grpSpPr>
          <a:xfrm>
            <a:off x="651254" y="756958"/>
            <a:ext cx="425478" cy="488376"/>
            <a:chOff x="651254" y="756958"/>
            <a:chExt cx="425478" cy="488376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B688ABB1-FED3-DF71-A846-41B2FE613DA7}"/>
                </a:ext>
              </a:extLst>
            </p:cNvPr>
            <p:cNvSpPr/>
            <p:nvPr/>
          </p:nvSpPr>
          <p:spPr>
            <a:xfrm rot="16200000" flipV="1">
              <a:off x="505766" y="902446"/>
              <a:ext cx="425129" cy="134153"/>
            </a:xfrm>
            <a:prstGeom prst="rect">
              <a:avLst/>
            </a:prstGeom>
            <a:solidFill>
              <a:srgbClr val="0795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C66AF0EC-981E-6864-4588-D4497BA97AC5}"/>
                </a:ext>
              </a:extLst>
            </p:cNvPr>
            <p:cNvSpPr/>
            <p:nvPr/>
          </p:nvSpPr>
          <p:spPr>
            <a:xfrm rot="10800000" flipV="1">
              <a:off x="651603" y="1111181"/>
              <a:ext cx="425129" cy="134153"/>
            </a:xfrm>
            <a:prstGeom prst="rect">
              <a:avLst/>
            </a:prstGeom>
            <a:solidFill>
              <a:srgbClr val="0795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6F51D1D5-2052-DCC6-D135-F083393C216D}"/>
              </a:ext>
            </a:extLst>
          </p:cNvPr>
          <p:cNvGrpSpPr/>
          <p:nvPr/>
        </p:nvGrpSpPr>
        <p:grpSpPr>
          <a:xfrm rot="10800000">
            <a:off x="3607975" y="586841"/>
            <a:ext cx="425478" cy="488376"/>
            <a:chOff x="651254" y="756958"/>
            <a:chExt cx="425478" cy="488376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94EA51F2-FB52-6936-E64F-AF1D2A6982BD}"/>
                </a:ext>
              </a:extLst>
            </p:cNvPr>
            <p:cNvSpPr/>
            <p:nvPr/>
          </p:nvSpPr>
          <p:spPr>
            <a:xfrm rot="16200000" flipV="1">
              <a:off x="505766" y="902446"/>
              <a:ext cx="425129" cy="134153"/>
            </a:xfrm>
            <a:prstGeom prst="rect">
              <a:avLst/>
            </a:prstGeom>
            <a:solidFill>
              <a:srgbClr val="0795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76D36A4F-CE95-D3E2-CC04-13E200749EF2}"/>
                </a:ext>
              </a:extLst>
            </p:cNvPr>
            <p:cNvSpPr/>
            <p:nvPr/>
          </p:nvSpPr>
          <p:spPr>
            <a:xfrm rot="10800000" flipV="1">
              <a:off x="651603" y="1111181"/>
              <a:ext cx="425129" cy="134153"/>
            </a:xfrm>
            <a:prstGeom prst="rect">
              <a:avLst/>
            </a:prstGeom>
            <a:solidFill>
              <a:srgbClr val="0795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26664F9-3F83-CF00-61A8-31EE7A5D437F}"/>
              </a:ext>
            </a:extLst>
          </p:cNvPr>
          <p:cNvCxnSpPr/>
          <p:nvPr/>
        </p:nvCxnSpPr>
        <p:spPr>
          <a:xfrm>
            <a:off x="327102" y="6341327"/>
            <a:ext cx="11389113" cy="0"/>
          </a:xfrm>
          <a:prstGeom prst="line">
            <a:avLst/>
          </a:prstGeom>
          <a:ln w="19050">
            <a:solidFill>
              <a:srgbClr val="0795FE"/>
            </a:solidFill>
          </a:ln>
          <a:effectLst>
            <a:outerShdw blurRad="228600" dist="127000" dir="13800000" sx="102000" sy="102000" rotWithShape="0">
              <a:srgbClr val="0795FE">
                <a:alpha val="61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41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3AB33-2759-6C26-76E3-4234A0648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3961C6-1EB0-4FAD-06ED-E47B488F612E}"/>
              </a:ext>
            </a:extLst>
          </p:cNvPr>
          <p:cNvSpPr txBox="1"/>
          <p:nvPr/>
        </p:nvSpPr>
        <p:spPr>
          <a:xfrm>
            <a:off x="835817" y="678655"/>
            <a:ext cx="490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krobat Black" panose="00000A00000000000000" pitchFamily="50" charset="-52"/>
              </a:rPr>
              <a:t>СТРУКТУРА</a:t>
            </a:r>
            <a:r>
              <a:rPr lang="ru-RU" dirty="0">
                <a:latin typeface="Akrobat Black" panose="00000A00000000000000" pitchFamily="50" charset="-52"/>
              </a:rPr>
              <a:t> </a:t>
            </a:r>
            <a:r>
              <a:rPr lang="ru-RU" sz="2400" dirty="0">
                <a:latin typeface="Akrobat Black" panose="00000A00000000000000" pitchFamily="50" charset="-52"/>
              </a:rPr>
              <a:t>ПРОЕКТА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31D38-6FBA-A501-6BAE-2372FB1AE346}"/>
              </a:ext>
            </a:extLst>
          </p:cNvPr>
          <p:cNvSpPr txBox="1"/>
          <p:nvPr/>
        </p:nvSpPr>
        <p:spPr>
          <a:xfrm>
            <a:off x="835817" y="1347253"/>
            <a:ext cx="35402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dirty="0">
                <a:latin typeface="Akrobat ExtraLight" panose="00000400000000000000" pitchFamily="50" charset="-52"/>
              </a:rPr>
              <a:t>chatter</a:t>
            </a:r>
          </a:p>
          <a:p>
            <a:r>
              <a:rPr lang="en" sz="1400" dirty="0">
                <a:latin typeface="Akrobat ExtraLight" panose="00000400000000000000" pitchFamily="50" charset="-52"/>
              </a:rPr>
              <a:t>  .</a:t>
            </a:r>
            <a:r>
              <a:rPr lang="en" sz="1400" dirty="0" err="1">
                <a:latin typeface="Akrobat ExtraLight" panose="00000400000000000000" pitchFamily="50" charset="-52"/>
              </a:rPr>
              <a:t>gitignore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.idea</a:t>
            </a:r>
          </a:p>
          <a:p>
            <a:r>
              <a:rPr lang="en" sz="1400" dirty="0">
                <a:latin typeface="Akrobat ExtraLight" panose="00000400000000000000" pitchFamily="50" charset="-52"/>
              </a:rPr>
              <a:t>  data</a:t>
            </a:r>
          </a:p>
          <a:p>
            <a:r>
              <a:rPr lang="en" sz="1400" dirty="0">
                <a:latin typeface="Akrobat ExtraLight" panose="00000400000000000000" pitchFamily="50" charset="-52"/>
              </a:rPr>
              <a:t>    </a:t>
            </a:r>
            <a:r>
              <a:rPr lang="en" sz="1400" dirty="0" err="1">
                <a:latin typeface="Akrobat ExtraLight" panose="00000400000000000000" pitchFamily="50" charset="-52"/>
              </a:rPr>
              <a:t>db_session.py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  </a:t>
            </a:r>
            <a:r>
              <a:rPr lang="en" sz="1400" dirty="0" err="1">
                <a:latin typeface="Akrobat ExtraLight" panose="00000400000000000000" pitchFamily="50" charset="-52"/>
              </a:rPr>
              <a:t>projects.py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  </a:t>
            </a:r>
            <a:r>
              <a:rPr lang="en" sz="1400" dirty="0" err="1">
                <a:latin typeface="Akrobat ExtraLight" panose="00000400000000000000" pitchFamily="50" charset="-52"/>
              </a:rPr>
              <a:t>users.py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  </a:t>
            </a:r>
            <a:r>
              <a:rPr lang="en" sz="1400" dirty="0" err="1">
                <a:latin typeface="Akrobat ExtraLight" panose="00000400000000000000" pitchFamily="50" charset="-52"/>
              </a:rPr>
              <a:t>all_models.py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  __</a:t>
            </a:r>
            <a:r>
              <a:rPr lang="en" sz="1400" dirty="0" err="1">
                <a:latin typeface="Akrobat ExtraLight" panose="00000400000000000000" pitchFamily="50" charset="-52"/>
              </a:rPr>
              <a:t>pycache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    db_session.cpython-312.pyc</a:t>
            </a:r>
          </a:p>
          <a:p>
            <a:r>
              <a:rPr lang="en" sz="1400" dirty="0">
                <a:latin typeface="Akrobat ExtraLight" panose="00000400000000000000" pitchFamily="50" charset="-52"/>
              </a:rPr>
              <a:t>      projects.cpython-312.pyc</a:t>
            </a:r>
          </a:p>
          <a:p>
            <a:r>
              <a:rPr lang="en" sz="1400" dirty="0">
                <a:latin typeface="Akrobat ExtraLight" panose="00000400000000000000" pitchFamily="50" charset="-52"/>
              </a:rPr>
              <a:t>      users.cpython-312.pyc</a:t>
            </a:r>
          </a:p>
          <a:p>
            <a:r>
              <a:rPr lang="en" sz="1400" dirty="0">
                <a:latin typeface="Akrobat ExtraLight" panose="00000400000000000000" pitchFamily="50" charset="-52"/>
              </a:rPr>
              <a:t>      all_models.cpython-312.pyc</a:t>
            </a:r>
          </a:p>
          <a:p>
            <a:r>
              <a:rPr lang="en" sz="1400" dirty="0">
                <a:latin typeface="Akrobat ExtraLight" panose="00000400000000000000" pitchFamily="50" charset="-52"/>
              </a:rPr>
              <a:t>  files</a:t>
            </a:r>
          </a:p>
          <a:p>
            <a:r>
              <a:rPr lang="en" sz="1400" dirty="0">
                <a:latin typeface="Akrobat ExtraLight" panose="00000400000000000000" pitchFamily="50" charset="-52"/>
              </a:rPr>
              <a:t>    </a:t>
            </a:r>
            <a:r>
              <a:rPr lang="en" sz="1400" dirty="0" err="1">
                <a:latin typeface="Akrobat ExtraLight" panose="00000400000000000000" pitchFamily="50" charset="-52"/>
              </a:rPr>
              <a:t>data.txt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forms</a:t>
            </a:r>
          </a:p>
          <a:p>
            <a:r>
              <a:rPr lang="en" sz="1400" dirty="0">
                <a:latin typeface="Akrobat ExtraLight" panose="00000400000000000000" pitchFamily="50" charset="-52"/>
              </a:rPr>
              <a:t>    </a:t>
            </a:r>
            <a:r>
              <a:rPr lang="en" sz="1400" dirty="0" err="1">
                <a:latin typeface="Akrobat ExtraLight" panose="00000400000000000000" pitchFamily="50" charset="-52"/>
              </a:rPr>
              <a:t>project.py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  </a:t>
            </a:r>
            <a:r>
              <a:rPr lang="en" sz="1400" dirty="0" err="1">
                <a:latin typeface="Akrobat ExtraLight" panose="00000400000000000000" pitchFamily="50" charset="-52"/>
              </a:rPr>
              <a:t>user.py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  __</a:t>
            </a:r>
            <a:r>
              <a:rPr lang="en" sz="1400" dirty="0" err="1">
                <a:latin typeface="Akrobat ExtraLight" panose="00000400000000000000" pitchFamily="50" charset="-52"/>
              </a:rPr>
              <a:t>pycache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    project.cpython-312.pyc</a:t>
            </a:r>
          </a:p>
          <a:p>
            <a:r>
              <a:rPr lang="en" sz="1400" dirty="0">
                <a:latin typeface="Akrobat ExtraLight" panose="00000400000000000000" pitchFamily="50" charset="-52"/>
              </a:rPr>
              <a:t>      user.cpython-312.pyc</a:t>
            </a:r>
          </a:p>
          <a:p>
            <a:r>
              <a:rPr lang="en" sz="1400" dirty="0">
                <a:latin typeface="Akrobat ExtraLight" panose="00000400000000000000" pitchFamily="50" charset="-52"/>
              </a:rPr>
              <a:t>  </a:t>
            </a:r>
            <a:r>
              <a:rPr lang="en" sz="1400" dirty="0" err="1">
                <a:latin typeface="Akrobat ExtraLight" panose="00000400000000000000" pitchFamily="50" charset="-52"/>
              </a:rPr>
              <a:t>main.py</a:t>
            </a:r>
            <a:endParaRPr lang="en" sz="1400" dirty="0">
              <a:latin typeface="Akrobat ExtraLight" panose="00000400000000000000" pitchFamily="50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CF0C7C-96AA-B2E1-D793-58595FCAFCE1}"/>
              </a:ext>
            </a:extLst>
          </p:cNvPr>
          <p:cNvSpPr txBox="1"/>
          <p:nvPr/>
        </p:nvSpPr>
        <p:spPr>
          <a:xfrm>
            <a:off x="4135516" y="1367151"/>
            <a:ext cx="638991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/>
              <a:t> </a:t>
            </a:r>
            <a:r>
              <a:rPr lang="en" sz="1400" dirty="0">
                <a:latin typeface="Akrobat ExtraLight" panose="00000400000000000000" pitchFamily="50" charset="-52"/>
              </a:rPr>
              <a:t>static</a:t>
            </a:r>
          </a:p>
          <a:p>
            <a:r>
              <a:rPr lang="en" sz="1400" dirty="0">
                <a:latin typeface="Akrobat ExtraLight" panose="00000400000000000000" pitchFamily="50" charset="-52"/>
              </a:rPr>
              <a:t>    </a:t>
            </a:r>
            <a:r>
              <a:rPr lang="en" sz="1400" dirty="0" err="1">
                <a:latin typeface="Akrobat ExtraLight" panose="00000400000000000000" pitchFamily="50" charset="-52"/>
              </a:rPr>
              <a:t>css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    </a:t>
            </a:r>
            <a:r>
              <a:rPr lang="en" sz="1400" dirty="0" err="1">
                <a:latin typeface="Akrobat ExtraLight" panose="00000400000000000000" pitchFamily="50" charset="-52"/>
              </a:rPr>
              <a:t>style_account.css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    </a:t>
            </a:r>
            <a:r>
              <a:rPr lang="en" sz="1400" dirty="0" err="1">
                <a:latin typeface="Akrobat ExtraLight" panose="00000400000000000000" pitchFamily="50" charset="-52"/>
              </a:rPr>
              <a:t>style_base.css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    </a:t>
            </a:r>
            <a:r>
              <a:rPr lang="en" sz="1400" dirty="0" err="1">
                <a:latin typeface="Akrobat ExtraLight" panose="00000400000000000000" pitchFamily="50" charset="-52"/>
              </a:rPr>
              <a:t>style_index.css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    </a:t>
            </a:r>
            <a:r>
              <a:rPr lang="en" sz="1400" dirty="0" err="1">
                <a:latin typeface="Akrobat ExtraLight" panose="00000400000000000000" pitchFamily="50" charset="-52"/>
              </a:rPr>
              <a:t>style_projects.css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templates</a:t>
            </a:r>
          </a:p>
          <a:p>
            <a:r>
              <a:rPr lang="en" sz="1400" dirty="0">
                <a:latin typeface="Akrobat ExtraLight" panose="00000400000000000000" pitchFamily="50" charset="-52"/>
              </a:rPr>
              <a:t>    </a:t>
            </a:r>
            <a:r>
              <a:rPr lang="en" sz="1400" dirty="0" err="1">
                <a:latin typeface="Akrobat ExtraLight" panose="00000400000000000000" pitchFamily="50" charset="-52"/>
              </a:rPr>
              <a:t>account.html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  </a:t>
            </a:r>
            <a:r>
              <a:rPr lang="en" sz="1400" dirty="0" err="1">
                <a:latin typeface="Akrobat ExtraLight" panose="00000400000000000000" pitchFamily="50" charset="-52"/>
              </a:rPr>
              <a:t>base.html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  </a:t>
            </a:r>
            <a:r>
              <a:rPr lang="en" sz="1400" dirty="0" err="1">
                <a:latin typeface="Akrobat ExtraLight" panose="00000400000000000000" pitchFamily="50" charset="-52"/>
              </a:rPr>
              <a:t>index.html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  </a:t>
            </a:r>
            <a:r>
              <a:rPr lang="en" sz="1400" dirty="0" err="1">
                <a:latin typeface="Akrobat ExtraLight" panose="00000400000000000000" pitchFamily="50" charset="-52"/>
              </a:rPr>
              <a:t>login.html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  </a:t>
            </a:r>
            <a:r>
              <a:rPr lang="en" sz="1400" dirty="0" err="1">
                <a:latin typeface="Akrobat ExtraLight" panose="00000400000000000000" pitchFamily="50" charset="-52"/>
              </a:rPr>
              <a:t>projects.html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  </a:t>
            </a:r>
            <a:r>
              <a:rPr lang="en" sz="1400" dirty="0" err="1">
                <a:latin typeface="Akrobat ExtraLight" panose="00000400000000000000" pitchFamily="50" charset="-52"/>
              </a:rPr>
              <a:t>register.html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materials</a:t>
            </a:r>
          </a:p>
          <a:p>
            <a:r>
              <a:rPr lang="en" sz="1400" dirty="0">
                <a:latin typeface="Akrobat ExtraLight" panose="00000400000000000000" pitchFamily="50" charset="-52"/>
              </a:rPr>
              <a:t>    </a:t>
            </a:r>
            <a:r>
              <a:rPr lang="en" sz="1400" dirty="0" err="1">
                <a:latin typeface="Akrobat ExtraLight" panose="00000400000000000000" pitchFamily="50" charset="-52"/>
              </a:rPr>
              <a:t>tecnical_spetification.md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</a:t>
            </a:r>
            <a:r>
              <a:rPr lang="en" sz="1400" dirty="0" err="1">
                <a:latin typeface="Akrobat ExtraLight" panose="00000400000000000000" pitchFamily="50" charset="-52"/>
              </a:rPr>
              <a:t>README.md</a:t>
            </a:r>
            <a:endParaRPr lang="en" sz="1400" dirty="0">
              <a:latin typeface="Akrobat ExtraLight" panose="00000400000000000000" pitchFamily="50" charset="-52"/>
            </a:endParaRPr>
          </a:p>
          <a:p>
            <a:r>
              <a:rPr lang="en" sz="1400" dirty="0">
                <a:latin typeface="Akrobat ExtraLight" panose="00000400000000000000" pitchFamily="50" charset="-52"/>
              </a:rPr>
              <a:t>  </a:t>
            </a:r>
            <a:r>
              <a:rPr lang="en" sz="1400" dirty="0" err="1">
                <a:latin typeface="Akrobat ExtraLight" panose="00000400000000000000" pitchFamily="50" charset="-52"/>
              </a:rPr>
              <a:t>requirements.txt</a:t>
            </a:r>
            <a:endParaRPr lang="ru-RU" sz="1400" dirty="0">
              <a:latin typeface="Akrobat ExtraLight" panose="00000400000000000000" pitchFamily="50" charset="-52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B0CD2F9-618E-E895-267B-8FF5D814C85A}"/>
              </a:ext>
            </a:extLst>
          </p:cNvPr>
          <p:cNvGrpSpPr/>
          <p:nvPr/>
        </p:nvGrpSpPr>
        <p:grpSpPr>
          <a:xfrm>
            <a:off x="651254" y="756958"/>
            <a:ext cx="425478" cy="488376"/>
            <a:chOff x="651254" y="756958"/>
            <a:chExt cx="425478" cy="488376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D6AC8795-09E5-3CD1-0A58-7B22832212DA}"/>
                </a:ext>
              </a:extLst>
            </p:cNvPr>
            <p:cNvSpPr/>
            <p:nvPr/>
          </p:nvSpPr>
          <p:spPr>
            <a:xfrm rot="16200000" flipV="1">
              <a:off x="505766" y="902446"/>
              <a:ext cx="425129" cy="134153"/>
            </a:xfrm>
            <a:prstGeom prst="rect">
              <a:avLst/>
            </a:prstGeom>
            <a:solidFill>
              <a:srgbClr val="0795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6BAAD98A-89E3-FDF7-E9D5-7F6130E6BC99}"/>
                </a:ext>
              </a:extLst>
            </p:cNvPr>
            <p:cNvSpPr/>
            <p:nvPr/>
          </p:nvSpPr>
          <p:spPr>
            <a:xfrm rot="10800000" flipV="1">
              <a:off x="651603" y="1111181"/>
              <a:ext cx="425129" cy="134153"/>
            </a:xfrm>
            <a:prstGeom prst="rect">
              <a:avLst/>
            </a:prstGeom>
            <a:solidFill>
              <a:srgbClr val="0795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C533E7E-2B89-D0E5-E5A3-7BC086BF6318}"/>
              </a:ext>
            </a:extLst>
          </p:cNvPr>
          <p:cNvGrpSpPr/>
          <p:nvPr/>
        </p:nvGrpSpPr>
        <p:grpSpPr>
          <a:xfrm rot="10800000">
            <a:off x="3289695" y="577013"/>
            <a:ext cx="425478" cy="488376"/>
            <a:chOff x="651254" y="756958"/>
            <a:chExt cx="425478" cy="488376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D85E44BC-5482-2F10-4E82-2A2031CF9EE1}"/>
                </a:ext>
              </a:extLst>
            </p:cNvPr>
            <p:cNvSpPr/>
            <p:nvPr/>
          </p:nvSpPr>
          <p:spPr>
            <a:xfrm rot="16200000" flipV="1">
              <a:off x="505766" y="902446"/>
              <a:ext cx="425129" cy="134153"/>
            </a:xfrm>
            <a:prstGeom prst="rect">
              <a:avLst/>
            </a:prstGeom>
            <a:solidFill>
              <a:srgbClr val="0795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D1A3CE10-02AB-0595-991F-4CE688F11662}"/>
                </a:ext>
              </a:extLst>
            </p:cNvPr>
            <p:cNvSpPr/>
            <p:nvPr/>
          </p:nvSpPr>
          <p:spPr>
            <a:xfrm rot="10800000" flipV="1">
              <a:off x="651603" y="1111181"/>
              <a:ext cx="425129" cy="134153"/>
            </a:xfrm>
            <a:prstGeom prst="rect">
              <a:avLst/>
            </a:prstGeom>
            <a:solidFill>
              <a:srgbClr val="0795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16F2535-7DBF-C794-E1D3-25479810A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923556" y="1392776"/>
            <a:ext cx="1120891" cy="112089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09AC0ED-52A6-9BE6-31D2-3AE50F3C9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08628" y="2919500"/>
            <a:ext cx="1120891" cy="112089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E1AC73F-1BC4-7109-F1B1-9855DC9DC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95737" y="4610785"/>
            <a:ext cx="1120891" cy="1120891"/>
          </a:xfrm>
          <a:prstGeom prst="rect">
            <a:avLst/>
          </a:prstGeom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91C0B319-C3DB-D490-93A3-F5734F119F12}"/>
              </a:ext>
            </a:extLst>
          </p:cNvPr>
          <p:cNvCxnSpPr/>
          <p:nvPr/>
        </p:nvCxnSpPr>
        <p:spPr>
          <a:xfrm>
            <a:off x="327102" y="6341327"/>
            <a:ext cx="11389113" cy="0"/>
          </a:xfrm>
          <a:prstGeom prst="line">
            <a:avLst/>
          </a:prstGeom>
          <a:ln w="19050">
            <a:solidFill>
              <a:srgbClr val="0795FE"/>
            </a:solidFill>
          </a:ln>
          <a:effectLst>
            <a:outerShdw blurRad="228600" dist="127000" dir="13800000" sx="102000" sy="102000" rotWithShape="0">
              <a:srgbClr val="0795FE">
                <a:alpha val="61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48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3BCDE-190B-CA7C-DE55-339AD28DF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890048-0089-D493-FEF9-9A73B6EF7567}"/>
              </a:ext>
            </a:extLst>
          </p:cNvPr>
          <p:cNvSpPr txBox="1"/>
          <p:nvPr/>
        </p:nvSpPr>
        <p:spPr>
          <a:xfrm>
            <a:off x="773548" y="669543"/>
            <a:ext cx="7312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795FE"/>
                </a:solidFill>
                <a:latin typeface="Akrobat Black" panose="00000A00000000000000" pitchFamily="50" charset="-52"/>
              </a:rPr>
              <a:t>ОСНОВНЫЕ</a:t>
            </a:r>
            <a:r>
              <a:rPr lang="ru-RU" sz="2400" b="1" dirty="0">
                <a:latin typeface="Akrobat Black" panose="00000A00000000000000" pitchFamily="50" charset="-52"/>
              </a:rPr>
              <a:t> 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58C45-E3C2-3730-0E37-7A00C219CC8B}"/>
              </a:ext>
            </a:extLst>
          </p:cNvPr>
          <p:cNvSpPr txBox="1"/>
          <p:nvPr/>
        </p:nvSpPr>
        <p:spPr>
          <a:xfrm>
            <a:off x="793186" y="2100021"/>
            <a:ext cx="420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795FE"/>
                </a:solidFill>
                <a:latin typeface="Akrobat SemiBold" panose="00000700000000000000" pitchFamily="50" charset="-52"/>
              </a:rPr>
              <a:t>Регистрация и авторизация: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72C5D-67A9-7B0B-DBA5-686ECABE8CF7}"/>
              </a:ext>
            </a:extLst>
          </p:cNvPr>
          <p:cNvSpPr txBox="1"/>
          <p:nvPr/>
        </p:nvSpPr>
        <p:spPr>
          <a:xfrm>
            <a:off x="793186" y="3069317"/>
            <a:ext cx="420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795FE"/>
                </a:solidFill>
                <a:latin typeface="Akrobat SemiBold" panose="00000700000000000000" pitchFamily="50" charset="-52"/>
              </a:rPr>
              <a:t>Учет задач с параметрами: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7DF550-3413-7A63-05F8-09E6DB367298}"/>
              </a:ext>
            </a:extLst>
          </p:cNvPr>
          <p:cNvSpPr txBox="1"/>
          <p:nvPr/>
        </p:nvSpPr>
        <p:spPr>
          <a:xfrm>
            <a:off x="950501" y="3538286"/>
            <a:ext cx="5719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>
              <a:buFont typeface="Arial" panose="020B0604020202020204" pitchFamily="34" charset="0"/>
              <a:buChar char="•"/>
            </a:pPr>
            <a:r>
              <a:rPr lang="ru-RU" sz="2000" dirty="0">
                <a:latin typeface="Akrobat SemiBold" panose="00000700000000000000" pitchFamily="50" charset="-52"/>
              </a:rPr>
              <a:t>Название,  описание;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ru-RU" sz="2000" dirty="0">
                <a:latin typeface="Akrobat SemiBold" panose="00000700000000000000" pitchFamily="50" charset="-52"/>
              </a:rPr>
              <a:t>Дата дедлайна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6E315E-A181-5B1A-B289-36BFCA88ADC5}"/>
              </a:ext>
            </a:extLst>
          </p:cNvPr>
          <p:cNvSpPr txBox="1"/>
          <p:nvPr/>
        </p:nvSpPr>
        <p:spPr>
          <a:xfrm>
            <a:off x="6512500" y="2052721"/>
            <a:ext cx="420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795FE"/>
                </a:solidFill>
                <a:latin typeface="Akrobat SemiBold" panose="00000700000000000000" pitchFamily="50" charset="-52"/>
              </a:rPr>
              <a:t>Учет проектов с параметрами: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E9BC74-385F-9FD3-A1E1-FC1F029D65A6}"/>
              </a:ext>
            </a:extLst>
          </p:cNvPr>
          <p:cNvSpPr txBox="1"/>
          <p:nvPr/>
        </p:nvSpPr>
        <p:spPr>
          <a:xfrm>
            <a:off x="6512500" y="3148319"/>
            <a:ext cx="4202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0795FE"/>
                </a:solidFill>
                <a:latin typeface="Akrobat SemiBold" panose="00000700000000000000" pitchFamily="50" charset="-52"/>
              </a:rPr>
              <a:t>Напоминания и уведомления: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319D20-CD0B-169E-089C-FE8692E04276}"/>
              </a:ext>
            </a:extLst>
          </p:cNvPr>
          <p:cNvSpPr txBox="1"/>
          <p:nvPr/>
        </p:nvSpPr>
        <p:spPr>
          <a:xfrm>
            <a:off x="6650177" y="3538286"/>
            <a:ext cx="5719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>
              <a:buFont typeface="Arial" panose="020B0604020202020204" pitchFamily="34" charset="0"/>
              <a:buChar char="•"/>
            </a:pPr>
            <a:r>
              <a:rPr lang="ru-RU" sz="2000" dirty="0">
                <a:latin typeface="Akrobat SemiBold" panose="00000700000000000000" pitchFamily="50" charset="-52"/>
              </a:rPr>
              <a:t>Уведомления в Телеграм-боте;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ru-RU" sz="2000" dirty="0">
                <a:latin typeface="Akrobat SemiBold" panose="00000700000000000000" pitchFamily="50" charset="-52"/>
              </a:rPr>
              <a:t>Календарь с отображением сроков задач и дедлайнов</a:t>
            </a:r>
          </a:p>
          <a:p>
            <a:endParaRPr lang="ru-RU" sz="2000" dirty="0">
              <a:latin typeface="Akrobat SemiBold" panose="00000700000000000000" pitchFamily="50" charset="-5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025133-1F42-4263-517A-B4D20AF413CC}"/>
              </a:ext>
            </a:extLst>
          </p:cNvPr>
          <p:cNvSpPr txBox="1"/>
          <p:nvPr/>
        </p:nvSpPr>
        <p:spPr>
          <a:xfrm>
            <a:off x="935180" y="2453763"/>
            <a:ext cx="5719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>
              <a:buFont typeface="Arial" panose="020B0604020202020204" pitchFamily="34" charset="0"/>
              <a:buChar char="•"/>
            </a:pPr>
            <a:r>
              <a:rPr lang="en-US" sz="2000" dirty="0">
                <a:latin typeface="Akrobat SemiBold" panose="00000700000000000000" pitchFamily="50" charset="-52"/>
              </a:rPr>
              <a:t>Flask-Login</a:t>
            </a:r>
            <a:endParaRPr lang="ru-RU" sz="2000" dirty="0">
              <a:latin typeface="Akrobat SemiBold" panose="00000700000000000000" pitchFamily="50" charset="-52"/>
            </a:endParaRPr>
          </a:p>
          <a:p>
            <a:endParaRPr lang="ru-RU" sz="2000" dirty="0">
              <a:latin typeface="Akrobat SemiBold" panose="00000700000000000000" pitchFamily="50" charset="-5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4A1E02-1DA0-8D39-E147-8FE95F0F7045}"/>
              </a:ext>
            </a:extLst>
          </p:cNvPr>
          <p:cNvSpPr txBox="1"/>
          <p:nvPr/>
        </p:nvSpPr>
        <p:spPr>
          <a:xfrm>
            <a:off x="6650177" y="2452831"/>
            <a:ext cx="5719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>
              <a:buFont typeface="Arial" panose="020B0604020202020204" pitchFamily="34" charset="0"/>
              <a:buChar char="•"/>
            </a:pPr>
            <a:r>
              <a:rPr lang="ru-RU" sz="2000" dirty="0">
                <a:latin typeface="Akrobat SemiBold" panose="00000700000000000000" pitchFamily="50" charset="-52"/>
              </a:rPr>
              <a:t>Название,  описание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09834C9-03A3-E747-C1A5-883CA1FD8043}"/>
              </a:ext>
            </a:extLst>
          </p:cNvPr>
          <p:cNvCxnSpPr/>
          <p:nvPr/>
        </p:nvCxnSpPr>
        <p:spPr>
          <a:xfrm>
            <a:off x="327102" y="6341327"/>
            <a:ext cx="11389113" cy="0"/>
          </a:xfrm>
          <a:prstGeom prst="line">
            <a:avLst/>
          </a:prstGeom>
          <a:ln w="19050">
            <a:solidFill>
              <a:srgbClr val="0795FE"/>
            </a:solidFill>
          </a:ln>
          <a:effectLst>
            <a:outerShdw blurRad="228600" dist="127000" dir="13800000" sx="102000" sy="102000" rotWithShape="0">
              <a:srgbClr val="0795FE">
                <a:alpha val="61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65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3E4A5-1B2E-CCB1-2B84-0F48D999F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BC8752-80B5-E4AB-8F3C-DF46AE0A8705}"/>
              </a:ext>
            </a:extLst>
          </p:cNvPr>
          <p:cNvSpPr txBox="1"/>
          <p:nvPr/>
        </p:nvSpPr>
        <p:spPr>
          <a:xfrm>
            <a:off x="773548" y="669543"/>
            <a:ext cx="7312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795FE"/>
                </a:solidFill>
                <a:latin typeface="Akrobat Black" panose="00000A00000000000000" pitchFamily="50" charset="-52"/>
              </a:rPr>
              <a:t>СЦЕНАРИИ </a:t>
            </a:r>
            <a:r>
              <a:rPr lang="ru-RU" sz="2400" b="1" dirty="0">
                <a:latin typeface="Akrobat Black" panose="00000A00000000000000" pitchFamily="50" charset="-52"/>
              </a:rPr>
              <a:t>ИСПОЛЬЗОВАНИЯ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B016ED-6B3F-FA4B-0617-8230D68222FF}"/>
              </a:ext>
            </a:extLst>
          </p:cNvPr>
          <p:cNvSpPr txBox="1"/>
          <p:nvPr/>
        </p:nvSpPr>
        <p:spPr>
          <a:xfrm>
            <a:off x="498513" y="2865540"/>
            <a:ext cx="1744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krobat SemiBold" panose="00000700000000000000" pitchFamily="50" charset="-52"/>
              </a:rPr>
              <a:t>Регистрация и </a:t>
            </a:r>
          </a:p>
          <a:p>
            <a:pPr algn="ctr"/>
            <a:r>
              <a:rPr lang="ru-RU" dirty="0">
                <a:latin typeface="Akrobat SemiBold" panose="00000700000000000000" pitchFamily="50" charset="-52"/>
              </a:rPr>
              <a:t>вход 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D52BE001-19C3-5BAF-C1EE-CA05FAB812C0}"/>
              </a:ext>
            </a:extLst>
          </p:cNvPr>
          <p:cNvSpPr/>
          <p:nvPr/>
        </p:nvSpPr>
        <p:spPr>
          <a:xfrm>
            <a:off x="608187" y="2702887"/>
            <a:ext cx="1518961" cy="1042827"/>
          </a:xfrm>
          <a:prstGeom prst="roundRect">
            <a:avLst/>
          </a:prstGeom>
          <a:noFill/>
          <a:ln w="28575">
            <a:solidFill>
              <a:srgbClr val="0795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ED65F0E4-1BA0-B7F7-A812-54739007856A}"/>
              </a:ext>
            </a:extLst>
          </p:cNvPr>
          <p:cNvSpPr/>
          <p:nvPr/>
        </p:nvSpPr>
        <p:spPr>
          <a:xfrm>
            <a:off x="2455406" y="2700072"/>
            <a:ext cx="1173561" cy="1045642"/>
          </a:xfrm>
          <a:prstGeom prst="roundRect">
            <a:avLst/>
          </a:prstGeom>
          <a:noFill/>
          <a:ln w="28575">
            <a:solidFill>
              <a:srgbClr val="0795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8F4718A-A2E1-962F-B536-EA13C0AF4924}"/>
              </a:ext>
            </a:extLst>
          </p:cNvPr>
          <p:cNvCxnSpPr>
            <a:cxnSpLocks/>
          </p:cNvCxnSpPr>
          <p:nvPr/>
        </p:nvCxnSpPr>
        <p:spPr>
          <a:xfrm flipV="1">
            <a:off x="2110006" y="3215175"/>
            <a:ext cx="340467" cy="5630"/>
          </a:xfrm>
          <a:prstGeom prst="straightConnector1">
            <a:avLst/>
          </a:prstGeom>
          <a:ln w="28575">
            <a:solidFill>
              <a:srgbClr val="0795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D4C69C-EE0E-720B-27B5-8B9207DCC3B8}"/>
              </a:ext>
            </a:extLst>
          </p:cNvPr>
          <p:cNvSpPr txBox="1"/>
          <p:nvPr/>
        </p:nvSpPr>
        <p:spPr>
          <a:xfrm>
            <a:off x="2140329" y="2892009"/>
            <a:ext cx="173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krobat SemiBold" panose="00000700000000000000" pitchFamily="50" charset="-52"/>
              </a:rPr>
              <a:t>Создание проекта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95A929-80D1-22AE-FFE5-C323A6117293}"/>
              </a:ext>
            </a:extLst>
          </p:cNvPr>
          <p:cNvSpPr txBox="1"/>
          <p:nvPr/>
        </p:nvSpPr>
        <p:spPr>
          <a:xfrm>
            <a:off x="3731114" y="2798081"/>
            <a:ext cx="2198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krobat SemiBold" panose="00000700000000000000" pitchFamily="50" charset="-52"/>
              </a:rPr>
              <a:t>Создание задачи </a:t>
            </a:r>
          </a:p>
          <a:p>
            <a:pPr algn="ctr"/>
            <a:r>
              <a:rPr lang="ru-RU" dirty="0">
                <a:latin typeface="Akrobat SemiBold" panose="00000700000000000000" pitchFamily="50" charset="-52"/>
              </a:rPr>
              <a:t>с дедлайном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D411E293-EF48-49EF-F9A4-443EB7AE15B2}"/>
              </a:ext>
            </a:extLst>
          </p:cNvPr>
          <p:cNvSpPr/>
          <p:nvPr/>
        </p:nvSpPr>
        <p:spPr>
          <a:xfrm>
            <a:off x="3949719" y="2665884"/>
            <a:ext cx="1689158" cy="1045642"/>
          </a:xfrm>
          <a:prstGeom prst="roundRect">
            <a:avLst/>
          </a:prstGeom>
          <a:noFill/>
          <a:ln w="28575">
            <a:solidFill>
              <a:srgbClr val="0795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06D4C753-BDDB-DAC9-A90D-1B9AD91A9E04}"/>
              </a:ext>
            </a:extLst>
          </p:cNvPr>
          <p:cNvSpPr/>
          <p:nvPr/>
        </p:nvSpPr>
        <p:spPr>
          <a:xfrm>
            <a:off x="6017956" y="2387814"/>
            <a:ext cx="1486465" cy="1574586"/>
          </a:xfrm>
          <a:prstGeom prst="roundRect">
            <a:avLst/>
          </a:prstGeom>
          <a:noFill/>
          <a:ln w="28575">
            <a:solidFill>
              <a:srgbClr val="0795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C7B555-3D4F-8BED-7203-E1FFBF921944}"/>
              </a:ext>
            </a:extLst>
          </p:cNvPr>
          <p:cNvSpPr txBox="1"/>
          <p:nvPr/>
        </p:nvSpPr>
        <p:spPr>
          <a:xfrm>
            <a:off x="5452439" y="2622728"/>
            <a:ext cx="2619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krobat SemiBold" panose="00000700000000000000" pitchFamily="50" charset="-52"/>
              </a:rPr>
              <a:t>Просмотр </a:t>
            </a:r>
          </a:p>
          <a:p>
            <a:pPr algn="ctr"/>
            <a:r>
              <a:rPr lang="ru-RU" dirty="0">
                <a:latin typeface="Akrobat SemiBold" panose="00000700000000000000" pitchFamily="50" charset="-52"/>
              </a:rPr>
              <a:t>предстоящих  </a:t>
            </a:r>
          </a:p>
          <a:p>
            <a:pPr algn="ctr"/>
            <a:r>
              <a:rPr lang="ru-RU" dirty="0">
                <a:latin typeface="Akrobat SemiBold" panose="00000700000000000000" pitchFamily="50" charset="-52"/>
              </a:rPr>
              <a:t>дедлайнов </a:t>
            </a:r>
          </a:p>
          <a:p>
            <a:pPr algn="ctr"/>
            <a:r>
              <a:rPr lang="ru-RU" dirty="0">
                <a:latin typeface="Akrobat SemiBold" panose="00000700000000000000" pitchFamily="50" charset="-52"/>
              </a:rPr>
              <a:t>в календаре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0CDE3B3B-E3F1-7238-E0B9-62B82789413C}"/>
              </a:ext>
            </a:extLst>
          </p:cNvPr>
          <p:cNvSpPr/>
          <p:nvPr/>
        </p:nvSpPr>
        <p:spPr>
          <a:xfrm>
            <a:off x="10107549" y="2631262"/>
            <a:ext cx="1953516" cy="1080264"/>
          </a:xfrm>
          <a:prstGeom prst="roundRect">
            <a:avLst/>
          </a:prstGeom>
          <a:noFill/>
          <a:ln w="28575">
            <a:solidFill>
              <a:srgbClr val="0795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D62F5D-5F84-7153-D3FA-7EB5F87F48A0}"/>
              </a:ext>
            </a:extLst>
          </p:cNvPr>
          <p:cNvSpPr txBox="1"/>
          <p:nvPr/>
        </p:nvSpPr>
        <p:spPr>
          <a:xfrm>
            <a:off x="7487813" y="2834952"/>
            <a:ext cx="2619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krobat SemiBold" panose="00000700000000000000" pitchFamily="50" charset="-52"/>
              </a:rPr>
              <a:t>Уведомления</a:t>
            </a:r>
          </a:p>
          <a:p>
            <a:pPr algn="ctr"/>
            <a:r>
              <a:rPr lang="ru-RU" dirty="0">
                <a:latin typeface="Akrobat SemiBold" panose="00000700000000000000" pitchFamily="50" charset="-52"/>
              </a:rPr>
              <a:t>в Телеграм-боте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06719ABA-622E-124A-479F-BB7785548371}"/>
              </a:ext>
            </a:extLst>
          </p:cNvPr>
          <p:cNvCxnSpPr>
            <a:cxnSpLocks/>
          </p:cNvCxnSpPr>
          <p:nvPr/>
        </p:nvCxnSpPr>
        <p:spPr>
          <a:xfrm flipV="1">
            <a:off x="3622280" y="3188732"/>
            <a:ext cx="340467" cy="5630"/>
          </a:xfrm>
          <a:prstGeom prst="straightConnector1">
            <a:avLst/>
          </a:prstGeom>
          <a:ln w="28575">
            <a:solidFill>
              <a:srgbClr val="0795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8099393-3391-DCE9-85A2-D576DAC498FA}"/>
              </a:ext>
            </a:extLst>
          </p:cNvPr>
          <p:cNvCxnSpPr>
            <a:cxnSpLocks/>
          </p:cNvCxnSpPr>
          <p:nvPr/>
        </p:nvCxnSpPr>
        <p:spPr>
          <a:xfrm flipV="1">
            <a:off x="5662245" y="3195536"/>
            <a:ext cx="340467" cy="5630"/>
          </a:xfrm>
          <a:prstGeom prst="straightConnector1">
            <a:avLst/>
          </a:prstGeom>
          <a:ln w="28575">
            <a:solidFill>
              <a:srgbClr val="0795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1AA4938-E927-A897-E730-72C686B57942}"/>
              </a:ext>
            </a:extLst>
          </p:cNvPr>
          <p:cNvCxnSpPr>
            <a:cxnSpLocks/>
          </p:cNvCxnSpPr>
          <p:nvPr/>
        </p:nvCxnSpPr>
        <p:spPr>
          <a:xfrm flipV="1">
            <a:off x="7519665" y="3209544"/>
            <a:ext cx="340467" cy="5630"/>
          </a:xfrm>
          <a:prstGeom prst="straightConnector1">
            <a:avLst/>
          </a:prstGeom>
          <a:ln w="28575">
            <a:solidFill>
              <a:srgbClr val="0795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8B101C2E-9910-A672-9D92-7234CBAC09AD}"/>
              </a:ext>
            </a:extLst>
          </p:cNvPr>
          <p:cNvSpPr/>
          <p:nvPr/>
        </p:nvSpPr>
        <p:spPr>
          <a:xfrm>
            <a:off x="7875376" y="2557153"/>
            <a:ext cx="1861218" cy="1193860"/>
          </a:xfrm>
          <a:prstGeom prst="roundRect">
            <a:avLst/>
          </a:prstGeom>
          <a:noFill/>
          <a:ln w="28575">
            <a:solidFill>
              <a:srgbClr val="0795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B79664-8068-15FC-573C-BAED1EAB06A0}"/>
              </a:ext>
            </a:extLst>
          </p:cNvPr>
          <p:cNvSpPr txBox="1"/>
          <p:nvPr/>
        </p:nvSpPr>
        <p:spPr>
          <a:xfrm>
            <a:off x="9774439" y="2830917"/>
            <a:ext cx="2619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krobat SemiBold" panose="00000700000000000000" pitchFamily="50" charset="-52"/>
              </a:rPr>
              <a:t>Редактирование и </a:t>
            </a:r>
          </a:p>
          <a:p>
            <a:pPr algn="ctr"/>
            <a:r>
              <a:rPr lang="ru-RU" dirty="0">
                <a:latin typeface="Akrobat SemiBold" panose="00000700000000000000" pitchFamily="50" charset="-52"/>
              </a:rPr>
              <a:t>перенос дедлайнов</a:t>
            </a: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B2D11D4C-E233-B6D7-238E-71379187A7F3}"/>
              </a:ext>
            </a:extLst>
          </p:cNvPr>
          <p:cNvCxnSpPr>
            <a:cxnSpLocks/>
          </p:cNvCxnSpPr>
          <p:nvPr/>
        </p:nvCxnSpPr>
        <p:spPr>
          <a:xfrm flipV="1">
            <a:off x="9751838" y="3195536"/>
            <a:ext cx="340467" cy="5630"/>
          </a:xfrm>
          <a:prstGeom prst="straightConnector1">
            <a:avLst/>
          </a:prstGeom>
          <a:ln w="28575">
            <a:solidFill>
              <a:srgbClr val="0795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54D73BD0-8106-72F3-646F-0FBC70F0C030}"/>
              </a:ext>
            </a:extLst>
          </p:cNvPr>
          <p:cNvCxnSpPr/>
          <p:nvPr/>
        </p:nvCxnSpPr>
        <p:spPr>
          <a:xfrm>
            <a:off x="282612" y="6380656"/>
            <a:ext cx="11389113" cy="0"/>
          </a:xfrm>
          <a:prstGeom prst="line">
            <a:avLst/>
          </a:prstGeom>
          <a:ln w="19050">
            <a:solidFill>
              <a:srgbClr val="0795FE"/>
            </a:solidFill>
          </a:ln>
          <a:effectLst>
            <a:outerShdw blurRad="228600" dist="127000" dir="13800000" sx="102000" sy="102000" rotWithShape="0">
              <a:srgbClr val="0795FE">
                <a:alpha val="61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58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A3399-FD4B-B9BA-F775-72F175FC2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323DDE-5119-A676-0CDE-97670BDBA49A}"/>
              </a:ext>
            </a:extLst>
          </p:cNvPr>
          <p:cNvSpPr txBox="1"/>
          <p:nvPr/>
        </p:nvSpPr>
        <p:spPr>
          <a:xfrm>
            <a:off x="773548" y="669543"/>
            <a:ext cx="7312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795FE"/>
                </a:solidFill>
                <a:latin typeface="Akrobat Black" panose="00000A00000000000000" pitchFamily="50" charset="-52"/>
              </a:rPr>
              <a:t>ИНТЕРФЕЙС: </a:t>
            </a:r>
            <a:r>
              <a:rPr lang="ru-RU" sz="2400" b="1" dirty="0">
                <a:latin typeface="Akrobat Black" panose="00000A00000000000000" pitchFamily="50" charset="-52"/>
              </a:rPr>
              <a:t>РЕГИСТРАЦИЯ НОВОГО ПОЛЬЗОВАТЕЛЯ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A3841B-0174-48D3-271A-032EA4E11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70" y="9257713"/>
            <a:ext cx="12192000" cy="68484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33EFD7-424A-ADF8-A603-6F721BC85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8" r="19617" b="40282"/>
          <a:stretch/>
        </p:blipFill>
        <p:spPr>
          <a:xfrm>
            <a:off x="880559" y="1597904"/>
            <a:ext cx="6405144" cy="4089742"/>
          </a:xfrm>
          <a:prstGeom prst="rect">
            <a:avLst/>
          </a:prstGeom>
          <a:ln>
            <a:solidFill>
              <a:srgbClr val="0795FE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BBC196-F724-506B-B8C6-D4584F3A1DB4}"/>
              </a:ext>
            </a:extLst>
          </p:cNvPr>
          <p:cNvSpPr txBox="1"/>
          <p:nvPr/>
        </p:nvSpPr>
        <p:spPr>
          <a:xfrm>
            <a:off x="7610474" y="1991807"/>
            <a:ext cx="3700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krobat Bold" panose="00000800000000000000" pitchFamily="50" charset="-52"/>
              </a:rPr>
              <a:t>1. Пользователь заполняет форму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FC1F59-8156-24B8-21F4-0B4A36989B8B}"/>
              </a:ext>
            </a:extLst>
          </p:cNvPr>
          <p:cNvSpPr txBox="1"/>
          <p:nvPr/>
        </p:nvSpPr>
        <p:spPr>
          <a:xfrm>
            <a:off x="7610473" y="2544630"/>
            <a:ext cx="3700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krobat Bold" panose="00000800000000000000" pitchFamily="50" charset="-52"/>
              </a:rPr>
              <a:t>2. Получает подтверждение и автоматически входит в систему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74DD6A-6A8B-F94E-9A62-62C4474F8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8082">
            <a:off x="4709588" y="7706053"/>
            <a:ext cx="581902" cy="5819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5B97FE-0514-A746-4EA1-27AF3CE45DF7}"/>
              </a:ext>
            </a:extLst>
          </p:cNvPr>
          <p:cNvSpPr txBox="1"/>
          <p:nvPr/>
        </p:nvSpPr>
        <p:spPr>
          <a:xfrm>
            <a:off x="7610473" y="3405229"/>
            <a:ext cx="3700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krobat Bold" panose="00000800000000000000" pitchFamily="50" charset="-52"/>
              </a:rPr>
              <a:t>3. При ошибке ввода система показывает сообщение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414023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6FCA3-2778-2931-E726-941E9A836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A7AF6F-1044-0C6F-6FDC-5FE5E65AF315}"/>
              </a:ext>
            </a:extLst>
          </p:cNvPr>
          <p:cNvSpPr txBox="1"/>
          <p:nvPr/>
        </p:nvSpPr>
        <p:spPr>
          <a:xfrm>
            <a:off x="773548" y="669543"/>
            <a:ext cx="7312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795FE"/>
                </a:solidFill>
                <a:latin typeface="Akrobat Black" panose="00000A00000000000000" pitchFamily="50" charset="-52"/>
              </a:rPr>
              <a:t>ИНТЕРФЕЙС: </a:t>
            </a:r>
            <a:r>
              <a:rPr lang="ru-RU" sz="2400" b="1" dirty="0">
                <a:latin typeface="Akrobat Black" panose="00000A00000000000000" pitchFamily="50" charset="-52"/>
              </a:rPr>
              <a:t>АВТОРИЗАЦИЯ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9A3F62-A34F-5004-3921-988F405C6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8" r="20067" b="65493"/>
          <a:stretch/>
        </p:blipFill>
        <p:spPr>
          <a:xfrm>
            <a:off x="773548" y="2030980"/>
            <a:ext cx="6405144" cy="2363172"/>
          </a:xfrm>
          <a:prstGeom prst="rect">
            <a:avLst/>
          </a:prstGeom>
          <a:ln>
            <a:solidFill>
              <a:srgbClr val="0795FE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BB60F8-9D4A-F3A8-B1E4-EA4F9AADBBB6}"/>
              </a:ext>
            </a:extLst>
          </p:cNvPr>
          <p:cNvSpPr txBox="1"/>
          <p:nvPr/>
        </p:nvSpPr>
        <p:spPr>
          <a:xfrm>
            <a:off x="7610474" y="1991807"/>
            <a:ext cx="3700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krobat Bold" panose="00000800000000000000" pitchFamily="50" charset="-52"/>
              </a:rPr>
              <a:t>1. Пользователь вводит адрес почты и пароль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C208F-36E8-05A5-9AFA-64773D887B12}"/>
              </a:ext>
            </a:extLst>
          </p:cNvPr>
          <p:cNvSpPr txBox="1"/>
          <p:nvPr/>
        </p:nvSpPr>
        <p:spPr>
          <a:xfrm>
            <a:off x="7610474" y="2810495"/>
            <a:ext cx="3700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krobat Bold" panose="00000800000000000000" pitchFamily="50" charset="-52"/>
              </a:rPr>
              <a:t>2. Получает подтверждение и автоматически входит в систему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6EFFB5-5208-51D6-D0F8-F8DC46CA1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8082">
            <a:off x="4709588" y="7706053"/>
            <a:ext cx="581902" cy="5819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38FF82-4238-A9C5-C586-924E5DBCDA13}"/>
              </a:ext>
            </a:extLst>
          </p:cNvPr>
          <p:cNvSpPr txBox="1"/>
          <p:nvPr/>
        </p:nvSpPr>
        <p:spPr>
          <a:xfrm>
            <a:off x="7610474" y="3560292"/>
            <a:ext cx="3700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krobat Bold" panose="00000800000000000000" pitchFamily="50" charset="-52"/>
              </a:rPr>
              <a:t>3. При ошибке ввода система показывает сообщение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84825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E0081-ADE6-9658-411C-406979B64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0FAA19-4424-35AF-326B-1B9757FD2F2B}"/>
              </a:ext>
            </a:extLst>
          </p:cNvPr>
          <p:cNvSpPr txBox="1"/>
          <p:nvPr/>
        </p:nvSpPr>
        <p:spPr>
          <a:xfrm>
            <a:off x="773548" y="669543"/>
            <a:ext cx="7312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795FE"/>
                </a:solidFill>
                <a:latin typeface="Akrobat Black" panose="00000A00000000000000" pitchFamily="50" charset="-52"/>
              </a:rPr>
              <a:t>ИНТЕРФЕЙС: </a:t>
            </a:r>
            <a:r>
              <a:rPr lang="ru-RU" sz="2400" b="1" dirty="0">
                <a:latin typeface="Akrobat Black" panose="00000A00000000000000" pitchFamily="50" charset="-52"/>
              </a:rPr>
              <a:t>ГЛАВНАЯ СТРАНИЦА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BD749DC-BCDD-EDC2-B55A-FB463692A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46" b="40875"/>
          <a:stretch/>
        </p:blipFill>
        <p:spPr>
          <a:xfrm>
            <a:off x="911225" y="1535191"/>
            <a:ext cx="10756424" cy="4295338"/>
          </a:xfrm>
          <a:prstGeom prst="rect">
            <a:avLst/>
          </a:prstGeom>
          <a:ln>
            <a:solidFill>
              <a:srgbClr val="0795FE"/>
            </a:solidFill>
          </a:ln>
        </p:spPr>
      </p:pic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FF3691B-A523-9832-00EC-B40EDBB9E7E6}"/>
              </a:ext>
            </a:extLst>
          </p:cNvPr>
          <p:cNvSpPr/>
          <p:nvPr/>
        </p:nvSpPr>
        <p:spPr>
          <a:xfrm>
            <a:off x="6060468" y="2620153"/>
            <a:ext cx="2690242" cy="371780"/>
          </a:xfrm>
          <a:prstGeom prst="round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CB3B8-2C13-7852-16A8-B9074CD9C243}"/>
              </a:ext>
            </a:extLst>
          </p:cNvPr>
          <p:cNvSpPr txBox="1"/>
          <p:nvPr/>
        </p:nvSpPr>
        <p:spPr>
          <a:xfrm>
            <a:off x="6096000" y="2591823"/>
            <a:ext cx="4204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krobat Bold" panose="00000800000000000000" pitchFamily="50" charset="-52"/>
              </a:rPr>
              <a:t>Календарь с дедлайнами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788A81-1212-73F9-755C-951488800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130">
            <a:off x="5498140" y="1990090"/>
            <a:ext cx="581902" cy="581902"/>
          </a:xfrm>
          <a:prstGeom prst="rect">
            <a:avLst/>
          </a:prstGeom>
        </p:spPr>
      </p:pic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FA2D08B9-6C87-CA7A-0E13-F7021C2A3947}"/>
              </a:ext>
            </a:extLst>
          </p:cNvPr>
          <p:cNvSpPr/>
          <p:nvPr/>
        </p:nvSpPr>
        <p:spPr>
          <a:xfrm>
            <a:off x="9828132" y="3031323"/>
            <a:ext cx="1839517" cy="400110"/>
          </a:xfrm>
          <a:prstGeom prst="roundRect">
            <a:avLst/>
          </a:prstGeom>
          <a:solidFill>
            <a:srgbClr val="E6E7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A0EE4-1C2D-479B-D893-F29607D07D42}"/>
              </a:ext>
            </a:extLst>
          </p:cNvPr>
          <p:cNvSpPr txBox="1"/>
          <p:nvPr/>
        </p:nvSpPr>
        <p:spPr>
          <a:xfrm>
            <a:off x="9985796" y="3028890"/>
            <a:ext cx="3700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krobat Bold" panose="00000800000000000000" pitchFamily="50" charset="-52"/>
              </a:rPr>
              <a:t>Задачи на дату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A22CB79-9684-618F-BB66-01BFC7D6F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130">
            <a:off x="9549032" y="2461545"/>
            <a:ext cx="581902" cy="5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723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4604</TotalTime>
  <Words>856</Words>
  <Application>Microsoft Office PowerPoint</Application>
  <PresentationFormat>Широкоэкранный</PresentationFormat>
  <Paragraphs>141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5" baseType="lpstr">
      <vt:lpstr>Akrobat Black</vt:lpstr>
      <vt:lpstr>Akrobat Bold</vt:lpstr>
      <vt:lpstr>Akrobat ExtraBold</vt:lpstr>
      <vt:lpstr>Akrobat ExtraLight</vt:lpstr>
      <vt:lpstr>Akrobat SemiBold</vt:lpstr>
      <vt:lpstr>Arial</vt:lpstr>
      <vt:lpstr>Calibri</vt:lpstr>
      <vt:lpstr>Calibri Light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hanettit@yandex.ru</dc:creator>
  <cp:lastModifiedBy>hanettit@yandex.ru</cp:lastModifiedBy>
  <cp:revision>23</cp:revision>
  <dcterms:created xsi:type="dcterms:W3CDTF">2024-11-10T20:03:04Z</dcterms:created>
  <dcterms:modified xsi:type="dcterms:W3CDTF">2025-04-23T20:29:05Z</dcterms:modified>
</cp:coreProperties>
</file>