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9" r:id="rId4"/>
    <p:sldId id="258" r:id="rId5"/>
    <p:sldId id="260" r:id="rId6"/>
    <p:sldId id="261" r:id="rId7"/>
    <p:sldId id="268" r:id="rId8"/>
    <p:sldId id="267" r:id="rId9"/>
    <p:sldId id="269" r:id="rId10"/>
    <p:sldId id="270"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1397D-325E-414A-9197-C71897422889}" type="datetimeFigureOut">
              <a:rPr lang="es-MX" smtClean="0"/>
              <a:t>19/04/2024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C2E5E-DE23-4CAB-ADE1-915F7F618E10}" type="slidenum">
              <a:rPr lang="es-MX" smtClean="0"/>
              <a:t>‹Nº›</a:t>
            </a:fld>
            <a:endParaRPr lang="es-MX"/>
          </a:p>
        </p:txBody>
      </p:sp>
    </p:spTree>
    <p:extLst>
      <p:ext uri="{BB962C8B-B14F-4D97-AF65-F5344CB8AC3E}">
        <p14:creationId xmlns:p14="http://schemas.microsoft.com/office/powerpoint/2010/main" val="3306793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C8C2E5E-DE23-4CAB-ADE1-915F7F618E10}" type="slidenum">
              <a:rPr lang="es-MX" smtClean="0"/>
              <a:t>5</a:t>
            </a:fld>
            <a:endParaRPr lang="es-MX"/>
          </a:p>
        </p:txBody>
      </p:sp>
    </p:spTree>
    <p:extLst>
      <p:ext uri="{BB962C8B-B14F-4D97-AF65-F5344CB8AC3E}">
        <p14:creationId xmlns:p14="http://schemas.microsoft.com/office/powerpoint/2010/main" val="15767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C8C2E5E-DE23-4CAB-ADE1-915F7F618E10}" type="slidenum">
              <a:rPr lang="es-MX" smtClean="0"/>
              <a:t>7</a:t>
            </a:fld>
            <a:endParaRPr lang="es-MX"/>
          </a:p>
        </p:txBody>
      </p:sp>
    </p:spTree>
    <p:extLst>
      <p:ext uri="{BB962C8B-B14F-4D97-AF65-F5344CB8AC3E}">
        <p14:creationId xmlns:p14="http://schemas.microsoft.com/office/powerpoint/2010/main" val="276350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C8C2E5E-DE23-4CAB-ADE1-915F7F618E10}" type="slidenum">
              <a:rPr lang="es-MX" smtClean="0"/>
              <a:t>8</a:t>
            </a:fld>
            <a:endParaRPr lang="es-MX"/>
          </a:p>
        </p:txBody>
      </p:sp>
    </p:spTree>
    <p:extLst>
      <p:ext uri="{BB962C8B-B14F-4D97-AF65-F5344CB8AC3E}">
        <p14:creationId xmlns:p14="http://schemas.microsoft.com/office/powerpoint/2010/main" val="16038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C8C2E5E-DE23-4CAB-ADE1-915F7F618E10}" type="slidenum">
              <a:rPr lang="es-MX" smtClean="0"/>
              <a:t>9</a:t>
            </a:fld>
            <a:endParaRPr lang="es-MX"/>
          </a:p>
        </p:txBody>
      </p:sp>
    </p:spTree>
    <p:extLst>
      <p:ext uri="{BB962C8B-B14F-4D97-AF65-F5344CB8AC3E}">
        <p14:creationId xmlns:p14="http://schemas.microsoft.com/office/powerpoint/2010/main" val="147553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C8C2E5E-DE23-4CAB-ADE1-915F7F618E10}" type="slidenum">
              <a:rPr lang="es-MX" smtClean="0"/>
              <a:t>10</a:t>
            </a:fld>
            <a:endParaRPr lang="es-MX"/>
          </a:p>
        </p:txBody>
      </p:sp>
    </p:spTree>
    <p:extLst>
      <p:ext uri="{BB962C8B-B14F-4D97-AF65-F5344CB8AC3E}">
        <p14:creationId xmlns:p14="http://schemas.microsoft.com/office/powerpoint/2010/main" val="427302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48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50491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416598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17986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72013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83237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74017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62756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4860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4/19/2024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68888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4/19/2024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‹Nº›</a:t>
            </a:fld>
            <a:endParaRPr lang="en-US"/>
          </a:p>
        </p:txBody>
      </p:sp>
    </p:spTree>
    <p:extLst>
      <p:ext uri="{BB962C8B-B14F-4D97-AF65-F5344CB8AC3E}">
        <p14:creationId xmlns:p14="http://schemas.microsoft.com/office/powerpoint/2010/main" val="2171632865"/>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ommGG/HospMod_Pediatria/blob/master/READM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te en 3D de ondas">
            <a:extLst>
              <a:ext uri="{FF2B5EF4-FFF2-40B4-BE49-F238E27FC236}">
                <a16:creationId xmlns:a16="http://schemas.microsoft.com/office/drawing/2014/main" id="{06A12A39-D743-94CB-D1FD-385C9D063989}"/>
              </a:ext>
            </a:extLst>
          </p:cNvPr>
          <p:cNvPicPr>
            <a:picLocks noChangeAspect="1"/>
          </p:cNvPicPr>
          <p:nvPr/>
        </p:nvPicPr>
        <p:blipFill rotWithShape="1">
          <a:blip r:embed="rId2">
            <a:alphaModFix/>
          </a:blip>
          <a:srcRect t="12651" b="14785"/>
          <a:stretch/>
        </p:blipFill>
        <p:spPr>
          <a:xfrm>
            <a:off x="20" y="1571"/>
            <a:ext cx="12191980" cy="6856429"/>
          </a:xfrm>
          <a:prstGeom prst="rect">
            <a:avLst/>
          </a:prstGeom>
        </p:spPr>
      </p:pic>
      <p:sp useBgFill="1">
        <p:nvSpPr>
          <p:cNvPr id="22" name="Oval 21">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B25E7B-DC23-686F-BC96-EC65D187FF6C}"/>
              </a:ext>
            </a:extLst>
          </p:cNvPr>
          <p:cNvSpPr>
            <a:spLocks noGrp="1"/>
          </p:cNvSpPr>
          <p:nvPr>
            <p:ph type="ctrTitle"/>
          </p:nvPr>
        </p:nvSpPr>
        <p:spPr>
          <a:xfrm>
            <a:off x="1280158" y="1677034"/>
            <a:ext cx="3672842" cy="1893768"/>
          </a:xfrm>
        </p:spPr>
        <p:txBody>
          <a:bodyPr anchor="b">
            <a:normAutofit fontScale="90000"/>
          </a:bodyPr>
          <a:lstStyle/>
          <a:p>
            <a:pPr algn="ctr"/>
            <a:r>
              <a:rPr lang="es-MX" sz="5400" dirty="0"/>
              <a:t>Módulo:</a:t>
            </a:r>
            <a:br>
              <a:rPr lang="es-MX" sz="5400" dirty="0"/>
            </a:br>
            <a:r>
              <a:rPr lang="es-MX" sz="5400" i="1" dirty="0"/>
              <a:t>Pediatría</a:t>
            </a:r>
          </a:p>
        </p:txBody>
      </p:sp>
      <p:sp>
        <p:nvSpPr>
          <p:cNvPr id="3" name="Subtítulo 2">
            <a:extLst>
              <a:ext uri="{FF2B5EF4-FFF2-40B4-BE49-F238E27FC236}">
                <a16:creationId xmlns:a16="http://schemas.microsoft.com/office/drawing/2014/main" id="{FEA622E1-8ACE-687A-AF94-40A81631C55D}"/>
              </a:ext>
            </a:extLst>
          </p:cNvPr>
          <p:cNvSpPr>
            <a:spLocks noGrp="1"/>
          </p:cNvSpPr>
          <p:nvPr>
            <p:ph type="subTitle" idx="1"/>
          </p:nvPr>
        </p:nvSpPr>
        <p:spPr>
          <a:xfrm>
            <a:off x="1116329" y="3872555"/>
            <a:ext cx="4000500" cy="1697945"/>
          </a:xfrm>
        </p:spPr>
        <p:txBody>
          <a:bodyPr>
            <a:normAutofit fontScale="92500" lnSpcReduction="10000"/>
          </a:bodyPr>
          <a:lstStyle/>
          <a:p>
            <a:pPr algn="ctr"/>
            <a:r>
              <a:rPr lang="es-MX" dirty="0"/>
              <a:t>Integrantes:</a:t>
            </a:r>
          </a:p>
          <a:p>
            <a:pPr algn="ctr"/>
            <a:r>
              <a:rPr lang="es-MX" dirty="0"/>
              <a:t>Romualdo Pérez Romero</a:t>
            </a:r>
          </a:p>
          <a:p>
            <a:pPr algn="ctr"/>
            <a:r>
              <a:rPr lang="es-MX" dirty="0"/>
              <a:t>Marvin Yair Tolentino Pérez</a:t>
            </a:r>
          </a:p>
          <a:p>
            <a:pPr algn="ctr"/>
            <a:r>
              <a:rPr lang="es-MX" dirty="0"/>
              <a:t>Elí Aidan Melo Calva</a:t>
            </a:r>
          </a:p>
        </p:txBody>
      </p:sp>
      <p:cxnSp>
        <p:nvCxnSpPr>
          <p:cNvPr id="24" name="Straight Connector 23">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4443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480148" y="992125"/>
            <a:ext cx="3825025" cy="5334000"/>
          </a:xfrm>
        </p:spPr>
        <p:txBody>
          <a:bodyPr anchor="ctr">
            <a:normAutofit/>
          </a:bodyPr>
          <a:lstStyle/>
          <a:p>
            <a:r>
              <a:rPr lang="es-ES" dirty="0"/>
              <a:t>De igual forma podemos notar que la lista de los pacientes nos aparece </a:t>
            </a:r>
            <a:r>
              <a:rPr lang="es-ES" dirty="0" err="1"/>
              <a:t>asi</a:t>
            </a:r>
            <a:r>
              <a:rPr lang="es-ES" dirty="0"/>
              <a:t>, siendo </a:t>
            </a:r>
            <a:r>
              <a:rPr lang="es-ES" dirty="0" err="1"/>
              <a:t>asi</a:t>
            </a:r>
            <a:r>
              <a:rPr lang="es-ES" dirty="0"/>
              <a:t> que podemos acceder fácilmente a estos datos para su visualización</a:t>
            </a:r>
            <a:endParaRPr lang="en-US" sz="1900" dirty="0"/>
          </a:p>
        </p:txBody>
      </p:sp>
      <p:sp>
        <p:nvSpPr>
          <p:cNvPr id="8" name="Título 1">
            <a:extLst>
              <a:ext uri="{FF2B5EF4-FFF2-40B4-BE49-F238E27FC236}">
                <a16:creationId xmlns:a16="http://schemas.microsoft.com/office/drawing/2014/main" id="{4BC73201-AC07-4970-A7AD-D7222ED94ED2}"/>
              </a:ext>
            </a:extLst>
          </p:cNvPr>
          <p:cNvSpPr>
            <a:spLocks noGrp="1"/>
          </p:cNvSpPr>
          <p:nvPr>
            <p:ph type="title"/>
          </p:nvPr>
        </p:nvSpPr>
        <p:spPr>
          <a:xfrm>
            <a:off x="506201" y="681318"/>
            <a:ext cx="9238434" cy="857559"/>
          </a:xfrm>
        </p:spPr>
        <p:txBody>
          <a:bodyPr>
            <a:normAutofit/>
          </a:bodyPr>
          <a:lstStyle/>
          <a:p>
            <a:r>
              <a:rPr lang="es-MX" dirty="0"/>
              <a:t>Sitio web (</a:t>
            </a:r>
            <a:r>
              <a:rPr lang="es-MX" dirty="0" err="1"/>
              <a:t>dashboard</a:t>
            </a:r>
            <a:r>
              <a:rPr lang="es-MX" dirty="0"/>
              <a:t>)</a:t>
            </a:r>
          </a:p>
        </p:txBody>
      </p:sp>
      <p:pic>
        <p:nvPicPr>
          <p:cNvPr id="10" name="Marcador de contenido 6">
            <a:extLst>
              <a:ext uri="{FF2B5EF4-FFF2-40B4-BE49-F238E27FC236}">
                <a16:creationId xmlns:a16="http://schemas.microsoft.com/office/drawing/2014/main" id="{15FCCFD8-4B71-4714-BCB2-84A6D4D4A1C8}"/>
              </a:ext>
            </a:extLst>
          </p:cNvPr>
          <p:cNvPicPr>
            <a:picLocks noChangeAspect="1"/>
          </p:cNvPicPr>
          <p:nvPr/>
        </p:nvPicPr>
        <p:blipFill rotWithShape="1">
          <a:blip r:embed="rId3">
            <a:extLst>
              <a:ext uri="{28A0092B-C50C-407E-A947-70E740481C1C}">
                <a14:useLocalDpi xmlns:a14="http://schemas.microsoft.com/office/drawing/2010/main" val="0"/>
              </a:ext>
            </a:extLst>
          </a:blip>
          <a:srcRect t="15294" b="7294"/>
          <a:stretch/>
        </p:blipFill>
        <p:spPr>
          <a:xfrm>
            <a:off x="419673" y="2411506"/>
            <a:ext cx="6776640" cy="2949388"/>
          </a:xfrm>
          <a:prstGeom prst="rect">
            <a:avLst/>
          </a:prstGeom>
        </p:spPr>
      </p:pic>
    </p:spTree>
    <p:extLst>
      <p:ext uri="{BB962C8B-B14F-4D97-AF65-F5344CB8AC3E}">
        <p14:creationId xmlns:p14="http://schemas.microsoft.com/office/powerpoint/2010/main" val="412073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4">
            <a:extLst>
              <a:ext uri="{FF2B5EF4-FFF2-40B4-BE49-F238E27FC236}">
                <a16:creationId xmlns:a16="http://schemas.microsoft.com/office/drawing/2014/main" id="{38A5107C-CC07-40A7-8B95-5E030AAE1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7" y="1714500"/>
            <a:ext cx="7157171" cy="3429000"/>
          </a:xfrm>
          <a:prstGeom prst="rect">
            <a:avLst/>
          </a:prstGeom>
        </p:spPr>
      </p:pic>
      <p:sp>
        <p:nvSpPr>
          <p:cNvPr id="2" name="Título 1">
            <a:extLst>
              <a:ext uri="{FF2B5EF4-FFF2-40B4-BE49-F238E27FC236}">
                <a16:creationId xmlns:a16="http://schemas.microsoft.com/office/drawing/2014/main" id="{85CB5707-370A-6321-3CC7-27F57BEC13B7}"/>
              </a:ext>
            </a:extLst>
          </p:cNvPr>
          <p:cNvSpPr>
            <a:spLocks noGrp="1"/>
          </p:cNvSpPr>
          <p:nvPr>
            <p:ph type="title"/>
          </p:nvPr>
        </p:nvSpPr>
        <p:spPr>
          <a:xfrm>
            <a:off x="1028700" y="1025718"/>
            <a:ext cx="4057650" cy="4770783"/>
          </a:xfrm>
        </p:spPr>
        <p:txBody>
          <a:bodyPr anchor="ctr">
            <a:normAutofit/>
          </a:bodyPr>
          <a:lstStyle/>
          <a:p>
            <a:pPr algn="ctr"/>
            <a:r>
              <a:rPr lang="es-MX" dirty="0">
                <a:solidFill>
                  <a:srgbClr val="FFFFFF"/>
                </a:solidFill>
              </a:rPr>
              <a:t>Api de conexión</a:t>
            </a:r>
          </a:p>
        </p:txBody>
      </p:sp>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327748" y="762000"/>
            <a:ext cx="3825025" cy="5334000"/>
          </a:xfrm>
        </p:spPr>
        <p:txBody>
          <a:bodyPr anchor="ctr">
            <a:normAutofit/>
          </a:bodyPr>
          <a:lstStyle/>
          <a:p>
            <a:r>
              <a:rPr lang="es-ES" dirty="0"/>
              <a:t>Para la API de conexión se usa el archivo de Python que tiene por nombre ‘apps.py’, ya que es el encargado de poder crear la conexión entre lo que son las bases de datos y el </a:t>
            </a:r>
            <a:r>
              <a:rPr lang="es-ES" dirty="0" err="1"/>
              <a:t>backend</a:t>
            </a:r>
            <a:endParaRPr lang="en-US" sz="1900" dirty="0"/>
          </a:p>
        </p:txBody>
      </p:sp>
    </p:spTree>
    <p:extLst>
      <p:ext uri="{BB962C8B-B14F-4D97-AF65-F5344CB8AC3E}">
        <p14:creationId xmlns:p14="http://schemas.microsoft.com/office/powerpoint/2010/main" val="247438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BF9294-6BC6-AA04-56FC-5606699333D7}"/>
              </a:ext>
            </a:extLst>
          </p:cNvPr>
          <p:cNvSpPr>
            <a:spLocks noGrp="1"/>
          </p:cNvSpPr>
          <p:nvPr>
            <p:ph type="title"/>
          </p:nvPr>
        </p:nvSpPr>
        <p:spPr>
          <a:xfrm>
            <a:off x="1429566" y="1045445"/>
            <a:ext cx="9238434" cy="857559"/>
          </a:xfrm>
        </p:spPr>
        <p:txBody>
          <a:bodyPr>
            <a:normAutofit/>
          </a:bodyPr>
          <a:lstStyle/>
          <a:p>
            <a:r>
              <a:rPr lang="es-MX" dirty="0"/>
              <a:t>documentación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E76CCC0-AFD8-603B-3A9B-EFAEFCCF96E9}"/>
              </a:ext>
            </a:extLst>
          </p:cNvPr>
          <p:cNvSpPr>
            <a:spLocks noGrp="1"/>
          </p:cNvSpPr>
          <p:nvPr>
            <p:ph idx="1"/>
          </p:nvPr>
        </p:nvSpPr>
        <p:spPr>
          <a:xfrm>
            <a:off x="1429566" y="2729554"/>
            <a:ext cx="8476434" cy="3359621"/>
          </a:xfrm>
        </p:spPr>
        <p:txBody>
          <a:bodyPr>
            <a:normAutofit/>
          </a:bodyPr>
          <a:lstStyle/>
          <a:p>
            <a:r>
              <a:rPr lang="es-MX" dirty="0"/>
              <a:t>El proyecto busca modernizar PrivilegeCare con un sitio web y base de datos integrada, mejorando la eficiencia y centrando la experiencia en el paciente. El sitio permitirá programar citas y acceder a información médica, mientras que la base de datos facilitará la gestión interna del hospital. Los objetivos específicos incluyen implementar un sitio web informativo y un sistema de citas en línea.</a:t>
            </a:r>
          </a:p>
          <a:p>
            <a:r>
              <a:rPr lang="es-MX" b="1" dirty="0"/>
              <a:t>Leer documentación completa en </a:t>
            </a:r>
            <a:r>
              <a:rPr lang="es-MX" dirty="0"/>
              <a:t>: </a:t>
            </a:r>
            <a:r>
              <a:rPr lang="es-MX" dirty="0">
                <a:hlinkClick r:id="rId2"/>
              </a:rPr>
              <a:t>https://github.com/RommGG/HospMod_Pediatria/blob/master/README.md</a:t>
            </a:r>
            <a:endParaRPr lang="es-MX" dirty="0"/>
          </a:p>
        </p:txBody>
      </p:sp>
    </p:spTree>
    <p:extLst>
      <p:ext uri="{BB962C8B-B14F-4D97-AF65-F5344CB8AC3E}">
        <p14:creationId xmlns:p14="http://schemas.microsoft.com/office/powerpoint/2010/main" val="31365379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21ABAB-1CEF-947F-DF3A-849D60B0D4AD}"/>
              </a:ext>
            </a:extLst>
          </p:cNvPr>
          <p:cNvSpPr>
            <a:spLocks noGrp="1"/>
          </p:cNvSpPr>
          <p:nvPr>
            <p:ph type="title"/>
          </p:nvPr>
        </p:nvSpPr>
        <p:spPr>
          <a:xfrm>
            <a:off x="943931" y="1114197"/>
            <a:ext cx="4222570" cy="788807"/>
          </a:xfrm>
        </p:spPr>
        <p:txBody>
          <a:bodyPr>
            <a:normAutofit/>
          </a:bodyPr>
          <a:lstStyle/>
          <a:p>
            <a:r>
              <a:rPr lang="es-MX" dirty="0"/>
              <a:t>Plan de trabajo</a:t>
            </a:r>
          </a:p>
        </p:txBody>
      </p:sp>
      <p:graphicFrame>
        <p:nvGraphicFramePr>
          <p:cNvPr id="6" name="Marcador de contenido 5">
            <a:extLst>
              <a:ext uri="{FF2B5EF4-FFF2-40B4-BE49-F238E27FC236}">
                <a16:creationId xmlns:a16="http://schemas.microsoft.com/office/drawing/2014/main" id="{3DEB1A4D-9440-8CB6-6797-DFD3BC3CAA66}"/>
              </a:ext>
            </a:extLst>
          </p:cNvPr>
          <p:cNvGraphicFramePr>
            <a:graphicFrameLocks noGrp="1"/>
          </p:cNvGraphicFramePr>
          <p:nvPr>
            <p:ph idx="1"/>
            <p:extLst>
              <p:ext uri="{D42A27DB-BD31-4B8C-83A1-F6EECF244321}">
                <p14:modId xmlns:p14="http://schemas.microsoft.com/office/powerpoint/2010/main" val="4252122660"/>
              </p:ext>
            </p:extLst>
          </p:nvPr>
        </p:nvGraphicFramePr>
        <p:xfrm>
          <a:off x="665521" y="2055997"/>
          <a:ext cx="4779390" cy="3185304"/>
        </p:xfrm>
        <a:graphic>
          <a:graphicData uri="http://schemas.openxmlformats.org/drawingml/2006/table">
            <a:tbl>
              <a:tblPr firstRow="1" bandRow="1">
                <a:tableStyleId>{5C22544A-7EE6-4342-B048-85BDC9FD1C3A}</a:tableStyleId>
              </a:tblPr>
              <a:tblGrid>
                <a:gridCol w="1593130">
                  <a:extLst>
                    <a:ext uri="{9D8B030D-6E8A-4147-A177-3AD203B41FA5}">
                      <a16:colId xmlns:a16="http://schemas.microsoft.com/office/drawing/2014/main" val="921753198"/>
                    </a:ext>
                  </a:extLst>
                </a:gridCol>
                <a:gridCol w="1593130">
                  <a:extLst>
                    <a:ext uri="{9D8B030D-6E8A-4147-A177-3AD203B41FA5}">
                      <a16:colId xmlns:a16="http://schemas.microsoft.com/office/drawing/2014/main" val="3695943680"/>
                    </a:ext>
                  </a:extLst>
                </a:gridCol>
                <a:gridCol w="1593130">
                  <a:extLst>
                    <a:ext uri="{9D8B030D-6E8A-4147-A177-3AD203B41FA5}">
                      <a16:colId xmlns:a16="http://schemas.microsoft.com/office/drawing/2014/main" val="26106808"/>
                    </a:ext>
                  </a:extLst>
                </a:gridCol>
              </a:tblGrid>
              <a:tr h="655798">
                <a:tc>
                  <a:txBody>
                    <a:bodyPr/>
                    <a:lstStyle/>
                    <a:p>
                      <a:r>
                        <a:rPr lang="es-MX" dirty="0">
                          <a:effectLst/>
                        </a:rPr>
                        <a:t>Nombre Completo</a:t>
                      </a:r>
                    </a:p>
                  </a:txBody>
                  <a:tcPr marL="99060" marR="99060" anchor="ctr"/>
                </a:tc>
                <a:tc>
                  <a:txBody>
                    <a:bodyPr/>
                    <a:lstStyle/>
                    <a:p>
                      <a:r>
                        <a:rPr lang="es-MX">
                          <a:effectLst/>
                        </a:rPr>
                        <a:t>Matrícula</a:t>
                      </a:r>
                    </a:p>
                  </a:txBody>
                  <a:tcPr marL="99060" marR="99060" anchor="ctr"/>
                </a:tc>
                <a:tc>
                  <a:txBody>
                    <a:bodyPr/>
                    <a:lstStyle/>
                    <a:p>
                      <a:r>
                        <a:rPr lang="es-MX">
                          <a:effectLst/>
                        </a:rPr>
                        <a:t>Función a Cargo</a:t>
                      </a:r>
                    </a:p>
                  </a:txBody>
                  <a:tcPr marL="99060" marR="99060" anchor="ctr"/>
                </a:tc>
                <a:extLst>
                  <a:ext uri="{0D108BD9-81ED-4DB2-BD59-A6C34878D82A}">
                    <a16:rowId xmlns:a16="http://schemas.microsoft.com/office/drawing/2014/main" val="1421126327"/>
                  </a:ext>
                </a:extLst>
              </a:tr>
              <a:tr h="936854">
                <a:tc>
                  <a:txBody>
                    <a:bodyPr/>
                    <a:lstStyle/>
                    <a:p>
                      <a:r>
                        <a:rPr lang="es-MX">
                          <a:effectLst/>
                        </a:rPr>
                        <a:t>Eli Aidan Melo Calva</a:t>
                      </a:r>
                    </a:p>
                  </a:txBody>
                  <a:tcPr marL="99060" marR="99060" anchor="ctr"/>
                </a:tc>
                <a:tc>
                  <a:txBody>
                    <a:bodyPr/>
                    <a:lstStyle/>
                    <a:p>
                      <a:r>
                        <a:rPr lang="es-MX" dirty="0">
                          <a:effectLst/>
                        </a:rPr>
                        <a:t>210538</a:t>
                      </a:r>
                    </a:p>
                  </a:txBody>
                  <a:tcPr marL="99060" marR="99060" anchor="ctr"/>
                </a:tc>
                <a:tc>
                  <a:txBody>
                    <a:bodyPr/>
                    <a:lstStyle/>
                    <a:p>
                      <a:r>
                        <a:rPr lang="es-MX">
                          <a:effectLst/>
                        </a:rPr>
                        <a:t>Administrador de Base de Datos</a:t>
                      </a:r>
                    </a:p>
                  </a:txBody>
                  <a:tcPr marL="99060" marR="99060" anchor="ctr"/>
                </a:tc>
                <a:extLst>
                  <a:ext uri="{0D108BD9-81ED-4DB2-BD59-A6C34878D82A}">
                    <a16:rowId xmlns:a16="http://schemas.microsoft.com/office/drawing/2014/main" val="368736271"/>
                  </a:ext>
                </a:extLst>
              </a:tr>
              <a:tr h="936854">
                <a:tc>
                  <a:txBody>
                    <a:bodyPr/>
                    <a:lstStyle/>
                    <a:p>
                      <a:r>
                        <a:rPr lang="es-MX">
                          <a:effectLst/>
                        </a:rPr>
                        <a:t>Marvin Yair Tolentino Pérez</a:t>
                      </a:r>
                    </a:p>
                  </a:txBody>
                  <a:tcPr marL="99060" marR="99060" anchor="ctr"/>
                </a:tc>
                <a:tc>
                  <a:txBody>
                    <a:bodyPr/>
                    <a:lstStyle/>
                    <a:p>
                      <a:r>
                        <a:rPr lang="es-MX">
                          <a:effectLst/>
                        </a:rPr>
                        <a:t>210540</a:t>
                      </a:r>
                    </a:p>
                  </a:txBody>
                  <a:tcPr marL="99060" marR="99060" anchor="ctr"/>
                </a:tc>
                <a:tc>
                  <a:txBody>
                    <a:bodyPr/>
                    <a:lstStyle/>
                    <a:p>
                      <a:r>
                        <a:rPr lang="es-MX">
                          <a:effectLst/>
                        </a:rPr>
                        <a:t>Desarrollador Back-End</a:t>
                      </a:r>
                    </a:p>
                  </a:txBody>
                  <a:tcPr marL="99060" marR="99060" anchor="ctr"/>
                </a:tc>
                <a:extLst>
                  <a:ext uri="{0D108BD9-81ED-4DB2-BD59-A6C34878D82A}">
                    <a16:rowId xmlns:a16="http://schemas.microsoft.com/office/drawing/2014/main" val="1271385405"/>
                  </a:ext>
                </a:extLst>
              </a:tr>
              <a:tr h="655798">
                <a:tc>
                  <a:txBody>
                    <a:bodyPr/>
                    <a:lstStyle/>
                    <a:p>
                      <a:r>
                        <a:rPr lang="es-MX">
                          <a:effectLst/>
                        </a:rPr>
                        <a:t>Romualdo Pérez Romero</a:t>
                      </a:r>
                    </a:p>
                  </a:txBody>
                  <a:tcPr marL="99060" marR="99060" anchor="ctr"/>
                </a:tc>
                <a:tc>
                  <a:txBody>
                    <a:bodyPr/>
                    <a:lstStyle/>
                    <a:p>
                      <a:r>
                        <a:rPr lang="es-MX">
                          <a:effectLst/>
                        </a:rPr>
                        <a:t>210714</a:t>
                      </a:r>
                    </a:p>
                  </a:txBody>
                  <a:tcPr marL="99060" marR="99060" anchor="ctr"/>
                </a:tc>
                <a:tc>
                  <a:txBody>
                    <a:bodyPr/>
                    <a:lstStyle/>
                    <a:p>
                      <a:r>
                        <a:rPr lang="es-MX" dirty="0">
                          <a:effectLst/>
                        </a:rPr>
                        <a:t>Desarrollador Front-</a:t>
                      </a:r>
                      <a:r>
                        <a:rPr lang="es-MX" dirty="0" err="1">
                          <a:effectLst/>
                        </a:rPr>
                        <a:t>End</a:t>
                      </a:r>
                      <a:endParaRPr lang="es-MX" dirty="0">
                        <a:effectLst/>
                      </a:endParaRPr>
                    </a:p>
                  </a:txBody>
                  <a:tcPr marL="99060" marR="99060" anchor="ctr"/>
                </a:tc>
                <a:extLst>
                  <a:ext uri="{0D108BD9-81ED-4DB2-BD59-A6C34878D82A}">
                    <a16:rowId xmlns:a16="http://schemas.microsoft.com/office/drawing/2014/main" val="2653179566"/>
                  </a:ext>
                </a:extLst>
              </a:tr>
            </a:tbl>
          </a:graphicData>
        </a:graphic>
      </p:graphicFrame>
      <p:sp>
        <p:nvSpPr>
          <p:cNvPr id="19" name="Rectangle 18">
            <a:extLst>
              <a:ext uri="{FF2B5EF4-FFF2-40B4-BE49-F238E27FC236}">
                <a16:creationId xmlns:a16="http://schemas.microsoft.com/office/drawing/2014/main" id="{2EAC6968-E97C-4229-A385-D68969BBA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Oval 20">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3863"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13734AF1-A99A-628E-0BAC-8205E84B5C6A}"/>
              </a:ext>
            </a:extLst>
          </p:cNvPr>
          <p:cNvPicPr>
            <a:picLocks noChangeAspect="1"/>
          </p:cNvPicPr>
          <p:nvPr/>
        </p:nvPicPr>
        <p:blipFill>
          <a:blip r:embed="rId2"/>
          <a:stretch>
            <a:fillRect/>
          </a:stretch>
        </p:blipFill>
        <p:spPr>
          <a:xfrm>
            <a:off x="7476565" y="1971675"/>
            <a:ext cx="3361804" cy="2807106"/>
          </a:xfrm>
          <a:prstGeom prst="rect">
            <a:avLst/>
          </a:prstGeom>
        </p:spPr>
      </p:pic>
    </p:spTree>
    <p:extLst>
      <p:ext uri="{BB962C8B-B14F-4D97-AF65-F5344CB8AC3E}">
        <p14:creationId xmlns:p14="http://schemas.microsoft.com/office/powerpoint/2010/main" val="9023464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Descripción generada automáticamente">
            <a:extLst>
              <a:ext uri="{FF2B5EF4-FFF2-40B4-BE49-F238E27FC236}">
                <a16:creationId xmlns:a16="http://schemas.microsoft.com/office/drawing/2014/main" id="{4E9226AB-3355-4A68-37D2-968E6600D21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991" r="8674" b="-2"/>
          <a:stretch/>
        </p:blipFill>
        <p:spPr>
          <a:xfrm>
            <a:off x="20" y="10"/>
            <a:ext cx="6095979" cy="6857990"/>
          </a:xfrm>
          <a:prstGeom prst="rect">
            <a:avLst/>
          </a:prstGeom>
        </p:spPr>
      </p:pic>
      <p:sp>
        <p:nvSpPr>
          <p:cNvPr id="2" name="Título 1">
            <a:extLst>
              <a:ext uri="{FF2B5EF4-FFF2-40B4-BE49-F238E27FC236}">
                <a16:creationId xmlns:a16="http://schemas.microsoft.com/office/drawing/2014/main" id="{85CB5707-370A-6321-3CC7-27F57BEC13B7}"/>
              </a:ext>
            </a:extLst>
          </p:cNvPr>
          <p:cNvSpPr>
            <a:spLocks noGrp="1"/>
          </p:cNvSpPr>
          <p:nvPr>
            <p:ph type="title"/>
          </p:nvPr>
        </p:nvSpPr>
        <p:spPr>
          <a:xfrm>
            <a:off x="1019175" y="190129"/>
            <a:ext cx="4057650" cy="1143741"/>
          </a:xfrm>
        </p:spPr>
        <p:txBody>
          <a:bodyPr anchor="ctr">
            <a:normAutofit/>
          </a:bodyPr>
          <a:lstStyle/>
          <a:p>
            <a:pPr algn="ctr"/>
            <a:r>
              <a:rPr lang="es-MX" dirty="0">
                <a:solidFill>
                  <a:srgbClr val="FFFFFF"/>
                </a:solidFill>
              </a:rPr>
              <a:t>Base de datos SQL</a:t>
            </a:r>
          </a:p>
        </p:txBody>
      </p:sp>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179972" y="762000"/>
            <a:ext cx="3825025" cy="5334000"/>
          </a:xfrm>
        </p:spPr>
        <p:txBody>
          <a:bodyPr anchor="ctr">
            <a:normAutofit fontScale="70000" lnSpcReduction="20000"/>
          </a:bodyPr>
          <a:lstStyle/>
          <a:p>
            <a:r>
              <a:rPr lang="en-US" dirty="0"/>
              <a:t>D</a:t>
            </a:r>
            <a:r>
              <a:rPr lang="es-MX" dirty="0" err="1"/>
              <a:t>iseñada</a:t>
            </a:r>
            <a:r>
              <a:rPr lang="es-MX" dirty="0"/>
              <a:t> para almacenar información detallada sobre nacimientos de bebés. Cada registro en esta tabla representa un único evento de nacimiento e incluye datos como la fecha y hora del nacimiento, el lugar, el peso y la longitud del bebé, así como los nombres de los padres y la información de contacto. Además, se registran detalles médicos como la frecuencia cardíaca, temperatura y presión arterial del recién nacido, junto con observaciones adicionales. Esta tabla facilita el seguimiento y gestión de los nacimientos en un contexto médico, proporcionando una visión integral de cada evento y permitiendo análisis posteriores sobre la salud y bienestar de los bebés y sus familias. Una base de datos relacional puede ser más apropiada, ya que permite definir claves primarias y secundarias para establecer este tipo </a:t>
            </a:r>
            <a:r>
              <a:rPr lang="es-MX" sz="1900" dirty="0"/>
              <a:t>de relaciones, también ofrecen mecanismos para garantizar la integridad de los datos, como restricciones de clave primaria y foránea, lo que ayuda a mantener la coherencia de los datos en toda la base de datos.</a:t>
            </a:r>
            <a:endParaRPr lang="en-US" sz="1900" dirty="0"/>
          </a:p>
        </p:txBody>
      </p:sp>
    </p:spTree>
    <p:extLst>
      <p:ext uri="{BB962C8B-B14F-4D97-AF65-F5344CB8AC3E}">
        <p14:creationId xmlns:p14="http://schemas.microsoft.com/office/powerpoint/2010/main" val="11079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exto&#10;&#10;Descripción generada automáticamente">
            <a:extLst>
              <a:ext uri="{FF2B5EF4-FFF2-40B4-BE49-F238E27FC236}">
                <a16:creationId xmlns:a16="http://schemas.microsoft.com/office/drawing/2014/main" id="{EC577C58-A7DA-77FE-4B19-1A7E81462B2F}"/>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663" r="4260"/>
          <a:stretch/>
        </p:blipFill>
        <p:spPr>
          <a:xfrm>
            <a:off x="20" y="10"/>
            <a:ext cx="6095979" cy="6857990"/>
          </a:xfrm>
          <a:prstGeom prst="rect">
            <a:avLst/>
          </a:prstGeom>
        </p:spPr>
      </p:pic>
      <p:sp>
        <p:nvSpPr>
          <p:cNvPr id="2" name="Título 1">
            <a:extLst>
              <a:ext uri="{FF2B5EF4-FFF2-40B4-BE49-F238E27FC236}">
                <a16:creationId xmlns:a16="http://schemas.microsoft.com/office/drawing/2014/main" id="{AD649CA5-EF3A-B52E-EF09-0A3A6776F4C8}"/>
              </a:ext>
            </a:extLst>
          </p:cNvPr>
          <p:cNvSpPr>
            <a:spLocks noGrp="1"/>
          </p:cNvSpPr>
          <p:nvPr>
            <p:ph type="title"/>
          </p:nvPr>
        </p:nvSpPr>
        <p:spPr>
          <a:xfrm>
            <a:off x="2238935" y="66495"/>
            <a:ext cx="4057650" cy="4770783"/>
          </a:xfrm>
        </p:spPr>
        <p:txBody>
          <a:bodyPr anchor="ctr">
            <a:normAutofit/>
          </a:bodyPr>
          <a:lstStyle/>
          <a:p>
            <a:pPr algn="ctr"/>
            <a:r>
              <a:rPr lang="es-MX" dirty="0">
                <a:solidFill>
                  <a:srgbClr val="FFFFFF"/>
                </a:solidFill>
              </a:rPr>
              <a:t>Base de datos NoSQL</a:t>
            </a:r>
          </a:p>
        </p:txBody>
      </p:sp>
      <p:sp>
        <p:nvSpPr>
          <p:cNvPr id="14" name="Content Placeholder 13">
            <a:extLst>
              <a:ext uri="{FF2B5EF4-FFF2-40B4-BE49-F238E27FC236}">
                <a16:creationId xmlns:a16="http://schemas.microsoft.com/office/drawing/2014/main" id="{49235144-52D5-FA95-4682-78D7A2BEEA8D}"/>
              </a:ext>
            </a:extLst>
          </p:cNvPr>
          <p:cNvSpPr>
            <a:spLocks noGrp="1"/>
          </p:cNvSpPr>
          <p:nvPr>
            <p:ph idx="1"/>
          </p:nvPr>
        </p:nvSpPr>
        <p:spPr>
          <a:xfrm>
            <a:off x="7179972" y="762000"/>
            <a:ext cx="3825025" cy="5334000"/>
          </a:xfrm>
        </p:spPr>
        <p:txBody>
          <a:bodyPr anchor="ctr">
            <a:normAutofit fontScale="92500" lnSpcReduction="20000"/>
          </a:bodyPr>
          <a:lstStyle/>
          <a:p>
            <a:r>
              <a:rPr lang="en-US" dirty="0"/>
              <a:t>D</a:t>
            </a:r>
            <a:r>
              <a:rPr lang="es-MX" dirty="0"/>
              <a:t>escribe los atributos y características que se recopilan y registran para un paciente en un entorno médico, esta estructura proporciona un marco completo para mantener un registro detallado del historial médico y el seguimiento de la atención médica proporcionada a un paciente. Es importante mencionar que la integración de una base de datos NoSQL y en este caso la tabla ya que, si se espera un gran volumen de datos y una necesidad de escalabilidad horizontal, una base de datos NoSQL podría ser preferible debido a su capacidad para escalar de manera más eficiente que las bases de datos relacionales.</a:t>
            </a:r>
            <a:endParaRPr lang="en-US" dirty="0"/>
          </a:p>
        </p:txBody>
      </p:sp>
    </p:spTree>
    <p:extLst>
      <p:ext uri="{BB962C8B-B14F-4D97-AF65-F5344CB8AC3E}">
        <p14:creationId xmlns:p14="http://schemas.microsoft.com/office/powerpoint/2010/main" val="77464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Marcador de contenido 10">
            <a:extLst>
              <a:ext uri="{FF2B5EF4-FFF2-40B4-BE49-F238E27FC236}">
                <a16:creationId xmlns:a16="http://schemas.microsoft.com/office/drawing/2014/main" id="{3F9516EC-9EC3-2EEA-872B-2B2F9A2070F2}"/>
              </a:ext>
            </a:extLst>
          </p:cNvPr>
          <p:cNvPicPr>
            <a:picLocks noChangeAspect="1"/>
          </p:cNvPicPr>
          <p:nvPr/>
        </p:nvPicPr>
        <p:blipFill rotWithShape="1">
          <a:blip r:embed="rId2">
            <a:alphaModFix amt="50000"/>
          </a:blip>
          <a:srcRect b="14773"/>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AF73E6C-26D3-A7C8-8F0E-34EF099D7EEC}"/>
              </a:ext>
            </a:extLst>
          </p:cNvPr>
          <p:cNvSpPr>
            <a:spLocks noGrp="1"/>
          </p:cNvSpPr>
          <p:nvPr>
            <p:ph type="title"/>
          </p:nvPr>
        </p:nvSpPr>
        <p:spPr>
          <a:xfrm>
            <a:off x="1523999" y="1524000"/>
            <a:ext cx="3216673" cy="3809999"/>
          </a:xfrm>
        </p:spPr>
        <p:txBody>
          <a:bodyPr anchor="ctr">
            <a:normAutofit/>
          </a:bodyPr>
          <a:lstStyle/>
          <a:p>
            <a:pPr algn="r"/>
            <a:r>
              <a:rPr lang="es-MX">
                <a:solidFill>
                  <a:srgbClr val="FFFFFF"/>
                </a:solidFill>
              </a:rPr>
              <a:t>desarrollo</a:t>
            </a:r>
          </a:p>
        </p:txBody>
      </p:sp>
      <p:sp>
        <p:nvSpPr>
          <p:cNvPr id="26" name="Content Placeholder 14">
            <a:extLst>
              <a:ext uri="{FF2B5EF4-FFF2-40B4-BE49-F238E27FC236}">
                <a16:creationId xmlns:a16="http://schemas.microsoft.com/office/drawing/2014/main" id="{0DFD9680-1A59-4F0D-6236-A10158081AC7}"/>
              </a:ext>
            </a:extLst>
          </p:cNvPr>
          <p:cNvSpPr>
            <a:spLocks noGrp="1"/>
          </p:cNvSpPr>
          <p:nvPr>
            <p:ph idx="1"/>
          </p:nvPr>
        </p:nvSpPr>
        <p:spPr>
          <a:xfrm>
            <a:off x="6264651" y="2232582"/>
            <a:ext cx="5334000" cy="5334000"/>
          </a:xfrm>
        </p:spPr>
        <p:txBody>
          <a:bodyPr anchor="ctr">
            <a:normAutofit/>
          </a:bodyPr>
          <a:lstStyle/>
          <a:p>
            <a:r>
              <a:rPr lang="en-US" dirty="0">
                <a:solidFill>
                  <a:srgbClr val="FFFFFF"/>
                </a:solidFill>
              </a:rPr>
              <a:t>Se muestra el </a:t>
            </a:r>
            <a:r>
              <a:rPr lang="es-MX" dirty="0" err="1">
                <a:solidFill>
                  <a:srgbClr val="FFFFFF"/>
                </a:solidFill>
              </a:rPr>
              <a:t>segimiento</a:t>
            </a:r>
            <a:r>
              <a:rPr lang="en-US" dirty="0">
                <a:solidFill>
                  <a:srgbClr val="FFFFFF"/>
                </a:solidFill>
              </a:rPr>
              <a:t> </a:t>
            </a:r>
            <a:r>
              <a:rPr lang="en-US" dirty="0" err="1">
                <a:solidFill>
                  <a:srgbClr val="FFFFFF"/>
                </a:solidFill>
              </a:rPr>
              <a:t>detallado</a:t>
            </a:r>
            <a:r>
              <a:rPr lang="en-US" dirty="0">
                <a:solidFill>
                  <a:srgbClr val="FFFFFF"/>
                </a:solidFill>
              </a:rPr>
              <a:t> del </a:t>
            </a:r>
            <a:r>
              <a:rPr lang="en-US" dirty="0" err="1">
                <a:solidFill>
                  <a:srgbClr val="FFFFFF"/>
                </a:solidFill>
              </a:rPr>
              <a:t>equipo</a:t>
            </a:r>
            <a:r>
              <a:rPr lang="en-US" dirty="0">
                <a:solidFill>
                  <a:srgbClr val="FFFFFF"/>
                </a:solidFill>
              </a:rPr>
              <a:t> </a:t>
            </a:r>
            <a:r>
              <a:rPr lang="en-US" dirty="0" err="1">
                <a:solidFill>
                  <a:srgbClr val="FFFFFF"/>
                </a:solidFill>
              </a:rPr>
              <a:t>en</a:t>
            </a:r>
            <a:r>
              <a:rPr lang="en-US" dirty="0">
                <a:solidFill>
                  <a:srgbClr val="FFFFFF"/>
                </a:solidFill>
              </a:rPr>
              <a:t> </a:t>
            </a:r>
            <a:r>
              <a:rPr lang="en-US" dirty="0" err="1">
                <a:solidFill>
                  <a:srgbClr val="FFFFFF"/>
                </a:solidFill>
              </a:rPr>
              <a:t>cuestion</a:t>
            </a:r>
            <a:r>
              <a:rPr lang="en-US" dirty="0">
                <a:solidFill>
                  <a:srgbClr val="FFFFFF"/>
                </a:solidFill>
              </a:rPr>
              <a:t> </a:t>
            </a:r>
            <a:r>
              <a:rPr lang="en-US" dirty="0" err="1">
                <a:solidFill>
                  <a:srgbClr val="FFFFFF"/>
                </a:solidFill>
              </a:rPr>
              <a:t>colaborariva</a:t>
            </a:r>
            <a:r>
              <a:rPr lang="en-US" dirty="0">
                <a:solidFill>
                  <a:srgbClr val="FFFFFF"/>
                </a:solidFill>
              </a:rPr>
              <a:t> </a:t>
            </a:r>
            <a:r>
              <a:rPr lang="en-US" dirty="0" err="1">
                <a:solidFill>
                  <a:srgbClr val="FFFFFF"/>
                </a:solidFill>
              </a:rPr>
              <a:t>hacia</a:t>
            </a:r>
            <a:r>
              <a:rPr lang="en-US" dirty="0">
                <a:solidFill>
                  <a:srgbClr val="FFFFFF"/>
                </a:solidFill>
              </a:rPr>
              <a:t> el Proyecto, </a:t>
            </a:r>
            <a:r>
              <a:rPr lang="en-US" dirty="0" err="1">
                <a:solidFill>
                  <a:srgbClr val="FFFFFF"/>
                </a:solidFill>
              </a:rPr>
              <a:t>pudiendo</a:t>
            </a:r>
            <a:r>
              <a:rPr lang="en-US" dirty="0">
                <a:solidFill>
                  <a:srgbClr val="FFFFFF"/>
                </a:solidFill>
              </a:rPr>
              <a:t> </a:t>
            </a:r>
            <a:r>
              <a:rPr lang="en-US" dirty="0" err="1">
                <a:solidFill>
                  <a:srgbClr val="FFFFFF"/>
                </a:solidFill>
              </a:rPr>
              <a:t>notar</a:t>
            </a:r>
            <a:r>
              <a:rPr lang="en-US" dirty="0">
                <a:solidFill>
                  <a:srgbClr val="FFFFFF"/>
                </a:solidFill>
              </a:rPr>
              <a:t> que </a:t>
            </a:r>
            <a:r>
              <a:rPr lang="en-US" dirty="0" err="1">
                <a:solidFill>
                  <a:srgbClr val="FFFFFF"/>
                </a:solidFill>
              </a:rPr>
              <a:t>los</a:t>
            </a:r>
            <a:r>
              <a:rPr lang="en-US" dirty="0">
                <a:solidFill>
                  <a:srgbClr val="FFFFFF"/>
                </a:solidFill>
              </a:rPr>
              <a:t> 3 </a:t>
            </a:r>
            <a:r>
              <a:rPr lang="en-US" dirty="0" err="1">
                <a:solidFill>
                  <a:srgbClr val="FFFFFF"/>
                </a:solidFill>
              </a:rPr>
              <a:t>miembros</a:t>
            </a:r>
            <a:r>
              <a:rPr lang="en-US" dirty="0">
                <a:solidFill>
                  <a:srgbClr val="FFFFFF"/>
                </a:solidFill>
              </a:rPr>
              <a:t> </a:t>
            </a:r>
            <a:r>
              <a:rPr lang="en-US" dirty="0" err="1">
                <a:solidFill>
                  <a:srgbClr val="FFFFFF"/>
                </a:solidFill>
              </a:rPr>
              <a:t>pudimos</a:t>
            </a:r>
            <a:r>
              <a:rPr lang="en-US" dirty="0">
                <a:solidFill>
                  <a:srgbClr val="FFFFFF"/>
                </a:solidFill>
              </a:rPr>
              <a:t> </a:t>
            </a:r>
            <a:r>
              <a:rPr lang="en-US" dirty="0" err="1">
                <a:solidFill>
                  <a:srgbClr val="FFFFFF"/>
                </a:solidFill>
              </a:rPr>
              <a:t>cumplir</a:t>
            </a:r>
            <a:r>
              <a:rPr lang="en-US" dirty="0">
                <a:solidFill>
                  <a:srgbClr val="FFFFFF"/>
                </a:solidFill>
              </a:rPr>
              <a:t> con lo </a:t>
            </a:r>
            <a:r>
              <a:rPr lang="en-US" dirty="0" err="1">
                <a:solidFill>
                  <a:srgbClr val="FFFFFF"/>
                </a:solidFill>
              </a:rPr>
              <a:t>establecido</a:t>
            </a:r>
            <a:r>
              <a:rPr lang="en-US" dirty="0">
                <a:solidFill>
                  <a:srgbClr val="FFFFFF"/>
                </a:solidFill>
              </a:rPr>
              <a:t> y </a:t>
            </a:r>
            <a:r>
              <a:rPr lang="en-US" dirty="0" err="1">
                <a:solidFill>
                  <a:srgbClr val="FFFFFF"/>
                </a:solidFill>
              </a:rPr>
              <a:t>tambien</a:t>
            </a:r>
            <a:r>
              <a:rPr lang="en-US" dirty="0">
                <a:solidFill>
                  <a:srgbClr val="FFFFFF"/>
                </a:solidFill>
              </a:rPr>
              <a:t> </a:t>
            </a:r>
            <a:r>
              <a:rPr lang="en-US" dirty="0" err="1">
                <a:solidFill>
                  <a:srgbClr val="FFFFFF"/>
                </a:solidFill>
              </a:rPr>
              <a:t>como</a:t>
            </a:r>
            <a:r>
              <a:rPr lang="en-US" dirty="0">
                <a:solidFill>
                  <a:srgbClr val="FFFFFF"/>
                </a:solidFill>
              </a:rPr>
              <a:t> </a:t>
            </a:r>
            <a:r>
              <a:rPr lang="en-US" dirty="0" err="1">
                <a:solidFill>
                  <a:srgbClr val="FFFFFF"/>
                </a:solidFill>
              </a:rPr>
              <a:t>equipo</a:t>
            </a:r>
            <a:r>
              <a:rPr lang="en-US" dirty="0">
                <a:solidFill>
                  <a:srgbClr val="FFFFFF"/>
                </a:solidFill>
              </a:rPr>
              <a:t>.</a:t>
            </a:r>
          </a:p>
        </p:txBody>
      </p:sp>
    </p:spTree>
    <p:extLst>
      <p:ext uri="{BB962C8B-B14F-4D97-AF65-F5344CB8AC3E}">
        <p14:creationId xmlns:p14="http://schemas.microsoft.com/office/powerpoint/2010/main" val="13256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480148" y="992125"/>
            <a:ext cx="3825025" cy="5334000"/>
          </a:xfrm>
        </p:spPr>
        <p:txBody>
          <a:bodyPr anchor="ctr">
            <a:normAutofit/>
          </a:bodyPr>
          <a:lstStyle/>
          <a:p>
            <a:r>
              <a:rPr lang="es-ES" dirty="0"/>
              <a:t>El </a:t>
            </a:r>
            <a:r>
              <a:rPr lang="es-ES" dirty="0" err="1"/>
              <a:t>crud</a:t>
            </a:r>
            <a:r>
              <a:rPr lang="es-ES" dirty="0"/>
              <a:t> nos ayuda a poder ingresar la información de los datos acerca de los nacimientos y el registro de nuevos bebés recién nacidos, esto a su vez crea un expediente</a:t>
            </a:r>
            <a:endParaRPr lang="en-US" sz="1900" dirty="0"/>
          </a:p>
        </p:txBody>
      </p:sp>
      <p:sp>
        <p:nvSpPr>
          <p:cNvPr id="8" name="Título 1">
            <a:extLst>
              <a:ext uri="{FF2B5EF4-FFF2-40B4-BE49-F238E27FC236}">
                <a16:creationId xmlns:a16="http://schemas.microsoft.com/office/drawing/2014/main" id="{4BC73201-AC07-4970-A7AD-D7222ED94ED2}"/>
              </a:ext>
            </a:extLst>
          </p:cNvPr>
          <p:cNvSpPr>
            <a:spLocks noGrp="1"/>
          </p:cNvSpPr>
          <p:nvPr>
            <p:ph type="title"/>
          </p:nvPr>
        </p:nvSpPr>
        <p:spPr>
          <a:xfrm>
            <a:off x="1429566" y="1045445"/>
            <a:ext cx="9238434" cy="857559"/>
          </a:xfrm>
        </p:spPr>
        <p:txBody>
          <a:bodyPr>
            <a:normAutofit/>
          </a:bodyPr>
          <a:lstStyle/>
          <a:p>
            <a:r>
              <a:rPr lang="es-MX" dirty="0"/>
              <a:t>Sitio web (</a:t>
            </a:r>
            <a:r>
              <a:rPr lang="es-MX" dirty="0" err="1"/>
              <a:t>crud</a:t>
            </a:r>
            <a:r>
              <a:rPr lang="es-MX" dirty="0"/>
              <a:t>)</a:t>
            </a:r>
          </a:p>
        </p:txBody>
      </p:sp>
      <p:pic>
        <p:nvPicPr>
          <p:cNvPr id="6" name="Marcador de contenido 4">
            <a:extLst>
              <a:ext uri="{FF2B5EF4-FFF2-40B4-BE49-F238E27FC236}">
                <a16:creationId xmlns:a16="http://schemas.microsoft.com/office/drawing/2014/main" id="{9DD51817-2E58-447A-B9B9-AB5988EEEFF0}"/>
              </a:ext>
            </a:extLst>
          </p:cNvPr>
          <p:cNvPicPr>
            <a:picLocks noChangeAspect="1"/>
          </p:cNvPicPr>
          <p:nvPr/>
        </p:nvPicPr>
        <p:blipFill rotWithShape="1">
          <a:blip r:embed="rId3">
            <a:extLst>
              <a:ext uri="{28A0092B-C50C-407E-A947-70E740481C1C}">
                <a14:useLocalDpi xmlns:a14="http://schemas.microsoft.com/office/drawing/2010/main" val="0"/>
              </a:ext>
            </a:extLst>
          </a:blip>
          <a:srcRect t="14830" b="6746"/>
          <a:stretch/>
        </p:blipFill>
        <p:spPr>
          <a:xfrm>
            <a:off x="994024" y="2653553"/>
            <a:ext cx="5977560" cy="2635623"/>
          </a:xfrm>
          <a:prstGeom prst="rect">
            <a:avLst/>
          </a:prstGeom>
        </p:spPr>
      </p:pic>
    </p:spTree>
    <p:extLst>
      <p:ext uri="{BB962C8B-B14F-4D97-AF65-F5344CB8AC3E}">
        <p14:creationId xmlns:p14="http://schemas.microsoft.com/office/powerpoint/2010/main" val="130530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35AC66B-37F8-403B-9CD0-7C86FF2C3595}"/>
              </a:ext>
            </a:extLst>
          </p:cNvPr>
          <p:cNvPicPr>
            <a:picLocks noChangeAspect="1"/>
          </p:cNvPicPr>
          <p:nvPr/>
        </p:nvPicPr>
        <p:blipFill rotWithShape="1">
          <a:blip r:embed="rId3">
            <a:extLst>
              <a:ext uri="{28A0092B-C50C-407E-A947-70E740481C1C}">
                <a14:useLocalDpi xmlns:a14="http://schemas.microsoft.com/office/drawing/2010/main" val="0"/>
              </a:ext>
            </a:extLst>
          </a:blip>
          <a:srcRect t="14563" b="8244"/>
          <a:stretch/>
        </p:blipFill>
        <p:spPr>
          <a:xfrm>
            <a:off x="229023" y="2118723"/>
            <a:ext cx="7098725" cy="3080805"/>
          </a:xfrm>
          <a:prstGeom prst="rect">
            <a:avLst/>
          </a:prstGeom>
        </p:spPr>
      </p:pic>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480148" y="992125"/>
            <a:ext cx="3825025" cy="5334000"/>
          </a:xfrm>
        </p:spPr>
        <p:txBody>
          <a:bodyPr anchor="ctr">
            <a:normAutofit/>
          </a:bodyPr>
          <a:lstStyle/>
          <a:p>
            <a:r>
              <a:rPr lang="es-ES" dirty="0"/>
              <a:t>Se cuenta con las tablas dinámicas que nos permitirán la actualización y eliminación de los datos que se registren, de igual forma también poder acceder al seguimiento de ese paciente, conforme se cambien o actualicen los datos o se eliminen, la tabla hará los cambios automáticamente.</a:t>
            </a:r>
            <a:endParaRPr lang="en-US" sz="1900" dirty="0"/>
          </a:p>
        </p:txBody>
      </p:sp>
      <p:sp>
        <p:nvSpPr>
          <p:cNvPr id="8" name="Título 1">
            <a:extLst>
              <a:ext uri="{FF2B5EF4-FFF2-40B4-BE49-F238E27FC236}">
                <a16:creationId xmlns:a16="http://schemas.microsoft.com/office/drawing/2014/main" id="{4BC73201-AC07-4970-A7AD-D7222ED94ED2}"/>
              </a:ext>
            </a:extLst>
          </p:cNvPr>
          <p:cNvSpPr>
            <a:spLocks noGrp="1"/>
          </p:cNvSpPr>
          <p:nvPr>
            <p:ph type="title"/>
          </p:nvPr>
        </p:nvSpPr>
        <p:spPr>
          <a:xfrm>
            <a:off x="1429566" y="1045445"/>
            <a:ext cx="9238434" cy="857559"/>
          </a:xfrm>
        </p:spPr>
        <p:txBody>
          <a:bodyPr>
            <a:normAutofit/>
          </a:bodyPr>
          <a:lstStyle/>
          <a:p>
            <a:r>
              <a:rPr lang="es-MX" dirty="0"/>
              <a:t>Sitio web (tabla dinámica)</a:t>
            </a:r>
          </a:p>
        </p:txBody>
      </p:sp>
    </p:spTree>
    <p:extLst>
      <p:ext uri="{BB962C8B-B14F-4D97-AF65-F5344CB8AC3E}">
        <p14:creationId xmlns:p14="http://schemas.microsoft.com/office/powerpoint/2010/main" val="382661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13">
            <a:extLst>
              <a:ext uri="{FF2B5EF4-FFF2-40B4-BE49-F238E27FC236}">
                <a16:creationId xmlns:a16="http://schemas.microsoft.com/office/drawing/2014/main" id="{FA132CA8-F65D-D35F-5F4C-E00B6CA65A96}"/>
              </a:ext>
            </a:extLst>
          </p:cNvPr>
          <p:cNvSpPr>
            <a:spLocks noGrp="1"/>
          </p:cNvSpPr>
          <p:nvPr>
            <p:ph idx="1"/>
          </p:nvPr>
        </p:nvSpPr>
        <p:spPr>
          <a:xfrm>
            <a:off x="7480148" y="992125"/>
            <a:ext cx="3825025" cy="5334000"/>
          </a:xfrm>
        </p:spPr>
        <p:txBody>
          <a:bodyPr anchor="ctr">
            <a:normAutofit/>
          </a:bodyPr>
          <a:lstStyle/>
          <a:p>
            <a:r>
              <a:rPr lang="es-ES" dirty="0"/>
              <a:t>Estos </a:t>
            </a:r>
            <a:r>
              <a:rPr lang="es-ES" dirty="0" err="1"/>
              <a:t>dashboards</a:t>
            </a:r>
            <a:r>
              <a:rPr lang="es-ES" dirty="0"/>
              <a:t> nos muestran los datos que son dinámicos ya que cada uno de estos cuentan con datos diferentes y que cada vez que se ingresen datos estos cambiaran</a:t>
            </a:r>
            <a:endParaRPr lang="en-US" sz="1900" dirty="0"/>
          </a:p>
        </p:txBody>
      </p:sp>
      <p:sp>
        <p:nvSpPr>
          <p:cNvPr id="8" name="Título 1">
            <a:extLst>
              <a:ext uri="{FF2B5EF4-FFF2-40B4-BE49-F238E27FC236}">
                <a16:creationId xmlns:a16="http://schemas.microsoft.com/office/drawing/2014/main" id="{4BC73201-AC07-4970-A7AD-D7222ED94ED2}"/>
              </a:ext>
            </a:extLst>
          </p:cNvPr>
          <p:cNvSpPr>
            <a:spLocks noGrp="1"/>
          </p:cNvSpPr>
          <p:nvPr>
            <p:ph type="title"/>
          </p:nvPr>
        </p:nvSpPr>
        <p:spPr>
          <a:xfrm>
            <a:off x="291048" y="0"/>
            <a:ext cx="9238434" cy="857559"/>
          </a:xfrm>
        </p:spPr>
        <p:txBody>
          <a:bodyPr>
            <a:normAutofit/>
          </a:bodyPr>
          <a:lstStyle/>
          <a:p>
            <a:r>
              <a:rPr lang="es-MX" dirty="0"/>
              <a:t>Sitio web (</a:t>
            </a:r>
            <a:r>
              <a:rPr lang="es-MX" dirty="0" err="1"/>
              <a:t>dashboard</a:t>
            </a:r>
            <a:r>
              <a:rPr lang="es-MX" dirty="0"/>
              <a:t>)</a:t>
            </a:r>
          </a:p>
        </p:txBody>
      </p:sp>
      <p:pic>
        <p:nvPicPr>
          <p:cNvPr id="3" name="Imagen 2">
            <a:extLst>
              <a:ext uri="{FF2B5EF4-FFF2-40B4-BE49-F238E27FC236}">
                <a16:creationId xmlns:a16="http://schemas.microsoft.com/office/drawing/2014/main" id="{708EBFCC-C28F-4C41-B019-A5C2DB590CA5}"/>
              </a:ext>
            </a:extLst>
          </p:cNvPr>
          <p:cNvPicPr>
            <a:picLocks noChangeAspect="1"/>
          </p:cNvPicPr>
          <p:nvPr/>
        </p:nvPicPr>
        <p:blipFill rotWithShape="1">
          <a:blip r:embed="rId3">
            <a:extLst>
              <a:ext uri="{28A0092B-C50C-407E-A947-70E740481C1C}">
                <a14:useLocalDpi xmlns:a14="http://schemas.microsoft.com/office/drawing/2010/main" val="0"/>
              </a:ext>
            </a:extLst>
          </a:blip>
          <a:srcRect t="16155" b="6751"/>
          <a:stretch/>
        </p:blipFill>
        <p:spPr>
          <a:xfrm>
            <a:off x="194831" y="992124"/>
            <a:ext cx="6108200" cy="2647547"/>
          </a:xfrm>
          <a:prstGeom prst="rect">
            <a:avLst/>
          </a:prstGeom>
        </p:spPr>
      </p:pic>
      <p:pic>
        <p:nvPicPr>
          <p:cNvPr id="6" name="Imagen 5">
            <a:extLst>
              <a:ext uri="{FF2B5EF4-FFF2-40B4-BE49-F238E27FC236}">
                <a16:creationId xmlns:a16="http://schemas.microsoft.com/office/drawing/2014/main" id="{9C1FC380-1F82-4F5B-9B00-8783128AFAB1}"/>
              </a:ext>
            </a:extLst>
          </p:cNvPr>
          <p:cNvPicPr>
            <a:picLocks noChangeAspect="1"/>
          </p:cNvPicPr>
          <p:nvPr/>
        </p:nvPicPr>
        <p:blipFill rotWithShape="1">
          <a:blip r:embed="rId4">
            <a:extLst>
              <a:ext uri="{28A0092B-C50C-407E-A947-70E740481C1C}">
                <a14:useLocalDpi xmlns:a14="http://schemas.microsoft.com/office/drawing/2010/main" val="0"/>
              </a:ext>
            </a:extLst>
          </a:blip>
          <a:srcRect t="15313" b="6224"/>
          <a:stretch/>
        </p:blipFill>
        <p:spPr>
          <a:xfrm>
            <a:off x="194831" y="3860830"/>
            <a:ext cx="6164247" cy="2719264"/>
          </a:xfrm>
          <a:prstGeom prst="rect">
            <a:avLst/>
          </a:prstGeom>
        </p:spPr>
      </p:pic>
    </p:spTree>
    <p:extLst>
      <p:ext uri="{BB962C8B-B14F-4D97-AF65-F5344CB8AC3E}">
        <p14:creationId xmlns:p14="http://schemas.microsoft.com/office/powerpoint/2010/main" val="394101674"/>
      </p:ext>
    </p:extLst>
  </p:cSld>
  <p:clrMapOvr>
    <a:masterClrMapping/>
  </p:clrMapOvr>
</p:sld>
</file>

<file path=ppt/theme/theme1.xml><?xml version="1.0" encoding="utf-8"?>
<a:theme xmlns:a="http://schemas.openxmlformats.org/drawingml/2006/main" name="Portal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TotalTime>
  <Words>674</Words>
  <Application>Microsoft Office PowerPoint</Application>
  <PresentationFormat>Panorámica</PresentationFormat>
  <Paragraphs>42</Paragraphs>
  <Slides>11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Arial</vt:lpstr>
      <vt:lpstr>Trade Gothic Next Cond</vt:lpstr>
      <vt:lpstr>Trade Gothic Next Light</vt:lpstr>
      <vt:lpstr>PortalVTI</vt:lpstr>
      <vt:lpstr>Módulo: Pediatría</vt:lpstr>
      <vt:lpstr>documentación</vt:lpstr>
      <vt:lpstr>Plan de trabajo</vt:lpstr>
      <vt:lpstr>Base de datos SQL</vt:lpstr>
      <vt:lpstr>Base de datos NoSQL</vt:lpstr>
      <vt:lpstr>desarrollo</vt:lpstr>
      <vt:lpstr>Sitio web (crud)</vt:lpstr>
      <vt:lpstr>Sitio web (tabla dinámica)</vt:lpstr>
      <vt:lpstr>Sitio web (dashboard)</vt:lpstr>
      <vt:lpstr>Sitio web (dashboard)</vt:lpstr>
      <vt:lpstr>Api de conexión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Pediatría</dc:title>
  <dc:creator>Elí Melo</dc:creator>
  <cp:lastModifiedBy>PC-24</cp:lastModifiedBy>
  <cp:revision>7</cp:revision>
  <dcterms:created xsi:type="dcterms:W3CDTF">2024-04-19T03:51:02Z</dcterms:created>
  <dcterms:modified xsi:type="dcterms:W3CDTF">2024-04-19T17:05:55Z</dcterms:modified>
</cp:coreProperties>
</file>