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23" r:id="rId1"/>
    <p:sldMasterId id="2147483874" r:id="rId2"/>
  </p:sldMasterIdLst>
  <p:notesMasterIdLst>
    <p:notesMasterId r:id="rId21"/>
  </p:notesMasterIdLst>
  <p:handoutMasterIdLst>
    <p:handoutMasterId r:id="rId22"/>
  </p:handoutMasterIdLst>
  <p:sldIdLst>
    <p:sldId id="274" r:id="rId3"/>
    <p:sldId id="275" r:id="rId4"/>
    <p:sldId id="276" r:id="rId5"/>
    <p:sldId id="256" r:id="rId6"/>
    <p:sldId id="257" r:id="rId7"/>
    <p:sldId id="281" r:id="rId8"/>
    <p:sldId id="282" r:id="rId9"/>
    <p:sldId id="277" r:id="rId10"/>
    <p:sldId id="285" r:id="rId11"/>
    <p:sldId id="286" r:id="rId12"/>
    <p:sldId id="287" r:id="rId13"/>
    <p:sldId id="288" r:id="rId14"/>
    <p:sldId id="289" r:id="rId15"/>
    <p:sldId id="290" r:id="rId16"/>
    <p:sldId id="278" r:id="rId17"/>
    <p:sldId id="292" r:id="rId18"/>
    <p:sldId id="279" r:id="rId19"/>
    <p:sldId id="291" r:id="rId20"/>
  </p:sldIdLst>
  <p:sldSz cx="12192000" cy="6858000"/>
  <p:notesSz cx="6858000" cy="9144000"/>
  <p:embeddedFontLst>
    <p:embeddedFont>
      <p:font typeface="方正细谭黑简体" panose="02010600030101010101" charset="-122"/>
      <p:regular r:id="rId23"/>
    </p:embeddedFont>
    <p:embeddedFont>
      <p:font typeface="Agency FB" panose="020B0503020202020204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Light" panose="00000400000000000000" pitchFamily="2" charset="0"/>
      <p:regular r:id="rId34"/>
      <p:italic r:id="rId35"/>
    </p:embeddedFont>
    <p:embeddedFont>
      <p:font typeface="仿宋" panose="02010609060101010101" pitchFamily="49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微软雅黑" panose="020B0503020204020204" pitchFamily="34" charset="-122"/>
      <p:regular r:id="rId37"/>
      <p:bold r:id="rId38"/>
    </p:embeddedFont>
    <p:embeddedFont>
      <p:font typeface="新宋体" panose="02010609030101010101" pitchFamily="49" charset="-122"/>
      <p:regular r:id="rId39"/>
    </p:embeddedFont>
  </p:embeddedFontLst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010101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239"/>
  </p:normalViewPr>
  <p:slideViewPr>
    <p:cSldViewPr snapToGrid="0" snapToObjects="1">
      <p:cViewPr varScale="1">
        <p:scale>
          <a:sx n="109" d="100"/>
          <a:sy n="109" d="100"/>
        </p:scale>
        <p:origin x="10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1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251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5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68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707211"/>
            <a:ext cx="12192000" cy="27031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0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75852" y="1522778"/>
            <a:ext cx="4851150" cy="485115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435001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41816" y="4761884"/>
            <a:ext cx="2588223" cy="15823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80526" y="4761884"/>
            <a:ext cx="2588223" cy="15823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231313" y="4761884"/>
            <a:ext cx="2588223" cy="15823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47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2553" y="1838227"/>
            <a:ext cx="2917598" cy="1941920"/>
          </a:xfrm>
          <a:prstGeom prst="round2DiagRect">
            <a:avLst>
              <a:gd name="adj1" fmla="val 50000"/>
              <a:gd name="adj2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7666" y="1838227"/>
            <a:ext cx="2917598" cy="1941920"/>
          </a:xfrm>
          <a:prstGeom prst="round2DiagRect">
            <a:avLst>
              <a:gd name="adj1" fmla="val 0"/>
              <a:gd name="adj2" fmla="val 5000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224884" y="1838227"/>
            <a:ext cx="2917598" cy="1941920"/>
          </a:xfrm>
          <a:prstGeom prst="round2DiagRect">
            <a:avLst>
              <a:gd name="adj1" fmla="val 50000"/>
              <a:gd name="adj2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67666" y="4091312"/>
            <a:ext cx="2917598" cy="1941920"/>
          </a:xfrm>
          <a:prstGeom prst="round2DiagRect">
            <a:avLst>
              <a:gd name="adj1" fmla="val 50000"/>
              <a:gd name="adj2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224884" y="4091312"/>
            <a:ext cx="2917598" cy="1941920"/>
          </a:xfrm>
          <a:prstGeom prst="round2DiagRect">
            <a:avLst>
              <a:gd name="adj1" fmla="val 0"/>
              <a:gd name="adj2" fmla="val 5000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2552" y="4091312"/>
            <a:ext cx="2917598" cy="1941920"/>
          </a:xfrm>
          <a:prstGeom prst="round2DiagRect">
            <a:avLst>
              <a:gd name="adj1" fmla="val 0"/>
              <a:gd name="adj2" fmla="val 5000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64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08670" y="1886299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16199" y="1886299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32446" y="1886299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266793" y="3969623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774322" y="3969623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90569" y="3969623"/>
            <a:ext cx="2223787" cy="222378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68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7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251945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3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3689250" cy="5879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471135" y="1961864"/>
            <a:ext cx="2934274" cy="2934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28863" y="1961864"/>
            <a:ext cx="2934274" cy="2934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786591" y="1961864"/>
            <a:ext cx="2934274" cy="2934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11151314" cy="5879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0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pos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67385" y="1792924"/>
            <a:ext cx="4863967" cy="27607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7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1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5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8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 rot="21344879">
            <a:off x="4395362" y="1953112"/>
            <a:ext cx="1798920" cy="12722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4"/>
          </p:nvPr>
        </p:nvSpPr>
        <p:spPr>
          <a:xfrm rot="172580">
            <a:off x="5765503" y="833630"/>
            <a:ext cx="1508605" cy="2419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 rot="431303">
            <a:off x="7116844" y="1841763"/>
            <a:ext cx="1287506" cy="14590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6"/>
          </p:nvPr>
        </p:nvSpPr>
        <p:spPr>
          <a:xfrm rot="248482">
            <a:off x="4396601" y="3720276"/>
            <a:ext cx="1372890" cy="1326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7"/>
          </p:nvPr>
        </p:nvSpPr>
        <p:spPr>
          <a:xfrm rot="21379709">
            <a:off x="6950379" y="3687992"/>
            <a:ext cx="1428371" cy="115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8"/>
          </p:nvPr>
        </p:nvSpPr>
        <p:spPr>
          <a:xfrm rot="21105374">
            <a:off x="5694615" y="3637404"/>
            <a:ext cx="1506564" cy="21177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035807" y="3535680"/>
            <a:ext cx="2951607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3535680"/>
            <a:ext cx="5456682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35807" y="487680"/>
            <a:ext cx="2951607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03442" y="487680"/>
            <a:ext cx="5456682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728466" y="3535680"/>
            <a:ext cx="5456682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0831" y="487680"/>
            <a:ext cx="2951607" cy="5852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8466" y="487680"/>
            <a:ext cx="5456682" cy="2804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0831" y="3429000"/>
            <a:ext cx="2951607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60831" y="518160"/>
            <a:ext cx="2951607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512438" y="3429000"/>
            <a:ext cx="2951607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512438" y="518160"/>
            <a:ext cx="2951607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464045" y="518160"/>
            <a:ext cx="5158419" cy="5821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60832" y="518160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560832" y="2523744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328416" y="518160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328416" y="2523744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096000" y="518160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096000" y="2523744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8863584" y="518160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8863584" y="2523744"/>
            <a:ext cx="2767584" cy="2005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0831" y="487680"/>
            <a:ext cx="2951607" cy="5852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512438" y="487680"/>
            <a:ext cx="2951607" cy="5852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464045" y="487680"/>
            <a:ext cx="5166339" cy="376732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60831" y="487680"/>
            <a:ext cx="11069553" cy="376732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292352" y="1027178"/>
            <a:ext cx="4803648" cy="480364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524256" y="545594"/>
            <a:ext cx="5791200" cy="579119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705600" y="545594"/>
            <a:ext cx="2231136" cy="2209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326880" y="545594"/>
            <a:ext cx="2231136" cy="2209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1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60831" y="3429000"/>
            <a:ext cx="11069553" cy="29108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544262" y="545594"/>
            <a:ext cx="3078202" cy="28834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470332" y="545594"/>
            <a:ext cx="3078202" cy="28834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8278947" y="1865376"/>
            <a:ext cx="3343517" cy="31767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1865376"/>
            <a:ext cx="3343517" cy="31767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9535" y="1865376"/>
            <a:ext cx="3343517" cy="31767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144513" y="646176"/>
            <a:ext cx="4477952" cy="43959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1865376"/>
            <a:ext cx="2720271" cy="44988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9535" y="1865376"/>
            <a:ext cx="3854706" cy="31767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9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144513" y="3429000"/>
            <a:ext cx="4477952" cy="29352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646176"/>
            <a:ext cx="2720271" cy="3901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9535" y="1865376"/>
            <a:ext cx="1881057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3694176"/>
            <a:ext cx="3854706" cy="26700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2450592" y="1865376"/>
            <a:ext cx="1973648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4424241" y="4547616"/>
            <a:ext cx="2720271" cy="18166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8973313" y="646176"/>
            <a:ext cx="2649152" cy="27828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7145090" y="1865376"/>
            <a:ext cx="1828222" cy="15636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569536" y="646176"/>
            <a:ext cx="3854128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7145090" y="646176"/>
            <a:ext cx="1828222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144513" y="3429000"/>
            <a:ext cx="4477952" cy="29352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424241" y="646176"/>
            <a:ext cx="2720271" cy="3901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144512" y="646176"/>
            <a:ext cx="4477953" cy="27828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569536" y="646176"/>
            <a:ext cx="3854128" cy="3901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9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400671" y="1841951"/>
            <a:ext cx="6970329" cy="5025476"/>
          </a:xfrm>
          <a:prstGeom prst="parallelogram">
            <a:avLst>
              <a:gd name="adj" fmla="val 4653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474556"/>
            <a:ext cx="5526465" cy="59088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095999" y="474556"/>
            <a:ext cx="5526465" cy="59088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315456" y="474556"/>
            <a:ext cx="5307008" cy="40974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573024" y="474556"/>
            <a:ext cx="5307008" cy="40974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0"/>
            <a:ext cx="8544262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9026464" y="2596896"/>
            <a:ext cx="2516066" cy="16642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9026464" y="4709818"/>
            <a:ext cx="2516066" cy="16642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9026464" y="483974"/>
            <a:ext cx="2516066" cy="16642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2267712"/>
            <a:ext cx="12192000" cy="45902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3145536" y="2267712"/>
            <a:ext cx="9046464" cy="3803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0" y="2267712"/>
            <a:ext cx="3145536" cy="3803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780288"/>
            <a:ext cx="6925056" cy="53035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43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2414016" y="1569720"/>
            <a:ext cx="3681984" cy="37185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&amp; Photography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90016" y="73152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657600" y="73152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890016" y="342900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urv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30527" y="342900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498111" y="3429000"/>
            <a:ext cx="2767584" cy="26974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urv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1478656"/>
            <a:ext cx="12192000" cy="26467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6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8854" y="1704855"/>
            <a:ext cx="5552388" cy="2611303"/>
          </a:xfrm>
          <a:custGeom>
            <a:avLst/>
            <a:gdLst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5552388 w 5552388"/>
              <a:gd name="connsiteY2" fmla="*/ 0 h 2611303"/>
              <a:gd name="connsiteX3" fmla="*/ 5552388 w 5552388"/>
              <a:gd name="connsiteY3" fmla="*/ 2611303 h 2611303"/>
              <a:gd name="connsiteX4" fmla="*/ 0 w 5552388"/>
              <a:gd name="connsiteY4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4637988 w 5552388"/>
              <a:gd name="connsiteY2" fmla="*/ 0 h 2611303"/>
              <a:gd name="connsiteX3" fmla="*/ 5552388 w 5552388"/>
              <a:gd name="connsiteY3" fmla="*/ 2611303 h 2611303"/>
              <a:gd name="connsiteX4" fmla="*/ 0 w 5552388"/>
              <a:gd name="connsiteY4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637988 w 5552388"/>
              <a:gd name="connsiteY3" fmla="*/ 0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807671 w 5552388"/>
              <a:gd name="connsiteY3" fmla="*/ 518474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807671 w 5552388"/>
              <a:gd name="connsiteY3" fmla="*/ 518474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807671 w 5552388"/>
              <a:gd name="connsiteY3" fmla="*/ 518474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  <a:gd name="connsiteX0" fmla="*/ 0 w 5552388"/>
              <a:gd name="connsiteY0" fmla="*/ 2611303 h 2611303"/>
              <a:gd name="connsiteX1" fmla="*/ 0 w 5552388"/>
              <a:gd name="connsiteY1" fmla="*/ 0 h 2611303"/>
              <a:gd name="connsiteX2" fmla="*/ 3930978 w 5552388"/>
              <a:gd name="connsiteY2" fmla="*/ 1397 h 2611303"/>
              <a:gd name="connsiteX3" fmla="*/ 4807671 w 5552388"/>
              <a:gd name="connsiteY3" fmla="*/ 518474 h 2611303"/>
              <a:gd name="connsiteX4" fmla="*/ 5552388 w 5552388"/>
              <a:gd name="connsiteY4" fmla="*/ 2611303 h 2611303"/>
              <a:gd name="connsiteX5" fmla="*/ 0 w 5552388"/>
              <a:gd name="connsiteY5" fmla="*/ 2611303 h 26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2388" h="2611303">
                <a:moveTo>
                  <a:pt x="0" y="2611303"/>
                </a:moveTo>
                <a:lnTo>
                  <a:pt x="0" y="0"/>
                </a:lnTo>
                <a:lnTo>
                  <a:pt x="3930978" y="1397"/>
                </a:lnTo>
                <a:cubicBezTo>
                  <a:pt x="4468306" y="-5353"/>
                  <a:pt x="4685123" y="204712"/>
                  <a:pt x="4807671" y="518474"/>
                </a:cubicBezTo>
                <a:lnTo>
                  <a:pt x="5552388" y="2611303"/>
                </a:lnTo>
                <a:lnTo>
                  <a:pt x="0" y="2611303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2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Comme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73760" y="1996440"/>
            <a:ext cx="2865120" cy="2865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3891280" y="3429000"/>
            <a:ext cx="1869440" cy="1869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26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Comme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2916936"/>
            <a:ext cx="8284464" cy="18379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Commer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-11312" y="4892511"/>
            <a:ext cx="12203311" cy="19654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31271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-11312" y="1819373"/>
            <a:ext cx="12203311" cy="1508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668170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528400" y="1611983"/>
            <a:ext cx="3279270" cy="29223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5091732" y="1611983"/>
            <a:ext cx="3279270" cy="29223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9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358717" y="1508287"/>
            <a:ext cx="4118256" cy="354447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6438507" y="5052766"/>
            <a:ext cx="1686141" cy="12914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8124648" y="5052766"/>
            <a:ext cx="1686141" cy="12914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9810789" y="5052766"/>
            <a:ext cx="1686141" cy="12914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7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217315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1217315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34272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734272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6251229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251229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8768186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8768186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8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34272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734272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6251229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251229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8768186" y="1508287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8768186" y="3959258"/>
            <a:ext cx="2204615" cy="189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76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734272" y="2733774"/>
            <a:ext cx="2204615" cy="2130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251229" y="2733774"/>
            <a:ext cx="2204615" cy="2130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8768186" y="2733774"/>
            <a:ext cx="2204615" cy="2130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1217315" y="2733774"/>
            <a:ext cx="2204615" cy="2130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0" y="1923069"/>
            <a:ext cx="4883085" cy="49349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5703215" y="4006392"/>
            <a:ext cx="1894787" cy="1574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7673417" y="4006392"/>
            <a:ext cx="1894787" cy="1574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9643619" y="4006392"/>
            <a:ext cx="1894787" cy="1574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36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109815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88638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52191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336879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0" y="0"/>
            <a:ext cx="6096000" cy="68580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9294829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7047128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4799427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4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0" y="2507531"/>
            <a:ext cx="4799427" cy="36858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9294829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7047128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4799427" y="250753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9294829" y="435047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7047128" y="435047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4799427" y="4350471"/>
            <a:ext cx="2247701" cy="18429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5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1211938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3180814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5149690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7118566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9087442" y="2724348"/>
            <a:ext cx="1866504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8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3284650" y="1715680"/>
            <a:ext cx="7669296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1211938" y="3808429"/>
            <a:ext cx="2068590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280528" y="3808429"/>
            <a:ext cx="3893270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7173798" y="3808429"/>
            <a:ext cx="2068590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9242388" y="3808429"/>
            <a:ext cx="1715678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1217245" y="1715680"/>
            <a:ext cx="2059162" cy="2092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39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6466899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8153649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6"/>
          </p:nvPr>
        </p:nvSpPr>
        <p:spPr>
          <a:xfrm>
            <a:off x="9840399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6466899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8153649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9840399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888392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2575142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4261892" y="2278929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63"/>
          </p:nvPr>
        </p:nvSpPr>
        <p:spPr>
          <a:xfrm>
            <a:off x="888392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4"/>
          </p:nvPr>
        </p:nvSpPr>
        <p:spPr>
          <a:xfrm>
            <a:off x="2575142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4261892" y="4372942"/>
            <a:ext cx="1504169" cy="13975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1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7505" y="6577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5435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Catalog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539601" y="437979"/>
            <a:ext cx="2015064" cy="59439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2632351" y="437979"/>
            <a:ext cx="2015064" cy="59439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4725101" y="437979"/>
            <a:ext cx="2015064" cy="59439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3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rts &amp; Fitn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0" y="1595121"/>
            <a:ext cx="6014720" cy="35102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6177280" y="1595121"/>
            <a:ext cx="1971040" cy="16763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6177280" y="3429001"/>
            <a:ext cx="1971040" cy="16763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rts &amp; Fitn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5638800" y="599440"/>
            <a:ext cx="6553200" cy="57505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4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383792" y="16997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383792" y="40873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098032" y="16997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098032" y="4087369"/>
            <a:ext cx="1755648" cy="1755646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92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473039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451862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15415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700103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383792" y="1699769"/>
            <a:ext cx="3157728" cy="3157724"/>
          </a:xfrm>
          <a:prstGeom prst="teardrop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167632" y="4328159"/>
            <a:ext cx="1725168" cy="17251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0912" y="4328159"/>
            <a:ext cx="1725168" cy="17251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94192" y="4328159"/>
            <a:ext cx="1725168" cy="17251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4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4192" y="1503679"/>
            <a:ext cx="2294128" cy="229412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4192" y="3921759"/>
            <a:ext cx="2294128" cy="229412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032752" y="3921759"/>
            <a:ext cx="2294128" cy="229412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888391" y="2085889"/>
            <a:ext cx="2195049" cy="237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3169920" y="208588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4480750" y="208588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64"/>
          </p:nvPr>
        </p:nvSpPr>
        <p:spPr>
          <a:xfrm>
            <a:off x="3169920" y="331524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4480750" y="331524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486551" y="2085889"/>
            <a:ext cx="2195049" cy="237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8768080" y="208588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10078910" y="208588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8768080" y="331524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10078910" y="3315249"/>
            <a:ext cx="1224351" cy="11500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6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92040" y="2573666"/>
            <a:ext cx="2545080" cy="2545078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s &amp; Restaura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619760" y="599440"/>
            <a:ext cx="5476240" cy="56794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3380179" y="0"/>
            <a:ext cx="547624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95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42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203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53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05527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84350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47903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1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9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3889" y="1489435"/>
            <a:ext cx="3780148" cy="538741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02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  <p:sldLayoutId id="2147483814" r:id="rId19"/>
    <p:sldLayoutId id="2147483815" r:id="rId20"/>
    <p:sldLayoutId id="2147483816" r:id="rId21"/>
    <p:sldLayoutId id="2147483817" r:id="rId22"/>
    <p:sldLayoutId id="2147483818" r:id="rId23"/>
    <p:sldLayoutId id="2147483819" r:id="rId24"/>
    <p:sldLayoutId id="2147483868" r:id="rId25"/>
    <p:sldLayoutId id="2147483820" r:id="rId26"/>
    <p:sldLayoutId id="2147483821" r:id="rId27"/>
    <p:sldLayoutId id="2147483822" r:id="rId28"/>
    <p:sldLayoutId id="2147483823" r:id="rId29"/>
    <p:sldLayoutId id="2147483824" r:id="rId30"/>
    <p:sldLayoutId id="2147483825" r:id="rId31"/>
    <p:sldLayoutId id="2147483826" r:id="rId32"/>
    <p:sldLayoutId id="2147483827" r:id="rId33"/>
    <p:sldLayoutId id="2147483828" r:id="rId34"/>
    <p:sldLayoutId id="2147483829" r:id="rId35"/>
    <p:sldLayoutId id="2147483830" r:id="rId36"/>
    <p:sldLayoutId id="2147483831" r:id="rId37"/>
    <p:sldLayoutId id="2147483832" r:id="rId38"/>
    <p:sldLayoutId id="2147483833" r:id="rId39"/>
    <p:sldLayoutId id="2147483834" r:id="rId40"/>
    <p:sldLayoutId id="2147483835" r:id="rId41"/>
    <p:sldLayoutId id="2147483836" r:id="rId42"/>
    <p:sldLayoutId id="2147483837" r:id="rId43"/>
    <p:sldLayoutId id="2147483838" r:id="rId44"/>
    <p:sldLayoutId id="2147483839" r:id="rId45"/>
    <p:sldLayoutId id="2147483840" r:id="rId46"/>
    <p:sldLayoutId id="2147483841" r:id="rId47"/>
    <p:sldLayoutId id="2147483842" r:id="rId48"/>
    <p:sldLayoutId id="2147483843" r:id="rId49"/>
    <p:sldLayoutId id="2147483844" r:id="rId50"/>
    <p:sldLayoutId id="2147483845" r:id="rId51"/>
    <p:sldLayoutId id="2147483846" r:id="rId52"/>
    <p:sldLayoutId id="2147483847" r:id="rId53"/>
    <p:sldLayoutId id="2147483848" r:id="rId54"/>
    <p:sldLayoutId id="2147483849" r:id="rId55"/>
    <p:sldLayoutId id="2147483850" r:id="rId56"/>
    <p:sldLayoutId id="2147483851" r:id="rId57"/>
    <p:sldLayoutId id="2147483852" r:id="rId58"/>
    <p:sldLayoutId id="2147483853" r:id="rId59"/>
    <p:sldLayoutId id="2147483854" r:id="rId60"/>
    <p:sldLayoutId id="2147483855" r:id="rId61"/>
    <p:sldLayoutId id="2147483856" r:id="rId62"/>
    <p:sldLayoutId id="2147483857" r:id="rId63"/>
    <p:sldLayoutId id="2147483858" r:id="rId64"/>
    <p:sldLayoutId id="2147483873" r:id="rId65"/>
    <p:sldLayoutId id="2147483859" r:id="rId66"/>
    <p:sldLayoutId id="2147483860" r:id="rId67"/>
    <p:sldLayoutId id="2147483861" r:id="rId68"/>
    <p:sldLayoutId id="2147483862" r:id="rId69"/>
    <p:sldLayoutId id="2147483863" r:id="rId70"/>
    <p:sldLayoutId id="2147483864" r:id="rId71"/>
    <p:sldLayoutId id="2147483865" r:id="rId72"/>
    <p:sldLayoutId id="2147483867" r:id="rId73"/>
    <p:sldLayoutId id="2147483866" r:id="rId74"/>
    <p:sldLayoutId id="2147483869" r:id="rId75"/>
    <p:sldLayoutId id="2147483870" r:id="rId76"/>
    <p:sldLayoutId id="2147483872" r:id="rId7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41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组合 2295"/>
          <p:cNvGrpSpPr/>
          <p:nvPr/>
        </p:nvGrpSpPr>
        <p:grpSpPr>
          <a:xfrm>
            <a:off x="8400256" y="-213313"/>
            <a:ext cx="1090069" cy="3100177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9231121" y="-140327"/>
            <a:ext cx="1192769" cy="5266457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0207798" y="-140327"/>
            <a:ext cx="1094887" cy="3644089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362059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28"/>
          <p:cNvSpPr txBox="1"/>
          <p:nvPr/>
        </p:nvSpPr>
        <p:spPr>
          <a:xfrm>
            <a:off x="799427" y="1616021"/>
            <a:ext cx="9217024" cy="1323401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高级程序设计</a:t>
            </a:r>
            <a:r>
              <a:rPr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project1——</a:t>
            </a:r>
          </a:p>
          <a:p>
            <a:r>
              <a:rPr lang="zh-CN" altLang="en-US" sz="5400" dirty="0">
                <a:latin typeface="Microsoft YaHei" charset="0"/>
                <a:ea typeface="Microsoft YaHei" charset="0"/>
                <a:cs typeface="Microsoft YaHei" charset="0"/>
              </a:rPr>
              <a:t>冬奥纪念品交易平台</a:t>
            </a:r>
            <a:endParaRPr lang="zh-CN" altLang="en-US" sz="5400" dirty="0">
              <a:solidFill>
                <a:schemeClr val="accent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68" name="Picture 2" descr="2022年冬季残疾人奥林匹克运动会- 维基百科，自由的百科全书">
            <a:extLst>
              <a:ext uri="{FF2B5EF4-FFF2-40B4-BE49-F238E27FC236}">
                <a16:creationId xmlns:a16="http://schemas.microsoft.com/office/drawing/2014/main" id="{3D2CCACC-192E-4778-950E-147B0BE6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84" y="3022949"/>
            <a:ext cx="2033830" cy="21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661880D-6873-4BD3-8478-BF81CD2DEAC1}"/>
              </a:ext>
            </a:extLst>
          </p:cNvPr>
          <p:cNvSpPr txBox="1"/>
          <p:nvPr/>
        </p:nvSpPr>
        <p:spPr>
          <a:xfrm>
            <a:off x="3515710" y="3253448"/>
            <a:ext cx="382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211220113 </a:t>
            </a:r>
            <a:r>
              <a:rPr lang="zh-CN" altLang="en-US" sz="2400" dirty="0">
                <a:latin typeface="+mn-ea"/>
              </a:rPr>
              <a:t>段鑫宇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A74B15-CDAE-42A0-A14B-0963F960F23D}"/>
              </a:ext>
            </a:extLst>
          </p:cNvPr>
          <p:cNvSpPr txBox="1"/>
          <p:nvPr/>
        </p:nvSpPr>
        <p:spPr>
          <a:xfrm>
            <a:off x="3515710" y="3939251"/>
            <a:ext cx="30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计算机科学与技术系</a:t>
            </a:r>
          </a:p>
        </p:txBody>
      </p:sp>
    </p:spTree>
    <p:extLst>
      <p:ext uri="{BB962C8B-B14F-4D97-AF65-F5344CB8AC3E}">
        <p14:creationId xmlns:p14="http://schemas.microsoft.com/office/powerpoint/2010/main" val="1894255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12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13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17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18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22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2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2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6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808E66D-D2C5-46B6-A5FE-44BFF38E8DBA}"/>
              </a:ext>
            </a:extLst>
          </p:cNvPr>
          <p:cNvGrpSpPr/>
          <p:nvPr/>
        </p:nvGrpSpPr>
        <p:grpSpPr>
          <a:xfrm>
            <a:off x="70266" y="17170"/>
            <a:ext cx="1090069" cy="3100177"/>
            <a:chOff x="693612" y="-428263"/>
            <a:chExt cx="1045159" cy="297245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D21CB0D-7DC4-4E20-8EFB-0AA573D147BC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5" name="Freeform 264">
                <a:extLst>
                  <a:ext uri="{FF2B5EF4-FFF2-40B4-BE49-F238E27FC236}">
                    <a16:creationId xmlns:a16="http://schemas.microsoft.com/office/drawing/2014/main" id="{04D987B1-5E63-44E8-BF01-6CFD17C51A4D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65">
                <a:extLst>
                  <a:ext uri="{FF2B5EF4-FFF2-40B4-BE49-F238E27FC236}">
                    <a16:creationId xmlns:a16="http://schemas.microsoft.com/office/drawing/2014/main" id="{516AABDC-6134-480C-B565-4BDB411B8E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1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66">
                <a:extLst>
                  <a:ext uri="{FF2B5EF4-FFF2-40B4-BE49-F238E27FC236}">
                    <a16:creationId xmlns:a16="http://schemas.microsoft.com/office/drawing/2014/main" id="{BFE11A12-6A9E-4B46-B9B3-5308FA61439E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67">
                <a:extLst>
                  <a:ext uri="{FF2B5EF4-FFF2-40B4-BE49-F238E27FC236}">
                    <a16:creationId xmlns:a16="http://schemas.microsoft.com/office/drawing/2014/main" id="{9315EB53-6FA8-490B-BE99-705AB29E6B72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68">
                <a:extLst>
                  <a:ext uri="{FF2B5EF4-FFF2-40B4-BE49-F238E27FC236}">
                    <a16:creationId xmlns:a16="http://schemas.microsoft.com/office/drawing/2014/main" id="{51BCF1BA-6E03-4E46-A786-88ABCAB60D6B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69">
                <a:extLst>
                  <a:ext uri="{FF2B5EF4-FFF2-40B4-BE49-F238E27FC236}">
                    <a16:creationId xmlns:a16="http://schemas.microsoft.com/office/drawing/2014/main" id="{64E0C4EC-53AD-426C-B219-6099B5A1F985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70">
                <a:extLst>
                  <a:ext uri="{FF2B5EF4-FFF2-40B4-BE49-F238E27FC236}">
                    <a16:creationId xmlns:a16="http://schemas.microsoft.com/office/drawing/2014/main" id="{BDD6A56E-7E73-499D-82FE-5836920FADB9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71">
                <a:extLst>
                  <a:ext uri="{FF2B5EF4-FFF2-40B4-BE49-F238E27FC236}">
                    <a16:creationId xmlns:a16="http://schemas.microsoft.com/office/drawing/2014/main" id="{C084D593-84C4-4ACE-B7B7-5239623B12F2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72">
                <a:extLst>
                  <a:ext uri="{FF2B5EF4-FFF2-40B4-BE49-F238E27FC236}">
                    <a16:creationId xmlns:a16="http://schemas.microsoft.com/office/drawing/2014/main" id="{A0C78BD3-D10C-4640-B722-C35166B9D243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EBCF97E-D7EE-4221-917A-3CB0353E6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5">
            <a:extLst>
              <a:ext uri="{FF2B5EF4-FFF2-40B4-BE49-F238E27FC236}">
                <a16:creationId xmlns:a16="http://schemas.microsoft.com/office/drawing/2014/main" id="{4E0FA14D-0218-4C9E-AFE6-433688A2DF0B}"/>
              </a:ext>
            </a:extLst>
          </p:cNvPr>
          <p:cNvSpPr txBox="1"/>
          <p:nvPr/>
        </p:nvSpPr>
        <p:spPr>
          <a:xfrm>
            <a:off x="1426759" y="172203"/>
            <a:ext cx="2779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48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Main.cpp</a:t>
            </a: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30E36414-7061-437F-BDE6-8AFE25119E30}"/>
              </a:ext>
            </a:extLst>
          </p:cNvPr>
          <p:cNvSpPr txBox="1"/>
          <p:nvPr/>
        </p:nvSpPr>
        <p:spPr>
          <a:xfrm>
            <a:off x="1108970" y="1193470"/>
            <a:ext cx="3822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读取所有数据并打印登陆界面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判断用户输入是否合法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根据用户的选择进入不同函数：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1.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用户登陆 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2.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用户注册 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3.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管理员模式 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4.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退出程序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1200BE5-7EB4-4222-8C61-A3DA31F7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62" y="1090246"/>
            <a:ext cx="7711909" cy="44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5522E2-F772-43DF-AEDC-3B7F36EA0359}"/>
              </a:ext>
            </a:extLst>
          </p:cNvPr>
          <p:cNvGrpSpPr/>
          <p:nvPr/>
        </p:nvGrpSpPr>
        <p:grpSpPr>
          <a:xfrm>
            <a:off x="70266" y="17170"/>
            <a:ext cx="1090069" cy="3100177"/>
            <a:chOff x="693612" y="-428263"/>
            <a:chExt cx="1045159" cy="297245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8E3A958-281B-42CD-A685-DEC8A20C04F9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5" name="Freeform 264">
                <a:extLst>
                  <a:ext uri="{FF2B5EF4-FFF2-40B4-BE49-F238E27FC236}">
                    <a16:creationId xmlns:a16="http://schemas.microsoft.com/office/drawing/2014/main" id="{94944E4A-250F-4213-921F-EBD0B2970755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65">
                <a:extLst>
                  <a:ext uri="{FF2B5EF4-FFF2-40B4-BE49-F238E27FC236}">
                    <a16:creationId xmlns:a16="http://schemas.microsoft.com/office/drawing/2014/main" id="{50D295FF-C702-4ED8-97EC-D9513F5C1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1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66">
                <a:extLst>
                  <a:ext uri="{FF2B5EF4-FFF2-40B4-BE49-F238E27FC236}">
                    <a16:creationId xmlns:a16="http://schemas.microsoft.com/office/drawing/2014/main" id="{39296508-EB09-4680-B0F3-BF65A0B1CCDC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67">
                <a:extLst>
                  <a:ext uri="{FF2B5EF4-FFF2-40B4-BE49-F238E27FC236}">
                    <a16:creationId xmlns:a16="http://schemas.microsoft.com/office/drawing/2014/main" id="{8B9BAFE0-FDD6-4EB0-B0E1-3C0FBBA699BF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68">
                <a:extLst>
                  <a:ext uri="{FF2B5EF4-FFF2-40B4-BE49-F238E27FC236}">
                    <a16:creationId xmlns:a16="http://schemas.microsoft.com/office/drawing/2014/main" id="{8D486B70-DF9F-4724-86B7-8F922A3518E1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69">
                <a:extLst>
                  <a:ext uri="{FF2B5EF4-FFF2-40B4-BE49-F238E27FC236}">
                    <a16:creationId xmlns:a16="http://schemas.microsoft.com/office/drawing/2014/main" id="{27852A61-1C4E-4C29-9BD0-C4C7D793BD6C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70">
                <a:extLst>
                  <a:ext uri="{FF2B5EF4-FFF2-40B4-BE49-F238E27FC236}">
                    <a16:creationId xmlns:a16="http://schemas.microsoft.com/office/drawing/2014/main" id="{861A6516-00A3-4C74-A652-2B0A8E482B65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71">
                <a:extLst>
                  <a:ext uri="{FF2B5EF4-FFF2-40B4-BE49-F238E27FC236}">
                    <a16:creationId xmlns:a16="http://schemas.microsoft.com/office/drawing/2014/main" id="{3ED25DC5-0027-4F15-A456-0BA5A4CCB80E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72">
                <a:extLst>
                  <a:ext uri="{FF2B5EF4-FFF2-40B4-BE49-F238E27FC236}">
                    <a16:creationId xmlns:a16="http://schemas.microsoft.com/office/drawing/2014/main" id="{30729E43-7CF8-4BCD-A3E1-2AB7D0891693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C840536-5FF1-4BE1-8315-335079E04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8">
            <a:extLst>
              <a:ext uri="{FF2B5EF4-FFF2-40B4-BE49-F238E27FC236}">
                <a16:creationId xmlns:a16="http://schemas.microsoft.com/office/drawing/2014/main" id="{30E36414-7061-437F-BDE6-8AFE25119E30}"/>
              </a:ext>
            </a:extLst>
          </p:cNvPr>
          <p:cNvSpPr txBox="1"/>
          <p:nvPr/>
        </p:nvSpPr>
        <p:spPr>
          <a:xfrm>
            <a:off x="1586471" y="1975957"/>
            <a:ext cx="5404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打印管理员登陆界面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打印管理员初始界面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判断输入是否合法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根据输入执行不同的功能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F956CF32-142A-47FA-826D-1A26A5F1B1CD}"/>
              </a:ext>
            </a:extLst>
          </p:cNvPr>
          <p:cNvSpPr txBox="1"/>
          <p:nvPr/>
        </p:nvSpPr>
        <p:spPr>
          <a:xfrm>
            <a:off x="1426758" y="172203"/>
            <a:ext cx="38030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48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Main.cpp</a:t>
            </a:r>
          </a:p>
          <a:p>
            <a:pPr>
              <a:defRPr/>
            </a:pPr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管理员模块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28C7789-F2F2-4C7D-8DBA-FCFA72EF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7" y="4083717"/>
            <a:ext cx="12121734" cy="25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4F7E21-0653-4753-885F-6AA9467EC32F}"/>
              </a:ext>
            </a:extLst>
          </p:cNvPr>
          <p:cNvGrpSpPr/>
          <p:nvPr/>
        </p:nvGrpSpPr>
        <p:grpSpPr>
          <a:xfrm>
            <a:off x="70266" y="17170"/>
            <a:ext cx="1090069" cy="3100177"/>
            <a:chOff x="693612" y="-428263"/>
            <a:chExt cx="1045159" cy="297245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ADD6BF-A5A9-4DDB-BD8A-2A2F81228B2C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5" name="Freeform 264">
                <a:extLst>
                  <a:ext uri="{FF2B5EF4-FFF2-40B4-BE49-F238E27FC236}">
                    <a16:creationId xmlns:a16="http://schemas.microsoft.com/office/drawing/2014/main" id="{24C00B08-B624-4935-8E9D-13534CBEA230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65">
                <a:extLst>
                  <a:ext uri="{FF2B5EF4-FFF2-40B4-BE49-F238E27FC236}">
                    <a16:creationId xmlns:a16="http://schemas.microsoft.com/office/drawing/2014/main" id="{09A1D45F-F9E7-4B85-912E-571FA7C180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1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66">
                <a:extLst>
                  <a:ext uri="{FF2B5EF4-FFF2-40B4-BE49-F238E27FC236}">
                    <a16:creationId xmlns:a16="http://schemas.microsoft.com/office/drawing/2014/main" id="{C012F3D2-B5AA-46E9-A137-28D3392DA56D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67">
                <a:extLst>
                  <a:ext uri="{FF2B5EF4-FFF2-40B4-BE49-F238E27FC236}">
                    <a16:creationId xmlns:a16="http://schemas.microsoft.com/office/drawing/2014/main" id="{843F1B62-AA8D-47B0-B2C6-E63142A53EB9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68">
                <a:extLst>
                  <a:ext uri="{FF2B5EF4-FFF2-40B4-BE49-F238E27FC236}">
                    <a16:creationId xmlns:a16="http://schemas.microsoft.com/office/drawing/2014/main" id="{E005AD77-F9EE-4E16-A48F-D11CBC3BC63F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69">
                <a:extLst>
                  <a:ext uri="{FF2B5EF4-FFF2-40B4-BE49-F238E27FC236}">
                    <a16:creationId xmlns:a16="http://schemas.microsoft.com/office/drawing/2014/main" id="{2E705E6D-0319-4D5E-B051-B8876F5C573C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70">
                <a:extLst>
                  <a:ext uri="{FF2B5EF4-FFF2-40B4-BE49-F238E27FC236}">
                    <a16:creationId xmlns:a16="http://schemas.microsoft.com/office/drawing/2014/main" id="{DE13A75E-498D-4A1A-9AFA-5ED9F7845EE0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71">
                <a:extLst>
                  <a:ext uri="{FF2B5EF4-FFF2-40B4-BE49-F238E27FC236}">
                    <a16:creationId xmlns:a16="http://schemas.microsoft.com/office/drawing/2014/main" id="{6851B51F-9D9B-420C-A045-0FF7566BE1E5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72">
                <a:extLst>
                  <a:ext uri="{FF2B5EF4-FFF2-40B4-BE49-F238E27FC236}">
                    <a16:creationId xmlns:a16="http://schemas.microsoft.com/office/drawing/2014/main" id="{A3A4246F-949E-466A-98B7-0A0D12916878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EECE11C-37BA-4419-84EC-034C22997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5">
            <a:extLst>
              <a:ext uri="{FF2B5EF4-FFF2-40B4-BE49-F238E27FC236}">
                <a16:creationId xmlns:a16="http://schemas.microsoft.com/office/drawing/2014/main" id="{5A1C860B-DD6F-4ED0-9FE2-E499831B3517}"/>
              </a:ext>
            </a:extLst>
          </p:cNvPr>
          <p:cNvSpPr txBox="1"/>
          <p:nvPr/>
        </p:nvSpPr>
        <p:spPr>
          <a:xfrm>
            <a:off x="1426758" y="172203"/>
            <a:ext cx="38030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48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Main.cpp</a:t>
            </a:r>
          </a:p>
          <a:p>
            <a:pPr>
              <a:defRPr/>
            </a:pPr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用户模块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30E36414-7061-437F-BDE6-8AFE25119E30}"/>
              </a:ext>
            </a:extLst>
          </p:cNvPr>
          <p:cNvSpPr txBox="1"/>
          <p:nvPr/>
        </p:nvSpPr>
        <p:spPr>
          <a:xfrm>
            <a:off x="1348273" y="2108699"/>
            <a:ext cx="6089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打印个人主菜单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判断输入是否合法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根据输入进行登陆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注册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根据输入选择进入不同用户模式或修改个人信息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3E2CAD1-59B0-4B0A-9731-6E15370C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866" y="-219112"/>
            <a:ext cx="456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BB065F4-3F4C-4178-BAA1-6721A19262C2}"/>
              </a:ext>
            </a:extLst>
          </p:cNvPr>
          <p:cNvGrpSpPr/>
          <p:nvPr/>
        </p:nvGrpSpPr>
        <p:grpSpPr>
          <a:xfrm>
            <a:off x="70266" y="17170"/>
            <a:ext cx="1090069" cy="3100177"/>
            <a:chOff x="693612" y="-428263"/>
            <a:chExt cx="1045159" cy="297245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1D585DD-968D-4018-B34E-45D8B01461A5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5" name="Freeform 264">
                <a:extLst>
                  <a:ext uri="{FF2B5EF4-FFF2-40B4-BE49-F238E27FC236}">
                    <a16:creationId xmlns:a16="http://schemas.microsoft.com/office/drawing/2014/main" id="{B93031C6-F81C-41A9-9A5C-BC7ADADA03C0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65">
                <a:extLst>
                  <a:ext uri="{FF2B5EF4-FFF2-40B4-BE49-F238E27FC236}">
                    <a16:creationId xmlns:a16="http://schemas.microsoft.com/office/drawing/2014/main" id="{BEA79A88-27CC-4BE1-A32D-021507EC46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1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66">
                <a:extLst>
                  <a:ext uri="{FF2B5EF4-FFF2-40B4-BE49-F238E27FC236}">
                    <a16:creationId xmlns:a16="http://schemas.microsoft.com/office/drawing/2014/main" id="{0868D3CF-C507-4DF4-9951-CDAFD27476AB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67">
                <a:extLst>
                  <a:ext uri="{FF2B5EF4-FFF2-40B4-BE49-F238E27FC236}">
                    <a16:creationId xmlns:a16="http://schemas.microsoft.com/office/drawing/2014/main" id="{86DC6B55-C89E-4885-8B8D-90CD27B2856D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68">
                <a:extLst>
                  <a:ext uri="{FF2B5EF4-FFF2-40B4-BE49-F238E27FC236}">
                    <a16:creationId xmlns:a16="http://schemas.microsoft.com/office/drawing/2014/main" id="{F6396965-3D7E-4656-9B16-3915171764DD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69">
                <a:extLst>
                  <a:ext uri="{FF2B5EF4-FFF2-40B4-BE49-F238E27FC236}">
                    <a16:creationId xmlns:a16="http://schemas.microsoft.com/office/drawing/2014/main" id="{2D320F9F-8E13-4A54-8F0C-9652BB738E4D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70">
                <a:extLst>
                  <a:ext uri="{FF2B5EF4-FFF2-40B4-BE49-F238E27FC236}">
                    <a16:creationId xmlns:a16="http://schemas.microsoft.com/office/drawing/2014/main" id="{E63F1517-D1A6-45BF-888C-BE6CA4D6F038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71">
                <a:extLst>
                  <a:ext uri="{FF2B5EF4-FFF2-40B4-BE49-F238E27FC236}">
                    <a16:creationId xmlns:a16="http://schemas.microsoft.com/office/drawing/2014/main" id="{62481A07-35CE-4B62-9DDA-2FBFE9F48B81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72">
                <a:extLst>
                  <a:ext uri="{FF2B5EF4-FFF2-40B4-BE49-F238E27FC236}">
                    <a16:creationId xmlns:a16="http://schemas.microsoft.com/office/drawing/2014/main" id="{EC047631-190D-4A39-B392-2DB83E3D15EB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898152C-0C78-4270-9D59-D92715824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5">
            <a:extLst>
              <a:ext uri="{FF2B5EF4-FFF2-40B4-BE49-F238E27FC236}">
                <a16:creationId xmlns:a16="http://schemas.microsoft.com/office/drawing/2014/main" id="{33D26B9D-3C1D-4FAD-B88F-21894FF60CEE}"/>
              </a:ext>
            </a:extLst>
          </p:cNvPr>
          <p:cNvSpPr txBox="1"/>
          <p:nvPr/>
        </p:nvSpPr>
        <p:spPr>
          <a:xfrm>
            <a:off x="1426758" y="172203"/>
            <a:ext cx="38030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48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Main.cpp</a:t>
            </a:r>
          </a:p>
          <a:p>
            <a:pPr>
              <a:defRPr/>
            </a:pPr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买家模块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30E36414-7061-437F-BDE6-8AFE25119E30}"/>
              </a:ext>
            </a:extLst>
          </p:cNvPr>
          <p:cNvSpPr txBox="1"/>
          <p:nvPr/>
        </p:nvSpPr>
        <p:spPr>
          <a:xfrm>
            <a:off x="1426759" y="1841242"/>
            <a:ext cx="4669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打印买家功能列表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判断输入是否合法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根据输入执行买家的不同功能</a:t>
            </a:r>
            <a:b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15B2F87-326B-4957-9179-ABEE0DA6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12" y="762686"/>
            <a:ext cx="6097347" cy="49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5CAFF41-6833-46F8-A37E-D1E68D349CD8}"/>
              </a:ext>
            </a:extLst>
          </p:cNvPr>
          <p:cNvGrpSpPr/>
          <p:nvPr/>
        </p:nvGrpSpPr>
        <p:grpSpPr>
          <a:xfrm>
            <a:off x="70266" y="17170"/>
            <a:ext cx="1090069" cy="3100177"/>
            <a:chOff x="693612" y="-428263"/>
            <a:chExt cx="1045159" cy="297245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45C604D-C5B0-45AF-8B88-6D5B30606DA0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5" name="Freeform 264">
                <a:extLst>
                  <a:ext uri="{FF2B5EF4-FFF2-40B4-BE49-F238E27FC236}">
                    <a16:creationId xmlns:a16="http://schemas.microsoft.com/office/drawing/2014/main" id="{786B8658-63F7-4AC7-A204-C45223F9B806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65">
                <a:extLst>
                  <a:ext uri="{FF2B5EF4-FFF2-40B4-BE49-F238E27FC236}">
                    <a16:creationId xmlns:a16="http://schemas.microsoft.com/office/drawing/2014/main" id="{D42DDA49-BB06-495E-ABC6-8657ED1D65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1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66">
                <a:extLst>
                  <a:ext uri="{FF2B5EF4-FFF2-40B4-BE49-F238E27FC236}">
                    <a16:creationId xmlns:a16="http://schemas.microsoft.com/office/drawing/2014/main" id="{FDE2AEB0-7011-4FE4-8C2F-CAC224DD8481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67">
                <a:extLst>
                  <a:ext uri="{FF2B5EF4-FFF2-40B4-BE49-F238E27FC236}">
                    <a16:creationId xmlns:a16="http://schemas.microsoft.com/office/drawing/2014/main" id="{76556F86-4F2B-43D1-A5DE-3E105FA86A84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68">
                <a:extLst>
                  <a:ext uri="{FF2B5EF4-FFF2-40B4-BE49-F238E27FC236}">
                    <a16:creationId xmlns:a16="http://schemas.microsoft.com/office/drawing/2014/main" id="{255996AF-2E3D-4960-9F01-A7C67582DDD3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69">
                <a:extLst>
                  <a:ext uri="{FF2B5EF4-FFF2-40B4-BE49-F238E27FC236}">
                    <a16:creationId xmlns:a16="http://schemas.microsoft.com/office/drawing/2014/main" id="{BA08AB8A-30D9-4802-87ED-750D86A35BD2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70">
                <a:extLst>
                  <a:ext uri="{FF2B5EF4-FFF2-40B4-BE49-F238E27FC236}">
                    <a16:creationId xmlns:a16="http://schemas.microsoft.com/office/drawing/2014/main" id="{2742B0A1-2E0A-4E47-B49A-AAD503200737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71">
                <a:extLst>
                  <a:ext uri="{FF2B5EF4-FFF2-40B4-BE49-F238E27FC236}">
                    <a16:creationId xmlns:a16="http://schemas.microsoft.com/office/drawing/2014/main" id="{DF1CFFF2-EE1E-4EA1-A582-E2FF2DCD7BE9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72">
                <a:extLst>
                  <a:ext uri="{FF2B5EF4-FFF2-40B4-BE49-F238E27FC236}">
                    <a16:creationId xmlns:a16="http://schemas.microsoft.com/office/drawing/2014/main" id="{BDB7A379-A57E-4220-8824-C81782DFC834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8DC6A69-721B-44D2-90C0-08274A592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5">
            <a:extLst>
              <a:ext uri="{FF2B5EF4-FFF2-40B4-BE49-F238E27FC236}">
                <a16:creationId xmlns:a16="http://schemas.microsoft.com/office/drawing/2014/main" id="{6233DE70-061A-4347-B874-B9B444DDC317}"/>
              </a:ext>
            </a:extLst>
          </p:cNvPr>
          <p:cNvSpPr txBox="1"/>
          <p:nvPr/>
        </p:nvSpPr>
        <p:spPr>
          <a:xfrm>
            <a:off x="1426758" y="172203"/>
            <a:ext cx="38030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48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Main.cpp</a:t>
            </a:r>
          </a:p>
          <a:p>
            <a:pPr>
              <a:defRPr/>
            </a:pPr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卖家模块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30E36414-7061-437F-BDE6-8AFE25119E30}"/>
              </a:ext>
            </a:extLst>
          </p:cNvPr>
          <p:cNvSpPr txBox="1"/>
          <p:nvPr/>
        </p:nvSpPr>
        <p:spPr>
          <a:xfrm>
            <a:off x="1185067" y="1741863"/>
            <a:ext cx="3797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打印卖家功能列表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判断输入是否合法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根据输入执行卖家的不同功能：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D9D47BC-02FB-410A-938A-F7E53838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9" y="147570"/>
            <a:ext cx="7241511" cy="50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656980" y="-28371"/>
            <a:ext cx="1090069" cy="3100177"/>
            <a:chOff x="693612" y="-428263"/>
            <a:chExt cx="1045159" cy="2972458"/>
          </a:xfrm>
        </p:grpSpPr>
        <p:grpSp>
          <p:nvGrpSpPr>
            <p:cNvPr id="18" name="组合 17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20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633980" y="4067098"/>
            <a:ext cx="692404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计算器及</a:t>
            </a:r>
            <a:r>
              <a:rPr lang="en-US" altLang="zh-CN" sz="48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sql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模块</a:t>
            </a:r>
          </a:p>
        </p:txBody>
      </p:sp>
      <p:sp>
        <p:nvSpPr>
          <p:cNvPr id="31" name="文本框 11"/>
          <p:cNvSpPr txBox="1"/>
          <p:nvPr/>
        </p:nvSpPr>
        <p:spPr>
          <a:xfrm>
            <a:off x="4040942" y="3106634"/>
            <a:ext cx="433546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cs typeface="+mn-ea"/>
                <a:sym typeface="+mn-lt"/>
              </a:rPr>
              <a:t>PART 03</a:t>
            </a:r>
            <a:endParaRPr lang="zh-CN" altLang="en-US" sz="4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1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8C9BE98-209A-4934-BF73-05403F0DB785}"/>
              </a:ext>
            </a:extLst>
          </p:cNvPr>
          <p:cNvGrpSpPr/>
          <p:nvPr/>
        </p:nvGrpSpPr>
        <p:grpSpPr>
          <a:xfrm>
            <a:off x="232311" y="0"/>
            <a:ext cx="1090069" cy="3100177"/>
            <a:chOff x="693612" y="-428263"/>
            <a:chExt cx="1045159" cy="297245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6029747-0597-4CD7-A37B-AD3E7E7DEE37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5" name="Freeform 264">
                <a:extLst>
                  <a:ext uri="{FF2B5EF4-FFF2-40B4-BE49-F238E27FC236}">
                    <a16:creationId xmlns:a16="http://schemas.microsoft.com/office/drawing/2014/main" id="{E1E3F4B0-8484-4741-8A11-B5D3276D0A4D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65">
                <a:extLst>
                  <a:ext uri="{FF2B5EF4-FFF2-40B4-BE49-F238E27FC236}">
                    <a16:creationId xmlns:a16="http://schemas.microsoft.com/office/drawing/2014/main" id="{8CE8D184-E997-49FD-AC1B-0227EE6F18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66">
                <a:extLst>
                  <a:ext uri="{FF2B5EF4-FFF2-40B4-BE49-F238E27FC236}">
                    <a16:creationId xmlns:a16="http://schemas.microsoft.com/office/drawing/2014/main" id="{EF73EC17-A447-4C46-906A-820B7F137DFB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67">
                <a:extLst>
                  <a:ext uri="{FF2B5EF4-FFF2-40B4-BE49-F238E27FC236}">
                    <a16:creationId xmlns:a16="http://schemas.microsoft.com/office/drawing/2014/main" id="{775DCAE2-7C04-4082-A126-BF1D665799C4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68">
                <a:extLst>
                  <a:ext uri="{FF2B5EF4-FFF2-40B4-BE49-F238E27FC236}">
                    <a16:creationId xmlns:a16="http://schemas.microsoft.com/office/drawing/2014/main" id="{9DCB581B-AC84-481C-99CE-71508291450D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69">
                <a:extLst>
                  <a:ext uri="{FF2B5EF4-FFF2-40B4-BE49-F238E27FC236}">
                    <a16:creationId xmlns:a16="http://schemas.microsoft.com/office/drawing/2014/main" id="{0D29E16B-257B-4EA7-87A4-FF86B6FFE625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70">
                <a:extLst>
                  <a:ext uri="{FF2B5EF4-FFF2-40B4-BE49-F238E27FC236}">
                    <a16:creationId xmlns:a16="http://schemas.microsoft.com/office/drawing/2014/main" id="{F7FB10CE-B01E-4F9B-8750-22EA9A946D7D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71">
                <a:extLst>
                  <a:ext uri="{FF2B5EF4-FFF2-40B4-BE49-F238E27FC236}">
                    <a16:creationId xmlns:a16="http://schemas.microsoft.com/office/drawing/2014/main" id="{8AC4D36B-14AE-447F-AECF-DFEF7D8A957F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72">
                <a:extLst>
                  <a:ext uri="{FF2B5EF4-FFF2-40B4-BE49-F238E27FC236}">
                    <a16:creationId xmlns:a16="http://schemas.microsoft.com/office/drawing/2014/main" id="{F1381050-284F-4AA3-8F86-60AA0F59A15B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5B7D5D8-F936-4BE9-AFFC-80FD6AF3CEA2}"/>
                </a:ext>
              </a:extLst>
            </p:cNvPr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F679E61-FEDC-447B-ACC9-6F8A536B37FB}"/>
              </a:ext>
            </a:extLst>
          </p:cNvPr>
          <p:cNvSpPr txBox="1"/>
          <p:nvPr/>
        </p:nvSpPr>
        <p:spPr>
          <a:xfrm>
            <a:off x="1669002" y="763479"/>
            <a:ext cx="959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计算器：</a:t>
            </a:r>
            <a:endParaRPr lang="en-US" altLang="zh-CN" sz="4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4800" dirty="0" err="1">
                <a:latin typeface="仿宋" panose="02010609060101010101" pitchFamily="49" charset="-122"/>
                <a:ea typeface="仿宋" panose="02010609060101010101" pitchFamily="49" charset="-122"/>
              </a:rPr>
              <a:t>Makestring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（）</a:t>
            </a:r>
            <a:r>
              <a:rPr lang="en-US" altLang="zh-CN" sz="4800" dirty="0">
                <a:latin typeface="仿宋" panose="02010609060101010101" pitchFamily="49" charset="-122"/>
                <a:ea typeface="仿宋" panose="02010609060101010101" pitchFamily="49" charset="-122"/>
              </a:rPr>
              <a:t>&amp;calculate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（）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7D61C8-DFDD-45E5-962D-BA9EC862C9C8}"/>
              </a:ext>
            </a:extLst>
          </p:cNvPr>
          <p:cNvSpPr txBox="1"/>
          <p:nvPr/>
        </p:nvSpPr>
        <p:spPr>
          <a:xfrm>
            <a:off x="1223455" y="2989675"/>
            <a:ext cx="708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</a:rPr>
              <a:t>makestring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调用用户的订单信息和充值记录生产中缀表达式，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calculate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计算表达式并输出结果。计算器数据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-&gt;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5EAE1B3-EAC3-41D9-BA6E-271F6C46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687" y="2280249"/>
            <a:ext cx="379147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656980" y="-28371"/>
            <a:ext cx="1090069" cy="3100177"/>
            <a:chOff x="693612" y="-428263"/>
            <a:chExt cx="1045159" cy="2972458"/>
          </a:xfrm>
        </p:grpSpPr>
        <p:grpSp>
          <p:nvGrpSpPr>
            <p:cNvPr id="18" name="组合 17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20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746652" y="4067098"/>
            <a:ext cx="692404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拓展功能及用户手册</a:t>
            </a:r>
          </a:p>
        </p:txBody>
      </p:sp>
      <p:sp>
        <p:nvSpPr>
          <p:cNvPr id="31" name="文本框 11"/>
          <p:cNvSpPr txBox="1"/>
          <p:nvPr/>
        </p:nvSpPr>
        <p:spPr>
          <a:xfrm>
            <a:off x="4040942" y="3106634"/>
            <a:ext cx="433546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cs typeface="+mn-ea"/>
                <a:sym typeface="+mn-lt"/>
              </a:rPr>
              <a:t>PART 04</a:t>
            </a:r>
            <a:endParaRPr lang="zh-CN" altLang="en-US" sz="4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49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02F9E3-B580-4DF0-8E9D-E999646D22D7}"/>
              </a:ext>
            </a:extLst>
          </p:cNvPr>
          <p:cNvSpPr txBox="1"/>
          <p:nvPr/>
        </p:nvSpPr>
        <p:spPr>
          <a:xfrm>
            <a:off x="2233914" y="335666"/>
            <a:ext cx="496168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拓展功能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聊天室：</a:t>
            </a:r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</a:rPr>
              <a:t>chatcase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拥有查看所有消息，阅读所有新消息，发送消息功能，并且可以提示用户有新消息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忘记密码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:forget</a:t>
            </a:r>
          </a:p>
          <a:p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登陆界面可选择忘记密码选项，可在验证联系方式后重新设置密码并且需要确认密码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689570-258E-4C9D-8D28-7C51A7FC6364}"/>
              </a:ext>
            </a:extLst>
          </p:cNvPr>
          <p:cNvGrpSpPr/>
          <p:nvPr/>
        </p:nvGrpSpPr>
        <p:grpSpPr>
          <a:xfrm>
            <a:off x="228454" y="-28371"/>
            <a:ext cx="1090069" cy="3100177"/>
            <a:chOff x="693612" y="-428263"/>
            <a:chExt cx="1045159" cy="297245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EA3EE56-942A-478D-B320-CB1419DD1B75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6" name="Freeform 264">
                <a:extLst>
                  <a:ext uri="{FF2B5EF4-FFF2-40B4-BE49-F238E27FC236}">
                    <a16:creationId xmlns:a16="http://schemas.microsoft.com/office/drawing/2014/main" id="{B2D0D188-0E98-4840-984E-309889EB9C1A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65">
                <a:extLst>
                  <a:ext uri="{FF2B5EF4-FFF2-40B4-BE49-F238E27FC236}">
                    <a16:creationId xmlns:a16="http://schemas.microsoft.com/office/drawing/2014/main" id="{7CC399B3-6DAE-4D8B-944D-52EAE077A2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66">
                <a:extLst>
                  <a:ext uri="{FF2B5EF4-FFF2-40B4-BE49-F238E27FC236}">
                    <a16:creationId xmlns:a16="http://schemas.microsoft.com/office/drawing/2014/main" id="{3780A027-5B62-4E35-9077-C5F86CB9CA82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67">
                <a:extLst>
                  <a:ext uri="{FF2B5EF4-FFF2-40B4-BE49-F238E27FC236}">
                    <a16:creationId xmlns:a16="http://schemas.microsoft.com/office/drawing/2014/main" id="{FD3D77F4-F0F4-4B51-B92D-F86C9DFA89DF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68">
                <a:extLst>
                  <a:ext uri="{FF2B5EF4-FFF2-40B4-BE49-F238E27FC236}">
                    <a16:creationId xmlns:a16="http://schemas.microsoft.com/office/drawing/2014/main" id="{7660D781-DE43-49B1-8150-C82D1CF0F2B2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69">
                <a:extLst>
                  <a:ext uri="{FF2B5EF4-FFF2-40B4-BE49-F238E27FC236}">
                    <a16:creationId xmlns:a16="http://schemas.microsoft.com/office/drawing/2014/main" id="{3BD7EB69-FA45-4366-A6E3-2FE8C0F088A3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70">
                <a:extLst>
                  <a:ext uri="{FF2B5EF4-FFF2-40B4-BE49-F238E27FC236}">
                    <a16:creationId xmlns:a16="http://schemas.microsoft.com/office/drawing/2014/main" id="{9C8F761E-0B01-4A86-A81F-417CD2BD41B8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71">
                <a:extLst>
                  <a:ext uri="{FF2B5EF4-FFF2-40B4-BE49-F238E27FC236}">
                    <a16:creationId xmlns:a16="http://schemas.microsoft.com/office/drawing/2014/main" id="{62AF88DE-1E16-4C88-AA26-2B528BDCC2AE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4" name="Freeform 272">
                <a:extLst>
                  <a:ext uri="{FF2B5EF4-FFF2-40B4-BE49-F238E27FC236}">
                    <a16:creationId xmlns:a16="http://schemas.microsoft.com/office/drawing/2014/main" id="{6A4EADD8-7EC8-4F6D-A881-A9B45B9A912C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552F39F-1209-4014-8D34-01A8E346A4C2}"/>
                </a:ext>
              </a:extLst>
            </p:cNvPr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E0E8374-6A97-4018-9EBD-32294346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470" y="957659"/>
            <a:ext cx="429637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7"/>
          <p:cNvSpPr txBox="1">
            <a:spLocks noChangeArrowheads="1"/>
          </p:cNvSpPr>
          <p:nvPr/>
        </p:nvSpPr>
        <p:spPr bwMode="auto">
          <a:xfrm>
            <a:off x="5545082" y="356659"/>
            <a:ext cx="11018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3B3B3B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4" name="Rectangle 148"/>
          <p:cNvSpPr>
            <a:spLocks noChangeArrowheads="1"/>
          </p:cNvSpPr>
          <p:nvPr/>
        </p:nvSpPr>
        <p:spPr bwMode="auto">
          <a:xfrm>
            <a:off x="5545082" y="972213"/>
            <a:ext cx="1101837" cy="225767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67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3668523" y="-28371"/>
            <a:ext cx="1090069" cy="3100177"/>
            <a:chOff x="693612" y="-428263"/>
            <a:chExt cx="1045159" cy="2972458"/>
          </a:xfrm>
        </p:grpSpPr>
        <p:grpSp>
          <p:nvGrpSpPr>
            <p:cNvPr id="73" name="组合 72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779015" y="19916"/>
            <a:ext cx="1192769" cy="5266457"/>
            <a:chOff x="1775252" y="-770914"/>
            <a:chExt cx="1045160" cy="4614718"/>
          </a:xfrm>
        </p:grpSpPr>
        <p:grpSp>
          <p:nvGrpSpPr>
            <p:cNvPr id="85" name="组合 8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8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86" name="直接连接符 85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9698555" y="4592"/>
            <a:ext cx="1094887" cy="3644089"/>
            <a:chOff x="2856892" y="-501184"/>
            <a:chExt cx="1045159" cy="3478582"/>
          </a:xfrm>
        </p:grpSpPr>
        <p:grpSp>
          <p:nvGrpSpPr>
            <p:cNvPr id="97" name="组合 96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99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0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1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2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3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4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5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6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7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98" name="直接连接符 97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1032821" y="-16181"/>
            <a:ext cx="1170628" cy="4457297"/>
            <a:chOff x="1775252" y="-135764"/>
            <a:chExt cx="1045160" cy="397956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1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10" name="直接连接符 109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文本框 119"/>
          <p:cNvSpPr txBox="1"/>
          <p:nvPr/>
        </p:nvSpPr>
        <p:spPr>
          <a:xfrm>
            <a:off x="146742" y="4824708"/>
            <a:ext cx="29288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   </a:t>
            </a:r>
            <a:r>
              <a:rPr lang="zh-CN" altLang="en-US" sz="2400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  <a:hlinkClick r:id="rId3" action="ppaction://hlinksldjump"/>
              </a:rPr>
              <a:t>数据结构</a:t>
            </a:r>
            <a:endParaRPr lang="en-US" altLang="zh-CN" sz="2400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2" name="文本框 11"/>
          <p:cNvSpPr txBox="1"/>
          <p:nvPr/>
        </p:nvSpPr>
        <p:spPr>
          <a:xfrm>
            <a:off x="542084" y="4402924"/>
            <a:ext cx="2043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PART 01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2775286" y="3578108"/>
            <a:ext cx="29288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模块划分</a:t>
            </a:r>
            <a:endParaRPr lang="zh-CN" altLang="en-US" sz="2400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4" name="文本框 11"/>
          <p:cNvSpPr txBox="1"/>
          <p:nvPr/>
        </p:nvSpPr>
        <p:spPr>
          <a:xfrm>
            <a:off x="3145911" y="3134961"/>
            <a:ext cx="2043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PART 02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855834" y="5771618"/>
            <a:ext cx="29288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3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基本算法</a:t>
            </a:r>
          </a:p>
        </p:txBody>
      </p:sp>
      <p:sp>
        <p:nvSpPr>
          <p:cNvPr id="126" name="文本框 11"/>
          <p:cNvSpPr txBox="1"/>
          <p:nvPr/>
        </p:nvSpPr>
        <p:spPr>
          <a:xfrm>
            <a:off x="6226459" y="5328471"/>
            <a:ext cx="2043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3"/>
                </a:solidFill>
                <a:cs typeface="+mn-ea"/>
                <a:sym typeface="+mn-lt"/>
              </a:rPr>
              <a:t>PART 03</a:t>
            </a:r>
            <a:endParaRPr lang="zh-CN" altLang="en-US" sz="28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810806" y="4127145"/>
            <a:ext cx="29288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拓展功能（暂无）</a:t>
            </a:r>
          </a:p>
        </p:txBody>
      </p:sp>
      <p:sp>
        <p:nvSpPr>
          <p:cNvPr id="128" name="文本框 11"/>
          <p:cNvSpPr txBox="1"/>
          <p:nvPr/>
        </p:nvSpPr>
        <p:spPr>
          <a:xfrm>
            <a:off x="9181431" y="3683998"/>
            <a:ext cx="2043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cs typeface="+mn-ea"/>
                <a:sym typeface="+mn-lt"/>
              </a:rPr>
              <a:t>PART 04</a:t>
            </a:r>
            <a:endParaRPr lang="zh-CN" altLang="en-US" sz="28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565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24" dur="6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25" dur="6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 tmFilter="0,0; .5, 1; 1, 1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41" dur="6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42" dur="6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6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58" dur="6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59" dur="6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6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3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6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 tmFilter="0,0; .5, 1; 1, 1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 tmFilter="0,0; .5, 1; 1, 1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6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6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 tmFilter="0,0; .5, 1; 1, 1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5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6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6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850"/>
                                </p:stCondLst>
                                <p:childTnLst>
                                  <p:par>
                                    <p:cTn id="6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3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6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 tmFilter="0,0; .5, 1; 1, 1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0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656980" y="-28371"/>
            <a:ext cx="1090069" cy="3100177"/>
            <a:chOff x="693612" y="-428263"/>
            <a:chExt cx="1045159" cy="2972458"/>
          </a:xfrm>
        </p:grpSpPr>
        <p:grpSp>
          <p:nvGrpSpPr>
            <p:cNvPr id="18" name="组合 17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20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746652" y="4067098"/>
            <a:ext cx="692404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数据结构</a:t>
            </a:r>
          </a:p>
        </p:txBody>
      </p:sp>
      <p:sp>
        <p:nvSpPr>
          <p:cNvPr id="31" name="文本框 11"/>
          <p:cNvSpPr txBox="1"/>
          <p:nvPr/>
        </p:nvSpPr>
        <p:spPr>
          <a:xfrm>
            <a:off x="4040942" y="3106634"/>
            <a:ext cx="433546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cs typeface="+mn-ea"/>
                <a:sym typeface="+mn-lt"/>
              </a:rPr>
              <a:t>PART 01</a:t>
            </a:r>
            <a:endParaRPr lang="zh-CN" altLang="en-US" sz="4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6235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53" name="组合 5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1114626" y="471174"/>
            <a:ext cx="6675955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Date.h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//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包含货物信息和订单信息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6D3A68-6499-4B07-802D-64B149A1CBC5}"/>
              </a:ext>
            </a:extLst>
          </p:cNvPr>
          <p:cNvSpPr txBox="1"/>
          <p:nvPr/>
        </p:nvSpPr>
        <p:spPr>
          <a:xfrm>
            <a:off x="590293" y="1719852"/>
            <a:ext cx="5134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商品定义为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Good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结构：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good_state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用于表示商品状态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商品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格式为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MXXX</a:t>
            </a:r>
          </a:p>
          <a:p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订单定义为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Order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结构：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订单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格式为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TXXX</a:t>
            </a:r>
          </a:p>
          <a:p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B741A-8CE4-4D07-884D-DAE9ABB3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04" y="1010595"/>
            <a:ext cx="5627447" cy="56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52" name="组合 5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114626" y="471174"/>
            <a:ext cx="4398906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Users.h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/Users.cpp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3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1B9CDF8-02A0-4BC9-AFCF-533F8349571B}"/>
              </a:ext>
            </a:extLst>
          </p:cNvPr>
          <p:cNvSpPr txBox="1"/>
          <p:nvPr/>
        </p:nvSpPr>
        <p:spPr>
          <a:xfrm>
            <a:off x="701645" y="1208229"/>
            <a:ext cx="357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用户结构：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4E5934F-8159-4A58-A989-B0C33ADA55D4}"/>
              </a:ext>
            </a:extLst>
          </p:cNvPr>
          <p:cNvSpPr txBox="1"/>
          <p:nvPr/>
        </p:nvSpPr>
        <p:spPr>
          <a:xfrm>
            <a:off x="701645" y="1786919"/>
            <a:ext cx="4381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包括卖家和买家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定义为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User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类型。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user_state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表示用户状态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格式为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UXXX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312931-2E82-44C1-9E0B-D9B71823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20" y="410741"/>
            <a:ext cx="4420217" cy="60492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F88BCE-A43D-4289-8506-7F9D2EEFFA25}"/>
              </a:ext>
            </a:extLst>
          </p:cNvPr>
          <p:cNvSpPr txBox="1"/>
          <p:nvPr/>
        </p:nvSpPr>
        <p:spPr>
          <a:xfrm>
            <a:off x="791308" y="3475892"/>
            <a:ext cx="4291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Money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结构：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记录用户的充值记录（计算器会用到）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Message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结构：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存储用户之间发送的消息。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9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AC46AC-8A63-401B-AA4F-0CD849EECA56}"/>
              </a:ext>
            </a:extLst>
          </p:cNvPr>
          <p:cNvGrpSpPr/>
          <p:nvPr/>
        </p:nvGrpSpPr>
        <p:grpSpPr>
          <a:xfrm>
            <a:off x="347904" y="0"/>
            <a:ext cx="629517" cy="1073043"/>
            <a:chOff x="1775252" y="2062276"/>
            <a:chExt cx="1045160" cy="17815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881C4EF-B0D2-4724-8394-BC287BD0589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" name="Freeform 273">
                <a:extLst>
                  <a:ext uri="{FF2B5EF4-FFF2-40B4-BE49-F238E27FC236}">
                    <a16:creationId xmlns:a16="http://schemas.microsoft.com/office/drawing/2014/main" id="{598E9E4B-332C-4E45-B699-744C551C83FE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74">
                <a:extLst>
                  <a:ext uri="{FF2B5EF4-FFF2-40B4-BE49-F238E27FC236}">
                    <a16:creationId xmlns:a16="http://schemas.microsoft.com/office/drawing/2014/main" id="{1196791F-B986-4DAD-BA07-7CE2E55DA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75">
                <a:extLst>
                  <a:ext uri="{FF2B5EF4-FFF2-40B4-BE49-F238E27FC236}">
                    <a16:creationId xmlns:a16="http://schemas.microsoft.com/office/drawing/2014/main" id="{2A377C13-5800-48E3-AB80-4B8175A17A31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76">
                <a:extLst>
                  <a:ext uri="{FF2B5EF4-FFF2-40B4-BE49-F238E27FC236}">
                    <a16:creationId xmlns:a16="http://schemas.microsoft.com/office/drawing/2014/main" id="{97A46884-F8D0-4BD0-8756-867AC01B476D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77">
                <a:extLst>
                  <a:ext uri="{FF2B5EF4-FFF2-40B4-BE49-F238E27FC236}">
                    <a16:creationId xmlns:a16="http://schemas.microsoft.com/office/drawing/2014/main" id="{45A6798B-3DB4-46AD-B5C6-D3DF0F0156DA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78">
                <a:extLst>
                  <a:ext uri="{FF2B5EF4-FFF2-40B4-BE49-F238E27FC236}">
                    <a16:creationId xmlns:a16="http://schemas.microsoft.com/office/drawing/2014/main" id="{9185E68E-D534-4437-907F-F300C451AD2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79">
                <a:extLst>
                  <a:ext uri="{FF2B5EF4-FFF2-40B4-BE49-F238E27FC236}">
                    <a16:creationId xmlns:a16="http://schemas.microsoft.com/office/drawing/2014/main" id="{6648D5BE-30BD-4A99-8996-E7851E0284C9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80">
                <a:extLst>
                  <a:ext uri="{FF2B5EF4-FFF2-40B4-BE49-F238E27FC236}">
                    <a16:creationId xmlns:a16="http://schemas.microsoft.com/office/drawing/2014/main" id="{4C1E904B-AFA0-41AC-8AA6-A990650BE72E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81">
                <a:extLst>
                  <a:ext uri="{FF2B5EF4-FFF2-40B4-BE49-F238E27FC236}">
                    <a16:creationId xmlns:a16="http://schemas.microsoft.com/office/drawing/2014/main" id="{55AEF18D-AA54-4C5F-9C84-D6412912CE80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859278B-3ADF-466B-A6FF-A403E2277785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630FD7D-D0D5-4D89-BB6E-16B639FB177D}"/>
              </a:ext>
            </a:extLst>
          </p:cNvPr>
          <p:cNvSpPr txBox="1"/>
          <p:nvPr/>
        </p:nvSpPr>
        <p:spPr>
          <a:xfrm>
            <a:off x="1248783" y="341577"/>
            <a:ext cx="7648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Administrator.h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/Administrator.cpp</a:t>
            </a:r>
          </a:p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管理员模块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C02645-52EB-4146-9494-3600703A6E8B}"/>
              </a:ext>
            </a:extLst>
          </p:cNvPr>
          <p:cNvSpPr txBox="1"/>
          <p:nvPr/>
        </p:nvSpPr>
        <p:spPr>
          <a:xfrm>
            <a:off x="560358" y="1515244"/>
            <a:ext cx="620302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功能：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管理员登陆：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Admin_Login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管理员主菜单：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Admin_menu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查看所有商品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包含下架品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Admin_all_Good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搜索商品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包含下架商品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):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Admin_Search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下架商品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Admin_Delgood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查看所有订单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Admin_all_Order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查看所有用户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Admin_all_User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封禁用户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同时下架其商品）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Admin_Deluser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4C47721-73C6-4DC7-B2B9-A7EB21D8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09" y="1988987"/>
            <a:ext cx="4677428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EEC8825-D3FE-4D09-A8F8-CC54E19EE021}"/>
              </a:ext>
            </a:extLst>
          </p:cNvPr>
          <p:cNvGrpSpPr/>
          <p:nvPr/>
        </p:nvGrpSpPr>
        <p:grpSpPr>
          <a:xfrm>
            <a:off x="347904" y="0"/>
            <a:ext cx="629517" cy="1073043"/>
            <a:chOff x="1775252" y="2062276"/>
            <a:chExt cx="1045160" cy="17815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C2333CD-8C8E-4DDE-8930-297ECB28FFAF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" name="Freeform 273">
                <a:extLst>
                  <a:ext uri="{FF2B5EF4-FFF2-40B4-BE49-F238E27FC236}">
                    <a16:creationId xmlns:a16="http://schemas.microsoft.com/office/drawing/2014/main" id="{E6530DC8-04AF-476B-B58F-AC8DF743BF65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6" name="Freeform 274">
                <a:extLst>
                  <a:ext uri="{FF2B5EF4-FFF2-40B4-BE49-F238E27FC236}">
                    <a16:creationId xmlns:a16="http://schemas.microsoft.com/office/drawing/2014/main" id="{A790B1A9-B7EC-4646-954C-150AB5CE9A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7" name="Freeform 275">
                <a:extLst>
                  <a:ext uri="{FF2B5EF4-FFF2-40B4-BE49-F238E27FC236}">
                    <a16:creationId xmlns:a16="http://schemas.microsoft.com/office/drawing/2014/main" id="{7178DD02-DCF6-4A3D-AAEB-38622C83B602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76">
                <a:extLst>
                  <a:ext uri="{FF2B5EF4-FFF2-40B4-BE49-F238E27FC236}">
                    <a16:creationId xmlns:a16="http://schemas.microsoft.com/office/drawing/2014/main" id="{9F64D6D1-1CD9-4D5F-9308-4143E6051470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77">
                <a:extLst>
                  <a:ext uri="{FF2B5EF4-FFF2-40B4-BE49-F238E27FC236}">
                    <a16:creationId xmlns:a16="http://schemas.microsoft.com/office/drawing/2014/main" id="{F4A63329-370A-4282-8D10-CBC4EF424CA2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78">
                <a:extLst>
                  <a:ext uri="{FF2B5EF4-FFF2-40B4-BE49-F238E27FC236}">
                    <a16:creationId xmlns:a16="http://schemas.microsoft.com/office/drawing/2014/main" id="{0645812A-B944-4DBF-B5F8-348F1395148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79">
                <a:extLst>
                  <a:ext uri="{FF2B5EF4-FFF2-40B4-BE49-F238E27FC236}">
                    <a16:creationId xmlns:a16="http://schemas.microsoft.com/office/drawing/2014/main" id="{BA75B8B3-8364-4E47-9C44-1EB86E7682EF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80">
                <a:extLst>
                  <a:ext uri="{FF2B5EF4-FFF2-40B4-BE49-F238E27FC236}">
                    <a16:creationId xmlns:a16="http://schemas.microsoft.com/office/drawing/2014/main" id="{83954DE2-E322-4E39-8060-6A3B7DC2856C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81">
                <a:extLst>
                  <a:ext uri="{FF2B5EF4-FFF2-40B4-BE49-F238E27FC236}">
                    <a16:creationId xmlns:a16="http://schemas.microsoft.com/office/drawing/2014/main" id="{5DD8AD40-9300-4585-83F5-F90B1F3AF0E4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BAFD175-2F81-44FD-9636-A815DCF64532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769DC90-09C6-47BC-958D-AD152A0DDB31}"/>
              </a:ext>
            </a:extLst>
          </p:cNvPr>
          <p:cNvSpPr txBox="1"/>
          <p:nvPr/>
        </p:nvSpPr>
        <p:spPr>
          <a:xfrm>
            <a:off x="1248784" y="343798"/>
            <a:ext cx="6134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Users.h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/Users.cpp</a:t>
            </a:r>
          </a:p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用户模块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D49596-B569-411A-B5A8-880C301389E6}"/>
              </a:ext>
            </a:extLst>
          </p:cNvPr>
          <p:cNvSpPr txBox="1"/>
          <p:nvPr/>
        </p:nvSpPr>
        <p:spPr>
          <a:xfrm>
            <a:off x="424807" y="1300460"/>
            <a:ext cx="70101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User_login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用户登录（提供忘记密码功能）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Register();//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用户注册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buyer_allorder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买家查看所有订单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buyer_allgood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买家查看所有在售商品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seller_allorder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卖家查看自己的所有订单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makeorder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orderid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goodid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ordertime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buyerid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sellerid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生成订单（购买商品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buyer_search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买家查找商品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seller_allgood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卖家查看自己的上架商品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seller_sellgood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卖家上架商品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seller_delgood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卖家下架商品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buyer_gooddetail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卖家查看商品详细信息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sellerer_changegoodinfo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,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卖家修改商品价格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sellerer_changegoodinfo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卖家修改商品描述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Usermenu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用户主界面（选择身份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修改个人信息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聊天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D89C4D7-B980-45A8-9C76-4C752791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005" y="807723"/>
            <a:ext cx="4686963" cy="54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656980" y="-28371"/>
            <a:ext cx="1090069" cy="3100177"/>
            <a:chOff x="693612" y="-428263"/>
            <a:chExt cx="1045159" cy="2972458"/>
          </a:xfrm>
        </p:grpSpPr>
        <p:grpSp>
          <p:nvGrpSpPr>
            <p:cNvPr id="18" name="组合 17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20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1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2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3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4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6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7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746652" y="4067098"/>
            <a:ext cx="692404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模块划分</a:t>
            </a:r>
          </a:p>
        </p:txBody>
      </p:sp>
      <p:sp>
        <p:nvSpPr>
          <p:cNvPr id="31" name="文本框 11"/>
          <p:cNvSpPr txBox="1"/>
          <p:nvPr/>
        </p:nvSpPr>
        <p:spPr>
          <a:xfrm>
            <a:off x="4040942" y="3106634"/>
            <a:ext cx="4335463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cs typeface="+mn-ea"/>
                <a:sym typeface="+mn-lt"/>
              </a:rPr>
              <a:t>PART 02</a:t>
            </a:r>
            <a:endParaRPr lang="zh-CN" altLang="en-US" sz="4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1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F6070-E029-418D-880A-79EE7F49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834"/>
            <a:ext cx="12192000" cy="390233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29361D5-F2BB-4BFC-AECD-B4F8C2129A96}"/>
              </a:ext>
            </a:extLst>
          </p:cNvPr>
          <p:cNvGrpSpPr/>
          <p:nvPr/>
        </p:nvGrpSpPr>
        <p:grpSpPr>
          <a:xfrm>
            <a:off x="70266" y="17170"/>
            <a:ext cx="1090069" cy="3100177"/>
            <a:chOff x="693612" y="-428263"/>
            <a:chExt cx="1045159" cy="297245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D7B4C74-EF35-40B8-A2DE-084A1E985628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" name="Freeform 264">
                <a:extLst>
                  <a:ext uri="{FF2B5EF4-FFF2-40B4-BE49-F238E27FC236}">
                    <a16:creationId xmlns:a16="http://schemas.microsoft.com/office/drawing/2014/main" id="{FE55A8CA-3608-4E4B-941E-3BBC3BA8907D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" name="Freeform 265">
                <a:extLst>
                  <a:ext uri="{FF2B5EF4-FFF2-40B4-BE49-F238E27FC236}">
                    <a16:creationId xmlns:a16="http://schemas.microsoft.com/office/drawing/2014/main" id="{5275CB8C-F951-417E-A142-31FCA4419E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1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266">
                <a:extLst>
                  <a:ext uri="{FF2B5EF4-FFF2-40B4-BE49-F238E27FC236}">
                    <a16:creationId xmlns:a16="http://schemas.microsoft.com/office/drawing/2014/main" id="{41F6E8FC-DBC1-47E8-A745-2FD85A9488D1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267">
                <a:extLst>
                  <a:ext uri="{FF2B5EF4-FFF2-40B4-BE49-F238E27FC236}">
                    <a16:creationId xmlns:a16="http://schemas.microsoft.com/office/drawing/2014/main" id="{7E84A03E-A0D8-4A6A-9A92-C1321E83E201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268">
                <a:extLst>
                  <a:ext uri="{FF2B5EF4-FFF2-40B4-BE49-F238E27FC236}">
                    <a16:creationId xmlns:a16="http://schemas.microsoft.com/office/drawing/2014/main" id="{B4291968-7D39-426B-805E-B5E68BE3DE20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Freeform 269">
                <a:extLst>
                  <a:ext uri="{FF2B5EF4-FFF2-40B4-BE49-F238E27FC236}">
                    <a16:creationId xmlns:a16="http://schemas.microsoft.com/office/drawing/2014/main" id="{257B2EF5-C9F9-4F17-AD46-5A5E55DDCE1B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Freeform 270">
                <a:extLst>
                  <a:ext uri="{FF2B5EF4-FFF2-40B4-BE49-F238E27FC236}">
                    <a16:creationId xmlns:a16="http://schemas.microsoft.com/office/drawing/2014/main" id="{F1FC53BA-A303-402B-A458-6AFAAE450834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4" name="Freeform 271">
                <a:extLst>
                  <a:ext uri="{FF2B5EF4-FFF2-40B4-BE49-F238E27FC236}">
                    <a16:creationId xmlns:a16="http://schemas.microsoft.com/office/drawing/2014/main" id="{D391B420-A0F9-4A83-8EA4-1523CC96E243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5" name="Freeform 272">
                <a:extLst>
                  <a:ext uri="{FF2B5EF4-FFF2-40B4-BE49-F238E27FC236}">
                    <a16:creationId xmlns:a16="http://schemas.microsoft.com/office/drawing/2014/main" id="{44DA5477-1C99-48DE-B242-43A91B763FE6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6E3CCE-DF1D-4097-A0ED-450EDBB25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48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2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3000">
                                          <p:cBhvr additive="base">
                                            <p:cTn id="7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3000">
                                          <p:cBhvr additive="base">
                                            <p:cTn id="8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Presentation"/>
</p:tagLst>
</file>

<file path=ppt/theme/theme1.xml><?xml version="1.0" encoding="utf-8"?>
<a:theme xmlns:a="http://schemas.openxmlformats.org/drawingml/2006/main" name="Digit - Multi 1 - Bright">
  <a:themeElements>
    <a:clrScheme name="自定义 459">
      <a:dk1>
        <a:srgbClr val="000000"/>
      </a:dk1>
      <a:lt1>
        <a:srgbClr val="FFFFFF"/>
      </a:lt1>
      <a:dk2>
        <a:srgbClr val="3F3F3F"/>
      </a:dk2>
      <a:lt2>
        <a:srgbClr val="7D8287"/>
      </a:lt2>
      <a:accent1>
        <a:srgbClr val="C09CC2"/>
      </a:accent1>
      <a:accent2>
        <a:srgbClr val="594D7B"/>
      </a:accent2>
      <a:accent3>
        <a:srgbClr val="E54B81"/>
      </a:accent3>
      <a:accent4>
        <a:srgbClr val="9DD53E"/>
      </a:accent4>
      <a:accent5>
        <a:srgbClr val="C09CC2"/>
      </a:accent5>
      <a:accent6>
        <a:srgbClr val="594D7B"/>
      </a:accent6>
      <a:hlink>
        <a:srgbClr val="E54B81"/>
      </a:hlink>
      <a:folHlink>
        <a:srgbClr val="9DD53E"/>
      </a:folHlink>
    </a:clrScheme>
    <a:fontScheme name="ymhrmily">
      <a:majorFont>
        <a:latin typeface="Agency FB"/>
        <a:ea typeface="方正细谭黑简体"/>
        <a:cs typeface=""/>
      </a:majorFont>
      <a:minorFont>
        <a:latin typeface="Agency FB"/>
        <a:ea typeface="方正细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27522</TotalTime>
  <Words>711</Words>
  <Application>Microsoft Office PowerPoint</Application>
  <PresentationFormat>宽屏</PresentationFormat>
  <Paragraphs>112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仿宋</vt:lpstr>
      <vt:lpstr>微软雅黑</vt:lpstr>
      <vt:lpstr>新宋体</vt:lpstr>
      <vt:lpstr>Calibri</vt:lpstr>
      <vt:lpstr>Montserrat</vt:lpstr>
      <vt:lpstr>Montserrat Light</vt:lpstr>
      <vt:lpstr>Agency FB</vt:lpstr>
      <vt:lpstr>Arial</vt:lpstr>
      <vt:lpstr>方正细谭黑简体</vt:lpstr>
      <vt:lpstr>微软雅黑</vt:lpstr>
      <vt:lpstr>Digit - Multi 1 - Bright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极简搭配</dc:title>
  <dc:creator>第一PPT</dc:creator>
  <cp:keywords>www.1ppt.com</cp:keywords>
  <dc:description>www.1ppt.com</dc:description>
  <cp:lastModifiedBy>段 鑫宇</cp:lastModifiedBy>
  <cp:revision>4496</cp:revision>
  <dcterms:created xsi:type="dcterms:W3CDTF">2015-09-24T05:44:04Z</dcterms:created>
  <dcterms:modified xsi:type="dcterms:W3CDTF">2022-03-30T13:31:00Z</dcterms:modified>
</cp:coreProperties>
</file>