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70" r:id="rId3"/>
    <p:sldId id="271" r:id="rId4"/>
    <p:sldId id="272" r:id="rId5"/>
    <p:sldId id="273" r:id="rId6"/>
    <p:sldId id="274" r:id="rId7"/>
    <p:sldId id="278" r:id="rId8"/>
    <p:sldId id="279" r:id="rId9"/>
    <p:sldId id="280" r:id="rId10"/>
    <p:sldId id="275" r:id="rId11"/>
    <p:sldId id="276" r:id="rId12"/>
    <p:sldId id="277" r:id="rId13"/>
    <p:sldId id="257" r:id="rId14"/>
    <p:sldId id="258" r:id="rId15"/>
    <p:sldId id="259" r:id="rId16"/>
    <p:sldId id="260" r:id="rId17"/>
    <p:sldId id="262" r:id="rId18"/>
    <p:sldId id="263" r:id="rId19"/>
    <p:sldId id="261" r:id="rId20"/>
    <p:sldId id="264" r:id="rId21"/>
    <p:sldId id="265" r:id="rId22"/>
    <p:sldId id="266" r:id="rId23"/>
    <p:sldId id="267"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109" d="100"/>
          <a:sy n="109"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6D26FC9-C6B2-4960-BCD9-6D5A4A09A5B0}" type="datetimeFigureOut">
              <a:rPr lang="en-US" smtClean="0"/>
              <a:pPr/>
              <a:t>2/9/2017</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838E071-15BF-4538-8835-1D61ECE2DF07}" type="slidenum">
              <a:rPr lang="en-US" smtClean="0"/>
              <a:pPr/>
              <a:t>‹#›</a:t>
            </a:fld>
            <a:endParaRPr lang="en-US" dirty="0"/>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6D26FC9-C6B2-4960-BCD9-6D5A4A09A5B0}" type="datetimeFigureOut">
              <a:rPr lang="en-US" smtClean="0"/>
              <a:pPr/>
              <a:t>2/9/2017</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838E071-15BF-4538-8835-1D61ECE2DF07}"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26FC9-C6B2-4960-BCD9-6D5A4A09A5B0}" type="datetimeFigureOut">
              <a:rPr lang="en-US" smtClean="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38E071-15BF-4538-8835-1D61ECE2DF0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6D26FC9-C6B2-4960-BCD9-6D5A4A09A5B0}" type="datetimeFigureOut">
              <a:rPr lang="en-US" smtClean="0"/>
              <a:pPr/>
              <a:t>2/9/2017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838E071-15BF-4538-8835-1D61ECE2DF07}"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6D26FC9-C6B2-4960-BCD9-6D5A4A09A5B0}" type="datetimeFigureOut">
              <a:rPr lang="en-US" smtClean="0"/>
              <a:pPr/>
              <a:t>2/9/2017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838E071-15BF-4538-8835-1D61ECE2DF07}"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56D26FC9-C6B2-4960-BCD9-6D5A4A09A5B0}" type="datetimeFigureOut">
              <a:rPr lang="en-US" smtClean="0"/>
              <a:pPr/>
              <a:t>2/9/2017</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2838E071-15BF-4538-8835-1D61ECE2DF07}"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2397574"/>
            <a:ext cx="6270922" cy="2098226"/>
          </a:xfrm>
        </p:spPr>
        <p:style>
          <a:lnRef idx="2">
            <a:schemeClr val="accent5"/>
          </a:lnRef>
          <a:fillRef idx="1">
            <a:schemeClr val="lt1"/>
          </a:fillRef>
          <a:effectRef idx="0">
            <a:schemeClr val="accent5"/>
          </a:effectRef>
          <a:fontRef idx="minor">
            <a:schemeClr val="dk1"/>
          </a:fontRef>
        </p:style>
        <p:txBody>
          <a:bodyPr/>
          <a:lstStyle/>
          <a:p>
            <a:r>
              <a:rPr lang="en-US" b="1" dirty="0" smtClean="0">
                <a:latin typeface="Times New Roman" pitchFamily="18" charset="0"/>
                <a:cs typeface="Times New Roman" pitchFamily="18" charset="0"/>
              </a:rPr>
              <a:t>SQL Date Functions</a:t>
            </a:r>
            <a:endParaRPr lang="en-US" dirty="0">
              <a:latin typeface="Times New Roman" pitchFamily="18" charset="0"/>
              <a:cs typeface="Times New Roman" pitchFamily="18" charset="0"/>
            </a:endParaRPr>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419100"/>
            <a:ext cx="7200900" cy="1638300"/>
          </a:xfrm>
        </p:spPr>
        <p:txBody>
          <a:bodyPr>
            <a:normAutofit fontScale="90000"/>
          </a:bodyPr>
          <a:lstStyle/>
          <a:p>
            <a:r>
              <a:rPr lang="en-US" b="1" dirty="0" smtClean="0">
                <a:latin typeface="Times New Roman" pitchFamily="18" charset="0"/>
                <a:cs typeface="Times New Roman" pitchFamily="18" charset="0"/>
              </a:rPr>
              <a:t>DAYNAME (date) – DAYOFWEEK (date) – WEEKDAY (date)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200900" cy="1905000"/>
          </a:xfrm>
        </p:spPr>
        <p:txBody>
          <a:bodyPr/>
          <a:lstStyle/>
          <a:p>
            <a:pPr lvl="0"/>
            <a:r>
              <a:rPr lang="en-US" dirty="0" smtClean="0">
                <a:latin typeface="Times New Roman" pitchFamily="18" charset="0"/>
                <a:cs typeface="Times New Roman" pitchFamily="18" charset="0"/>
              </a:rPr>
              <a:t>Verilən date-in həftənin hansı günü olduğunu ekrana çıxarır;</a:t>
            </a:r>
          </a:p>
          <a:p>
            <a:pPr lvl="0"/>
            <a:r>
              <a:rPr lang="en-US" dirty="0" smtClean="0">
                <a:latin typeface="Times New Roman" pitchFamily="18" charset="0"/>
                <a:cs typeface="Times New Roman" pitchFamily="18" charset="0"/>
              </a:rPr>
              <a:t>Bu funksiya günün həftənin neçənci günü olduğunu ekrana çıxarır(Sunday = 1, Monday = 2 və s.);</a:t>
            </a:r>
          </a:p>
          <a:p>
            <a:pPr lvl="0"/>
            <a:r>
              <a:rPr lang="en-US" dirty="0" smtClean="0">
                <a:latin typeface="Times New Roman" pitchFamily="18" charset="0"/>
                <a:cs typeface="Times New Roman" pitchFamily="18" charset="0"/>
              </a:rPr>
              <a:t>Bu funksiya günün həftənin neçənci günü olduğunu ekrana çıxarır(Monday = 0, Tuesday = 1,.. Sunday = 6);</a:t>
            </a:r>
            <a:endParaRPr lang="en-US" dirty="0">
              <a:latin typeface="Times New Roman" pitchFamily="18" charset="0"/>
              <a:cs typeface="Times New Roman" pitchFamily="18" charset="0"/>
            </a:endParaRPr>
          </a:p>
        </p:txBody>
      </p:sp>
      <p:pic>
        <p:nvPicPr>
          <p:cNvPr id="4" name="image26.gif" descr="dayname.gif"/>
          <p:cNvPicPr/>
          <p:nvPr/>
        </p:nvPicPr>
        <p:blipFill>
          <a:blip r:embed="rId2"/>
          <a:srcRect l="6410" r="6410"/>
          <a:stretch>
            <a:fillRect/>
          </a:stretch>
        </p:blipFill>
        <p:spPr>
          <a:xfrm>
            <a:off x="1747837" y="4267200"/>
            <a:ext cx="6557963" cy="2057400"/>
          </a:xfrm>
          <a:prstGeom prst="rect">
            <a:avLst/>
          </a:prstGeo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DAY(date) </a:t>
            </a:r>
            <a:r>
              <a:rPr lang="en-US" sz="4000" dirty="0" smtClean="0">
                <a:latin typeface="Times New Roman" pitchFamily="18" charset="0"/>
                <a:cs typeface="Times New Roman" pitchFamily="18" charset="0"/>
              </a:rPr>
              <a:t>və</a:t>
            </a:r>
            <a:r>
              <a:rPr lang="en-US" sz="4000" b="1" dirty="0" smtClean="0">
                <a:latin typeface="Times New Roman" pitchFamily="18" charset="0"/>
                <a:cs typeface="Times New Roman" pitchFamily="18" charset="0"/>
              </a:rPr>
              <a:t> DAYOFMONTH(date)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200900" cy="838200"/>
          </a:xfrm>
        </p:spPr>
        <p:txBody>
          <a:bodyPr/>
          <a:lstStyle/>
          <a:p>
            <a:pPr lvl="0"/>
            <a:r>
              <a:rPr lang="en-US" dirty="0" smtClean="0">
                <a:latin typeface="Times New Roman" pitchFamily="18" charset="0"/>
                <a:cs typeface="Times New Roman" pitchFamily="18" charset="0"/>
              </a:rPr>
              <a:t>Her ikisi eyni məntiqdə işləyir. Verilən tarixin ayın neçənci günü olduğunu 0 - 31 aralığında ekrana çıxarır;</a:t>
            </a:r>
          </a:p>
        </p:txBody>
      </p:sp>
      <p:pic>
        <p:nvPicPr>
          <p:cNvPr id="4" name="image28.gif" descr="dayofmonth.gif"/>
          <p:cNvPicPr/>
          <p:nvPr/>
        </p:nvPicPr>
        <p:blipFill>
          <a:blip r:embed="rId2"/>
          <a:srcRect l="6410" t="4687" r="6410"/>
          <a:stretch>
            <a:fillRect/>
          </a:stretch>
        </p:blipFill>
        <p:spPr>
          <a:xfrm>
            <a:off x="1752600" y="3352800"/>
            <a:ext cx="5946098" cy="1778000"/>
          </a:xfrm>
          <a:prstGeom prst="rect">
            <a:avLst/>
          </a:prstGeo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457200"/>
            <a:ext cx="7505700" cy="1143000"/>
          </a:xfrm>
        </p:spPr>
        <p:txBody>
          <a:bodyPr>
            <a:noAutofit/>
          </a:bodyPr>
          <a:lstStyle/>
          <a:p>
            <a:r>
              <a:rPr lang="en-US" sz="3600" b="1" dirty="0" smtClean="0">
                <a:latin typeface="Times New Roman" pitchFamily="18" charset="0"/>
                <a:cs typeface="Times New Roman" pitchFamily="18" charset="0"/>
              </a:rPr>
              <a:t>SUBTIME (datetime , time) – DATE (datetime) – TIME (datetime)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1524000"/>
            <a:ext cx="7200900" cy="1295400"/>
          </a:xfrm>
        </p:spPr>
        <p:txBody>
          <a:bodyPr>
            <a:normAutofit/>
          </a:bodyPr>
          <a:lstStyle/>
          <a:p>
            <a:pPr lvl="0">
              <a:lnSpc>
                <a:spcPct val="100000"/>
              </a:lnSpc>
              <a:spcBef>
                <a:spcPts val="0"/>
              </a:spcBef>
            </a:pPr>
            <a:r>
              <a:rPr lang="en-US" sz="1800" dirty="0" smtClean="0">
                <a:latin typeface="Times New Roman" pitchFamily="18" charset="0"/>
                <a:cs typeface="Times New Roman" pitchFamily="18" charset="0"/>
              </a:rPr>
              <a:t>Bu funksiyada datetime-dakı zamandan girilən zaman çıxılır və nəticə ekrana datetime şəklində verilir;</a:t>
            </a:r>
          </a:p>
          <a:p>
            <a:pPr lvl="0">
              <a:lnSpc>
                <a:spcPct val="100000"/>
              </a:lnSpc>
              <a:spcBef>
                <a:spcPts val="0"/>
              </a:spcBef>
            </a:pPr>
            <a:r>
              <a:rPr lang="en-US" sz="1800" dirty="0" smtClean="0">
                <a:latin typeface="Times New Roman" pitchFamily="18" charset="0"/>
                <a:cs typeface="Times New Roman" pitchFamily="18" charset="0"/>
              </a:rPr>
              <a:t>Bu funksiyada verilən datetime-dan gün olan hissə ayrılaraq çap edilir;</a:t>
            </a:r>
          </a:p>
          <a:p>
            <a:pPr lvl="0">
              <a:lnSpc>
                <a:spcPct val="100000"/>
              </a:lnSpc>
              <a:spcBef>
                <a:spcPts val="0"/>
              </a:spcBef>
            </a:pPr>
            <a:r>
              <a:rPr lang="en-US" sz="1800" dirty="0" smtClean="0">
                <a:latin typeface="Times New Roman" pitchFamily="18" charset="0"/>
                <a:cs typeface="Times New Roman" pitchFamily="18" charset="0"/>
              </a:rPr>
              <a:t>Bu funksiyada verilən datetime-dan vaxt olan hissə ayrılaraq çap edilir.</a:t>
            </a:r>
            <a:endParaRPr lang="en-US" sz="1800" dirty="0">
              <a:latin typeface="Times New Roman" pitchFamily="18" charset="0"/>
              <a:cs typeface="Times New Roman" pitchFamily="18" charset="0"/>
            </a:endParaRPr>
          </a:p>
        </p:txBody>
      </p:sp>
      <p:pic>
        <p:nvPicPr>
          <p:cNvPr id="4" name="image25.gif" descr="subtime.gif"/>
          <p:cNvPicPr/>
          <p:nvPr/>
        </p:nvPicPr>
        <p:blipFill>
          <a:blip r:embed="rId2"/>
          <a:srcRect l="6410" t="3125" r="5128"/>
          <a:stretch>
            <a:fillRect/>
          </a:stretch>
        </p:blipFill>
        <p:spPr>
          <a:xfrm>
            <a:off x="838200" y="2844800"/>
            <a:ext cx="5257800" cy="1574800"/>
          </a:xfrm>
          <a:prstGeom prst="rect">
            <a:avLst/>
          </a:prstGeom>
          <a:ln>
            <a:noFill/>
          </a:ln>
          <a:effectLst>
            <a:softEdge rad="112500"/>
          </a:effectLst>
        </p:spPr>
      </p:pic>
      <p:pic>
        <p:nvPicPr>
          <p:cNvPr id="6" name="image22.gif" descr="time.gif"/>
          <p:cNvPicPr/>
          <p:nvPr/>
        </p:nvPicPr>
        <p:blipFill>
          <a:blip r:embed="rId3"/>
          <a:srcRect l="7692" t="6250" r="6410"/>
          <a:stretch>
            <a:fillRect/>
          </a:stretch>
        </p:blipFill>
        <p:spPr>
          <a:xfrm>
            <a:off x="838200" y="5181600"/>
            <a:ext cx="5105400" cy="1524000"/>
          </a:xfrm>
          <a:prstGeom prst="rect">
            <a:avLst/>
          </a:prstGeom>
          <a:ln/>
        </p:spPr>
      </p:pic>
      <p:pic>
        <p:nvPicPr>
          <p:cNvPr id="5" name="image10.gif" descr="date.gif"/>
          <p:cNvPicPr/>
          <p:nvPr/>
        </p:nvPicPr>
        <p:blipFill>
          <a:blip r:embed="rId4"/>
          <a:srcRect l="6410" t="8333" r="6410" b="12500"/>
          <a:stretch>
            <a:fillRect/>
          </a:stretch>
        </p:blipFill>
        <p:spPr>
          <a:xfrm>
            <a:off x="3657600" y="4038600"/>
            <a:ext cx="5181600" cy="1447800"/>
          </a:xfrm>
          <a:prstGeom prst="rect">
            <a:avLst/>
          </a:prstGeo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571500"/>
            <a:ext cx="7200900" cy="1485900"/>
          </a:xfrm>
        </p:spPr>
        <p:txBody>
          <a:bodyPr>
            <a:normAutofit/>
          </a:bodyPr>
          <a:lstStyle/>
          <a:p>
            <a:r>
              <a:rPr lang="az-Latn-AZ" b="1" dirty="0" smtClean="0">
                <a:latin typeface="Times New Roman" pitchFamily="18" charset="0"/>
                <a:cs typeface="Times New Roman" pitchFamily="18" charset="0"/>
              </a:rPr>
              <a:t>T</a:t>
            </a:r>
            <a:r>
              <a:rPr lang="en-US" b="1" dirty="0" smtClean="0">
                <a:latin typeface="Times New Roman" pitchFamily="18" charset="0"/>
                <a:cs typeface="Times New Roman" pitchFamily="18" charset="0"/>
              </a:rPr>
              <a:t>IMESTAMDIFF</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(interval, tarix1, tarix2)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133600"/>
            <a:ext cx="7200900" cy="1066800"/>
          </a:xfrm>
        </p:spPr>
        <p:txBody>
          <a:bodyPr>
            <a:normAutofit/>
          </a:bodyPr>
          <a:lstStyle/>
          <a:p>
            <a:pPr lvl="0"/>
            <a:r>
              <a:rPr lang="en-US" dirty="0" smtClean="0">
                <a:latin typeface="Times New Roman" pitchFamily="18" charset="0"/>
                <a:cs typeface="Times New Roman" pitchFamily="18" charset="0"/>
              </a:rPr>
              <a:t>Funksiya verilmiş 2 tarix arasındakı fərqi interval parametrində təyin edilmiş vahidə uyğun olaraq hesablayır. İnterval parametrinin mümkün dəyərləri aşağıdakılardır:</a:t>
            </a:r>
            <a:endParaRPr lang="en-US" dirty="0">
              <a:latin typeface="Times New Roman" pitchFamily="18" charset="0"/>
              <a:cs typeface="Times New Roman" pitchFamily="18" charset="0"/>
            </a:endParaRPr>
          </a:p>
        </p:txBody>
      </p:sp>
      <p:sp>
        <p:nvSpPr>
          <p:cNvPr id="4" name="TextBox 3"/>
          <p:cNvSpPr txBox="1"/>
          <p:nvPr/>
        </p:nvSpPr>
        <p:spPr>
          <a:xfrm>
            <a:off x="1219200" y="3200400"/>
            <a:ext cx="3352800" cy="2585323"/>
          </a:xfrm>
          <a:prstGeom prst="rect">
            <a:avLst/>
          </a:prstGeom>
          <a:noFill/>
        </p:spPr>
        <p:txBody>
          <a:bodyPr wrap="square" rtlCol="0" anchor="t">
            <a:spAutoFit/>
          </a:bodyPr>
          <a:lstStyle/>
          <a:p>
            <a:pPr>
              <a:buClr>
                <a:schemeClr val="accent2"/>
              </a:buClr>
              <a:buSzPct val="70000"/>
              <a:buFont typeface="Wingdings" pitchFamily="2" charset="2"/>
              <a:buChar char="Ø"/>
            </a:pPr>
            <a:r>
              <a:rPr lang="en-US" dirty="0" smtClean="0">
                <a:latin typeface="Times New Roman" pitchFamily="18" charset="0"/>
                <a:cs typeface="Times New Roman" pitchFamily="18" charset="0"/>
              </a:rPr>
              <a:t> FRAC_SECOND –mikrosaniyə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SECOND – saniyə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MINUTE – dəqiqə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HOUR - saat</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QUARTER – 15 dəqiqə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DAY – gün</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WEEK – həftə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MONTH - ay</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YEAR – il</a:t>
            </a:r>
            <a:endParaRPr lang="en-US" dirty="0">
              <a:latin typeface="Times New Roman" pitchFamily="18" charset="0"/>
              <a:cs typeface="Times New Roman" pitchFamily="18" charset="0"/>
            </a:endParaRPr>
          </a:p>
        </p:txBody>
      </p:sp>
      <p:pic>
        <p:nvPicPr>
          <p:cNvPr id="5" name="Рисунок 11" descr="C:\Users\Ramil Mamedov\Desktop\sql153.gif"/>
          <p:cNvPicPr/>
          <p:nvPr/>
        </p:nvPicPr>
        <p:blipFill>
          <a:blip r:embed="rId2">
            <a:extLst>
              <a:ext uri="{28A0092B-C50C-407E-A947-70E740481C1C}">
                <a14:useLocalDpi xmlns:a14="http://schemas.microsoft.com/office/drawing/2010/main" val="0"/>
              </a:ext>
            </a:extLst>
          </a:blip>
          <a:srcRect l="6863" t="4011" r="7349"/>
          <a:stretch>
            <a:fillRect/>
          </a:stretch>
        </p:blipFill>
        <p:spPr bwMode="auto">
          <a:xfrm>
            <a:off x="3124200" y="4800600"/>
            <a:ext cx="5715000" cy="182372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6781800" cy="838200"/>
          </a:xfrm>
        </p:spPr>
        <p:txBody>
          <a:bodyPr>
            <a:normAutofit fontScale="90000"/>
          </a:bodyPr>
          <a:lstStyle/>
          <a:p>
            <a:r>
              <a:rPr lang="en-US" b="1" dirty="0" smtClean="0">
                <a:latin typeface="Times New Roman" pitchFamily="18" charset="0"/>
                <a:cs typeface="Times New Roman" pitchFamily="18" charset="0"/>
              </a:rPr>
              <a:t>CURDATE(), CURTIME () və NOW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1600200"/>
            <a:ext cx="7200900" cy="3352800"/>
          </a:xfrm>
        </p:spPr>
        <p:txBody>
          <a:bodyPr numCol="1">
            <a:normAutofit/>
          </a:bodyPr>
          <a:lstStyle/>
          <a:p>
            <a:pPr lvl="0"/>
            <a:r>
              <a:rPr lang="en-US" sz="1900" dirty="0" smtClean="0">
                <a:latin typeface="Times New Roman" pitchFamily="18" charset="0"/>
                <a:cs typeface="Times New Roman" pitchFamily="18" charset="0"/>
              </a:rPr>
              <a:t>Hal hazırki tarixi 'YYYY-MM-DD' və ya YYYYMMDD formatında bizə qaytarır. Hansı formatda qaytarılacağı funksiyanın string yoxsa rəqəm formatında olmasından asılıdır.</a:t>
            </a:r>
          </a:p>
          <a:p>
            <a:pPr lvl="0"/>
            <a:r>
              <a:rPr lang="en-US" sz="1900" dirty="0" smtClean="0">
                <a:latin typeface="Times New Roman" pitchFamily="18" charset="0"/>
                <a:cs typeface="Times New Roman" pitchFamily="18" charset="0"/>
              </a:rPr>
              <a:t>Hal hazırki saatı 'HH:MM:SS' və ya HHMMSS formatında bizə qaytarır. Hansı formatın olacağı funksiyanın string yoxsa rəqəm formatında olmasından asılıdır. Dəyər ərazinin həmin anki saatına əsasən qaytarılır.</a:t>
            </a:r>
          </a:p>
          <a:p>
            <a:pPr lvl="0"/>
            <a:r>
              <a:rPr lang="en-US" sz="1900" dirty="0" smtClean="0">
                <a:latin typeface="Times New Roman" pitchFamily="18" charset="0"/>
                <a:cs typeface="Times New Roman" pitchFamily="18" charset="0"/>
              </a:rPr>
              <a:t>Hal hazirki saatı və tarixi funksiyanın string yoxsa rəqəm formatında olmasından asılı olaraq 'YYYY-MM-DD HH:MM:SS' və ya YYYYMMDDHHMMSS formatında bizə qaytarır.</a:t>
            </a:r>
          </a:p>
        </p:txBody>
      </p:sp>
      <p:pic>
        <p:nvPicPr>
          <p:cNvPr id="4" name="Рисунок 9" descr="C:\Users\Ramil Mamedov\Desktop\sql101.gif"/>
          <p:cNvPicPr/>
          <p:nvPr/>
        </p:nvPicPr>
        <p:blipFill>
          <a:blip r:embed="rId2">
            <a:extLst>
              <a:ext uri="{28A0092B-C50C-407E-A947-70E740481C1C}">
                <a14:useLocalDpi xmlns:a14="http://schemas.microsoft.com/office/drawing/2010/main" val="0"/>
              </a:ext>
            </a:extLst>
          </a:blip>
          <a:srcRect l="6534" t="11115" r="7678" b="11115"/>
          <a:stretch>
            <a:fillRect/>
          </a:stretch>
        </p:blipFill>
        <p:spPr bwMode="auto">
          <a:xfrm>
            <a:off x="1676400" y="4800600"/>
            <a:ext cx="6000750" cy="16002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990600"/>
            <a:ext cx="7658100" cy="1905000"/>
          </a:xfrm>
        </p:spPr>
        <p:txBody>
          <a:bodyPr>
            <a:normAutofit fontScale="92500" lnSpcReduction="10000"/>
          </a:bodyPr>
          <a:lstStyle/>
          <a:p>
            <a:r>
              <a:rPr lang="en-US" dirty="0" smtClean="0">
                <a:latin typeface="Times New Roman" pitchFamily="18" charset="0"/>
                <a:cs typeface="Times New Roman" pitchFamily="18" charset="0"/>
              </a:rPr>
              <a:t>CURDATE () və NOW () məlumat bazasına məlumatları həmin anki zamanı qeyd edərək artırmaq üçün faydalıdır. </a:t>
            </a:r>
          </a:p>
          <a:p>
            <a:pPr marL="0" indent="0">
              <a:buNone/>
            </a:pPr>
            <a:r>
              <a:rPr lang="en-US" dirty="0" smtClean="0">
                <a:latin typeface="Times New Roman" pitchFamily="18" charset="0"/>
                <a:cs typeface="Times New Roman" pitchFamily="18" charset="0"/>
              </a:rPr>
              <a:t>Məsələn, mağazalarda bütün satışların və çatdırılmaların, həmçinin mağazaya daxil olan məhsulların qeydə alınması həminanki zamanı və tarixi də qeyd edərək edilir. </a:t>
            </a:r>
          </a:p>
          <a:p>
            <a:pPr marL="0" indent="0">
              <a:buNone/>
            </a:pPr>
            <a:r>
              <a:rPr lang="en-US" dirty="0" smtClean="0">
                <a:latin typeface="Times New Roman" pitchFamily="18" charset="0"/>
                <a:cs typeface="Times New Roman" pitchFamily="18" charset="0"/>
              </a:rPr>
              <a:t>Cədvəldə bu nümunəni görəbilərik:</a:t>
            </a:r>
            <a:endParaRPr lang="en-US" dirty="0">
              <a:latin typeface="Times New Roman" pitchFamily="18" charset="0"/>
              <a:cs typeface="Times New Roman" pitchFamily="18" charset="0"/>
            </a:endParaRPr>
          </a:p>
        </p:txBody>
      </p:sp>
      <p:pic>
        <p:nvPicPr>
          <p:cNvPr id="4" name="Рисунок 12" descr="C:\Users\Ramil Mamedov\Desktop\sql102.gif"/>
          <p:cNvPicPr/>
          <p:nvPr/>
        </p:nvPicPr>
        <p:blipFill rotWithShape="1">
          <a:blip r:embed="rId2">
            <a:extLst>
              <a:ext uri="{28A0092B-C50C-407E-A947-70E740481C1C}">
                <a14:useLocalDpi xmlns:a14="http://schemas.microsoft.com/office/drawing/2010/main" val="0"/>
              </a:ext>
            </a:extLst>
          </a:blip>
          <a:srcRect l="7290" t="3704" r="6914" b="3683"/>
          <a:stretch/>
        </p:blipFill>
        <p:spPr bwMode="auto">
          <a:xfrm>
            <a:off x="1847850" y="3200400"/>
            <a:ext cx="6019800" cy="2501735"/>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495300"/>
            <a:ext cx="7658100" cy="1714500"/>
          </a:xfrm>
        </p:spPr>
        <p:txBody>
          <a:bodyPr>
            <a:normAutofit fontScale="90000"/>
          </a:bodyPr>
          <a:lstStyle/>
          <a:p>
            <a:r>
              <a:rPr lang="en-US" b="1" dirty="0" smtClean="0">
                <a:latin typeface="Times New Roman" pitchFamily="18" charset="0"/>
                <a:cs typeface="Times New Roman" pitchFamily="18" charset="0"/>
              </a:rPr>
              <a:t>PERIOD_DIFF (date1, date2) </a:t>
            </a:r>
            <a:r>
              <a:rPr lang="az-Latn-AZ" b="1"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DATEDIFF (date1, date2) and TIMEDIFF (date1, date2)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819400"/>
            <a:ext cx="7810500" cy="1143000"/>
          </a:xfrm>
        </p:spPr>
        <p:txBody>
          <a:bodyPr>
            <a:normAutofit/>
          </a:bodyPr>
          <a:lstStyle/>
          <a:p>
            <a:pPr lvl="0"/>
            <a:r>
              <a:rPr lang="en-US" dirty="0" smtClean="0">
                <a:latin typeface="Times New Roman" pitchFamily="18" charset="0"/>
                <a:cs typeface="Times New Roman" pitchFamily="18" charset="0"/>
              </a:rPr>
              <a:t>PERIOD_DİFF funksiyası YYYYMM formatında verilmiş 2 tarix arasında fərqli </a:t>
            </a:r>
            <a:r>
              <a:rPr lang="az-Latn-AZ" dirty="0" smtClean="0">
                <a:latin typeface="Times New Roman" pitchFamily="18" charset="0"/>
                <a:cs typeface="Times New Roman" pitchFamily="18" charset="0"/>
              </a:rPr>
              <a:t>aylarla</a:t>
            </a:r>
            <a:r>
              <a:rPr lang="en-US" dirty="0" smtClean="0">
                <a:latin typeface="Times New Roman" pitchFamily="18" charset="0"/>
                <a:cs typeface="Times New Roman" pitchFamily="18" charset="0"/>
              </a:rPr>
              <a:t> hesablayır.  2010un yanvarı və 2011in avqustu arasında fərqi hesablayaq:</a:t>
            </a:r>
          </a:p>
        </p:txBody>
      </p:sp>
      <p:pic>
        <p:nvPicPr>
          <p:cNvPr id="4" name="Resim 1" descr="sql142"/>
          <p:cNvPicPr/>
          <p:nvPr/>
        </p:nvPicPr>
        <p:blipFill>
          <a:blip r:embed="rId2">
            <a:extLst>
              <a:ext uri="{28A0092B-C50C-407E-A947-70E740481C1C}">
                <a14:useLocalDpi xmlns:a14="http://schemas.microsoft.com/office/drawing/2010/main" val="0"/>
              </a:ext>
            </a:extLst>
          </a:blip>
          <a:srcRect l="6322" t="4167" r="5172" b="4167"/>
          <a:stretch>
            <a:fillRect/>
          </a:stretch>
        </p:blipFill>
        <p:spPr bwMode="auto">
          <a:xfrm>
            <a:off x="1676400" y="3886200"/>
            <a:ext cx="5867400" cy="16764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85800"/>
            <a:ext cx="7886700" cy="3810000"/>
          </a:xfrm>
        </p:spPr>
        <p:txBody>
          <a:bodyPr>
            <a:normAutofit lnSpcReduction="10000"/>
          </a:bodyPr>
          <a:lstStyle/>
          <a:p>
            <a:pPr lvl="0"/>
            <a:r>
              <a:rPr lang="en-US" dirty="0" smtClean="0">
                <a:latin typeface="Times New Roman" pitchFamily="18" charset="0"/>
                <a:cs typeface="Times New Roman" pitchFamily="18" charset="0"/>
              </a:rPr>
              <a:t>DATEDIFF funksiyası 2 tarix arasındakı fərqli günlərlə hesablayır. Nümunəyə baxab ilərik:</a:t>
            </a:r>
          </a:p>
          <a:p>
            <a:pPr lvl="0"/>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endParaRPr lang="az-Latn-AZ"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TIMEDIFF funksiyası iki tarix arasındakı fərqi saatlar, dəqiqələr və saniyələrlə hesablayır.</a:t>
            </a:r>
          </a:p>
        </p:txBody>
      </p:sp>
      <p:pic>
        <p:nvPicPr>
          <p:cNvPr id="4" name="Resim 2" descr="sql104"/>
          <p:cNvPicPr/>
          <p:nvPr/>
        </p:nvPicPr>
        <p:blipFill>
          <a:blip r:embed="rId2">
            <a:extLst>
              <a:ext uri="{28A0092B-C50C-407E-A947-70E740481C1C}">
                <a14:useLocalDpi xmlns:a14="http://schemas.microsoft.com/office/drawing/2010/main" val="0"/>
              </a:ext>
            </a:extLst>
          </a:blip>
          <a:srcRect l="5378" t="5224" r="6522" b="5224"/>
          <a:stretch>
            <a:fillRect/>
          </a:stretch>
        </p:blipFill>
        <p:spPr bwMode="auto">
          <a:xfrm>
            <a:off x="1600200" y="1524000"/>
            <a:ext cx="5867400" cy="1828800"/>
          </a:xfrm>
          <a:prstGeom prst="rect">
            <a:avLst/>
          </a:prstGeom>
          <a:noFill/>
          <a:ln>
            <a:noFill/>
          </a:ln>
        </p:spPr>
      </p:pic>
      <p:pic>
        <p:nvPicPr>
          <p:cNvPr id="2051" name="Picture 3" descr="sql150"/>
          <p:cNvPicPr>
            <a:picLocks noChangeAspect="1" noChangeArrowheads="1"/>
          </p:cNvPicPr>
          <p:nvPr/>
        </p:nvPicPr>
        <p:blipFill>
          <a:blip r:embed="rId3"/>
          <a:srcRect l="6867" t="4167" r="6152" b="4167"/>
          <a:stretch>
            <a:fillRect/>
          </a:stretch>
        </p:blipFill>
        <p:spPr bwMode="auto">
          <a:xfrm>
            <a:off x="1711569" y="4501662"/>
            <a:ext cx="57912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876300"/>
            <a:ext cx="7581900" cy="1485900"/>
          </a:xfrm>
        </p:spPr>
        <p:txBody>
          <a:bodyPr>
            <a:normAutofit/>
          </a:bodyPr>
          <a:lstStyle/>
          <a:p>
            <a:r>
              <a:rPr lang="en-US" b="1" dirty="0" smtClean="0">
                <a:latin typeface="Times New Roman" pitchFamily="18" charset="0"/>
                <a:cs typeface="Times New Roman" pitchFamily="18" charset="0"/>
              </a:rPr>
              <a:t>ADDDATE</a:t>
            </a:r>
            <a:r>
              <a:rPr lang="az-Latn-AZ" b="1" dirty="0" smtClean="0">
                <a:latin typeface="Times New Roman" pitchFamily="18" charset="0"/>
                <a:cs typeface="Times New Roman" pitchFamily="18" charset="0"/>
              </a:rPr>
              <a:t/>
            </a:r>
            <a:br>
              <a:rPr lang="az-Latn-AZ"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(date, interval value)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438400"/>
            <a:ext cx="7962900" cy="3429000"/>
          </a:xfrm>
        </p:spPr>
        <p:txBody>
          <a:bodyPr/>
          <a:lstStyle/>
          <a:p>
            <a:r>
              <a:rPr lang="en-US" dirty="0" smtClean="0">
                <a:latin typeface="Times New Roman" pitchFamily="18" charset="0"/>
                <a:cs typeface="Times New Roman" pitchFamily="18" charset="0"/>
              </a:rPr>
              <a:t>Funksiya verilmiş tarixə müəyyən bir dəyər əlavə edir. Dəyər mənfi də olabilər.Təminatçıların mal təminatını nə zaman etdiyinə nəzərsalaq:</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sz="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Рисунок 13" descr="C:\Users\Ramil Mamedov\Desktop\sql97.gif"/>
          <p:cNvPicPr/>
          <p:nvPr/>
        </p:nvPicPr>
        <p:blipFill>
          <a:blip r:embed="rId2">
            <a:extLst>
              <a:ext uri="{28A0092B-C50C-407E-A947-70E740481C1C}">
                <a14:useLocalDpi xmlns:a14="http://schemas.microsoft.com/office/drawing/2010/main" val="0"/>
              </a:ext>
            </a:extLst>
          </a:blip>
          <a:srcRect l="6534" t="5631" r="7678" b="12457"/>
          <a:stretch>
            <a:fillRect/>
          </a:stretch>
        </p:blipFill>
        <p:spPr bwMode="auto">
          <a:xfrm>
            <a:off x="1962150" y="3581400"/>
            <a:ext cx="5715000" cy="18288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33400"/>
            <a:ext cx="7200900" cy="5334000"/>
          </a:xfrm>
        </p:spPr>
        <p:txBody>
          <a:bodyPr>
            <a:normAutofit/>
          </a:bodyPr>
          <a:lstStyle/>
          <a:p>
            <a:r>
              <a:rPr lang="en-US" dirty="0" smtClean="0">
                <a:latin typeface="Times New Roman" pitchFamily="18" charset="0"/>
                <a:cs typeface="Times New Roman" pitchFamily="18" charset="0"/>
              </a:rPr>
              <a:t>Birinci təminatçının məlumatlarını daxil edərkən tarixdə səhv etdiyimizi hesab edək və bu səhvimizi düzəldək:</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Dəyər günlərlə olmaq məcburiyyətində deyil. Həftə, ay, il və s. dəyərləri də istifadə edə bilərik. Məsələn, gəlin çatdırılma tarixini bir həftə geri çəkək.</a:t>
            </a:r>
          </a:p>
        </p:txBody>
      </p:sp>
      <p:pic>
        <p:nvPicPr>
          <p:cNvPr id="4" name="Рисунок 14" descr="C:\Users\Ramil Mamedov\Desktop\sql98.gif"/>
          <p:cNvPicPr/>
          <p:nvPr/>
        </p:nvPicPr>
        <p:blipFill>
          <a:blip r:embed="rId2">
            <a:extLst>
              <a:ext uri="{28A0092B-C50C-407E-A947-70E740481C1C}">
                <a14:useLocalDpi xmlns:a14="http://schemas.microsoft.com/office/drawing/2010/main" val="0"/>
              </a:ext>
            </a:extLst>
          </a:blip>
          <a:srcRect l="6534" t="5631" r="7678" b="12457"/>
          <a:stretch>
            <a:fillRect/>
          </a:stretch>
        </p:blipFill>
        <p:spPr bwMode="auto">
          <a:xfrm>
            <a:off x="1524000" y="1371600"/>
            <a:ext cx="5715000" cy="1828800"/>
          </a:xfrm>
          <a:prstGeom prst="rect">
            <a:avLst/>
          </a:prstGeom>
          <a:noFill/>
          <a:ln>
            <a:noFill/>
          </a:ln>
        </p:spPr>
      </p:pic>
      <p:pic>
        <p:nvPicPr>
          <p:cNvPr id="5" name="Рисунок 15" descr="C:\Users\Ramil Mamedov\Desktop\sql99.gif"/>
          <p:cNvPicPr/>
          <p:nvPr/>
        </p:nvPicPr>
        <p:blipFill>
          <a:blip r:embed="rId3">
            <a:extLst>
              <a:ext uri="{28A0092B-C50C-407E-A947-70E740481C1C}">
                <a14:useLocalDpi xmlns:a14="http://schemas.microsoft.com/office/drawing/2010/main" val="0"/>
              </a:ext>
            </a:extLst>
          </a:blip>
          <a:srcRect l="6534" t="5631" r="6534" b="9044"/>
          <a:stretch>
            <a:fillRect/>
          </a:stretch>
        </p:blipFill>
        <p:spPr bwMode="auto">
          <a:xfrm>
            <a:off x="1524000" y="4495800"/>
            <a:ext cx="5791200" cy="1905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219200"/>
          </a:xfrm>
        </p:spPr>
        <p:txBody>
          <a:bodyPr>
            <a:normAutofit/>
          </a:bodyPr>
          <a:lstStyle/>
          <a:p>
            <a:r>
              <a:rPr lang="az-Latn-AZ" sz="4000" b="1" dirty="0" smtClean="0">
                <a:latin typeface="Times New Roman" pitchFamily="18" charset="0"/>
                <a:cs typeface="Times New Roman" pitchFamily="18" charset="0"/>
              </a:rPr>
              <a:t>MAKEDATE(year, n)</a:t>
            </a:r>
            <a:r>
              <a:rPr lang="az-Latn-AZ" sz="4000" dirty="0" smtClean="0">
                <a:latin typeface="Times New Roman" pitchFamily="18" charset="0"/>
                <a:cs typeface="Times New Roman" pitchFamily="18" charset="0"/>
              </a:rPr>
              <a:t> və</a:t>
            </a:r>
            <a:r>
              <a:rPr lang="az-Latn-AZ" sz="4000" b="1" dirty="0" smtClean="0">
                <a:latin typeface="Times New Roman" pitchFamily="18" charset="0"/>
                <a:cs typeface="Times New Roman" pitchFamily="18" charset="0"/>
              </a:rPr>
              <a:t> DAYOFYEAR(date)</a:t>
            </a:r>
            <a:endParaRPr lang="az-Latn-AZ"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200900" cy="1219200"/>
          </a:xfrm>
        </p:spPr>
        <p:txBody>
          <a:bodyPr/>
          <a:lstStyle/>
          <a:p>
            <a:pPr lvl="0"/>
            <a:r>
              <a:rPr lang="az-Latn-AZ" dirty="0" smtClean="0">
                <a:latin typeface="Times New Roman" pitchFamily="18" charset="0"/>
                <a:cs typeface="Times New Roman" pitchFamily="18" charset="0"/>
              </a:rPr>
              <a:t>Bu funksiyada il və 1-366 arasında bir ədəd verərək ilin hansı günü olduğu tapılır;</a:t>
            </a:r>
          </a:p>
          <a:p>
            <a:pPr lvl="0"/>
            <a:r>
              <a:rPr lang="az-Latn-AZ" dirty="0" smtClean="0">
                <a:latin typeface="Times New Roman" pitchFamily="18" charset="0"/>
                <a:cs typeface="Times New Roman" pitchFamily="18" charset="0"/>
              </a:rPr>
              <a:t>Bu funksiyada isə date verilir və ilin neçənci günü olduğu tapılır;</a:t>
            </a:r>
          </a:p>
        </p:txBody>
      </p:sp>
      <p:pic>
        <p:nvPicPr>
          <p:cNvPr id="4" name="image20.gif" descr="makedate.gif"/>
          <p:cNvPicPr/>
          <p:nvPr/>
        </p:nvPicPr>
        <p:blipFill>
          <a:blip r:embed="rId2"/>
          <a:srcRect l="6410" t="9375" r="6410" b="6250"/>
          <a:stretch>
            <a:fillRect/>
          </a:stretch>
        </p:blipFill>
        <p:spPr>
          <a:xfrm>
            <a:off x="1371600" y="3581400"/>
            <a:ext cx="5181600" cy="1371600"/>
          </a:xfrm>
          <a:prstGeom prst="rect">
            <a:avLst/>
          </a:prstGeom>
          <a:ln/>
        </p:spPr>
      </p:pic>
      <p:pic>
        <p:nvPicPr>
          <p:cNvPr id="5" name="image30.gif" descr="dayofyear.gif"/>
          <p:cNvPicPr/>
          <p:nvPr/>
        </p:nvPicPr>
        <p:blipFill>
          <a:blip r:embed="rId3"/>
          <a:srcRect l="7692" t="4687" r="6410" b="6250"/>
          <a:stretch>
            <a:fillRect/>
          </a:stretch>
        </p:blipFill>
        <p:spPr>
          <a:xfrm>
            <a:off x="3124200" y="5105400"/>
            <a:ext cx="5105400" cy="1447800"/>
          </a:xfrm>
          <a:prstGeom prst="rect">
            <a:avLst/>
          </a:prstGeom>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304800"/>
            <a:ext cx="7200900" cy="1981200"/>
          </a:xfrm>
        </p:spPr>
        <p:txBody>
          <a:bodyPr>
            <a:normAutofit/>
          </a:bodyPr>
          <a:lstStyle/>
          <a:p>
            <a:r>
              <a:rPr lang="en-US" sz="1800" dirty="0" smtClean="0">
                <a:latin typeface="Times New Roman" pitchFamily="18" charset="0"/>
                <a:cs typeface="Times New Roman" pitchFamily="18" charset="0"/>
              </a:rPr>
              <a:t>Daxilolanlar cədvəlində biz “date_incoming” sütununda məhsulların daxil olduğu tarixi saxlayırıq.  Bildiyimiz kimi məlumatın növü</a:t>
            </a:r>
            <a:r>
              <a:rPr lang="az-Latn-AZ" sz="1800" dirty="0" smtClean="0">
                <a:latin typeface="Times New Roman" pitchFamily="18" charset="0"/>
                <a:cs typeface="Times New Roman" pitchFamily="18" charset="0"/>
              </a:rPr>
              <a:t> yalnızca tarixi yadda saxlamaq üçün quraşdırılıb. Ancaq biz bunu dəyişib datetime növündən də istifadə edə bilərik. Belə olduqda həmçinin saatı da daxil etmək imkanımız olacaq. Bu halda biz ADDDATE funksiyasında yeni açar sözlərdən, kombinasiyalardan istifadə etməliyik:</a:t>
            </a:r>
            <a:endParaRPr lang="en-US" sz="1800" dirty="0" smtClean="0">
              <a:latin typeface="Times New Roman" pitchFamily="18" charset="0"/>
              <a:cs typeface="Times New Roman" pitchFamily="18" charset="0"/>
            </a:endParaRPr>
          </a:p>
        </p:txBody>
      </p:sp>
      <p:sp>
        <p:nvSpPr>
          <p:cNvPr id="4" name="TextBox 3"/>
          <p:cNvSpPr txBox="1"/>
          <p:nvPr/>
        </p:nvSpPr>
        <p:spPr>
          <a:xfrm>
            <a:off x="1394952" y="2209800"/>
            <a:ext cx="5640134" cy="2031325"/>
          </a:xfrm>
          <a:prstGeom prst="rect">
            <a:avLst/>
          </a:prstGeom>
          <a:noFill/>
        </p:spPr>
        <p:txBody>
          <a:bodyPr wrap="none" rtlCol="0">
            <a:spAutoFit/>
          </a:bodyPr>
          <a:lstStyle/>
          <a:p>
            <a:pPr>
              <a:buClr>
                <a:schemeClr val="accent2"/>
              </a:buClr>
              <a:buSzPct val="70000"/>
              <a:buFont typeface="Wingdings" pitchFamily="2" charset="2"/>
              <a:buChar char="Ø"/>
            </a:pPr>
            <a:r>
              <a:rPr lang="en-US" dirty="0" smtClean="0">
                <a:latin typeface="Times New Roman" pitchFamily="18" charset="0"/>
                <a:cs typeface="Times New Roman" pitchFamily="18" charset="0"/>
              </a:rPr>
              <a:t> Dəqiqələr və saniyələr (MINUTE_SECOND),</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Saatlar, dəqiqələr və saniyələr (HOUR_SECOND),</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Saatlar və dəqiqələr (HOUR_MINUTE),</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Günlər, saatlar, dəqiqələr və saniyələr (DAY_SECOND),</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Günlər, saatlar və dəqiqələr(DAY_MINUTE),</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Günlər və saatlar (DAY_HOUR),</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İllər və aylar (YEAR_MONTH).</a:t>
            </a:r>
            <a:endParaRPr lang="en-US" dirty="0">
              <a:latin typeface="Times New Roman" pitchFamily="18" charset="0"/>
              <a:cs typeface="Times New Roman" pitchFamily="18" charset="0"/>
            </a:endParaRPr>
          </a:p>
        </p:txBody>
      </p:sp>
      <p:sp>
        <p:nvSpPr>
          <p:cNvPr id="8" name="TextBox 7"/>
          <p:cNvSpPr txBox="1"/>
          <p:nvPr/>
        </p:nvSpPr>
        <p:spPr>
          <a:xfrm>
            <a:off x="990600" y="4419600"/>
            <a:ext cx="75438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Məsələn, gəlin 15 aprel 2011 tarixinə gedək və həmin günün ilk 2 dəqiqəsinə 2 saat 45 dəqiqədə əlavə edək:</a:t>
            </a:r>
          </a:p>
        </p:txBody>
      </p:sp>
      <p:pic>
        <p:nvPicPr>
          <p:cNvPr id="9" name="Рисунок 16" descr="C:\Users\Ramil Mamedov\Desktop\sql100.gif"/>
          <p:cNvPicPr/>
          <p:nvPr/>
        </p:nvPicPr>
        <p:blipFill>
          <a:blip r:embed="rId2">
            <a:extLst>
              <a:ext uri="{28A0092B-C50C-407E-A947-70E740481C1C}">
                <a14:useLocalDpi xmlns:a14="http://schemas.microsoft.com/office/drawing/2010/main" val="0"/>
              </a:ext>
            </a:extLst>
          </a:blip>
          <a:srcRect l="6534" t="9044" r="7678" b="12457"/>
          <a:stretch>
            <a:fillRect/>
          </a:stretch>
        </p:blipFill>
        <p:spPr bwMode="auto">
          <a:xfrm>
            <a:off x="3124200" y="4876800"/>
            <a:ext cx="5715000" cy="17526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658100" cy="1485900"/>
          </a:xfrm>
        </p:spPr>
        <p:txBody>
          <a:bodyPr>
            <a:normAutofit/>
          </a:bodyPr>
          <a:lstStyle/>
          <a:p>
            <a:r>
              <a:rPr lang="en-US" sz="4000" b="1" dirty="0" smtClean="0">
                <a:latin typeface="Times New Roman" pitchFamily="18" charset="0"/>
                <a:cs typeface="Times New Roman" pitchFamily="18" charset="0"/>
              </a:rPr>
              <a:t>SUBDATE</a:t>
            </a:r>
            <a:r>
              <a:rPr lang="az-Latn-AZ" sz="4000" b="1" dirty="0" smtClean="0">
                <a:latin typeface="Times New Roman" pitchFamily="18" charset="0"/>
                <a:cs typeface="Times New Roman" pitchFamily="18" charset="0"/>
              </a:rPr>
              <a:t/>
            </a:r>
            <a:br>
              <a:rPr lang="az-Latn-AZ"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(date, INTERVAL value)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514600"/>
            <a:ext cx="7200900" cy="838200"/>
          </a:xfrm>
        </p:spPr>
        <p:txBody>
          <a:bodyPr>
            <a:normAutofit/>
          </a:bodyPr>
          <a:lstStyle/>
          <a:p>
            <a:r>
              <a:rPr lang="en-US" dirty="0" smtClean="0">
                <a:latin typeface="Times New Roman" pitchFamily="18" charset="0"/>
                <a:cs typeface="Times New Roman" pitchFamily="18" charset="0"/>
              </a:rPr>
              <a:t>Bu funksiya ADDDATE funksiyası ilə oxşardır, amma dəyərin əlavə edilməsi üçün yox, çıxılması üçün istifadə edilir.</a:t>
            </a:r>
          </a:p>
        </p:txBody>
      </p:sp>
      <p:pic>
        <p:nvPicPr>
          <p:cNvPr id="4" name="Рисунок 17" descr="C:\Users\Ramil Mamedov\Desktop\sql147.gif"/>
          <p:cNvPicPr/>
          <p:nvPr/>
        </p:nvPicPr>
        <p:blipFill>
          <a:blip r:embed="rId2">
            <a:extLst>
              <a:ext uri="{28A0092B-C50C-407E-A947-70E740481C1C}">
                <a14:useLocalDpi xmlns:a14="http://schemas.microsoft.com/office/drawing/2010/main" val="0"/>
              </a:ext>
            </a:extLst>
          </a:blip>
          <a:srcRect l="6863" t="8333" r="6205" b="4167"/>
          <a:stretch>
            <a:fillRect/>
          </a:stretch>
        </p:blipFill>
        <p:spPr bwMode="auto">
          <a:xfrm>
            <a:off x="1676400" y="3505200"/>
            <a:ext cx="5791200" cy="1600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0100"/>
            <a:ext cx="7200900" cy="1485900"/>
          </a:xfrm>
        </p:spPr>
        <p:txBody>
          <a:bodyPr>
            <a:normAutofit/>
          </a:bodyPr>
          <a:lstStyle/>
          <a:p>
            <a:r>
              <a:rPr lang="en-US" sz="4000" b="1" dirty="0" smtClean="0">
                <a:latin typeface="Times New Roman" pitchFamily="18" charset="0"/>
                <a:cs typeface="Times New Roman" pitchFamily="18" charset="0"/>
              </a:rPr>
              <a:t>PERIOD_ADD (period, n)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Funskiya verilmiş tarixə n sayda ay əlavə edir. Tarix YYYYMM formatında verilməlidir:</a:t>
            </a:r>
            <a:endParaRPr lang="en-US" dirty="0">
              <a:latin typeface="Times New Roman" pitchFamily="18" charset="0"/>
              <a:cs typeface="Times New Roman" pitchFamily="18" charset="0"/>
            </a:endParaRPr>
          </a:p>
        </p:txBody>
      </p:sp>
      <p:pic>
        <p:nvPicPr>
          <p:cNvPr id="4" name="Рисунок 18" descr="C:\Users\Ramil Mamedov\Desktop\sql141.gif"/>
          <p:cNvPicPr/>
          <p:nvPr/>
        </p:nvPicPr>
        <p:blipFill>
          <a:blip r:embed="rId2">
            <a:extLst>
              <a:ext uri="{28A0092B-C50C-407E-A947-70E740481C1C}">
                <a14:useLocalDpi xmlns:a14="http://schemas.microsoft.com/office/drawing/2010/main" val="0"/>
              </a:ext>
            </a:extLst>
          </a:blip>
          <a:srcRect l="7678" t="8333" r="6534" b="4167"/>
          <a:stretch>
            <a:fillRect/>
          </a:stretch>
        </p:blipFill>
        <p:spPr bwMode="auto">
          <a:xfrm>
            <a:off x="1676400" y="3200400"/>
            <a:ext cx="5715000" cy="16002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TIMESTAMPADD</a:t>
            </a:r>
            <a:r>
              <a:rPr lang="az-Latn-AZ" sz="4000" b="1" dirty="0" smtClean="0">
                <a:latin typeface="Times New Roman" pitchFamily="18" charset="0"/>
                <a:cs typeface="Times New Roman" pitchFamily="18" charset="0"/>
              </a:rPr>
              <a:t/>
            </a:r>
            <a:br>
              <a:rPr lang="az-Latn-AZ"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(interval</a:t>
            </a:r>
            <a:r>
              <a:rPr lang="en-US" sz="4000" b="1" dirty="0" smtClean="0">
                <a:latin typeface="Times New Roman" pitchFamily="18" charset="0"/>
                <a:cs typeface="Times New Roman" pitchFamily="18" charset="0"/>
              </a:rPr>
              <a:t>, n, date)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200900" cy="838200"/>
          </a:xfrm>
        </p:spPr>
        <p:txBody>
          <a:bodyPr>
            <a:normAutofit/>
          </a:bodyPr>
          <a:lstStyle/>
          <a:p>
            <a:r>
              <a:rPr lang="en-US" dirty="0" smtClean="0">
                <a:latin typeface="Times New Roman" pitchFamily="18" charset="0"/>
                <a:cs typeface="Times New Roman" pitchFamily="18" charset="0"/>
              </a:rPr>
              <a:t>Funksiya verilmiş tarixə verilmiş intervala və saya uyğun dəyər əlavə edir.</a:t>
            </a:r>
            <a:endParaRPr lang="en-US" dirty="0">
              <a:latin typeface="Times New Roman" pitchFamily="18" charset="0"/>
              <a:cs typeface="Times New Roman" pitchFamily="18" charset="0"/>
            </a:endParaRPr>
          </a:p>
        </p:txBody>
      </p:sp>
      <p:sp>
        <p:nvSpPr>
          <p:cNvPr id="4" name="TextBox 3"/>
          <p:cNvSpPr txBox="1"/>
          <p:nvPr/>
        </p:nvSpPr>
        <p:spPr>
          <a:xfrm>
            <a:off x="1219200" y="3124200"/>
            <a:ext cx="3371436" cy="2585323"/>
          </a:xfrm>
          <a:prstGeom prst="rect">
            <a:avLst/>
          </a:prstGeom>
          <a:noFill/>
        </p:spPr>
        <p:txBody>
          <a:bodyPr wrap="none" rtlCol="0">
            <a:spAutoFit/>
          </a:bodyPr>
          <a:lstStyle/>
          <a:p>
            <a:pPr>
              <a:buClr>
                <a:schemeClr val="accent2"/>
              </a:buClr>
              <a:buSzPct val="70000"/>
              <a:buFont typeface="Wingdings" pitchFamily="2" charset="2"/>
              <a:buChar char="Ø"/>
            </a:pPr>
            <a:r>
              <a:rPr lang="en-US" dirty="0" smtClean="0">
                <a:latin typeface="Times New Roman" pitchFamily="18" charset="0"/>
                <a:cs typeface="Times New Roman" pitchFamily="18" charset="0"/>
              </a:rPr>
              <a:t> FRAC_SECOND – microsaniyə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SECOND – saniyə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MINUTE – dəqiqə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HOUR – saat</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QUARTER – 15 dəqiqə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DAY - gün</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WEEK – həftə</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MONTH - ay</a:t>
            </a:r>
          </a:p>
          <a:p>
            <a:pPr>
              <a:buClr>
                <a:schemeClr val="accent2"/>
              </a:buClr>
              <a:buSzPct val="70000"/>
              <a:buFont typeface="Wingdings" pitchFamily="2" charset="2"/>
              <a:buChar char="Ø"/>
            </a:pPr>
            <a:r>
              <a:rPr lang="en-US" dirty="0" smtClean="0">
                <a:latin typeface="Times New Roman" pitchFamily="18" charset="0"/>
                <a:cs typeface="Times New Roman" pitchFamily="18" charset="0"/>
              </a:rPr>
              <a:t> YEAR – il</a:t>
            </a:r>
          </a:p>
        </p:txBody>
      </p:sp>
      <p:pic>
        <p:nvPicPr>
          <p:cNvPr id="5" name="Рисунок 19" descr="C:\Users\Ramil Mamedov\Desktop\sql152.gif"/>
          <p:cNvPicPr/>
          <p:nvPr/>
        </p:nvPicPr>
        <p:blipFill>
          <a:blip r:embed="rId2">
            <a:extLst>
              <a:ext uri="{28A0092B-C50C-407E-A947-70E740481C1C}">
                <a14:useLocalDpi xmlns:a14="http://schemas.microsoft.com/office/drawing/2010/main" val="0"/>
              </a:ext>
            </a:extLst>
          </a:blip>
          <a:srcRect l="6863" t="8333" r="6205" b="8333"/>
          <a:stretch>
            <a:fillRect/>
          </a:stretch>
        </p:blipFill>
        <p:spPr bwMode="auto">
          <a:xfrm>
            <a:off x="3048000" y="4724400"/>
            <a:ext cx="5791200" cy="15240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28800" y="2438400"/>
            <a:ext cx="6172200" cy="1938992"/>
          </a:xfrm>
          <a:prstGeom prst="rect">
            <a:avLst/>
          </a:prstGeom>
          <a:noFill/>
        </p:spPr>
        <p:txBody>
          <a:bodyPr wrap="square" lIns="91440" tIns="45720" rIns="91440" bIns="45720">
            <a:spAutoFit/>
          </a:bodyPr>
          <a:lstStyle/>
          <a:p>
            <a:pPr algn="ctr"/>
            <a:r>
              <a:rPr lang="az-Latn-AZ"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Diqqətinizə görə </a:t>
            </a:r>
          </a:p>
          <a:p>
            <a:pPr algn="ctr"/>
            <a:r>
              <a:rPr lang="az-Latn-AZ"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təşəkkürlər!</a:t>
            </a:r>
            <a:endParaRPr lang="ru-RU"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1920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TIME_TO_SEC(time)</a:t>
            </a:r>
            <a:r>
              <a:rPr lang="en-US" dirty="0" smtClean="0">
                <a:latin typeface="Times New Roman" pitchFamily="18" charset="0"/>
                <a:cs typeface="Times New Roman" pitchFamily="18" charset="0"/>
              </a:rPr>
              <a:t> və </a:t>
            </a:r>
            <a:r>
              <a:rPr lang="en-US" b="1" dirty="0" smtClean="0">
                <a:latin typeface="Times New Roman" pitchFamily="18" charset="0"/>
                <a:cs typeface="Times New Roman" pitchFamily="18" charset="0"/>
              </a:rPr>
              <a:t>SEC_TO_TIME(n)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438400"/>
            <a:ext cx="7200900" cy="1295400"/>
          </a:xfrm>
        </p:spPr>
        <p:txBody>
          <a:bodyPr/>
          <a:lstStyle/>
          <a:p>
            <a:pPr lvl="0"/>
            <a:r>
              <a:rPr lang="en-US" dirty="0" smtClean="0">
                <a:latin typeface="Times New Roman" pitchFamily="18" charset="0"/>
                <a:cs typeface="Times New Roman" pitchFamily="18" charset="0"/>
              </a:rPr>
              <a:t>Bu funksiya vasitəsilə verilən vaxt saniyələrə çevrilir;</a:t>
            </a:r>
          </a:p>
          <a:p>
            <a:pPr lvl="0"/>
            <a:r>
              <a:rPr lang="en-US" dirty="0" smtClean="0">
                <a:latin typeface="Times New Roman" pitchFamily="18" charset="0"/>
                <a:cs typeface="Times New Roman" pitchFamily="18" charset="0"/>
              </a:rPr>
              <a:t>Bu funksiya vasitəsilə girilən saniyələr saata, dəqiqəyə və saniyələrə bölünür. HH:MM:SS şəklində yazılır;</a:t>
            </a:r>
            <a:endParaRPr lang="en-US" dirty="0">
              <a:latin typeface="Times New Roman" pitchFamily="18" charset="0"/>
              <a:cs typeface="Times New Roman" pitchFamily="18" charset="0"/>
            </a:endParaRPr>
          </a:p>
        </p:txBody>
      </p:sp>
      <p:pic>
        <p:nvPicPr>
          <p:cNvPr id="4" name="image11.gif" descr="timetosec.gif"/>
          <p:cNvPicPr/>
          <p:nvPr/>
        </p:nvPicPr>
        <p:blipFill>
          <a:blip r:embed="rId2"/>
          <a:srcRect l="6410" t="4688" r="6410"/>
          <a:stretch>
            <a:fillRect/>
          </a:stretch>
        </p:blipFill>
        <p:spPr>
          <a:xfrm>
            <a:off x="1676400" y="3733800"/>
            <a:ext cx="6115987" cy="1828800"/>
          </a:xfrm>
          <a:prstGeom prst="rect">
            <a:avLst/>
          </a:prstGeo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886700" cy="1485900"/>
          </a:xfrm>
        </p:spPr>
        <p:txBody>
          <a:bodyPr>
            <a:normAutofit/>
          </a:bodyPr>
          <a:lstStyle/>
          <a:p>
            <a:r>
              <a:rPr lang="en-US" sz="4000" b="1" dirty="0" smtClean="0">
                <a:latin typeface="Times New Roman" pitchFamily="18" charset="0"/>
                <a:cs typeface="Times New Roman" pitchFamily="18" charset="0"/>
              </a:rPr>
              <a:t>TO_DAYS(date)</a:t>
            </a:r>
            <a:r>
              <a:rPr lang="en-US" sz="4000" dirty="0" smtClean="0">
                <a:latin typeface="Times New Roman" pitchFamily="18" charset="0"/>
                <a:cs typeface="Times New Roman" pitchFamily="18" charset="0"/>
              </a:rPr>
              <a:t> və</a:t>
            </a:r>
            <a:r>
              <a:rPr lang="en-US" sz="4000" b="1" dirty="0" smtClean="0">
                <a:latin typeface="Times New Roman" pitchFamily="18" charset="0"/>
                <a:cs typeface="Times New Roman" pitchFamily="18" charset="0"/>
              </a:rPr>
              <a:t> FROM_DAYS(n)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658100" cy="1524000"/>
          </a:xfrm>
        </p:spPr>
        <p:txBody>
          <a:bodyPr/>
          <a:lstStyle/>
          <a:p>
            <a:pPr lvl="0"/>
            <a:r>
              <a:rPr lang="en-US" dirty="0" smtClean="0">
                <a:latin typeface="Times New Roman" pitchFamily="18" charset="0"/>
                <a:cs typeface="Times New Roman" pitchFamily="18" charset="0"/>
              </a:rPr>
              <a:t>Bu funksiya daxil edilən günün 0-cı ildən verilən ilə qədər neçənci gün olduğunu hesablayır;</a:t>
            </a:r>
          </a:p>
          <a:p>
            <a:pPr lvl="0"/>
            <a:r>
              <a:rPr lang="en-US" dirty="0" smtClean="0">
                <a:latin typeface="Times New Roman" pitchFamily="18" charset="0"/>
                <a:cs typeface="Times New Roman" pitchFamily="18" charset="0"/>
              </a:rPr>
              <a:t>Bu funksiya vasitəsilə daxil edilən ədəd bizə date-I qaytarır(əvvəlki funksiyanın tərs məntiqi);</a:t>
            </a:r>
          </a:p>
        </p:txBody>
      </p:sp>
      <p:pic>
        <p:nvPicPr>
          <p:cNvPr id="4" name="image29.gif" descr="todays.gif"/>
          <p:cNvPicPr/>
          <p:nvPr/>
        </p:nvPicPr>
        <p:blipFill>
          <a:blip r:embed="rId2"/>
          <a:srcRect l="6410" t="4615" r="6410" b="3077"/>
          <a:stretch>
            <a:fillRect/>
          </a:stretch>
        </p:blipFill>
        <p:spPr>
          <a:xfrm>
            <a:off x="1905000" y="4038600"/>
            <a:ext cx="5699760" cy="1676400"/>
          </a:xfrm>
          <a:prstGeom prst="rect">
            <a:avLst/>
          </a:prstGeo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EXTRACT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(type FROM datetime)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2286000"/>
            <a:ext cx="7924800" cy="838200"/>
          </a:xfrm>
        </p:spPr>
        <p:txBody>
          <a:bodyPr/>
          <a:lstStyle/>
          <a:p>
            <a:r>
              <a:rPr lang="en-US" dirty="0" smtClean="0">
                <a:latin typeface="Times New Roman" pitchFamily="18" charset="0"/>
                <a:cs typeface="Times New Roman" pitchFamily="18" charset="0"/>
              </a:rPr>
              <a:t>Bu funksiya vasitəsilə datetime uyğun parametrlər </a:t>
            </a:r>
            <a:r>
              <a:rPr lang="en-US" dirty="0" err="1" smtClean="0">
                <a:latin typeface="Times New Roman" pitchFamily="18" charset="0"/>
                <a:cs typeface="Times New Roman" pitchFamily="18" charset="0"/>
              </a:rPr>
              <a:t>tiplərinə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ayrılır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YEAR</a:t>
            </a:r>
            <a:r>
              <a:rPr lang="en-US" dirty="0" smtClean="0">
                <a:latin typeface="Times New Roman" pitchFamily="18" charset="0"/>
                <a:cs typeface="Times New Roman" pitchFamily="18" charset="0"/>
              </a:rPr>
              <a:t>, MONTH.);</a:t>
            </a:r>
            <a:endParaRPr lang="en-US" dirty="0">
              <a:latin typeface="Times New Roman" pitchFamily="18" charset="0"/>
              <a:cs typeface="Times New Roman" pitchFamily="18" charset="0"/>
            </a:endParaRPr>
          </a:p>
        </p:txBody>
      </p:sp>
      <p:pic>
        <p:nvPicPr>
          <p:cNvPr id="4" name="image23.gif" descr="extract.gif"/>
          <p:cNvPicPr/>
          <p:nvPr/>
        </p:nvPicPr>
        <p:blipFill>
          <a:blip r:embed="rId2"/>
          <a:srcRect l="6410" t="3293" r="6410"/>
          <a:stretch>
            <a:fillRect/>
          </a:stretch>
        </p:blipFill>
        <p:spPr>
          <a:xfrm>
            <a:off x="1652337" y="3352800"/>
            <a:ext cx="5967663" cy="2362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533400"/>
            <a:ext cx="7200900" cy="1676400"/>
          </a:xfrm>
        </p:spPr>
        <p:txBody>
          <a:bodyPr>
            <a:normAutofit fontScale="90000"/>
          </a:bodyPr>
          <a:lstStyle/>
          <a:p>
            <a:r>
              <a:rPr lang="en-US" b="1" dirty="0" smtClean="0">
                <a:latin typeface="Times New Roman" pitchFamily="18" charset="0"/>
                <a:cs typeface="Times New Roman" pitchFamily="18" charset="0"/>
              </a:rPr>
              <a:t>SECOND(datetime) - MINUTE(datetime) - HOUR(datetime) - YEAR(date)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438400"/>
            <a:ext cx="7200900" cy="1828800"/>
          </a:xfrm>
        </p:spPr>
        <p:txBody>
          <a:bodyPr/>
          <a:lstStyle/>
          <a:p>
            <a:r>
              <a:rPr lang="en-US" dirty="0" smtClean="0">
                <a:latin typeface="Times New Roman" pitchFamily="18" charset="0"/>
                <a:cs typeface="Times New Roman" pitchFamily="18" charset="0"/>
              </a:rPr>
              <a:t>Bu funksiyalar EXTRACT()-la eyni məntiqdə işləyir:</a:t>
            </a:r>
          </a:p>
          <a:p>
            <a:pPr lvl="0">
              <a:buFont typeface="Wingdings" pitchFamily="2" charset="2"/>
              <a:buChar char="Ø"/>
            </a:pPr>
            <a:r>
              <a:rPr lang="en-US" dirty="0" smtClean="0">
                <a:latin typeface="Times New Roman" pitchFamily="18" charset="0"/>
                <a:cs typeface="Times New Roman" pitchFamily="18" charset="0"/>
              </a:rPr>
              <a:t>0 - 59 arasında saniyəni ekrana çıxarır;</a:t>
            </a:r>
          </a:p>
          <a:p>
            <a:pPr lvl="0">
              <a:buFont typeface="Wingdings" pitchFamily="2" charset="2"/>
              <a:buChar char="Ø"/>
            </a:pPr>
            <a:r>
              <a:rPr lang="en-US" dirty="0" smtClean="0">
                <a:latin typeface="Times New Roman" pitchFamily="18" charset="0"/>
                <a:cs typeface="Times New Roman" pitchFamily="18" charset="0"/>
              </a:rPr>
              <a:t>0 - 59 arasında dəqiqəni ekrana çıxarır;</a:t>
            </a:r>
          </a:p>
          <a:p>
            <a:pPr lvl="0">
              <a:buFont typeface="Wingdings" pitchFamily="2" charset="2"/>
              <a:buChar char="Ø"/>
            </a:pPr>
            <a:r>
              <a:rPr lang="en-US" dirty="0" smtClean="0">
                <a:latin typeface="Times New Roman" pitchFamily="18" charset="0"/>
                <a:cs typeface="Times New Roman" pitchFamily="18" charset="0"/>
              </a:rPr>
              <a:t>0 - 24 arasında saatı ekrana çıxarır;</a:t>
            </a:r>
          </a:p>
        </p:txBody>
      </p:sp>
      <p:pic>
        <p:nvPicPr>
          <p:cNvPr id="5" name="image13.gif" descr="second.gif"/>
          <p:cNvPicPr/>
          <p:nvPr/>
        </p:nvPicPr>
        <p:blipFill>
          <a:blip r:embed="rId2"/>
          <a:srcRect l="6564" t="8000" r="7009"/>
          <a:stretch>
            <a:fillRect/>
          </a:stretch>
        </p:blipFill>
        <p:spPr>
          <a:xfrm>
            <a:off x="1447800" y="4419600"/>
            <a:ext cx="6019800" cy="1752600"/>
          </a:xfrm>
          <a:prstGeom prst="rect">
            <a:avLst/>
          </a:prstGeo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4.gif" descr="minute.gif"/>
          <p:cNvPicPr/>
          <p:nvPr/>
        </p:nvPicPr>
        <p:blipFill>
          <a:blip r:embed="rId2"/>
          <a:srcRect l="6410" t="4688" r="6410"/>
          <a:stretch>
            <a:fillRect/>
          </a:stretch>
        </p:blipFill>
        <p:spPr>
          <a:xfrm>
            <a:off x="990600" y="533400"/>
            <a:ext cx="5999747" cy="1794042"/>
          </a:xfrm>
          <a:prstGeom prst="rect">
            <a:avLst/>
          </a:prstGeom>
          <a:ln/>
        </p:spPr>
      </p:pic>
      <p:pic>
        <p:nvPicPr>
          <p:cNvPr id="5" name="image31.gif" descr="hour.gif"/>
          <p:cNvPicPr/>
          <p:nvPr/>
        </p:nvPicPr>
        <p:blipFill>
          <a:blip r:embed="rId3"/>
          <a:srcRect l="6410" t="4688" r="7226" b="6250"/>
          <a:stretch>
            <a:fillRect/>
          </a:stretch>
        </p:blipFill>
        <p:spPr>
          <a:xfrm>
            <a:off x="2895600" y="2514600"/>
            <a:ext cx="5943600" cy="1676400"/>
          </a:xfrm>
          <a:prstGeom prst="rect">
            <a:avLst/>
          </a:prstGeom>
          <a:ln/>
        </p:spPr>
      </p:pic>
      <p:pic>
        <p:nvPicPr>
          <p:cNvPr id="6" name="image27.gif" descr="year.gif"/>
          <p:cNvPicPr/>
          <p:nvPr/>
        </p:nvPicPr>
        <p:blipFill>
          <a:blip r:embed="rId4"/>
          <a:srcRect l="6410" t="8955" r="6410" b="5970"/>
          <a:stretch>
            <a:fillRect/>
          </a:stretch>
        </p:blipFill>
        <p:spPr>
          <a:xfrm>
            <a:off x="1143000" y="4572000"/>
            <a:ext cx="5999747" cy="1676400"/>
          </a:xfrm>
          <a:prstGeom prst="rect">
            <a:avLst/>
          </a:prstGeo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MONTH(date) </a:t>
            </a:r>
            <a:r>
              <a:rPr lang="en-US" sz="4000" dirty="0" smtClean="0">
                <a:latin typeface="Times New Roman" pitchFamily="18" charset="0"/>
                <a:cs typeface="Times New Roman" pitchFamily="18" charset="0"/>
              </a:rPr>
              <a:t>və</a:t>
            </a:r>
            <a:r>
              <a:rPr lang="en-US" sz="4000" b="1" dirty="0" smtClean="0">
                <a:latin typeface="Times New Roman" pitchFamily="18" charset="0"/>
                <a:cs typeface="Times New Roman" pitchFamily="18" charset="0"/>
              </a:rPr>
              <a:t> MONTHNAME(date)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286000"/>
            <a:ext cx="7200900" cy="914400"/>
          </a:xfrm>
        </p:spPr>
        <p:txBody>
          <a:bodyPr/>
          <a:lstStyle/>
          <a:p>
            <a:pPr lvl="0"/>
            <a:r>
              <a:rPr lang="en-US" dirty="0" smtClean="0">
                <a:latin typeface="Times New Roman" pitchFamily="18" charset="0"/>
                <a:cs typeface="Times New Roman" pitchFamily="18" charset="0"/>
              </a:rPr>
              <a:t>0 - 12 arasında verilən tarixə görə neçənci ay olduğunu ;</a:t>
            </a:r>
          </a:p>
          <a:p>
            <a:pPr lvl="0"/>
            <a:r>
              <a:rPr lang="en-US" dirty="0" smtClean="0">
                <a:latin typeface="Times New Roman" pitchFamily="18" charset="0"/>
                <a:cs typeface="Times New Roman" pitchFamily="18" charset="0"/>
              </a:rPr>
              <a:t>Verilən tarixe göre ayın adını ekrana çıxarır;</a:t>
            </a:r>
          </a:p>
        </p:txBody>
      </p:sp>
      <p:pic>
        <p:nvPicPr>
          <p:cNvPr id="4" name="image21.gif" descr="month.gif"/>
          <p:cNvPicPr/>
          <p:nvPr/>
        </p:nvPicPr>
        <p:blipFill>
          <a:blip r:embed="rId2"/>
          <a:srcRect l="6410" t="9375" r="6410"/>
          <a:stretch>
            <a:fillRect/>
          </a:stretch>
        </p:blipFill>
        <p:spPr>
          <a:xfrm>
            <a:off x="1447800" y="3657600"/>
            <a:ext cx="6253655" cy="1778000"/>
          </a:xfrm>
          <a:prstGeom prst="rect">
            <a:avLst/>
          </a:prstGeo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WEEK(date) </a:t>
            </a:r>
            <a:r>
              <a:rPr lang="en-US" sz="4000" dirty="0" smtClean="0">
                <a:latin typeface="Times New Roman" pitchFamily="18" charset="0"/>
                <a:cs typeface="Times New Roman" pitchFamily="18" charset="0"/>
              </a:rPr>
              <a:t>və</a:t>
            </a:r>
            <a:r>
              <a:rPr lang="en-US" sz="4000" b="1" dirty="0" smtClean="0">
                <a:latin typeface="Times New Roman" pitchFamily="18" charset="0"/>
                <a:cs typeface="Times New Roman" pitchFamily="18" charset="0"/>
              </a:rPr>
              <a:t> WEEKOFYEAR(datetime)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028700" y="2133600"/>
            <a:ext cx="7200900" cy="2057400"/>
          </a:xfrm>
        </p:spPr>
        <p:txBody>
          <a:bodyPr/>
          <a:lstStyle/>
          <a:p>
            <a:pPr lvl="0"/>
            <a:r>
              <a:rPr lang="en-US" dirty="0" smtClean="0">
                <a:latin typeface="Times New Roman" pitchFamily="18" charset="0"/>
                <a:cs typeface="Times New Roman" pitchFamily="18" charset="0"/>
              </a:rPr>
              <a:t>Verilən tarixin ilin neçənci həftəsində olduğunu ekrana verir. 2 arqumentli WEEK(date, mod) funksiyasında ilin ilk  həftənin MONDAY və ya SUNDAY-dən başladığını, həmçinin həftənin 1-53 və ya 0-53 aralığında veriləcəyini göstərmək olar;</a:t>
            </a:r>
          </a:p>
          <a:p>
            <a:pPr lvl="0"/>
            <a:r>
              <a:rPr lang="en-US" dirty="0" smtClean="0">
                <a:latin typeface="Times New Roman" pitchFamily="18" charset="0"/>
                <a:cs typeface="Times New Roman" pitchFamily="18" charset="0"/>
              </a:rPr>
              <a:t>Burada həftə müvafiq tarixə uyğun olaraq 1-53 aralığında göstərilir;</a:t>
            </a:r>
            <a:endParaRPr lang="en-US" dirty="0">
              <a:latin typeface="Times New Roman" pitchFamily="18" charset="0"/>
              <a:cs typeface="Times New Roman" pitchFamily="18" charset="0"/>
            </a:endParaRPr>
          </a:p>
        </p:txBody>
      </p:sp>
      <p:pic>
        <p:nvPicPr>
          <p:cNvPr id="4" name="image12.gif" descr="week.gif"/>
          <p:cNvPicPr/>
          <p:nvPr/>
        </p:nvPicPr>
        <p:blipFill>
          <a:blip r:embed="rId2"/>
          <a:srcRect l="6410" t="9701" r="6410" b="5224"/>
          <a:stretch>
            <a:fillRect/>
          </a:stretch>
        </p:blipFill>
        <p:spPr>
          <a:xfrm>
            <a:off x="1600200" y="4419600"/>
            <a:ext cx="6272463" cy="1752600"/>
          </a:xfrm>
          <a:prstGeom prst="rect">
            <a:avLst/>
          </a:prstGeo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Theme1</Template>
  <TotalTime>286</TotalTime>
  <Words>918</Words>
  <Application>Microsoft Office PowerPoint</Application>
  <PresentationFormat>Экран (4:3)</PresentationFormat>
  <Paragraphs>101</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Franklin Gothic Book</vt:lpstr>
      <vt:lpstr>Times New Roman</vt:lpstr>
      <vt:lpstr>Wingdings</vt:lpstr>
      <vt:lpstr>Theme1</vt:lpstr>
      <vt:lpstr>SQL Date Functions</vt:lpstr>
      <vt:lpstr>MAKEDATE(year, n) və DAYOFYEAR(date)</vt:lpstr>
      <vt:lpstr>TIME_TO_SEC(time) və SEC_TO_TIME(n)</vt:lpstr>
      <vt:lpstr>TO_DAYS(date) və FROM_DAYS(n)</vt:lpstr>
      <vt:lpstr>EXTRACT (type FROM datetime)</vt:lpstr>
      <vt:lpstr>SECOND(datetime) - MINUTE(datetime) - HOUR(datetime) - YEAR(date)</vt:lpstr>
      <vt:lpstr>Презентация PowerPoint</vt:lpstr>
      <vt:lpstr>MONTH(date) və MONTHNAME(date)</vt:lpstr>
      <vt:lpstr>WEEK(date) və WEEKOFYEAR(datetime)</vt:lpstr>
      <vt:lpstr>DAYNAME (date) – DAYOFWEEK (date) – WEEKDAY (date)</vt:lpstr>
      <vt:lpstr>DAY(date) və DAYOFMONTH(date)</vt:lpstr>
      <vt:lpstr>SUBTIME (datetime , time) – DATE (datetime) – TIME (datetime)</vt:lpstr>
      <vt:lpstr>TIMESTAMDIFF (interval, tarix1, tarix2)</vt:lpstr>
      <vt:lpstr>CURDATE(), CURTIME () və NOW ()</vt:lpstr>
      <vt:lpstr>Презентация PowerPoint</vt:lpstr>
      <vt:lpstr>PERIOD_DIFF (date1, date2) and DATEDIFF (date1, date2) and TIMEDIFF (date1, date2)</vt:lpstr>
      <vt:lpstr>Презентация PowerPoint</vt:lpstr>
      <vt:lpstr>ADDDATE (date, interval value)</vt:lpstr>
      <vt:lpstr>Презентация PowerPoint</vt:lpstr>
      <vt:lpstr>Презентация PowerPoint</vt:lpstr>
      <vt:lpstr>SUBDATE (date, INTERVAL value)</vt:lpstr>
      <vt:lpstr>PERIOD_ADD (period, n) </vt:lpstr>
      <vt:lpstr>TIMESTAMPADD (interval, n, date)</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Date Functions</dc:title>
  <dc:creator>Zahid</dc:creator>
  <cp:lastModifiedBy>Пользователь Windows</cp:lastModifiedBy>
  <cp:revision>44</cp:revision>
  <dcterms:created xsi:type="dcterms:W3CDTF">2017-02-09T07:22:12Z</dcterms:created>
  <dcterms:modified xsi:type="dcterms:W3CDTF">2017-02-09T14:04:40Z</dcterms:modified>
</cp:coreProperties>
</file>