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7" r:id="rId3"/>
    <p:sldId id="270" r:id="rId4"/>
    <p:sldId id="272" r:id="rId5"/>
    <p:sldId id="273" r:id="rId6"/>
    <p:sldId id="263" r:id="rId7"/>
    <p:sldId id="267" r:id="rId8"/>
    <p:sldId id="268" r:id="rId9"/>
    <p:sldId id="269" r:id="rId10"/>
    <p:sldId id="258" r:id="rId11"/>
    <p:sldId id="260" r:id="rId12"/>
    <p:sldId id="266" r:id="rId13"/>
    <p:sldId id="262"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74" r:id="rId31"/>
    <p:sldId id="261" r:id="rId3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4599" autoAdjust="0"/>
  </p:normalViewPr>
  <p:slideViewPr>
    <p:cSldViewPr>
      <p:cViewPr>
        <p:scale>
          <a:sx n="75" d="100"/>
          <a:sy n="75" d="100"/>
        </p:scale>
        <p:origin x="360" y="-36"/>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01/06/2021</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01/06/2021</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a:t>
            </a:fld>
            <a:endParaRPr lang="es-ES" dirty="0"/>
          </a:p>
        </p:txBody>
      </p:sp>
    </p:spTree>
    <p:extLst>
      <p:ext uri="{BB962C8B-B14F-4D97-AF65-F5344CB8AC3E}">
        <p14:creationId xmlns:p14="http://schemas.microsoft.com/office/powerpoint/2010/main" val="341958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10</a:t>
            </a:fld>
            <a:endParaRPr lang="es-ES" dirty="0"/>
          </a:p>
        </p:txBody>
      </p:sp>
    </p:spTree>
    <p:extLst>
      <p:ext uri="{BB962C8B-B14F-4D97-AF65-F5344CB8AC3E}">
        <p14:creationId xmlns:p14="http://schemas.microsoft.com/office/powerpoint/2010/main" val="103621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11</a:t>
            </a:fld>
            <a:endParaRPr lang="es-ES" dirty="0"/>
          </a:p>
        </p:txBody>
      </p:sp>
    </p:spTree>
    <p:extLst>
      <p:ext uri="{BB962C8B-B14F-4D97-AF65-F5344CB8AC3E}">
        <p14:creationId xmlns:p14="http://schemas.microsoft.com/office/powerpoint/2010/main" val="328445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12</a:t>
            </a:fld>
            <a:endParaRPr lang="es-ES" dirty="0"/>
          </a:p>
        </p:txBody>
      </p:sp>
    </p:spTree>
    <p:extLst>
      <p:ext uri="{BB962C8B-B14F-4D97-AF65-F5344CB8AC3E}">
        <p14:creationId xmlns:p14="http://schemas.microsoft.com/office/powerpoint/2010/main" val="2490819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13</a:t>
            </a:fld>
            <a:endParaRPr lang="es-ES" dirty="0"/>
          </a:p>
        </p:txBody>
      </p:sp>
    </p:spTree>
    <p:extLst>
      <p:ext uri="{BB962C8B-B14F-4D97-AF65-F5344CB8AC3E}">
        <p14:creationId xmlns:p14="http://schemas.microsoft.com/office/powerpoint/2010/main" val="236567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14</a:t>
            </a:fld>
            <a:endParaRPr lang="es-ES" dirty="0"/>
          </a:p>
        </p:txBody>
      </p:sp>
    </p:spTree>
    <p:extLst>
      <p:ext uri="{BB962C8B-B14F-4D97-AF65-F5344CB8AC3E}">
        <p14:creationId xmlns:p14="http://schemas.microsoft.com/office/powerpoint/2010/main" val="194475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15</a:t>
            </a:fld>
            <a:endParaRPr lang="es-ES" dirty="0"/>
          </a:p>
        </p:txBody>
      </p:sp>
    </p:spTree>
    <p:extLst>
      <p:ext uri="{BB962C8B-B14F-4D97-AF65-F5344CB8AC3E}">
        <p14:creationId xmlns:p14="http://schemas.microsoft.com/office/powerpoint/2010/main" val="39380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16</a:t>
            </a:fld>
            <a:endParaRPr lang="es-ES" dirty="0"/>
          </a:p>
        </p:txBody>
      </p:sp>
    </p:spTree>
    <p:extLst>
      <p:ext uri="{BB962C8B-B14F-4D97-AF65-F5344CB8AC3E}">
        <p14:creationId xmlns:p14="http://schemas.microsoft.com/office/powerpoint/2010/main" val="69422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17</a:t>
            </a:fld>
            <a:endParaRPr lang="es-ES" dirty="0"/>
          </a:p>
        </p:txBody>
      </p:sp>
    </p:spTree>
    <p:extLst>
      <p:ext uri="{BB962C8B-B14F-4D97-AF65-F5344CB8AC3E}">
        <p14:creationId xmlns:p14="http://schemas.microsoft.com/office/powerpoint/2010/main" val="212339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18</a:t>
            </a:fld>
            <a:endParaRPr lang="es-ES" dirty="0"/>
          </a:p>
        </p:txBody>
      </p:sp>
    </p:spTree>
    <p:extLst>
      <p:ext uri="{BB962C8B-B14F-4D97-AF65-F5344CB8AC3E}">
        <p14:creationId xmlns:p14="http://schemas.microsoft.com/office/powerpoint/2010/main" val="126358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19</a:t>
            </a:fld>
            <a:endParaRPr lang="es-ES" dirty="0"/>
          </a:p>
        </p:txBody>
      </p:sp>
    </p:spTree>
    <p:extLst>
      <p:ext uri="{BB962C8B-B14F-4D97-AF65-F5344CB8AC3E}">
        <p14:creationId xmlns:p14="http://schemas.microsoft.com/office/powerpoint/2010/main" val="107928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a:t>
            </a:fld>
            <a:endParaRPr lang="es-ES" dirty="0"/>
          </a:p>
        </p:txBody>
      </p:sp>
    </p:spTree>
    <p:extLst>
      <p:ext uri="{BB962C8B-B14F-4D97-AF65-F5344CB8AC3E}">
        <p14:creationId xmlns:p14="http://schemas.microsoft.com/office/powerpoint/2010/main" val="428567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20</a:t>
            </a:fld>
            <a:endParaRPr lang="es-ES" dirty="0"/>
          </a:p>
        </p:txBody>
      </p:sp>
    </p:spTree>
    <p:extLst>
      <p:ext uri="{BB962C8B-B14F-4D97-AF65-F5344CB8AC3E}">
        <p14:creationId xmlns:p14="http://schemas.microsoft.com/office/powerpoint/2010/main" val="3373256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21</a:t>
            </a:fld>
            <a:endParaRPr lang="es-ES" dirty="0"/>
          </a:p>
        </p:txBody>
      </p:sp>
    </p:spTree>
    <p:extLst>
      <p:ext uri="{BB962C8B-B14F-4D97-AF65-F5344CB8AC3E}">
        <p14:creationId xmlns:p14="http://schemas.microsoft.com/office/powerpoint/2010/main" val="3470679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22</a:t>
            </a:fld>
            <a:endParaRPr lang="es-ES" dirty="0"/>
          </a:p>
        </p:txBody>
      </p:sp>
    </p:spTree>
    <p:extLst>
      <p:ext uri="{BB962C8B-B14F-4D97-AF65-F5344CB8AC3E}">
        <p14:creationId xmlns:p14="http://schemas.microsoft.com/office/powerpoint/2010/main" val="347649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23</a:t>
            </a:fld>
            <a:endParaRPr lang="es-ES" dirty="0"/>
          </a:p>
        </p:txBody>
      </p:sp>
    </p:spTree>
    <p:extLst>
      <p:ext uri="{BB962C8B-B14F-4D97-AF65-F5344CB8AC3E}">
        <p14:creationId xmlns:p14="http://schemas.microsoft.com/office/powerpoint/2010/main" val="580729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24</a:t>
            </a:fld>
            <a:endParaRPr lang="es-ES" dirty="0"/>
          </a:p>
        </p:txBody>
      </p:sp>
    </p:spTree>
    <p:extLst>
      <p:ext uri="{BB962C8B-B14F-4D97-AF65-F5344CB8AC3E}">
        <p14:creationId xmlns:p14="http://schemas.microsoft.com/office/powerpoint/2010/main" val="4115198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25</a:t>
            </a:fld>
            <a:endParaRPr lang="es-ES" dirty="0"/>
          </a:p>
        </p:txBody>
      </p:sp>
    </p:spTree>
    <p:extLst>
      <p:ext uri="{BB962C8B-B14F-4D97-AF65-F5344CB8AC3E}">
        <p14:creationId xmlns:p14="http://schemas.microsoft.com/office/powerpoint/2010/main" val="272578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26</a:t>
            </a:fld>
            <a:endParaRPr lang="es-ES" dirty="0"/>
          </a:p>
        </p:txBody>
      </p:sp>
    </p:spTree>
    <p:extLst>
      <p:ext uri="{BB962C8B-B14F-4D97-AF65-F5344CB8AC3E}">
        <p14:creationId xmlns:p14="http://schemas.microsoft.com/office/powerpoint/2010/main" val="4155205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27</a:t>
            </a:fld>
            <a:endParaRPr lang="es-ES" dirty="0"/>
          </a:p>
        </p:txBody>
      </p:sp>
    </p:spTree>
    <p:extLst>
      <p:ext uri="{BB962C8B-B14F-4D97-AF65-F5344CB8AC3E}">
        <p14:creationId xmlns:p14="http://schemas.microsoft.com/office/powerpoint/2010/main" val="96459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28</a:t>
            </a:fld>
            <a:endParaRPr lang="es-ES" dirty="0"/>
          </a:p>
        </p:txBody>
      </p:sp>
    </p:spTree>
    <p:extLst>
      <p:ext uri="{BB962C8B-B14F-4D97-AF65-F5344CB8AC3E}">
        <p14:creationId xmlns:p14="http://schemas.microsoft.com/office/powerpoint/2010/main" val="3727863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29</a:t>
            </a:fld>
            <a:endParaRPr lang="es-ES" dirty="0"/>
          </a:p>
        </p:txBody>
      </p:sp>
    </p:spTree>
    <p:extLst>
      <p:ext uri="{BB962C8B-B14F-4D97-AF65-F5344CB8AC3E}">
        <p14:creationId xmlns:p14="http://schemas.microsoft.com/office/powerpoint/2010/main" val="242217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a:t>
            </a:fld>
            <a:endParaRPr lang="es-ES" dirty="0"/>
          </a:p>
        </p:txBody>
      </p:sp>
    </p:spTree>
    <p:extLst>
      <p:ext uri="{BB962C8B-B14F-4D97-AF65-F5344CB8AC3E}">
        <p14:creationId xmlns:p14="http://schemas.microsoft.com/office/powerpoint/2010/main" val="2048832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30</a:t>
            </a:fld>
            <a:endParaRPr lang="es-ES" dirty="0"/>
          </a:p>
        </p:txBody>
      </p:sp>
    </p:spTree>
    <p:extLst>
      <p:ext uri="{BB962C8B-B14F-4D97-AF65-F5344CB8AC3E}">
        <p14:creationId xmlns:p14="http://schemas.microsoft.com/office/powerpoint/2010/main" val="517285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31</a:t>
            </a:fld>
            <a:endParaRPr lang="es-ES" dirty="0"/>
          </a:p>
        </p:txBody>
      </p:sp>
    </p:spTree>
    <p:extLst>
      <p:ext uri="{BB962C8B-B14F-4D97-AF65-F5344CB8AC3E}">
        <p14:creationId xmlns:p14="http://schemas.microsoft.com/office/powerpoint/2010/main" val="258736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4</a:t>
            </a:fld>
            <a:endParaRPr lang="es-ES" dirty="0"/>
          </a:p>
        </p:txBody>
      </p:sp>
    </p:spTree>
    <p:extLst>
      <p:ext uri="{BB962C8B-B14F-4D97-AF65-F5344CB8AC3E}">
        <p14:creationId xmlns:p14="http://schemas.microsoft.com/office/powerpoint/2010/main" val="148024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5</a:t>
            </a:fld>
            <a:endParaRPr lang="es-ES" dirty="0"/>
          </a:p>
        </p:txBody>
      </p:sp>
    </p:spTree>
    <p:extLst>
      <p:ext uri="{BB962C8B-B14F-4D97-AF65-F5344CB8AC3E}">
        <p14:creationId xmlns:p14="http://schemas.microsoft.com/office/powerpoint/2010/main" val="19547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6</a:t>
            </a:fld>
            <a:endParaRPr lang="es-ES" dirty="0"/>
          </a:p>
        </p:txBody>
      </p:sp>
    </p:spTree>
    <p:extLst>
      <p:ext uri="{BB962C8B-B14F-4D97-AF65-F5344CB8AC3E}">
        <p14:creationId xmlns:p14="http://schemas.microsoft.com/office/powerpoint/2010/main" val="408323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7</a:t>
            </a:fld>
            <a:endParaRPr lang="es-ES" dirty="0"/>
          </a:p>
        </p:txBody>
      </p:sp>
    </p:spTree>
    <p:extLst>
      <p:ext uri="{BB962C8B-B14F-4D97-AF65-F5344CB8AC3E}">
        <p14:creationId xmlns:p14="http://schemas.microsoft.com/office/powerpoint/2010/main" val="49244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8</a:t>
            </a:fld>
            <a:endParaRPr lang="es-ES" dirty="0"/>
          </a:p>
        </p:txBody>
      </p:sp>
    </p:spTree>
    <p:extLst>
      <p:ext uri="{BB962C8B-B14F-4D97-AF65-F5344CB8AC3E}">
        <p14:creationId xmlns:p14="http://schemas.microsoft.com/office/powerpoint/2010/main" val="278956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9</a:t>
            </a:fld>
            <a:endParaRPr lang="es-ES" dirty="0"/>
          </a:p>
        </p:txBody>
      </p:sp>
    </p:spTree>
    <p:extLst>
      <p:ext uri="{BB962C8B-B14F-4D97-AF65-F5344CB8AC3E}">
        <p14:creationId xmlns:p14="http://schemas.microsoft.com/office/powerpoint/2010/main" val="129666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modificar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01/06/2021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01/06/2021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01/06/2021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01/06/2021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01/06/2021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01/06/2021</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01/06/2021</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01/06/2021</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01/06/2021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01/06/2021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01/06/2021</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812" y="337310"/>
            <a:ext cx="9144000" cy="485775"/>
          </a:xfrm>
        </p:spPr>
        <p:txBody>
          <a:bodyPr rtlCol="0"/>
          <a:lstStyle/>
          <a:p>
            <a:pPr rtl="0"/>
            <a:r>
              <a:rPr lang="es-ES" sz="3600" dirty="0"/>
              <a:t>TEMA:</a:t>
            </a:r>
          </a:p>
        </p:txBody>
      </p:sp>
      <p:sp>
        <p:nvSpPr>
          <p:cNvPr id="3" name="Subtítulo 2"/>
          <p:cNvSpPr>
            <a:spLocks noGrp="1"/>
          </p:cNvSpPr>
          <p:nvPr>
            <p:ph type="subTitle" idx="1"/>
          </p:nvPr>
        </p:nvSpPr>
        <p:spPr>
          <a:xfrm>
            <a:off x="150813" y="4876800"/>
            <a:ext cx="5410199" cy="1643890"/>
          </a:xfrm>
        </p:spPr>
        <p:txBody>
          <a:bodyPr rtlCol="0">
            <a:normAutofit fontScale="85000" lnSpcReduction="20000"/>
          </a:bodyPr>
          <a:lstStyle/>
          <a:p>
            <a:pPr rtl="0"/>
            <a:r>
              <a:rPr lang="es-ES" dirty="0"/>
              <a:t>Universidad Laica Eloy Alfaro de Manabí </a:t>
            </a:r>
          </a:p>
          <a:p>
            <a:pPr rtl="0"/>
            <a:endParaRPr lang="es-ES" dirty="0"/>
          </a:p>
          <a:p>
            <a:pPr rtl="0"/>
            <a:r>
              <a:rPr lang="es-ES" dirty="0"/>
              <a:t>Estudiante: Rommel  Santiago Palma Plua</a:t>
            </a:r>
          </a:p>
          <a:p>
            <a:pPr rtl="0"/>
            <a:endParaRPr lang="es-ES" dirty="0"/>
          </a:p>
          <a:p>
            <a:pPr rtl="0"/>
            <a:r>
              <a:rPr lang="es-ES" dirty="0"/>
              <a:t>Materia: Gestión de base de datos </a:t>
            </a:r>
          </a:p>
          <a:p>
            <a:pPr rtl="0"/>
            <a:endParaRPr lang="es-ES" dirty="0"/>
          </a:p>
          <a:p>
            <a:pPr rtl="0"/>
            <a:r>
              <a:rPr lang="es-ES" dirty="0"/>
              <a:t>Profesor: Robert Wilfrido Moreira Centeno </a:t>
            </a:r>
          </a:p>
        </p:txBody>
      </p:sp>
      <p:sp>
        <p:nvSpPr>
          <p:cNvPr id="4" name="Título 1">
            <a:extLst>
              <a:ext uri="{FF2B5EF4-FFF2-40B4-BE49-F238E27FC236}">
                <a16:creationId xmlns:a16="http://schemas.microsoft.com/office/drawing/2014/main" id="{2F2A03D3-B26A-4726-8DD1-1EE0D2420D29}"/>
              </a:ext>
            </a:extLst>
          </p:cNvPr>
          <p:cNvSpPr txBox="1">
            <a:spLocks/>
          </p:cNvSpPr>
          <p:nvPr/>
        </p:nvSpPr>
        <p:spPr>
          <a:xfrm>
            <a:off x="1522412" y="419100"/>
            <a:ext cx="9144000" cy="1143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s-ES" sz="2400" dirty="0"/>
              <a:t>Universo del discurso de un asilo de ancianos</a:t>
            </a:r>
          </a:p>
        </p:txBody>
      </p:sp>
      <p:sp>
        <p:nvSpPr>
          <p:cNvPr id="5" name="Título 1">
            <a:extLst>
              <a:ext uri="{FF2B5EF4-FFF2-40B4-BE49-F238E27FC236}">
                <a16:creationId xmlns:a16="http://schemas.microsoft.com/office/drawing/2014/main" id="{90181789-7F21-4497-8F4D-01A21CF3194A}"/>
              </a:ext>
            </a:extLst>
          </p:cNvPr>
          <p:cNvSpPr txBox="1">
            <a:spLocks/>
          </p:cNvSpPr>
          <p:nvPr/>
        </p:nvSpPr>
        <p:spPr>
          <a:xfrm>
            <a:off x="150812" y="1916700"/>
            <a:ext cx="9144000" cy="5476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s-ES" sz="3600" dirty="0"/>
              <a:t>OBJETIVO:</a:t>
            </a:r>
          </a:p>
        </p:txBody>
      </p:sp>
      <p:sp>
        <p:nvSpPr>
          <p:cNvPr id="6" name="Título 1">
            <a:extLst>
              <a:ext uri="{FF2B5EF4-FFF2-40B4-BE49-F238E27FC236}">
                <a16:creationId xmlns:a16="http://schemas.microsoft.com/office/drawing/2014/main" id="{BF06BD22-30EB-4FD8-BE1E-5F71878CC9C6}"/>
              </a:ext>
            </a:extLst>
          </p:cNvPr>
          <p:cNvSpPr txBox="1">
            <a:spLocks/>
          </p:cNvSpPr>
          <p:nvPr/>
        </p:nvSpPr>
        <p:spPr>
          <a:xfrm>
            <a:off x="1522412" y="2818988"/>
            <a:ext cx="9144000" cy="1143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just"/>
            <a:r>
              <a:rPr lang="es-ES" sz="2400" dirty="0"/>
              <a:t>Analizar los procesos que se realizan dentro de un asilo de ancianos y realizar una estructura de base de datos que se adapte al sector.</a:t>
            </a:r>
          </a:p>
        </p:txBody>
      </p:sp>
      <p:pic>
        <p:nvPicPr>
          <p:cNvPr id="1026" name="Picture 2" descr="UNIVERSIDAD LAICA &quot;ELOY ALFARO&quot; DE MANABI: Página de inicio">
            <a:extLst>
              <a:ext uri="{FF2B5EF4-FFF2-40B4-BE49-F238E27FC236}">
                <a16:creationId xmlns:a16="http://schemas.microsoft.com/office/drawing/2014/main" id="{97C0FB62-3CD6-4727-B8FC-804776023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2" y="184805"/>
            <a:ext cx="3333751" cy="79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6">
            <a:extLst>
              <a:ext uri="{FF2B5EF4-FFF2-40B4-BE49-F238E27FC236}">
                <a16:creationId xmlns:a16="http://schemas.microsoft.com/office/drawing/2014/main" id="{586D2DE0-295A-4A7A-87C0-FAC529BCA0A2}"/>
              </a:ext>
            </a:extLst>
          </p:cNvPr>
          <p:cNvSpPr>
            <a:spLocks noGrp="1"/>
          </p:cNvSpPr>
          <p:nvPr>
            <p:ph type="title"/>
          </p:nvPr>
        </p:nvSpPr>
        <p:spPr>
          <a:xfrm>
            <a:off x="11664" y="226944"/>
            <a:ext cx="6692348" cy="381000"/>
          </a:xfrm>
        </p:spPr>
        <p:txBody>
          <a:bodyPr>
            <a:noAutofit/>
          </a:bodyPr>
          <a:lstStyle/>
          <a:p>
            <a:r>
              <a:rPr lang="es-ES" sz="2900" dirty="0"/>
              <a:t>Creación de tablas en PostgreSQL</a:t>
            </a:r>
          </a:p>
        </p:txBody>
      </p:sp>
      <p:pic>
        <p:nvPicPr>
          <p:cNvPr id="3" name="Picture 2" descr="UNIVERSIDAD LAICA &quot;ELOY ALFARO&quot; DE MANABI: Página de inicio">
            <a:extLst>
              <a:ext uri="{FF2B5EF4-FFF2-40B4-BE49-F238E27FC236}">
                <a16:creationId xmlns:a16="http://schemas.microsoft.com/office/drawing/2014/main" id="{A0884E98-9871-4078-BA80-F6CC211BF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8212" y="102082"/>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4E7D0472-B08A-4B32-B99E-8507D0C39CBB}"/>
              </a:ext>
            </a:extLst>
          </p:cNvPr>
          <p:cNvPicPr>
            <a:picLocks noChangeAspect="1"/>
          </p:cNvPicPr>
          <p:nvPr/>
        </p:nvPicPr>
        <p:blipFill>
          <a:blip r:embed="rId4"/>
          <a:stretch>
            <a:fillRect/>
          </a:stretch>
        </p:blipFill>
        <p:spPr>
          <a:xfrm>
            <a:off x="20962" y="698658"/>
            <a:ext cx="6073450" cy="6159342"/>
          </a:xfrm>
          <a:prstGeom prst="rect">
            <a:avLst/>
          </a:prstGeom>
        </p:spPr>
      </p:pic>
      <p:pic>
        <p:nvPicPr>
          <p:cNvPr id="9" name="Imagen 8">
            <a:extLst>
              <a:ext uri="{FF2B5EF4-FFF2-40B4-BE49-F238E27FC236}">
                <a16:creationId xmlns:a16="http://schemas.microsoft.com/office/drawing/2014/main" id="{EEDE857A-3C46-4F81-8490-FF5DCF4B2D2B}"/>
              </a:ext>
            </a:extLst>
          </p:cNvPr>
          <p:cNvPicPr>
            <a:picLocks noChangeAspect="1"/>
          </p:cNvPicPr>
          <p:nvPr/>
        </p:nvPicPr>
        <p:blipFill>
          <a:blip r:embed="rId5"/>
          <a:stretch>
            <a:fillRect/>
          </a:stretch>
        </p:blipFill>
        <p:spPr>
          <a:xfrm>
            <a:off x="6115376" y="698658"/>
            <a:ext cx="6073450" cy="6159342"/>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6">
            <a:extLst>
              <a:ext uri="{FF2B5EF4-FFF2-40B4-BE49-F238E27FC236}">
                <a16:creationId xmlns:a16="http://schemas.microsoft.com/office/drawing/2014/main" id="{E1D80C80-D673-4EB1-97C0-D70472355598}"/>
              </a:ext>
            </a:extLst>
          </p:cNvPr>
          <p:cNvSpPr>
            <a:spLocks noGrp="1"/>
          </p:cNvSpPr>
          <p:nvPr>
            <p:ph type="title"/>
          </p:nvPr>
        </p:nvSpPr>
        <p:spPr>
          <a:xfrm>
            <a:off x="11664" y="226944"/>
            <a:ext cx="6920948" cy="381000"/>
          </a:xfrm>
        </p:spPr>
        <p:txBody>
          <a:bodyPr>
            <a:noAutofit/>
          </a:bodyPr>
          <a:lstStyle/>
          <a:p>
            <a:r>
              <a:rPr lang="es-ES" sz="2900" dirty="0"/>
              <a:t>Creación de tablas en PostgreSQL</a:t>
            </a:r>
          </a:p>
        </p:txBody>
      </p:sp>
      <p:pic>
        <p:nvPicPr>
          <p:cNvPr id="3" name="Picture 2" descr="UNIVERSIDAD LAICA &quot;ELOY ALFARO&quot; DE MANABI: Página de inicio">
            <a:extLst>
              <a:ext uri="{FF2B5EF4-FFF2-40B4-BE49-F238E27FC236}">
                <a16:creationId xmlns:a16="http://schemas.microsoft.com/office/drawing/2014/main" id="{E6A6F652-4A00-42BD-BE58-7935077172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8212" y="102082"/>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34038D3A-6828-4C1A-AC46-4179ACEBE50D}"/>
              </a:ext>
            </a:extLst>
          </p:cNvPr>
          <p:cNvPicPr>
            <a:picLocks noChangeAspect="1"/>
          </p:cNvPicPr>
          <p:nvPr/>
        </p:nvPicPr>
        <p:blipFill>
          <a:blip r:embed="rId4"/>
          <a:stretch>
            <a:fillRect/>
          </a:stretch>
        </p:blipFill>
        <p:spPr>
          <a:xfrm>
            <a:off x="0" y="914400"/>
            <a:ext cx="6094412" cy="5943600"/>
          </a:xfrm>
          <a:prstGeom prst="rect">
            <a:avLst/>
          </a:prstGeom>
        </p:spPr>
      </p:pic>
      <p:pic>
        <p:nvPicPr>
          <p:cNvPr id="9" name="Imagen 8">
            <a:extLst>
              <a:ext uri="{FF2B5EF4-FFF2-40B4-BE49-F238E27FC236}">
                <a16:creationId xmlns:a16="http://schemas.microsoft.com/office/drawing/2014/main" id="{2DD1A685-FF92-42B0-B3AC-5DCF525F66F1}"/>
              </a:ext>
            </a:extLst>
          </p:cNvPr>
          <p:cNvPicPr>
            <a:picLocks noChangeAspect="1"/>
          </p:cNvPicPr>
          <p:nvPr/>
        </p:nvPicPr>
        <p:blipFill>
          <a:blip r:embed="rId5"/>
          <a:stretch>
            <a:fillRect/>
          </a:stretch>
        </p:blipFill>
        <p:spPr>
          <a:xfrm>
            <a:off x="6094413" y="914400"/>
            <a:ext cx="6094412" cy="594360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1C44022-49B6-40A0-903E-89757D982438}"/>
              </a:ext>
            </a:extLst>
          </p:cNvPr>
          <p:cNvSpPr>
            <a:spLocks noGrp="1"/>
          </p:cNvSpPr>
          <p:nvPr>
            <p:ph type="title"/>
          </p:nvPr>
        </p:nvSpPr>
        <p:spPr>
          <a:xfrm>
            <a:off x="11664" y="226944"/>
            <a:ext cx="6920948" cy="381000"/>
          </a:xfrm>
        </p:spPr>
        <p:txBody>
          <a:bodyPr>
            <a:noAutofit/>
          </a:bodyPr>
          <a:lstStyle/>
          <a:p>
            <a:r>
              <a:rPr lang="es-ES" sz="2900" dirty="0"/>
              <a:t>Creación de tablas en PostgreSQL</a:t>
            </a:r>
          </a:p>
        </p:txBody>
      </p:sp>
      <p:pic>
        <p:nvPicPr>
          <p:cNvPr id="8" name="Picture 2" descr="UNIVERSIDAD LAICA &quot;ELOY ALFARO&quot; DE MANABI: Página de inicio">
            <a:extLst>
              <a:ext uri="{FF2B5EF4-FFF2-40B4-BE49-F238E27FC236}">
                <a16:creationId xmlns:a16="http://schemas.microsoft.com/office/drawing/2014/main" id="{18507674-3C85-4B78-B51A-7871780747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8212" y="102082"/>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4CEF061-816B-416F-A430-420E98E94A40}"/>
              </a:ext>
            </a:extLst>
          </p:cNvPr>
          <p:cNvPicPr>
            <a:picLocks noChangeAspect="1"/>
          </p:cNvPicPr>
          <p:nvPr/>
        </p:nvPicPr>
        <p:blipFill>
          <a:blip r:embed="rId4"/>
          <a:stretch>
            <a:fillRect/>
          </a:stretch>
        </p:blipFill>
        <p:spPr>
          <a:xfrm>
            <a:off x="1" y="1010398"/>
            <a:ext cx="5865812" cy="5847601"/>
          </a:xfrm>
          <a:prstGeom prst="rect">
            <a:avLst/>
          </a:prstGeom>
        </p:spPr>
      </p:pic>
      <p:pic>
        <p:nvPicPr>
          <p:cNvPr id="5" name="Imagen 4">
            <a:extLst>
              <a:ext uri="{FF2B5EF4-FFF2-40B4-BE49-F238E27FC236}">
                <a16:creationId xmlns:a16="http://schemas.microsoft.com/office/drawing/2014/main" id="{77B7C3C7-5EE8-482B-9E61-0EC6AF0787F3}"/>
              </a:ext>
            </a:extLst>
          </p:cNvPr>
          <p:cNvPicPr>
            <a:picLocks noChangeAspect="1"/>
          </p:cNvPicPr>
          <p:nvPr/>
        </p:nvPicPr>
        <p:blipFill>
          <a:blip r:embed="rId5"/>
          <a:stretch>
            <a:fillRect/>
          </a:stretch>
        </p:blipFill>
        <p:spPr>
          <a:xfrm>
            <a:off x="5865812" y="1010398"/>
            <a:ext cx="6323013" cy="5847600"/>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11664" y="226944"/>
            <a:ext cx="6844748"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Creación de tablas en PostgreSQL</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37A0F79-B2B6-4CB7-AE16-A0DCFDA60DAA}"/>
              </a:ext>
            </a:extLst>
          </p:cNvPr>
          <p:cNvPicPr>
            <a:picLocks noChangeAspect="1"/>
          </p:cNvPicPr>
          <p:nvPr/>
        </p:nvPicPr>
        <p:blipFill>
          <a:blip r:embed="rId4"/>
          <a:stretch>
            <a:fillRect/>
          </a:stretch>
        </p:blipFill>
        <p:spPr>
          <a:xfrm>
            <a:off x="-1588" y="1066800"/>
            <a:ext cx="6248400" cy="5791200"/>
          </a:xfrm>
          <a:prstGeom prst="rect">
            <a:avLst/>
          </a:prstGeom>
        </p:spPr>
      </p:pic>
      <p:pic>
        <p:nvPicPr>
          <p:cNvPr id="8" name="Imagen 7">
            <a:extLst>
              <a:ext uri="{FF2B5EF4-FFF2-40B4-BE49-F238E27FC236}">
                <a16:creationId xmlns:a16="http://schemas.microsoft.com/office/drawing/2014/main" id="{0D2165CB-0934-4CF7-8A2A-A54D2F5AE4F5}"/>
              </a:ext>
            </a:extLst>
          </p:cNvPr>
          <p:cNvPicPr>
            <a:picLocks noChangeAspect="1"/>
          </p:cNvPicPr>
          <p:nvPr/>
        </p:nvPicPr>
        <p:blipFill>
          <a:blip r:embed="rId5"/>
          <a:stretch>
            <a:fillRect/>
          </a:stretch>
        </p:blipFill>
        <p:spPr>
          <a:xfrm>
            <a:off x="6246812" y="1066800"/>
            <a:ext cx="5942013" cy="5791200"/>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11664" y="226944"/>
            <a:ext cx="6768548"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Creación de tablas en PostgreSQL</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57680DF-A7FE-4300-8FC4-B72AD073A3A8}"/>
              </a:ext>
            </a:extLst>
          </p:cNvPr>
          <p:cNvPicPr>
            <a:picLocks noChangeAspect="1"/>
          </p:cNvPicPr>
          <p:nvPr/>
        </p:nvPicPr>
        <p:blipFill>
          <a:blip r:embed="rId4"/>
          <a:stretch>
            <a:fillRect/>
          </a:stretch>
        </p:blipFill>
        <p:spPr>
          <a:xfrm>
            <a:off x="11664" y="990600"/>
            <a:ext cx="6920948" cy="5867400"/>
          </a:xfrm>
          <a:prstGeom prst="rect">
            <a:avLst/>
          </a:prstGeom>
        </p:spPr>
      </p:pic>
    </p:spTree>
    <p:extLst>
      <p:ext uri="{BB962C8B-B14F-4D97-AF65-F5344CB8AC3E}">
        <p14:creationId xmlns:p14="http://schemas.microsoft.com/office/powerpoint/2010/main" val="410421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491948"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Llaves foráneas </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E6A2DBD3-2034-49EE-813C-B4C1E547A412}"/>
              </a:ext>
            </a:extLst>
          </p:cNvPr>
          <p:cNvPicPr>
            <a:picLocks noChangeAspect="1"/>
          </p:cNvPicPr>
          <p:nvPr/>
        </p:nvPicPr>
        <p:blipFill>
          <a:blip r:embed="rId4"/>
          <a:stretch>
            <a:fillRect/>
          </a:stretch>
        </p:blipFill>
        <p:spPr>
          <a:xfrm>
            <a:off x="0" y="1143000"/>
            <a:ext cx="5942012" cy="5715000"/>
          </a:xfrm>
          <a:prstGeom prst="rect">
            <a:avLst/>
          </a:prstGeom>
        </p:spPr>
      </p:pic>
      <p:pic>
        <p:nvPicPr>
          <p:cNvPr id="9" name="Imagen 8">
            <a:extLst>
              <a:ext uri="{FF2B5EF4-FFF2-40B4-BE49-F238E27FC236}">
                <a16:creationId xmlns:a16="http://schemas.microsoft.com/office/drawing/2014/main" id="{B76A1EE4-C02B-4C7C-803F-4E0EF23D8BF1}"/>
              </a:ext>
            </a:extLst>
          </p:cNvPr>
          <p:cNvPicPr>
            <a:picLocks noChangeAspect="1"/>
          </p:cNvPicPr>
          <p:nvPr/>
        </p:nvPicPr>
        <p:blipFill>
          <a:blip r:embed="rId5"/>
          <a:stretch>
            <a:fillRect/>
          </a:stretch>
        </p:blipFill>
        <p:spPr>
          <a:xfrm>
            <a:off x="5942012" y="1143001"/>
            <a:ext cx="6246813" cy="5715000"/>
          </a:xfrm>
          <a:prstGeom prst="rect">
            <a:avLst/>
          </a:prstGeom>
        </p:spPr>
      </p:pic>
    </p:spTree>
    <p:extLst>
      <p:ext uri="{BB962C8B-B14F-4D97-AF65-F5344CB8AC3E}">
        <p14:creationId xmlns:p14="http://schemas.microsoft.com/office/powerpoint/2010/main" val="131724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491948"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Llaves foráneas </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CC36DB5-485B-4CD9-824F-BFDAEEF54965}"/>
              </a:ext>
            </a:extLst>
          </p:cNvPr>
          <p:cNvPicPr>
            <a:picLocks noChangeAspect="1"/>
          </p:cNvPicPr>
          <p:nvPr/>
        </p:nvPicPr>
        <p:blipFill>
          <a:blip r:embed="rId4"/>
          <a:stretch>
            <a:fillRect/>
          </a:stretch>
        </p:blipFill>
        <p:spPr>
          <a:xfrm>
            <a:off x="0" y="1219200"/>
            <a:ext cx="6094412" cy="5638800"/>
          </a:xfrm>
          <a:prstGeom prst="rect">
            <a:avLst/>
          </a:prstGeom>
        </p:spPr>
      </p:pic>
      <p:pic>
        <p:nvPicPr>
          <p:cNvPr id="8" name="Imagen 7">
            <a:extLst>
              <a:ext uri="{FF2B5EF4-FFF2-40B4-BE49-F238E27FC236}">
                <a16:creationId xmlns:a16="http://schemas.microsoft.com/office/drawing/2014/main" id="{A2E779F5-24E7-427E-B7CA-5540318AFC9E}"/>
              </a:ext>
            </a:extLst>
          </p:cNvPr>
          <p:cNvPicPr>
            <a:picLocks noChangeAspect="1"/>
          </p:cNvPicPr>
          <p:nvPr/>
        </p:nvPicPr>
        <p:blipFill>
          <a:blip r:embed="rId5"/>
          <a:stretch>
            <a:fillRect/>
          </a:stretch>
        </p:blipFill>
        <p:spPr>
          <a:xfrm>
            <a:off x="6094412" y="1219200"/>
            <a:ext cx="6094413" cy="5638800"/>
          </a:xfrm>
          <a:prstGeom prst="rect">
            <a:avLst/>
          </a:prstGeom>
        </p:spPr>
      </p:pic>
    </p:spTree>
    <p:extLst>
      <p:ext uri="{BB962C8B-B14F-4D97-AF65-F5344CB8AC3E}">
        <p14:creationId xmlns:p14="http://schemas.microsoft.com/office/powerpoint/2010/main" val="2735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491948"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Llaves foráneas </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F776E29-64A1-4871-BA9F-B75994DC00BA}"/>
              </a:ext>
            </a:extLst>
          </p:cNvPr>
          <p:cNvPicPr>
            <a:picLocks noChangeAspect="1"/>
          </p:cNvPicPr>
          <p:nvPr/>
        </p:nvPicPr>
        <p:blipFill>
          <a:blip r:embed="rId4"/>
          <a:stretch>
            <a:fillRect/>
          </a:stretch>
        </p:blipFill>
        <p:spPr>
          <a:xfrm>
            <a:off x="0" y="1215571"/>
            <a:ext cx="6170612" cy="5642429"/>
          </a:xfrm>
          <a:prstGeom prst="rect">
            <a:avLst/>
          </a:prstGeom>
        </p:spPr>
      </p:pic>
      <p:pic>
        <p:nvPicPr>
          <p:cNvPr id="8" name="Imagen 7">
            <a:extLst>
              <a:ext uri="{FF2B5EF4-FFF2-40B4-BE49-F238E27FC236}">
                <a16:creationId xmlns:a16="http://schemas.microsoft.com/office/drawing/2014/main" id="{18512493-A0B9-4D39-A1C7-22118026A737}"/>
              </a:ext>
            </a:extLst>
          </p:cNvPr>
          <p:cNvPicPr>
            <a:picLocks noChangeAspect="1"/>
          </p:cNvPicPr>
          <p:nvPr/>
        </p:nvPicPr>
        <p:blipFill>
          <a:blip r:embed="rId5"/>
          <a:stretch>
            <a:fillRect/>
          </a:stretch>
        </p:blipFill>
        <p:spPr>
          <a:xfrm>
            <a:off x="6170612" y="1215571"/>
            <a:ext cx="6034768" cy="5642429"/>
          </a:xfrm>
          <a:prstGeom prst="rect">
            <a:avLst/>
          </a:prstGeom>
        </p:spPr>
      </p:pic>
    </p:spTree>
    <p:extLst>
      <p:ext uri="{BB962C8B-B14F-4D97-AF65-F5344CB8AC3E}">
        <p14:creationId xmlns:p14="http://schemas.microsoft.com/office/powerpoint/2010/main" val="284396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B1797292-1026-4DBD-8720-D0B1760D7DC9}"/>
              </a:ext>
            </a:extLst>
          </p:cNvPr>
          <p:cNvPicPr>
            <a:picLocks noChangeAspect="1"/>
          </p:cNvPicPr>
          <p:nvPr/>
        </p:nvPicPr>
        <p:blipFill>
          <a:blip r:embed="rId4"/>
          <a:stretch>
            <a:fillRect/>
          </a:stretch>
        </p:blipFill>
        <p:spPr>
          <a:xfrm>
            <a:off x="0" y="1206500"/>
            <a:ext cx="5484812" cy="3657600"/>
          </a:xfrm>
          <a:prstGeom prst="rect">
            <a:avLst/>
          </a:prstGeom>
        </p:spPr>
      </p:pic>
      <p:pic>
        <p:nvPicPr>
          <p:cNvPr id="13" name="Imagen 12">
            <a:extLst>
              <a:ext uri="{FF2B5EF4-FFF2-40B4-BE49-F238E27FC236}">
                <a16:creationId xmlns:a16="http://schemas.microsoft.com/office/drawing/2014/main" id="{53E5E9C7-2868-4F64-915C-AD9C8D4EE7CA}"/>
              </a:ext>
            </a:extLst>
          </p:cNvPr>
          <p:cNvPicPr>
            <a:picLocks noChangeAspect="1"/>
          </p:cNvPicPr>
          <p:nvPr/>
        </p:nvPicPr>
        <p:blipFill>
          <a:blip r:embed="rId5"/>
          <a:stretch>
            <a:fillRect/>
          </a:stretch>
        </p:blipFill>
        <p:spPr>
          <a:xfrm>
            <a:off x="5484812" y="1206500"/>
            <a:ext cx="6568782" cy="4965700"/>
          </a:xfrm>
          <a:prstGeom prst="rect">
            <a:avLst/>
          </a:prstGeom>
        </p:spPr>
      </p:pic>
    </p:spTree>
    <p:extLst>
      <p:ext uri="{BB962C8B-B14F-4D97-AF65-F5344CB8AC3E}">
        <p14:creationId xmlns:p14="http://schemas.microsoft.com/office/powerpoint/2010/main" val="133453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9D7060D-A3D9-4A6F-ACAB-A3638620BB5C}"/>
              </a:ext>
            </a:extLst>
          </p:cNvPr>
          <p:cNvPicPr>
            <a:picLocks noChangeAspect="1"/>
          </p:cNvPicPr>
          <p:nvPr/>
        </p:nvPicPr>
        <p:blipFill>
          <a:blip r:embed="rId4"/>
          <a:stretch>
            <a:fillRect/>
          </a:stretch>
        </p:blipFill>
        <p:spPr>
          <a:xfrm>
            <a:off x="150812" y="1181100"/>
            <a:ext cx="9525000" cy="4991100"/>
          </a:xfrm>
          <a:prstGeom prst="rect">
            <a:avLst/>
          </a:prstGeom>
        </p:spPr>
      </p:pic>
    </p:spTree>
    <p:extLst>
      <p:ext uri="{BB962C8B-B14F-4D97-AF65-F5344CB8AC3E}">
        <p14:creationId xmlns:p14="http://schemas.microsoft.com/office/powerpoint/2010/main" val="52405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4" y="533400"/>
            <a:ext cx="1828798" cy="1020762"/>
          </a:xfrm>
        </p:spPr>
        <p:txBody>
          <a:bodyPr rtlCol="0"/>
          <a:lstStyle/>
          <a:p>
            <a:r>
              <a:rPr lang="es-ES" dirty="0"/>
              <a:t>Índice</a:t>
            </a:r>
          </a:p>
        </p:txBody>
      </p:sp>
      <p:sp>
        <p:nvSpPr>
          <p:cNvPr id="14" name="Marcador de posición de contenido 13"/>
          <p:cNvSpPr>
            <a:spLocks noGrp="1"/>
          </p:cNvSpPr>
          <p:nvPr>
            <p:ph idx="1"/>
          </p:nvPr>
        </p:nvSpPr>
        <p:spPr>
          <a:xfrm>
            <a:off x="4799012" y="1752600"/>
            <a:ext cx="7010400" cy="4876800"/>
          </a:xfrm>
        </p:spPr>
        <p:txBody>
          <a:bodyPr rtlCol="0">
            <a:normAutofit/>
          </a:bodyPr>
          <a:lstStyle/>
          <a:p>
            <a:pPr algn="just" rtl="0"/>
            <a:r>
              <a:rPr lang="es-ES" dirty="0"/>
              <a:t>Universo del discurso </a:t>
            </a:r>
          </a:p>
          <a:p>
            <a:pPr algn="just" rtl="0"/>
            <a:r>
              <a:rPr lang="es-ES" dirty="0"/>
              <a:t>Modelo lógico de la base de datos</a:t>
            </a:r>
          </a:p>
          <a:p>
            <a:pPr algn="just" rtl="0"/>
            <a:r>
              <a:rPr lang="es-ES" dirty="0"/>
              <a:t>Sentencias de inserción de la base de datos </a:t>
            </a:r>
          </a:p>
          <a:p>
            <a:pPr algn="just" rtl="0"/>
            <a:r>
              <a:rPr lang="es-ES" dirty="0"/>
              <a:t>Resultado de las consultas </a:t>
            </a:r>
          </a:p>
          <a:p>
            <a:pPr algn="just"/>
            <a:r>
              <a:rPr lang="es-ES" dirty="0"/>
              <a:t>Enlaces(Enlace en GitHub creación de tablas , Enlace en GitHub inserción de la base de datos y resultado de las consultas)</a:t>
            </a:r>
          </a:p>
          <a:p>
            <a:pPr algn="just"/>
            <a:r>
              <a:rPr lang="es-ES" dirty="0"/>
              <a:t>Conclusiones </a:t>
            </a:r>
          </a:p>
          <a:p>
            <a:pPr rtl="0"/>
            <a:endParaRPr lang="es-ES" dirty="0"/>
          </a:p>
          <a:p>
            <a:pPr rtl="0"/>
            <a:endParaRPr lang="es-ES" dirty="0"/>
          </a:p>
        </p:txBody>
      </p:sp>
      <p:pic>
        <p:nvPicPr>
          <p:cNvPr id="4" name="Picture 2" descr="UNIVERSIDAD LAICA &quot;ELOY ALFARO&quot; DE MANABI: Página de inicio">
            <a:extLst>
              <a:ext uri="{FF2B5EF4-FFF2-40B4-BE49-F238E27FC236}">
                <a16:creationId xmlns:a16="http://schemas.microsoft.com/office/drawing/2014/main" id="{D0A1C1FE-C70D-47A6-84C4-6BD9026C0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212" y="138008"/>
            <a:ext cx="3333751" cy="79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10D331F-3C52-412A-8431-A8F7BA38F785}"/>
              </a:ext>
            </a:extLst>
          </p:cNvPr>
          <p:cNvPicPr>
            <a:picLocks noChangeAspect="1"/>
          </p:cNvPicPr>
          <p:nvPr/>
        </p:nvPicPr>
        <p:blipFill>
          <a:blip r:embed="rId4"/>
          <a:stretch>
            <a:fillRect/>
          </a:stretch>
        </p:blipFill>
        <p:spPr>
          <a:xfrm>
            <a:off x="24916" y="1143000"/>
            <a:ext cx="6450496" cy="5715000"/>
          </a:xfrm>
          <a:prstGeom prst="rect">
            <a:avLst/>
          </a:prstGeom>
        </p:spPr>
      </p:pic>
      <p:pic>
        <p:nvPicPr>
          <p:cNvPr id="7" name="Imagen 6">
            <a:extLst>
              <a:ext uri="{FF2B5EF4-FFF2-40B4-BE49-F238E27FC236}">
                <a16:creationId xmlns:a16="http://schemas.microsoft.com/office/drawing/2014/main" id="{0E4A5D8B-52BF-4B5F-96A4-F4D277BBA90F}"/>
              </a:ext>
            </a:extLst>
          </p:cNvPr>
          <p:cNvPicPr>
            <a:picLocks noChangeAspect="1"/>
          </p:cNvPicPr>
          <p:nvPr/>
        </p:nvPicPr>
        <p:blipFill>
          <a:blip r:embed="rId5"/>
          <a:stretch>
            <a:fillRect/>
          </a:stretch>
        </p:blipFill>
        <p:spPr>
          <a:xfrm>
            <a:off x="6475412" y="1143000"/>
            <a:ext cx="5713413" cy="5715000"/>
          </a:xfrm>
          <a:prstGeom prst="rect">
            <a:avLst/>
          </a:prstGeom>
        </p:spPr>
      </p:pic>
    </p:spTree>
    <p:extLst>
      <p:ext uri="{BB962C8B-B14F-4D97-AF65-F5344CB8AC3E}">
        <p14:creationId xmlns:p14="http://schemas.microsoft.com/office/powerpoint/2010/main" val="295559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125245C-FDC3-4E04-8D30-9393BFF420A3}"/>
              </a:ext>
            </a:extLst>
          </p:cNvPr>
          <p:cNvPicPr>
            <a:picLocks noChangeAspect="1"/>
          </p:cNvPicPr>
          <p:nvPr/>
        </p:nvPicPr>
        <p:blipFill>
          <a:blip r:embed="rId4"/>
          <a:stretch>
            <a:fillRect/>
          </a:stretch>
        </p:blipFill>
        <p:spPr>
          <a:xfrm>
            <a:off x="1" y="1143000"/>
            <a:ext cx="11504611" cy="5486400"/>
          </a:xfrm>
          <a:prstGeom prst="rect">
            <a:avLst/>
          </a:prstGeom>
        </p:spPr>
      </p:pic>
    </p:spTree>
    <p:extLst>
      <p:ext uri="{BB962C8B-B14F-4D97-AF65-F5344CB8AC3E}">
        <p14:creationId xmlns:p14="http://schemas.microsoft.com/office/powerpoint/2010/main" val="95209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64D0F951-4709-4758-A2CF-A04DA31E0647}"/>
              </a:ext>
            </a:extLst>
          </p:cNvPr>
          <p:cNvPicPr>
            <a:picLocks noChangeAspect="1"/>
          </p:cNvPicPr>
          <p:nvPr/>
        </p:nvPicPr>
        <p:blipFill>
          <a:blip r:embed="rId4"/>
          <a:stretch>
            <a:fillRect/>
          </a:stretch>
        </p:blipFill>
        <p:spPr>
          <a:xfrm>
            <a:off x="0" y="1015860"/>
            <a:ext cx="11657012" cy="5486399"/>
          </a:xfrm>
          <a:prstGeom prst="rect">
            <a:avLst/>
          </a:prstGeom>
        </p:spPr>
      </p:pic>
    </p:spTree>
    <p:extLst>
      <p:ext uri="{BB962C8B-B14F-4D97-AF65-F5344CB8AC3E}">
        <p14:creationId xmlns:p14="http://schemas.microsoft.com/office/powerpoint/2010/main" val="12621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4311FB0-B333-4C08-9843-8365ACD12715}"/>
              </a:ext>
            </a:extLst>
          </p:cNvPr>
          <p:cNvPicPr>
            <a:picLocks noChangeAspect="1"/>
          </p:cNvPicPr>
          <p:nvPr/>
        </p:nvPicPr>
        <p:blipFill>
          <a:blip r:embed="rId4"/>
          <a:stretch>
            <a:fillRect/>
          </a:stretch>
        </p:blipFill>
        <p:spPr>
          <a:xfrm>
            <a:off x="0" y="1122589"/>
            <a:ext cx="11733212" cy="2750894"/>
          </a:xfrm>
          <a:prstGeom prst="rect">
            <a:avLst/>
          </a:prstGeom>
        </p:spPr>
      </p:pic>
      <p:pic>
        <p:nvPicPr>
          <p:cNvPr id="8" name="Imagen 7">
            <a:extLst>
              <a:ext uri="{FF2B5EF4-FFF2-40B4-BE49-F238E27FC236}">
                <a16:creationId xmlns:a16="http://schemas.microsoft.com/office/drawing/2014/main" id="{116BE626-A15C-4F04-8A71-1A2F846FB2A8}"/>
              </a:ext>
            </a:extLst>
          </p:cNvPr>
          <p:cNvPicPr>
            <a:picLocks noChangeAspect="1"/>
          </p:cNvPicPr>
          <p:nvPr/>
        </p:nvPicPr>
        <p:blipFill>
          <a:blip r:embed="rId5"/>
          <a:stretch>
            <a:fillRect/>
          </a:stretch>
        </p:blipFill>
        <p:spPr>
          <a:xfrm>
            <a:off x="0" y="4107106"/>
            <a:ext cx="11733212" cy="2750894"/>
          </a:xfrm>
          <a:prstGeom prst="rect">
            <a:avLst/>
          </a:prstGeom>
        </p:spPr>
      </p:pic>
    </p:spTree>
    <p:extLst>
      <p:ext uri="{BB962C8B-B14F-4D97-AF65-F5344CB8AC3E}">
        <p14:creationId xmlns:p14="http://schemas.microsoft.com/office/powerpoint/2010/main" val="234850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AC41D41D-39E1-42A3-BB31-EB0B3B65B2D4}"/>
              </a:ext>
            </a:extLst>
          </p:cNvPr>
          <p:cNvPicPr>
            <a:picLocks noChangeAspect="1"/>
          </p:cNvPicPr>
          <p:nvPr/>
        </p:nvPicPr>
        <p:blipFill>
          <a:blip r:embed="rId4"/>
          <a:stretch>
            <a:fillRect/>
          </a:stretch>
        </p:blipFill>
        <p:spPr>
          <a:xfrm>
            <a:off x="-1" y="914400"/>
            <a:ext cx="12188825" cy="2057400"/>
          </a:xfrm>
          <a:prstGeom prst="rect">
            <a:avLst/>
          </a:prstGeom>
        </p:spPr>
      </p:pic>
      <p:pic>
        <p:nvPicPr>
          <p:cNvPr id="8" name="Imagen 7">
            <a:extLst>
              <a:ext uri="{FF2B5EF4-FFF2-40B4-BE49-F238E27FC236}">
                <a16:creationId xmlns:a16="http://schemas.microsoft.com/office/drawing/2014/main" id="{5DC9C639-DE2C-445D-AA5A-F0D774822E8C}"/>
              </a:ext>
            </a:extLst>
          </p:cNvPr>
          <p:cNvPicPr>
            <a:picLocks noChangeAspect="1"/>
          </p:cNvPicPr>
          <p:nvPr/>
        </p:nvPicPr>
        <p:blipFill>
          <a:blip r:embed="rId5"/>
          <a:stretch>
            <a:fillRect/>
          </a:stretch>
        </p:blipFill>
        <p:spPr>
          <a:xfrm>
            <a:off x="0" y="3149459"/>
            <a:ext cx="12188825" cy="2663372"/>
          </a:xfrm>
          <a:prstGeom prst="rect">
            <a:avLst/>
          </a:prstGeom>
        </p:spPr>
      </p:pic>
    </p:spTree>
    <p:extLst>
      <p:ext uri="{BB962C8B-B14F-4D97-AF65-F5344CB8AC3E}">
        <p14:creationId xmlns:p14="http://schemas.microsoft.com/office/powerpoint/2010/main" val="331848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Ingreso de datos a las tablas</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F8972CBF-4EB7-4641-AF87-303C411240D8}"/>
              </a:ext>
            </a:extLst>
          </p:cNvPr>
          <p:cNvPicPr>
            <a:picLocks noChangeAspect="1"/>
          </p:cNvPicPr>
          <p:nvPr/>
        </p:nvPicPr>
        <p:blipFill>
          <a:blip r:embed="rId4"/>
          <a:stretch>
            <a:fillRect/>
          </a:stretch>
        </p:blipFill>
        <p:spPr>
          <a:xfrm>
            <a:off x="0" y="1143000"/>
            <a:ext cx="10971212" cy="2514600"/>
          </a:xfrm>
          <a:prstGeom prst="rect">
            <a:avLst/>
          </a:prstGeom>
        </p:spPr>
      </p:pic>
    </p:spTree>
    <p:extLst>
      <p:ext uri="{BB962C8B-B14F-4D97-AF65-F5344CB8AC3E}">
        <p14:creationId xmlns:p14="http://schemas.microsoft.com/office/powerpoint/2010/main" val="19136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6246812"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Consultas SQL #1</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D92B27D-138B-4474-A053-39383784413E}"/>
              </a:ext>
            </a:extLst>
          </p:cNvPr>
          <p:cNvSpPr txBox="1"/>
          <p:nvPr/>
        </p:nvSpPr>
        <p:spPr>
          <a:xfrm>
            <a:off x="31069" y="990600"/>
            <a:ext cx="11854543" cy="671915"/>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su especialidad, numero de pacientes ancianos </a:t>
            </a:r>
            <a:r>
              <a:rPr lang="es-ES" dirty="0">
                <a:latin typeface="Calibri" panose="020F0502020204030204" pitchFamily="34" charset="0"/>
                <a:ea typeface="Calibri" panose="020F0502020204030204" pitchFamily="34" charset="0"/>
                <a:cs typeface="Times New Roman" panose="02020603050405020304" pitchFamily="18" charset="0"/>
              </a:rPr>
              <a:t>atendidos</a:t>
            </a:r>
            <a:r>
              <a:rPr lang="es-ES" sz="1800" dirty="0">
                <a:effectLst/>
                <a:latin typeface="Calibri" panose="020F0502020204030204" pitchFamily="34" charset="0"/>
                <a:ea typeface="Calibri" panose="020F0502020204030204" pitchFamily="34" charset="0"/>
                <a:cs typeface="Times New Roman" panose="02020603050405020304" pitchFamily="18" charset="0"/>
              </a:rPr>
              <a:t> por cada uno según su especialidad </a:t>
            </a:r>
          </a:p>
        </p:txBody>
      </p:sp>
      <p:pic>
        <p:nvPicPr>
          <p:cNvPr id="3" name="Imagen 2">
            <a:extLst>
              <a:ext uri="{FF2B5EF4-FFF2-40B4-BE49-F238E27FC236}">
                <a16:creationId xmlns:a16="http://schemas.microsoft.com/office/drawing/2014/main" id="{572FE937-C72D-4307-BEE5-18CE1B235E14}"/>
              </a:ext>
            </a:extLst>
          </p:cNvPr>
          <p:cNvPicPr>
            <a:picLocks noChangeAspect="1"/>
          </p:cNvPicPr>
          <p:nvPr/>
        </p:nvPicPr>
        <p:blipFill>
          <a:blip r:embed="rId4"/>
          <a:stretch>
            <a:fillRect/>
          </a:stretch>
        </p:blipFill>
        <p:spPr>
          <a:xfrm>
            <a:off x="227012" y="1692332"/>
            <a:ext cx="10896600" cy="1736668"/>
          </a:xfrm>
          <a:prstGeom prst="rect">
            <a:avLst/>
          </a:prstGeom>
        </p:spPr>
      </p:pic>
      <p:pic>
        <p:nvPicPr>
          <p:cNvPr id="9" name="Imagen 8">
            <a:extLst>
              <a:ext uri="{FF2B5EF4-FFF2-40B4-BE49-F238E27FC236}">
                <a16:creationId xmlns:a16="http://schemas.microsoft.com/office/drawing/2014/main" id="{B74CB038-36C5-43B4-AA0D-7D282DA24C63}"/>
              </a:ext>
            </a:extLst>
          </p:cNvPr>
          <p:cNvPicPr>
            <a:picLocks noChangeAspect="1"/>
          </p:cNvPicPr>
          <p:nvPr/>
        </p:nvPicPr>
        <p:blipFill>
          <a:blip r:embed="rId5"/>
          <a:stretch>
            <a:fillRect/>
          </a:stretch>
        </p:blipFill>
        <p:spPr>
          <a:xfrm>
            <a:off x="227012" y="3458817"/>
            <a:ext cx="10896600" cy="2103783"/>
          </a:xfrm>
          <a:prstGeom prst="rect">
            <a:avLst/>
          </a:prstGeom>
        </p:spPr>
      </p:pic>
    </p:spTree>
    <p:extLst>
      <p:ext uri="{BB962C8B-B14F-4D97-AF65-F5344CB8AC3E}">
        <p14:creationId xmlns:p14="http://schemas.microsoft.com/office/powerpoint/2010/main" val="400185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581400"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Consultas SQL #2</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D92B27D-138B-4474-A053-39383784413E}"/>
              </a:ext>
            </a:extLst>
          </p:cNvPr>
          <p:cNvSpPr txBox="1"/>
          <p:nvPr/>
        </p:nvSpPr>
        <p:spPr>
          <a:xfrm>
            <a:off x="31069" y="990600"/>
            <a:ext cx="11854543" cy="671915"/>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p:txBody>
      </p:sp>
      <p:pic>
        <p:nvPicPr>
          <p:cNvPr id="3" name="Imagen 2">
            <a:extLst>
              <a:ext uri="{FF2B5EF4-FFF2-40B4-BE49-F238E27FC236}">
                <a16:creationId xmlns:a16="http://schemas.microsoft.com/office/drawing/2014/main" id="{BA1B8550-AA39-49DD-AE82-B85C7B6C47DB}"/>
              </a:ext>
            </a:extLst>
          </p:cNvPr>
          <p:cNvPicPr>
            <a:picLocks noChangeAspect="1"/>
          </p:cNvPicPr>
          <p:nvPr/>
        </p:nvPicPr>
        <p:blipFill>
          <a:blip r:embed="rId4"/>
          <a:stretch>
            <a:fillRect/>
          </a:stretch>
        </p:blipFill>
        <p:spPr>
          <a:xfrm>
            <a:off x="150812" y="1876033"/>
            <a:ext cx="6553200" cy="4626226"/>
          </a:xfrm>
          <a:prstGeom prst="rect">
            <a:avLst/>
          </a:prstGeom>
        </p:spPr>
      </p:pic>
      <p:pic>
        <p:nvPicPr>
          <p:cNvPr id="8" name="Imagen 7">
            <a:extLst>
              <a:ext uri="{FF2B5EF4-FFF2-40B4-BE49-F238E27FC236}">
                <a16:creationId xmlns:a16="http://schemas.microsoft.com/office/drawing/2014/main" id="{4D7AE8C3-2A80-4474-B50D-382CE8CDE9CD}"/>
              </a:ext>
            </a:extLst>
          </p:cNvPr>
          <p:cNvPicPr>
            <a:picLocks noChangeAspect="1"/>
          </p:cNvPicPr>
          <p:nvPr/>
        </p:nvPicPr>
        <p:blipFill>
          <a:blip r:embed="rId5"/>
          <a:stretch>
            <a:fillRect/>
          </a:stretch>
        </p:blipFill>
        <p:spPr>
          <a:xfrm>
            <a:off x="6704012" y="1916374"/>
            <a:ext cx="4572000" cy="2884226"/>
          </a:xfrm>
          <a:prstGeom prst="rect">
            <a:avLst/>
          </a:prstGeom>
        </p:spPr>
      </p:pic>
    </p:spTree>
    <p:extLst>
      <p:ext uri="{BB962C8B-B14F-4D97-AF65-F5344CB8AC3E}">
        <p14:creationId xmlns:p14="http://schemas.microsoft.com/office/powerpoint/2010/main" val="130854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657600"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Consultas SQL #3</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D92B27D-138B-4474-A053-39383784413E}"/>
              </a:ext>
            </a:extLst>
          </p:cNvPr>
          <p:cNvSpPr txBox="1"/>
          <p:nvPr/>
        </p:nvSpPr>
        <p:spPr>
          <a:xfrm>
            <a:off x="31069" y="990600"/>
            <a:ext cx="11854543" cy="671915"/>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p:txBody>
      </p:sp>
      <p:pic>
        <p:nvPicPr>
          <p:cNvPr id="3" name="Imagen 2">
            <a:extLst>
              <a:ext uri="{FF2B5EF4-FFF2-40B4-BE49-F238E27FC236}">
                <a16:creationId xmlns:a16="http://schemas.microsoft.com/office/drawing/2014/main" id="{1E378343-D08B-463C-B32F-5462BDCC3D11}"/>
              </a:ext>
            </a:extLst>
          </p:cNvPr>
          <p:cNvPicPr>
            <a:picLocks noChangeAspect="1"/>
          </p:cNvPicPr>
          <p:nvPr/>
        </p:nvPicPr>
        <p:blipFill>
          <a:blip r:embed="rId4"/>
          <a:stretch>
            <a:fillRect/>
          </a:stretch>
        </p:blipFill>
        <p:spPr>
          <a:xfrm>
            <a:off x="65340" y="1694031"/>
            <a:ext cx="5943601" cy="3352800"/>
          </a:xfrm>
          <a:prstGeom prst="rect">
            <a:avLst/>
          </a:prstGeom>
        </p:spPr>
      </p:pic>
      <p:pic>
        <p:nvPicPr>
          <p:cNvPr id="8" name="Imagen 7">
            <a:extLst>
              <a:ext uri="{FF2B5EF4-FFF2-40B4-BE49-F238E27FC236}">
                <a16:creationId xmlns:a16="http://schemas.microsoft.com/office/drawing/2014/main" id="{F9C3B8B2-24DD-4F57-BDC4-E95C91A1192A}"/>
              </a:ext>
            </a:extLst>
          </p:cNvPr>
          <p:cNvPicPr>
            <a:picLocks noChangeAspect="1"/>
          </p:cNvPicPr>
          <p:nvPr/>
        </p:nvPicPr>
        <p:blipFill>
          <a:blip r:embed="rId5"/>
          <a:stretch>
            <a:fillRect/>
          </a:stretch>
        </p:blipFill>
        <p:spPr>
          <a:xfrm>
            <a:off x="6179885" y="1703556"/>
            <a:ext cx="3505201" cy="1666875"/>
          </a:xfrm>
          <a:prstGeom prst="rect">
            <a:avLst/>
          </a:prstGeom>
        </p:spPr>
      </p:pic>
      <p:pic>
        <p:nvPicPr>
          <p:cNvPr id="10" name="Imagen 9">
            <a:extLst>
              <a:ext uri="{FF2B5EF4-FFF2-40B4-BE49-F238E27FC236}">
                <a16:creationId xmlns:a16="http://schemas.microsoft.com/office/drawing/2014/main" id="{A4B852D0-EA3E-4FF5-B065-39C8FBDE2BB0}"/>
              </a:ext>
            </a:extLst>
          </p:cNvPr>
          <p:cNvPicPr>
            <a:picLocks noChangeAspect="1"/>
          </p:cNvPicPr>
          <p:nvPr/>
        </p:nvPicPr>
        <p:blipFill>
          <a:blip r:embed="rId6"/>
          <a:stretch>
            <a:fillRect/>
          </a:stretch>
        </p:blipFill>
        <p:spPr>
          <a:xfrm>
            <a:off x="10979003" y="1703556"/>
            <a:ext cx="1066800" cy="4706769"/>
          </a:xfrm>
          <a:prstGeom prst="rect">
            <a:avLst/>
          </a:prstGeom>
        </p:spPr>
      </p:pic>
    </p:spTree>
    <p:extLst>
      <p:ext uri="{BB962C8B-B14F-4D97-AF65-F5344CB8AC3E}">
        <p14:creationId xmlns:p14="http://schemas.microsoft.com/office/powerpoint/2010/main" val="213141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D222FE91-DB3F-48B3-81F8-A60C69F1E85D}"/>
              </a:ext>
            </a:extLst>
          </p:cNvPr>
          <p:cNvSpPr txBox="1">
            <a:spLocks/>
          </p:cNvSpPr>
          <p:nvPr/>
        </p:nvSpPr>
        <p:spPr>
          <a:xfrm>
            <a:off x="379412" y="355741"/>
            <a:ext cx="3886200" cy="38100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2900" dirty="0"/>
              <a:t>Consultas SQL #4</a:t>
            </a:r>
          </a:p>
        </p:txBody>
      </p:sp>
      <p:pic>
        <p:nvPicPr>
          <p:cNvPr id="6" name="Picture 2" descr="UNIVERSIDAD LAICA &quot;ELOY ALFARO&quot; DE MANABI: Página de inicio">
            <a:extLst>
              <a:ext uri="{FF2B5EF4-FFF2-40B4-BE49-F238E27FC236}">
                <a16:creationId xmlns:a16="http://schemas.microsoft.com/office/drawing/2014/main" id="{0CFD4D5E-C87F-4160-93BA-4B3A90E87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226944"/>
            <a:ext cx="2149182" cy="5097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D92B27D-138B-4474-A053-39383784413E}"/>
              </a:ext>
            </a:extLst>
          </p:cNvPr>
          <p:cNvSpPr txBox="1"/>
          <p:nvPr/>
        </p:nvSpPr>
        <p:spPr>
          <a:xfrm>
            <a:off x="31069" y="990600"/>
            <a:ext cx="11854543" cy="671915"/>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37A7AD5B-4D2C-4677-88BE-2B0A9E7C4117}"/>
              </a:ext>
            </a:extLst>
          </p:cNvPr>
          <p:cNvPicPr>
            <a:picLocks noChangeAspect="1"/>
          </p:cNvPicPr>
          <p:nvPr/>
        </p:nvPicPr>
        <p:blipFill>
          <a:blip r:embed="rId4"/>
          <a:stretch>
            <a:fillRect/>
          </a:stretch>
        </p:blipFill>
        <p:spPr>
          <a:xfrm>
            <a:off x="42928" y="1828800"/>
            <a:ext cx="9572625" cy="2266950"/>
          </a:xfrm>
          <a:prstGeom prst="rect">
            <a:avLst/>
          </a:prstGeom>
        </p:spPr>
      </p:pic>
      <p:pic>
        <p:nvPicPr>
          <p:cNvPr id="8" name="Imagen 7">
            <a:extLst>
              <a:ext uri="{FF2B5EF4-FFF2-40B4-BE49-F238E27FC236}">
                <a16:creationId xmlns:a16="http://schemas.microsoft.com/office/drawing/2014/main" id="{5F634A39-E9D3-4AC8-AEE3-E78BB6B1D650}"/>
              </a:ext>
            </a:extLst>
          </p:cNvPr>
          <p:cNvPicPr>
            <a:picLocks noChangeAspect="1"/>
          </p:cNvPicPr>
          <p:nvPr/>
        </p:nvPicPr>
        <p:blipFill>
          <a:blip r:embed="rId5"/>
          <a:stretch>
            <a:fillRect/>
          </a:stretch>
        </p:blipFill>
        <p:spPr>
          <a:xfrm>
            <a:off x="42927" y="4262035"/>
            <a:ext cx="9572625" cy="1605365"/>
          </a:xfrm>
          <a:prstGeom prst="rect">
            <a:avLst/>
          </a:prstGeom>
        </p:spPr>
      </p:pic>
    </p:spTree>
    <p:extLst>
      <p:ext uri="{BB962C8B-B14F-4D97-AF65-F5344CB8AC3E}">
        <p14:creationId xmlns:p14="http://schemas.microsoft.com/office/powerpoint/2010/main" val="75206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BE0448B-ADAA-41F6-B65D-A064B4E419DE}"/>
              </a:ext>
            </a:extLst>
          </p:cNvPr>
          <p:cNvSpPr txBox="1">
            <a:spLocks/>
          </p:cNvSpPr>
          <p:nvPr/>
        </p:nvSpPr>
        <p:spPr>
          <a:xfrm>
            <a:off x="227150" y="90075"/>
            <a:ext cx="9143998" cy="510381"/>
          </a:xfrm>
          <a:prstGeom prst="rect">
            <a:avLst/>
          </a:prstGeom>
        </p:spPr>
        <p:txBody>
          <a:bodyPr rtlCol="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Universo del discurso </a:t>
            </a:r>
          </a:p>
        </p:txBody>
      </p:sp>
      <p:sp>
        <p:nvSpPr>
          <p:cNvPr id="6" name="Marcador de posición de contenido 5">
            <a:extLst>
              <a:ext uri="{FF2B5EF4-FFF2-40B4-BE49-F238E27FC236}">
                <a16:creationId xmlns:a16="http://schemas.microsoft.com/office/drawing/2014/main" id="{9E4B3069-40A0-4746-A954-3FE8966A2614}"/>
              </a:ext>
            </a:extLst>
          </p:cNvPr>
          <p:cNvSpPr txBox="1">
            <a:spLocks/>
          </p:cNvSpPr>
          <p:nvPr/>
        </p:nvSpPr>
        <p:spPr>
          <a:xfrm>
            <a:off x="0" y="838200"/>
            <a:ext cx="12188825" cy="6187850"/>
          </a:xfrm>
          <a:prstGeom prst="rect">
            <a:avLst/>
          </a:prstGeom>
        </p:spPr>
        <p:txBody>
          <a:bodyPr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El centro de asilo de ancianos “Déjanoslo en nuestras manos” este desea un sistema que se adapte a las necesidades de sus actividades diarias, se desea desarrollar un modelo de base de datos que cumpla los siguientes requisitos, agregar campos o tablas según lo previsto y la previa justificación de su criterio.</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El personal de este acilo necesita almacenar información de sus personales de limpieza tales como números de cedula, nombres, apellidos, dirección, teléfono, fecha de registro, y fechas de pago. En el asilo también se quiere almacenar la información de esta tal información como nombre del asilo, ciudad donde se encuentra el asilo, calle donde está ubicado, y el numero convencional interno del asilo. </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También se desea almacenar el número de ancianos en el asilo con sus respectivos datos, se debe tener el nombre del paciente, edad, altura, color, sexo, numero de cedula entre otra información.  Cada uno de los pacientes tendrán una habitación la cual se les dará con un numero de referencia la cual será su habitación predeterminada.</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Una información que se desea registrar también es la ciudad, provincia, cantón los cuales se debe registrar el nombre de dicho lugar ya que en diferentes lugares hay asilos y pacientes.</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El asilo desea registrar la estancia por cada anciano este debe constar con sus respectivos datos como fecha de llegada, persona quien dejo al anciano, si la persona quien lo dejo lleno alguna ficha de legalidad, condiciones de salud en el cual fue recibido el anciano. Los familiares deben estar registrados previamente, ya que a ellos se les llamara en caso de alguna calamidad con su abuelo, de los familiares se desea saber el numero de cedula, nombre de cada uno de ellos, direcciones donde viven, números celulares para contactarse inmediatamente si llega a suceder alguna calamidad con el abuelo.</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Dentro de las instalaciones del asilo se realizan actividades grupales las cuales se realizan mediante horarios establecidos de lunes a domingo se desea guardar los horarios establecidos, la persona quien los organiza, que tipo de juego grupal pueden elegir y por ultimo la hora en la cual termina la actividad grupal. También hay actividades individuales de estas también se desea tener un registro de cuando se empieza la actividad y cuando termina, quien esta llevando la actividad individual y que tipo de actividad individual están realizando.  </a:t>
            </a:r>
          </a:p>
          <a:p>
            <a:pPr marL="0" marR="0" indent="0" algn="just">
              <a:lnSpc>
                <a:spcPct val="107000"/>
              </a:lnSpc>
              <a:spcBef>
                <a:spcPts val="0"/>
              </a:spcBef>
              <a:spcAft>
                <a:spcPts val="800"/>
              </a:spcAft>
              <a:buNone/>
            </a:pPr>
            <a:r>
              <a:rPr lang="es-ES" sz="2100" dirty="0">
                <a:effectLst/>
                <a:latin typeface="Calibri" panose="020F0502020204030204" pitchFamily="34" charset="0"/>
                <a:ea typeface="Calibri" panose="020F0502020204030204" pitchFamily="34" charset="0"/>
                <a:cs typeface="Times New Roman" panose="02020603050405020304" pitchFamily="18" charset="0"/>
              </a:rPr>
              <a:t>Para las actividades individuales hay especialistas profesionales los cuales se encargan de llevar a cabo la actividad el contrato de estos especialistas es con el fin de no causar ningún tipo de daño en los ancianos de ellos se desea registrar la facha de entrada y salida, el pago que se les hace por llevar las actividades, nombre del especialista, numero de cedula.</a:t>
            </a:r>
          </a:p>
          <a:p>
            <a:pPr marL="0" indent="0">
              <a:buNone/>
            </a:pPr>
            <a:endParaRPr lang="es-ES" sz="2000" dirty="0"/>
          </a:p>
        </p:txBody>
      </p:sp>
      <p:pic>
        <p:nvPicPr>
          <p:cNvPr id="7" name="Picture 2" descr="UNIVERSIDAD LAICA &quot;ELOY ALFARO&quot; DE MANABI: Página de inicio">
            <a:extLst>
              <a:ext uri="{FF2B5EF4-FFF2-40B4-BE49-F238E27FC236}">
                <a16:creationId xmlns:a16="http://schemas.microsoft.com/office/drawing/2014/main" id="{64A20552-AB6D-4072-A386-C9629C633D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5927" y="176282"/>
            <a:ext cx="2647951" cy="42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0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E0D4A-4878-4E28-9152-2985F6781217}"/>
              </a:ext>
            </a:extLst>
          </p:cNvPr>
          <p:cNvSpPr txBox="1">
            <a:spLocks/>
          </p:cNvSpPr>
          <p:nvPr/>
        </p:nvSpPr>
        <p:spPr>
          <a:xfrm>
            <a:off x="379412" y="457200"/>
            <a:ext cx="3581400" cy="838200"/>
          </a:xfrm>
          <a:prstGeom prst="rect">
            <a:avLst/>
          </a:prstGeom>
        </p:spPr>
        <p:txBody>
          <a:bodyPr rtlCol="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Conclusiones </a:t>
            </a:r>
          </a:p>
        </p:txBody>
      </p:sp>
      <p:sp>
        <p:nvSpPr>
          <p:cNvPr id="4" name="Marcador de posición de contenido 4">
            <a:extLst>
              <a:ext uri="{FF2B5EF4-FFF2-40B4-BE49-F238E27FC236}">
                <a16:creationId xmlns:a16="http://schemas.microsoft.com/office/drawing/2014/main" id="{2C0D0A80-2452-431F-B4BF-A8F72D08BAE7}"/>
              </a:ext>
            </a:extLst>
          </p:cNvPr>
          <p:cNvSpPr txBox="1">
            <a:spLocks/>
          </p:cNvSpPr>
          <p:nvPr/>
        </p:nvSpPr>
        <p:spPr>
          <a:xfrm>
            <a:off x="379412" y="1295400"/>
            <a:ext cx="10287000" cy="5029200"/>
          </a:xfrm>
          <a:prstGeom prst="rect">
            <a:avLst/>
          </a:prstGeom>
        </p:spPr>
        <p:txBody>
          <a:bodyPr rtlCol="0"/>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s-ES" dirty="0"/>
              <a:t>Durante todo el desarrollo de la base de datos se tubo que llevar en cuenta cada uno de los datos que se agregaban teniendo en cuenta los tipos de datos que eran si eran enteros, fecha o de texto, cada uno de estos debe ser creado de manera lógica para que no exista inconvenientes al momento de insertar datos en la base de datos del cliente.</a:t>
            </a:r>
          </a:p>
          <a:p>
            <a:r>
              <a:rPr lang="es-ES" dirty="0"/>
              <a:t>La creación de las llaves foráneas es muy importante por que esta nos permite ver la relación que hay entre tablas y da una idea mucho mas clara de cuantas relaciones he fijado en las tablas </a:t>
            </a:r>
          </a:p>
          <a:p>
            <a:r>
              <a:rPr lang="es-ES" dirty="0"/>
              <a:t>Las consultas SQL son muy precisas ya que están nos ayudan ha sacar información de diferentes tablas y mostrar la información que se desee, lo cual ayuda mucho al asilo para dar resultados y mantenerse al tanto de sus ancianos mayores.</a:t>
            </a:r>
          </a:p>
        </p:txBody>
      </p:sp>
    </p:spTree>
    <p:extLst>
      <p:ext uri="{BB962C8B-B14F-4D97-AF65-F5344CB8AC3E}">
        <p14:creationId xmlns:p14="http://schemas.microsoft.com/office/powerpoint/2010/main" val="17320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78251-47C3-491B-A7D1-04EA089B189F}"/>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5001760-F704-4257-BFCE-675185A121F6}"/>
              </a:ext>
            </a:extLst>
          </p:cNvPr>
          <p:cNvSpPr txBox="1"/>
          <p:nvPr/>
        </p:nvSpPr>
        <p:spPr>
          <a:xfrm>
            <a:off x="0" y="838200"/>
            <a:ext cx="11961812" cy="4545603"/>
          </a:xfrm>
          <a:prstGeom prst="rect">
            <a:avLst/>
          </a:prstGeom>
          <a:noFill/>
        </p:spPr>
        <p:txBody>
          <a:bodyPr wrap="square">
            <a:spAutoFit/>
          </a:bodyPr>
          <a:lstStyle/>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El asilo consta con un personal de dietas para el bienestar de los adultos mayores ya que estos pacientes sufren de algún tipo de enfermedad la cual debe ser tratada desde la comida se desea registrar la dieta semanal por cada paciente, porcentaje de comida que come, persona afectada, tipo de comida, nombre de la persona encargada de hacer cumplir estas dietas, pago a especialista de dietas.</a:t>
            </a:r>
          </a:p>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También el asilo consta con médicos y enfermeras los cuales están encargados de hacer un chequeo diario a todos los pacientes para tomar sus muestras y diagnosticar en que estado se encuentra cada uno de ellos, de los doctores y enfermeras se desea saber la especialidad del doctor, la fecha en las cuales hace sus chequeos, pago a doctores y enfermeras.</a:t>
            </a:r>
          </a:p>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Para un mayor control del asilo también se debe ver reflejada una tabla de incidentes los cuales me de un detalle de lo que paso, se debe registrar la persona que tuvo el incidente, la fecha del suceso, lugar con una descripción. </a:t>
            </a:r>
          </a:p>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El asilo consta con un programa de pagos que es el mensual que pagan cada uno de los familiares por tener un adulto mayor dentro del asilo dentro de este campo se debe ver el nombre del familiar que page, fechas en las cuales se hacen los pagos, el tipo de banco desde el cual está haciendo la transacción, o el pago se hace en efectivó.</a:t>
            </a:r>
          </a:p>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Existe un caso especial de ancianos los cuales no tienen ningún familiar estos ancianos son encontrados sin nada y entran a asilos por medio de un pago del gobierno, los cuales deben también ser registrados con todos sus datos.</a:t>
            </a:r>
          </a:p>
          <a:p>
            <a:pPr marL="0" marR="0" indent="0" algn="just">
              <a:lnSpc>
                <a:spcPct val="107000"/>
              </a:lnSpc>
              <a:spcBef>
                <a:spcPts val="0"/>
              </a:spcBef>
              <a:spcAft>
                <a:spcPts val="800"/>
              </a:spcAft>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El asilo desea almacenar también datos de las personas que fallecen durante la estancia en su asilo de estas personas fallecidas se desea guardar el nombre de la persona fallecida, la edad, la fecha de su fallecimiento, el porqué de su muerte y que medico trato a esta persona.</a:t>
            </a:r>
          </a:p>
        </p:txBody>
      </p:sp>
      <p:sp>
        <p:nvSpPr>
          <p:cNvPr id="4" name="Título 1">
            <a:extLst>
              <a:ext uri="{FF2B5EF4-FFF2-40B4-BE49-F238E27FC236}">
                <a16:creationId xmlns:a16="http://schemas.microsoft.com/office/drawing/2014/main" id="{86D2F29C-A123-410F-86FD-64062AD2EBA6}"/>
              </a:ext>
            </a:extLst>
          </p:cNvPr>
          <p:cNvSpPr txBox="1">
            <a:spLocks/>
          </p:cNvSpPr>
          <p:nvPr/>
        </p:nvSpPr>
        <p:spPr>
          <a:xfrm>
            <a:off x="0" y="228600"/>
            <a:ext cx="9143998" cy="510381"/>
          </a:xfrm>
          <a:prstGeom prst="rect">
            <a:avLst/>
          </a:prstGeom>
        </p:spPr>
        <p:txBody>
          <a:bodyPr rtlCol="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Universo del discurso </a:t>
            </a:r>
          </a:p>
        </p:txBody>
      </p:sp>
    </p:spTree>
    <p:extLst>
      <p:ext uri="{BB962C8B-B14F-4D97-AF65-F5344CB8AC3E}">
        <p14:creationId xmlns:p14="http://schemas.microsoft.com/office/powerpoint/2010/main" val="40778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5001760-F704-4257-BFCE-675185A121F6}"/>
              </a:ext>
            </a:extLst>
          </p:cNvPr>
          <p:cNvSpPr txBox="1"/>
          <p:nvPr/>
        </p:nvSpPr>
        <p:spPr>
          <a:xfrm>
            <a:off x="-1588" y="1066800"/>
            <a:ext cx="11961812" cy="4137095"/>
          </a:xfrm>
          <a:prstGeom prst="rect">
            <a:avLst/>
          </a:prstGeom>
          <a:noFill/>
        </p:spPr>
        <p:txBody>
          <a:bodyPr wrap="square">
            <a:spAutoFit/>
          </a:bodyPr>
          <a:lstStyle/>
          <a:p>
            <a:pPr marL="0" marR="0" algn="just">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Consultas SQL:</a:t>
            </a:r>
          </a:p>
          <a:p>
            <a:pPr marL="0" marR="0" algn="just">
              <a:lnSpc>
                <a:spcPct val="107000"/>
              </a:lnSpc>
              <a:spcBef>
                <a:spcPts val="0"/>
              </a:spcBef>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cuantos pacientes ancianos se encarga cada uno de los doctores, así para todos los doctores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ítulo 1">
            <a:extLst>
              <a:ext uri="{FF2B5EF4-FFF2-40B4-BE49-F238E27FC236}">
                <a16:creationId xmlns:a16="http://schemas.microsoft.com/office/drawing/2014/main" id="{86D2F29C-A123-410F-86FD-64062AD2EBA6}"/>
              </a:ext>
            </a:extLst>
          </p:cNvPr>
          <p:cNvSpPr txBox="1">
            <a:spLocks/>
          </p:cNvSpPr>
          <p:nvPr/>
        </p:nvSpPr>
        <p:spPr>
          <a:xfrm>
            <a:off x="0" y="23191"/>
            <a:ext cx="9143998" cy="510381"/>
          </a:xfrm>
          <a:prstGeom prst="rect">
            <a:avLst/>
          </a:prstGeom>
        </p:spPr>
        <p:txBody>
          <a:bodyPr rtlCol="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Universo del discurso </a:t>
            </a:r>
          </a:p>
        </p:txBody>
      </p:sp>
    </p:spTree>
    <p:extLst>
      <p:ext uri="{BB962C8B-B14F-4D97-AF65-F5344CB8AC3E}">
        <p14:creationId xmlns:p14="http://schemas.microsoft.com/office/powerpoint/2010/main" val="174435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3E0F1DA-1B9B-424E-AC66-229F5DFA74D1}"/>
              </a:ext>
            </a:extLst>
          </p:cNvPr>
          <p:cNvSpPr>
            <a:spLocks noGrp="1"/>
          </p:cNvSpPr>
          <p:nvPr>
            <p:ph type="title"/>
          </p:nvPr>
        </p:nvSpPr>
        <p:spPr>
          <a:xfrm>
            <a:off x="3503612" y="82723"/>
            <a:ext cx="6938962" cy="611879"/>
          </a:xfrm>
        </p:spPr>
        <p:txBody>
          <a:bodyPr/>
          <a:lstStyle/>
          <a:p>
            <a:r>
              <a:rPr lang="es-ES" dirty="0"/>
              <a:t>Creación de entidades</a:t>
            </a:r>
          </a:p>
        </p:txBody>
      </p:sp>
      <p:pic>
        <p:nvPicPr>
          <p:cNvPr id="6" name="Picture 2" descr="UNIVERSIDAD LAICA &quot;ELOY ALFARO&quot; DE MANABI: Página de inicio">
            <a:extLst>
              <a:ext uri="{FF2B5EF4-FFF2-40B4-BE49-F238E27FC236}">
                <a16:creationId xmlns:a16="http://schemas.microsoft.com/office/drawing/2014/main" id="{3E899128-F9E2-4F82-AA2C-A8C63F6BA1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7381" y="184805"/>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44F4BE29-F365-43EE-BBB8-B5688C4F008B}"/>
              </a:ext>
            </a:extLst>
          </p:cNvPr>
          <p:cNvPicPr>
            <a:picLocks noChangeAspect="1"/>
          </p:cNvPicPr>
          <p:nvPr/>
        </p:nvPicPr>
        <p:blipFill rotWithShape="1">
          <a:blip r:embed="rId4"/>
          <a:srcRect l="4988" t="7746" r="8739" b="11082"/>
          <a:stretch/>
        </p:blipFill>
        <p:spPr>
          <a:xfrm>
            <a:off x="-73027" y="796684"/>
            <a:ext cx="12261852" cy="6061316"/>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6">
            <a:extLst>
              <a:ext uri="{FF2B5EF4-FFF2-40B4-BE49-F238E27FC236}">
                <a16:creationId xmlns:a16="http://schemas.microsoft.com/office/drawing/2014/main" id="{3DC74B49-9FFC-48BD-A9F2-81F0F0CE8FB1}"/>
              </a:ext>
            </a:extLst>
          </p:cNvPr>
          <p:cNvSpPr>
            <a:spLocks noGrp="1"/>
          </p:cNvSpPr>
          <p:nvPr>
            <p:ph type="title"/>
          </p:nvPr>
        </p:nvSpPr>
        <p:spPr>
          <a:xfrm>
            <a:off x="4113212" y="228600"/>
            <a:ext cx="3962400" cy="459479"/>
          </a:xfrm>
        </p:spPr>
        <p:txBody>
          <a:bodyPr>
            <a:normAutofit fontScale="90000"/>
          </a:bodyPr>
          <a:lstStyle/>
          <a:p>
            <a:r>
              <a:rPr lang="es-ES" dirty="0"/>
              <a:t>Modelo conceptual</a:t>
            </a:r>
          </a:p>
        </p:txBody>
      </p:sp>
      <p:pic>
        <p:nvPicPr>
          <p:cNvPr id="18" name="Picture 2" descr="UNIVERSIDAD LAICA &quot;ELOY ALFARO&quot; DE MANABI: Página de inicio">
            <a:extLst>
              <a:ext uri="{FF2B5EF4-FFF2-40B4-BE49-F238E27FC236}">
                <a16:creationId xmlns:a16="http://schemas.microsoft.com/office/drawing/2014/main" id="{BC4DFFE4-CD5D-4E20-983B-3E6D04975F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2012" y="178282"/>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BCDD2C7-512C-4B45-9E51-0CDDF212EFC9}"/>
              </a:ext>
            </a:extLst>
          </p:cNvPr>
          <p:cNvPicPr>
            <a:picLocks noChangeAspect="1"/>
          </p:cNvPicPr>
          <p:nvPr/>
        </p:nvPicPr>
        <p:blipFill rotWithShape="1">
          <a:blip r:embed="rId4"/>
          <a:srcRect t="7746" r="2359" b="7746"/>
          <a:stretch/>
        </p:blipFill>
        <p:spPr>
          <a:xfrm>
            <a:off x="1" y="838200"/>
            <a:ext cx="12188824" cy="601980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6">
            <a:extLst>
              <a:ext uri="{FF2B5EF4-FFF2-40B4-BE49-F238E27FC236}">
                <a16:creationId xmlns:a16="http://schemas.microsoft.com/office/drawing/2014/main" id="{B8F969F7-C8B0-4810-96F1-28FADC8618C1}"/>
              </a:ext>
            </a:extLst>
          </p:cNvPr>
          <p:cNvSpPr>
            <a:spLocks noGrp="1"/>
          </p:cNvSpPr>
          <p:nvPr>
            <p:ph type="title"/>
          </p:nvPr>
        </p:nvSpPr>
        <p:spPr>
          <a:xfrm>
            <a:off x="4418806" y="152400"/>
            <a:ext cx="3048000" cy="459479"/>
          </a:xfrm>
        </p:spPr>
        <p:txBody>
          <a:bodyPr>
            <a:normAutofit fontScale="90000"/>
          </a:bodyPr>
          <a:lstStyle/>
          <a:p>
            <a:r>
              <a:rPr lang="es-ES" dirty="0"/>
              <a:t>Modelo lógico</a:t>
            </a:r>
          </a:p>
        </p:txBody>
      </p:sp>
      <p:pic>
        <p:nvPicPr>
          <p:cNvPr id="6" name="Picture 2" descr="UNIVERSIDAD LAICA &quot;ELOY ALFARO&quot; DE MANABI: Página de inicio">
            <a:extLst>
              <a:ext uri="{FF2B5EF4-FFF2-40B4-BE49-F238E27FC236}">
                <a16:creationId xmlns:a16="http://schemas.microsoft.com/office/drawing/2014/main" id="{FEA18746-E5A4-47E7-9FA7-FE7E0D98BA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12" y="131899"/>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AC08E3ED-232D-401D-8EDD-59D38AB18249}"/>
              </a:ext>
            </a:extLst>
          </p:cNvPr>
          <p:cNvPicPr>
            <a:picLocks noChangeAspect="1"/>
          </p:cNvPicPr>
          <p:nvPr/>
        </p:nvPicPr>
        <p:blipFill rotWithShape="1">
          <a:blip r:embed="rId4"/>
          <a:srcRect l="1109" t="2187" r="1109" b="11082"/>
          <a:stretch/>
        </p:blipFill>
        <p:spPr>
          <a:xfrm>
            <a:off x="-77788" y="592000"/>
            <a:ext cx="12266613" cy="6265999"/>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6">
            <a:extLst>
              <a:ext uri="{FF2B5EF4-FFF2-40B4-BE49-F238E27FC236}">
                <a16:creationId xmlns:a16="http://schemas.microsoft.com/office/drawing/2014/main" id="{DA2EAA01-AB17-433A-AF90-C13BC5C3FA5F}"/>
              </a:ext>
            </a:extLst>
          </p:cNvPr>
          <p:cNvSpPr>
            <a:spLocks noGrp="1"/>
          </p:cNvSpPr>
          <p:nvPr>
            <p:ph type="title"/>
          </p:nvPr>
        </p:nvSpPr>
        <p:spPr>
          <a:xfrm>
            <a:off x="4418806" y="152400"/>
            <a:ext cx="3048000" cy="459479"/>
          </a:xfrm>
        </p:spPr>
        <p:txBody>
          <a:bodyPr>
            <a:normAutofit fontScale="90000"/>
          </a:bodyPr>
          <a:lstStyle/>
          <a:p>
            <a:r>
              <a:rPr lang="es-ES" dirty="0"/>
              <a:t>Modelo fisico</a:t>
            </a:r>
          </a:p>
        </p:txBody>
      </p:sp>
      <p:pic>
        <p:nvPicPr>
          <p:cNvPr id="6" name="Picture 2" descr="UNIVERSIDAD LAICA &quot;ELOY ALFARO&quot; DE MANABI: Página de inicio">
            <a:extLst>
              <a:ext uri="{FF2B5EF4-FFF2-40B4-BE49-F238E27FC236}">
                <a16:creationId xmlns:a16="http://schemas.microsoft.com/office/drawing/2014/main" id="{2DE1D787-5F8E-452B-A1B9-E2A79D0DA9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8212" y="102082"/>
            <a:ext cx="2149182" cy="5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3D67DE51-C412-4AF4-939E-FF51B333E507}"/>
              </a:ext>
            </a:extLst>
          </p:cNvPr>
          <p:cNvPicPr>
            <a:picLocks noChangeAspect="1"/>
          </p:cNvPicPr>
          <p:nvPr/>
        </p:nvPicPr>
        <p:blipFill rotWithShape="1">
          <a:blip r:embed="rId4"/>
          <a:srcRect l="1735" t="4410" r="1735" b="5522"/>
          <a:stretch/>
        </p:blipFill>
        <p:spPr>
          <a:xfrm>
            <a:off x="-1588" y="852697"/>
            <a:ext cx="12190413" cy="6005303"/>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1348</TotalTime>
  <Words>1546</Words>
  <Application>Microsoft Office PowerPoint</Application>
  <PresentationFormat>Personalizado</PresentationFormat>
  <Paragraphs>106</Paragraphs>
  <Slides>31</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Consolas</vt:lpstr>
      <vt:lpstr>Corbel</vt:lpstr>
      <vt:lpstr>Symbol</vt:lpstr>
      <vt:lpstr>Pizarra 16 x 9</vt:lpstr>
      <vt:lpstr>TEMA:</vt:lpstr>
      <vt:lpstr>Índice</vt:lpstr>
      <vt:lpstr>Presentación de PowerPoint</vt:lpstr>
      <vt:lpstr>Presentación de PowerPoint</vt:lpstr>
      <vt:lpstr>Presentación de PowerPoint</vt:lpstr>
      <vt:lpstr>Creación de entidades</vt:lpstr>
      <vt:lpstr>Modelo conceptual</vt:lpstr>
      <vt:lpstr>Modelo lógico</vt:lpstr>
      <vt:lpstr>Modelo fisico</vt:lpstr>
      <vt:lpstr>Creación de tablas en PostgreSQL</vt:lpstr>
      <vt:lpstr>Creación de tablas en PostgreSQL</vt:lpstr>
      <vt:lpstr>Creación de tablas en PostgreSQL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dc:title>
  <dc:creator>PALMA PLUA ROMMEL SANTIAGO</dc:creator>
  <cp:lastModifiedBy>PALMA PLUA ROMMEL SANTIAGO</cp:lastModifiedBy>
  <cp:revision>173</cp:revision>
  <dcterms:created xsi:type="dcterms:W3CDTF">2021-05-18T22:58:27Z</dcterms:created>
  <dcterms:modified xsi:type="dcterms:W3CDTF">2021-06-01T18:10:32Z</dcterms:modified>
</cp:coreProperties>
</file>