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303" r:id="rId4"/>
    <p:sldId id="314" r:id="rId5"/>
    <p:sldId id="315" r:id="rId6"/>
    <p:sldId id="316" r:id="rId7"/>
    <p:sldId id="318" r:id="rId8"/>
    <p:sldId id="317" r:id="rId9"/>
    <p:sldId id="313" r:id="rId10"/>
    <p:sldId id="304" r:id="rId11"/>
    <p:sldId id="311" r:id="rId12"/>
    <p:sldId id="307" r:id="rId13"/>
    <p:sldId id="309" r:id="rId14"/>
    <p:sldId id="308" r:id="rId15"/>
    <p:sldId id="310" r:id="rId16"/>
    <p:sldId id="312" r:id="rId1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LMA PLUA ROMMEL SANTIAGO" initials="PPRS" lastIdx="1" clrIdx="0">
    <p:extLst>
      <p:ext uri="{19B8F6BF-5375-455C-9EA6-DF929625EA0E}">
        <p15:presenceInfo xmlns:p15="http://schemas.microsoft.com/office/powerpoint/2012/main" userId="PALMA PLUA ROMMEL SANTIAGO"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4679"/>
  </p:normalViewPr>
  <p:slideViewPr>
    <p:cSldViewPr snapToGrid="0">
      <p:cViewPr varScale="1">
        <p:scale>
          <a:sx n="68" d="100"/>
          <a:sy n="68" d="100"/>
        </p:scale>
        <p:origin x="894" y="7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35012-C341-4AEE-A5B6-5DBC1823FC4B}" type="datetimeFigureOut">
              <a:rPr lang="es-ES"/>
              <a:t>27/08/2021</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891538-C8E5-4C75-AD33-C6CE73CBF08B}" type="slidenum">
              <a:rPr lang="es-ES"/>
              <a:t>‹Nº›</a:t>
            </a:fld>
            <a:endParaRPr lang="es-ES"/>
          </a:p>
        </p:txBody>
      </p:sp>
    </p:spTree>
    <p:extLst>
      <p:ext uri="{BB962C8B-B14F-4D97-AF65-F5344CB8AC3E}">
        <p14:creationId xmlns:p14="http://schemas.microsoft.com/office/powerpoint/2010/main" val="2617383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88191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5418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21509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39817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40771E8B-6CA5-40B2-8038-0E112F3DAC1C}" type="datetimeFigureOut">
              <a:rPr lang="es-ES" smtClean="0"/>
              <a:t>27/08/2021</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2339700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40771E8B-6CA5-40B2-8038-0E112F3DAC1C}" type="datetimeFigureOut">
              <a:rPr lang="es-ES" smtClean="0"/>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979029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40771E8B-6CA5-40B2-8038-0E112F3DAC1C}" type="datetimeFigureOut">
              <a:rPr lang="es-ES" smtClean="0"/>
              <a:t>27/08/2021</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752394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40771E8B-6CA5-40B2-8038-0E112F3DAC1C}" type="datetimeFigureOut">
              <a:rPr lang="es-ES" smtClean="0"/>
              <a:t>27/08/2021</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30658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0771E8B-6CA5-40B2-8038-0E112F3DAC1C}" type="datetimeFigureOut">
              <a:rPr lang="es-ES" smtClean="0"/>
              <a:t>27/08/2021</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682375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1360449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40771E8B-6CA5-40B2-8038-0E112F3DAC1C}" type="datetimeFigureOut">
              <a:rPr lang="es-ES" smtClean="0"/>
              <a:t>27/08/2021</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0F1556C4-DFC3-4611-A7CC-780699185E26}" type="slidenum">
              <a:rPr lang="es-ES" smtClean="0"/>
              <a:t>‹Nº›</a:t>
            </a:fld>
            <a:endParaRPr lang="es-ES"/>
          </a:p>
        </p:txBody>
      </p:sp>
    </p:spTree>
    <p:extLst>
      <p:ext uri="{BB962C8B-B14F-4D97-AF65-F5344CB8AC3E}">
        <p14:creationId xmlns:p14="http://schemas.microsoft.com/office/powerpoint/2010/main" val="383603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771E8B-6CA5-40B2-8038-0E112F3DAC1C}" type="datetimeFigureOut">
              <a:rPr lang="es-ES" smtClean="0"/>
              <a:t>27/08/2021</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1556C4-DFC3-4611-A7CC-780699185E26}" type="slidenum">
              <a:rPr lang="es-ES" smtClean="0"/>
              <a:t>‹Nº›</a:t>
            </a:fld>
            <a:endParaRPr lang="es-ES"/>
          </a:p>
        </p:txBody>
      </p:sp>
    </p:spTree>
    <p:extLst>
      <p:ext uri="{BB962C8B-B14F-4D97-AF65-F5344CB8AC3E}">
        <p14:creationId xmlns:p14="http://schemas.microsoft.com/office/powerpoint/2010/main" val="29331189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slide" Target="slide12.xml"/><Relationship Id="rId3" Type="http://schemas.openxmlformats.org/officeDocument/2006/relationships/slide" Target="slide7.xml"/><Relationship Id="rId7" Type="http://schemas.openxmlformats.org/officeDocument/2006/relationships/slide" Target="slide11.xml"/><Relationship Id="rId12" Type="http://schemas.openxmlformats.org/officeDocument/2006/relationships/slide" Target="slide16.xml"/><Relationship Id="rId2" Type="http://schemas.openxmlformats.org/officeDocument/2006/relationships/slide" Target="slide3.xml"/><Relationship Id="rId1" Type="http://schemas.openxmlformats.org/officeDocument/2006/relationships/slideLayout" Target="../slideLayouts/slideLayout6.xml"/><Relationship Id="rId6" Type="http://schemas.openxmlformats.org/officeDocument/2006/relationships/slide" Target="slide10.xml"/><Relationship Id="rId11" Type="http://schemas.openxmlformats.org/officeDocument/2006/relationships/slide" Target="slide15.xml"/><Relationship Id="rId5" Type="http://schemas.openxmlformats.org/officeDocument/2006/relationships/slide" Target="slide9.xml"/><Relationship Id="rId10" Type="http://schemas.openxmlformats.org/officeDocument/2006/relationships/slide" Target="slide14.xml"/><Relationship Id="rId4" Type="http://schemas.openxmlformats.org/officeDocument/2006/relationships/slide" Target="slide8.xml"/><Relationship Id="rId9" Type="http://schemas.openxmlformats.org/officeDocument/2006/relationships/slide" Target="slide13.xml"/></Relationships>
</file>

<file path=ppt/slides/_rels/slide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6.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B0CCDFE1-D500-436B-9F87-C06385D7EDFE}"/>
              </a:ext>
            </a:extLst>
          </p:cNvPr>
          <p:cNvSpPr txBox="1"/>
          <p:nvPr/>
        </p:nvSpPr>
        <p:spPr>
          <a:xfrm>
            <a:off x="529738" y="471121"/>
            <a:ext cx="9120303"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s-ES" sz="3200" dirty="0">
                <a:latin typeface="Aharoni"/>
                <a:cs typeface="Aharoni"/>
              </a:rPr>
              <a:t>TEMA:</a:t>
            </a:r>
          </a:p>
          <a:p>
            <a:endParaRPr lang="es-ES" sz="3200" dirty="0">
              <a:latin typeface="Aharoni"/>
              <a:cs typeface="Aharoni"/>
            </a:endParaRPr>
          </a:p>
          <a:p>
            <a:r>
              <a:rPr lang="es-ES" sz="3200" b="1" dirty="0"/>
              <a:t>Universo del discurso de un asilo de tercera edad</a:t>
            </a:r>
          </a:p>
        </p:txBody>
      </p:sp>
      <p:sp>
        <p:nvSpPr>
          <p:cNvPr id="6" name="CuadroTexto 5">
            <a:extLst>
              <a:ext uri="{FF2B5EF4-FFF2-40B4-BE49-F238E27FC236}">
                <a16:creationId xmlns:a16="http://schemas.microsoft.com/office/drawing/2014/main" id="{8BA8465E-0F28-4E28-83C0-F769920DE515}"/>
              </a:ext>
            </a:extLst>
          </p:cNvPr>
          <p:cNvSpPr txBox="1"/>
          <p:nvPr/>
        </p:nvSpPr>
        <p:spPr>
          <a:xfrm>
            <a:off x="380496" y="5223836"/>
            <a:ext cx="503556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rtl="0"/>
            <a:r>
              <a:rPr lang="es-ES" dirty="0"/>
              <a:t>Universidad Laica Eloy Alfaro de Manabí </a:t>
            </a:r>
          </a:p>
          <a:p>
            <a:pPr rtl="0"/>
            <a:r>
              <a:rPr lang="es-ES" dirty="0"/>
              <a:t>Estudiante: Rommel  Santiago Palma Plua</a:t>
            </a:r>
          </a:p>
          <a:p>
            <a:pPr rtl="0"/>
            <a:r>
              <a:rPr lang="es-ES" dirty="0"/>
              <a:t>Materia: Gestión de base de datos </a:t>
            </a:r>
          </a:p>
          <a:p>
            <a:pPr rtl="0"/>
            <a:r>
              <a:rPr lang="es-ES" dirty="0"/>
              <a:t>Profesor: Robert Wilfrido Moreira Centeno </a:t>
            </a:r>
          </a:p>
          <a:p>
            <a:endParaRPr lang="es-ES" b="1" dirty="0">
              <a:latin typeface="Book Antiqua"/>
            </a:endParaRPr>
          </a:p>
        </p:txBody>
      </p:sp>
      <p:sp>
        <p:nvSpPr>
          <p:cNvPr id="7" name="Rectángulo: esquinas redondeadas 6">
            <a:extLst>
              <a:ext uri="{FF2B5EF4-FFF2-40B4-BE49-F238E27FC236}">
                <a16:creationId xmlns:a16="http://schemas.microsoft.com/office/drawing/2014/main" id="{FAEBF03B-056E-443A-A32E-3106EEC5D727}"/>
              </a:ext>
            </a:extLst>
          </p:cNvPr>
          <p:cNvSpPr/>
          <p:nvPr/>
        </p:nvSpPr>
        <p:spPr>
          <a:xfrm>
            <a:off x="5891578" y="6184654"/>
            <a:ext cx="6301153" cy="674077"/>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solidFill>
                  <a:schemeClr val="tx1">
                    <a:lumMod val="95000"/>
                    <a:lumOff val="5000"/>
                  </a:schemeClr>
                </a:solidFill>
                <a:cs typeface="Calibri"/>
              </a:rPr>
              <a:t>Fuente: </a:t>
            </a:r>
            <a:r>
              <a:rPr lang="es-ES" u="sng" dirty="0">
                <a:solidFill>
                  <a:schemeClr val="tx1">
                    <a:lumMod val="95000"/>
                    <a:lumOff val="5000"/>
                  </a:schemeClr>
                </a:solidFill>
                <a:ea typeface="+mn-lt"/>
                <a:cs typeface="+mn-lt"/>
              </a:rPr>
              <a:t>Propia</a:t>
            </a:r>
            <a:endParaRPr lang="es-ES" dirty="0">
              <a:solidFill>
                <a:schemeClr val="tx1">
                  <a:lumMod val="95000"/>
                  <a:lumOff val="5000"/>
                </a:schemeClr>
              </a:solidFill>
              <a:cs typeface="Calibri"/>
            </a:endParaRPr>
          </a:p>
        </p:txBody>
      </p:sp>
      <p:sp>
        <p:nvSpPr>
          <p:cNvPr id="2" name="CuadroTexto 1">
            <a:extLst>
              <a:ext uri="{FF2B5EF4-FFF2-40B4-BE49-F238E27FC236}">
                <a16:creationId xmlns:a16="http://schemas.microsoft.com/office/drawing/2014/main" id="{354612C6-2A7F-4A22-BD3F-2DB6AC4B0276}"/>
              </a:ext>
            </a:extLst>
          </p:cNvPr>
          <p:cNvSpPr txBox="1"/>
          <p:nvPr/>
        </p:nvSpPr>
        <p:spPr>
          <a:xfrm>
            <a:off x="1002324" y="3200400"/>
            <a:ext cx="8995505" cy="14465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sz="2600" u="sng" dirty="0">
                <a:latin typeface="Cooper Black"/>
                <a:cs typeface="Aharoni"/>
              </a:rPr>
              <a:t>OBJETIVO: </a:t>
            </a:r>
            <a:endParaRPr lang="es-ES" u="sng" dirty="0">
              <a:cs typeface="Calibri"/>
            </a:endParaRPr>
          </a:p>
          <a:p>
            <a:endParaRPr lang="es-ES" sz="2600" dirty="0">
              <a:latin typeface="Cooper Black"/>
              <a:cs typeface="Aharoni"/>
            </a:endParaRPr>
          </a:p>
          <a:p>
            <a:pPr algn="just"/>
            <a:r>
              <a:rPr lang="es-ES" sz="1800" dirty="0"/>
              <a:t>Analizar los procesos que se realizan dentro de un asilo de ancianos y realizar respectivas funciones en la base de datos </a:t>
            </a:r>
            <a:r>
              <a:rPr lang="es-ES" sz="1800"/>
              <a:t>tales como, </a:t>
            </a:r>
            <a:r>
              <a:rPr lang="es-ES" sz="1800" dirty="0"/>
              <a:t>trigger, cursores y procedimientos almacenados.</a:t>
            </a:r>
          </a:p>
        </p:txBody>
      </p:sp>
    </p:spTree>
    <p:extLst>
      <p:ext uri="{BB962C8B-B14F-4D97-AF65-F5344CB8AC3E}">
        <p14:creationId xmlns:p14="http://schemas.microsoft.com/office/powerpoint/2010/main" val="2406273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r>
              <a:rPr lang="es-ES" sz="1800" dirty="0">
                <a:solidFill>
                  <a:schemeClr val="bg1"/>
                </a:solidFill>
                <a:ea typeface="+mj-lt"/>
                <a:cs typeface="+mj-lt"/>
              </a:rPr>
              <a:t>Cursor(determine por cada profesional salga el numero de dietas establecidas, costo de dietas, valor de dieta, </a:t>
            </a:r>
            <a:br>
              <a:rPr lang="es-ES" sz="1800" dirty="0">
                <a:solidFill>
                  <a:schemeClr val="bg1"/>
                </a:solidFill>
                <a:ea typeface="+mj-lt"/>
                <a:cs typeface="+mj-lt"/>
              </a:rPr>
            </a:br>
            <a:r>
              <a:rPr lang="es-ES" sz="1800" dirty="0">
                <a:solidFill>
                  <a:schemeClr val="bg1"/>
                </a:solidFill>
                <a:ea typeface="+mj-lt"/>
                <a:cs typeface="+mj-lt"/>
              </a:rPr>
              <a:t>  sacar nombre del personal de dieta ,numero de dietas establecidas, tipo de dieta y costo de dieta)</a:t>
            </a:r>
            <a:endParaRPr lang="es-ES" sz="18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169D1C0A-C8C2-4E05-A333-13F5370EBF41}"/>
              </a:ext>
            </a:extLst>
          </p:cNvPr>
          <p:cNvPicPr>
            <a:picLocks noChangeAspect="1"/>
          </p:cNvPicPr>
          <p:nvPr/>
        </p:nvPicPr>
        <p:blipFill>
          <a:blip r:embed="rId3"/>
          <a:stretch>
            <a:fillRect/>
          </a:stretch>
        </p:blipFill>
        <p:spPr>
          <a:xfrm>
            <a:off x="-1" y="1396587"/>
            <a:ext cx="7554351" cy="3231683"/>
          </a:xfrm>
          <a:prstGeom prst="rect">
            <a:avLst/>
          </a:prstGeom>
        </p:spPr>
      </p:pic>
      <p:pic>
        <p:nvPicPr>
          <p:cNvPr id="11" name="Imagen 10">
            <a:extLst>
              <a:ext uri="{FF2B5EF4-FFF2-40B4-BE49-F238E27FC236}">
                <a16:creationId xmlns:a16="http://schemas.microsoft.com/office/drawing/2014/main" id="{1D1D0698-7E27-420A-B81A-CF6EC0F78B48}"/>
              </a:ext>
            </a:extLst>
          </p:cNvPr>
          <p:cNvPicPr>
            <a:picLocks noChangeAspect="1"/>
          </p:cNvPicPr>
          <p:nvPr/>
        </p:nvPicPr>
        <p:blipFill>
          <a:blip r:embed="rId4"/>
          <a:stretch>
            <a:fillRect/>
          </a:stretch>
        </p:blipFill>
        <p:spPr>
          <a:xfrm>
            <a:off x="-42351" y="4880388"/>
            <a:ext cx="7878056" cy="1436006"/>
          </a:xfrm>
          <a:prstGeom prst="rect">
            <a:avLst/>
          </a:prstGeom>
        </p:spPr>
      </p:pic>
    </p:spTree>
    <p:extLst>
      <p:ext uri="{BB962C8B-B14F-4D97-AF65-F5344CB8AC3E}">
        <p14:creationId xmlns:p14="http://schemas.microsoft.com/office/powerpoint/2010/main" val="1903653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r>
              <a:rPr lang="es-ES" sz="1800" dirty="0">
                <a:solidFill>
                  <a:schemeClr val="bg1"/>
                </a:solidFill>
                <a:ea typeface="+mj-lt"/>
                <a:cs typeface="+mj-lt"/>
              </a:rPr>
              <a:t>Cursor  POSIBLE CASO DEL RESPUESTA AL EJERCICIO ANTERIOR CON MAS CODIGO </a:t>
            </a:r>
            <a:endParaRPr lang="es-ES" sz="18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FCC1C421-3F25-4B2B-81F8-69BC304D0EBD}"/>
              </a:ext>
            </a:extLst>
          </p:cNvPr>
          <p:cNvPicPr>
            <a:picLocks noChangeAspect="1"/>
          </p:cNvPicPr>
          <p:nvPr/>
        </p:nvPicPr>
        <p:blipFill>
          <a:blip r:embed="rId3"/>
          <a:stretch>
            <a:fillRect/>
          </a:stretch>
        </p:blipFill>
        <p:spPr>
          <a:xfrm>
            <a:off x="-1" y="1428750"/>
            <a:ext cx="8440615" cy="4000500"/>
          </a:xfrm>
          <a:prstGeom prst="rect">
            <a:avLst/>
          </a:prstGeom>
        </p:spPr>
      </p:pic>
      <p:pic>
        <p:nvPicPr>
          <p:cNvPr id="9" name="Imagen 8">
            <a:extLst>
              <a:ext uri="{FF2B5EF4-FFF2-40B4-BE49-F238E27FC236}">
                <a16:creationId xmlns:a16="http://schemas.microsoft.com/office/drawing/2014/main" id="{0B2ED157-C33E-49C8-B50E-67AE651E66C2}"/>
              </a:ext>
            </a:extLst>
          </p:cNvPr>
          <p:cNvPicPr>
            <a:picLocks noChangeAspect="1"/>
          </p:cNvPicPr>
          <p:nvPr/>
        </p:nvPicPr>
        <p:blipFill>
          <a:blip r:embed="rId4"/>
          <a:stretch>
            <a:fillRect/>
          </a:stretch>
        </p:blipFill>
        <p:spPr>
          <a:xfrm>
            <a:off x="-2" y="5469696"/>
            <a:ext cx="8440615" cy="1388303"/>
          </a:xfrm>
          <a:prstGeom prst="rect">
            <a:avLst/>
          </a:prstGeom>
        </p:spPr>
      </p:pic>
    </p:spTree>
    <p:extLst>
      <p:ext uri="{BB962C8B-B14F-4D97-AF65-F5344CB8AC3E}">
        <p14:creationId xmlns:p14="http://schemas.microsoft.com/office/powerpoint/2010/main" val="1474373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675249" y="643467"/>
            <a:ext cx="11092208" cy="744836"/>
          </a:xfrm>
        </p:spPr>
        <p:txBody>
          <a:bodyPr>
            <a:normAutofit/>
          </a:bodyPr>
          <a:lstStyle/>
          <a:p>
            <a:r>
              <a:rPr lang="es-ES" sz="1800" dirty="0">
                <a:solidFill>
                  <a:schemeClr val="bg1"/>
                </a:solidFill>
              </a:rPr>
              <a:t>Procedimiento almacenado(Que me permita hacer una suma de una persona por entrada de texto y me devuelva la suma de las dietas que ha realizado)</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0B65DFEA-D3C2-4709-9FE6-16904FD0597E}"/>
              </a:ext>
            </a:extLst>
          </p:cNvPr>
          <p:cNvPicPr>
            <a:picLocks noChangeAspect="1"/>
          </p:cNvPicPr>
          <p:nvPr/>
        </p:nvPicPr>
        <p:blipFill>
          <a:blip r:embed="rId3"/>
          <a:stretch>
            <a:fillRect/>
          </a:stretch>
        </p:blipFill>
        <p:spPr>
          <a:xfrm>
            <a:off x="0" y="1540906"/>
            <a:ext cx="7858125" cy="2777876"/>
          </a:xfrm>
          <a:prstGeom prst="rect">
            <a:avLst/>
          </a:prstGeom>
        </p:spPr>
      </p:pic>
      <p:pic>
        <p:nvPicPr>
          <p:cNvPr id="9" name="Imagen 8">
            <a:extLst>
              <a:ext uri="{FF2B5EF4-FFF2-40B4-BE49-F238E27FC236}">
                <a16:creationId xmlns:a16="http://schemas.microsoft.com/office/drawing/2014/main" id="{7362F8D1-2023-4D3A-9022-4D5F2303E1E6}"/>
              </a:ext>
            </a:extLst>
          </p:cNvPr>
          <p:cNvPicPr>
            <a:picLocks noChangeAspect="1"/>
          </p:cNvPicPr>
          <p:nvPr/>
        </p:nvPicPr>
        <p:blipFill>
          <a:blip r:embed="rId4"/>
          <a:stretch>
            <a:fillRect/>
          </a:stretch>
        </p:blipFill>
        <p:spPr>
          <a:xfrm>
            <a:off x="0" y="4852620"/>
            <a:ext cx="3854548" cy="323285"/>
          </a:xfrm>
          <a:prstGeom prst="rect">
            <a:avLst/>
          </a:prstGeom>
        </p:spPr>
      </p:pic>
      <p:pic>
        <p:nvPicPr>
          <p:cNvPr id="11" name="Imagen 10">
            <a:extLst>
              <a:ext uri="{FF2B5EF4-FFF2-40B4-BE49-F238E27FC236}">
                <a16:creationId xmlns:a16="http://schemas.microsoft.com/office/drawing/2014/main" id="{7F0EAD41-BF36-4009-B6C7-03AE8EB5D7EA}"/>
              </a:ext>
            </a:extLst>
          </p:cNvPr>
          <p:cNvPicPr>
            <a:picLocks noChangeAspect="1"/>
          </p:cNvPicPr>
          <p:nvPr/>
        </p:nvPicPr>
        <p:blipFill>
          <a:blip r:embed="rId5"/>
          <a:stretch>
            <a:fillRect/>
          </a:stretch>
        </p:blipFill>
        <p:spPr>
          <a:xfrm>
            <a:off x="4073549" y="4471386"/>
            <a:ext cx="1877085" cy="704520"/>
          </a:xfrm>
          <a:prstGeom prst="rect">
            <a:avLst/>
          </a:prstGeom>
        </p:spPr>
      </p:pic>
      <p:pic>
        <p:nvPicPr>
          <p:cNvPr id="15" name="Imagen 14">
            <a:extLst>
              <a:ext uri="{FF2B5EF4-FFF2-40B4-BE49-F238E27FC236}">
                <a16:creationId xmlns:a16="http://schemas.microsoft.com/office/drawing/2014/main" id="{0B2DAEF1-E21D-41C7-B527-5C4BC68C732E}"/>
              </a:ext>
            </a:extLst>
          </p:cNvPr>
          <p:cNvPicPr>
            <a:picLocks noChangeAspect="1"/>
          </p:cNvPicPr>
          <p:nvPr/>
        </p:nvPicPr>
        <p:blipFill>
          <a:blip r:embed="rId6"/>
          <a:stretch>
            <a:fillRect/>
          </a:stretch>
        </p:blipFill>
        <p:spPr>
          <a:xfrm>
            <a:off x="0" y="5891326"/>
            <a:ext cx="3854547" cy="323207"/>
          </a:xfrm>
          <a:prstGeom prst="rect">
            <a:avLst/>
          </a:prstGeom>
        </p:spPr>
      </p:pic>
      <p:pic>
        <p:nvPicPr>
          <p:cNvPr id="19" name="Imagen 18">
            <a:extLst>
              <a:ext uri="{FF2B5EF4-FFF2-40B4-BE49-F238E27FC236}">
                <a16:creationId xmlns:a16="http://schemas.microsoft.com/office/drawing/2014/main" id="{A8F916FA-4A9C-4BA5-85C3-3C4AB80F7A6A}"/>
              </a:ext>
            </a:extLst>
          </p:cNvPr>
          <p:cNvPicPr>
            <a:picLocks noChangeAspect="1"/>
          </p:cNvPicPr>
          <p:nvPr/>
        </p:nvPicPr>
        <p:blipFill>
          <a:blip r:embed="rId7"/>
          <a:stretch>
            <a:fillRect/>
          </a:stretch>
        </p:blipFill>
        <p:spPr>
          <a:xfrm>
            <a:off x="4073550" y="5510013"/>
            <a:ext cx="1877084" cy="704520"/>
          </a:xfrm>
          <a:prstGeom prst="rect">
            <a:avLst/>
          </a:prstGeom>
        </p:spPr>
      </p:pic>
    </p:spTree>
    <p:extLst>
      <p:ext uri="{BB962C8B-B14F-4D97-AF65-F5344CB8AC3E}">
        <p14:creationId xmlns:p14="http://schemas.microsoft.com/office/powerpoint/2010/main" val="3354662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r>
              <a:rPr lang="es-ES" sz="1800" dirty="0">
                <a:solidFill>
                  <a:schemeClr val="bg1"/>
                </a:solidFill>
              </a:rPr>
              <a:t>Ireport (por cada cantón representar en un grafico de barras el numero de pacientes_ancianos por cada cantón) </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C598537D-4075-4456-A944-660EB474F5B5}"/>
              </a:ext>
            </a:extLst>
          </p:cNvPr>
          <p:cNvPicPr>
            <a:picLocks noChangeAspect="1"/>
          </p:cNvPicPr>
          <p:nvPr/>
        </p:nvPicPr>
        <p:blipFill>
          <a:blip r:embed="rId3"/>
          <a:stretch>
            <a:fillRect/>
          </a:stretch>
        </p:blipFill>
        <p:spPr>
          <a:xfrm>
            <a:off x="0" y="1396588"/>
            <a:ext cx="8268237" cy="5222794"/>
          </a:xfrm>
          <a:prstGeom prst="rect">
            <a:avLst/>
          </a:prstGeom>
        </p:spPr>
      </p:pic>
      <p:pic>
        <p:nvPicPr>
          <p:cNvPr id="6" name="Imagen 5">
            <a:extLst>
              <a:ext uri="{FF2B5EF4-FFF2-40B4-BE49-F238E27FC236}">
                <a16:creationId xmlns:a16="http://schemas.microsoft.com/office/drawing/2014/main" id="{E7C9F555-C34E-4D9B-B765-A2D84A5152FE}"/>
              </a:ext>
            </a:extLst>
          </p:cNvPr>
          <p:cNvPicPr>
            <a:picLocks noChangeAspect="1"/>
          </p:cNvPicPr>
          <p:nvPr/>
        </p:nvPicPr>
        <p:blipFill>
          <a:blip r:embed="rId4"/>
          <a:stretch>
            <a:fillRect/>
          </a:stretch>
        </p:blipFill>
        <p:spPr>
          <a:xfrm>
            <a:off x="8443511" y="1600792"/>
            <a:ext cx="3016340" cy="1257300"/>
          </a:xfrm>
          <a:prstGeom prst="rect">
            <a:avLst/>
          </a:prstGeom>
        </p:spPr>
      </p:pic>
    </p:spTree>
    <p:extLst>
      <p:ext uri="{BB962C8B-B14F-4D97-AF65-F5344CB8AC3E}">
        <p14:creationId xmlns:p14="http://schemas.microsoft.com/office/powerpoint/2010/main" val="2590250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r>
              <a:rPr lang="es-ES" sz="1800" dirty="0">
                <a:solidFill>
                  <a:schemeClr val="bg1"/>
                </a:solidFill>
              </a:rPr>
              <a:t>Ireport </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A546B655-3A5C-483B-857B-B98E0757E0E0}"/>
              </a:ext>
            </a:extLst>
          </p:cNvPr>
          <p:cNvPicPr>
            <a:picLocks noChangeAspect="1"/>
          </p:cNvPicPr>
          <p:nvPr/>
        </p:nvPicPr>
        <p:blipFill rotWithShape="1">
          <a:blip r:embed="rId3"/>
          <a:srcRect l="4463" r="20708"/>
          <a:stretch/>
        </p:blipFill>
        <p:spPr>
          <a:xfrm>
            <a:off x="1" y="1396588"/>
            <a:ext cx="10341734" cy="5570882"/>
          </a:xfrm>
          <a:prstGeom prst="rect">
            <a:avLst/>
          </a:prstGeom>
        </p:spPr>
      </p:pic>
    </p:spTree>
    <p:extLst>
      <p:ext uri="{BB962C8B-B14F-4D97-AF65-F5344CB8AC3E}">
        <p14:creationId xmlns:p14="http://schemas.microsoft.com/office/powerpoint/2010/main" val="2921914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r>
              <a:rPr lang="es-ES" sz="1800" dirty="0">
                <a:solidFill>
                  <a:schemeClr val="bg1"/>
                </a:solidFill>
              </a:rPr>
              <a:t>Ireport grafico de barras  </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5" name="Imagen 4">
            <a:extLst>
              <a:ext uri="{FF2B5EF4-FFF2-40B4-BE49-F238E27FC236}">
                <a16:creationId xmlns:a16="http://schemas.microsoft.com/office/drawing/2014/main" id="{BC34BDB4-F072-4C24-A218-09E97C6A716C}"/>
              </a:ext>
            </a:extLst>
          </p:cNvPr>
          <p:cNvPicPr>
            <a:picLocks noChangeAspect="1"/>
          </p:cNvPicPr>
          <p:nvPr/>
        </p:nvPicPr>
        <p:blipFill>
          <a:blip r:embed="rId3"/>
          <a:stretch>
            <a:fillRect/>
          </a:stretch>
        </p:blipFill>
        <p:spPr>
          <a:xfrm>
            <a:off x="1074714" y="2012915"/>
            <a:ext cx="8275347" cy="4201617"/>
          </a:xfrm>
          <a:prstGeom prst="rect">
            <a:avLst/>
          </a:prstGeom>
        </p:spPr>
      </p:pic>
    </p:spTree>
    <p:extLst>
      <p:ext uri="{BB962C8B-B14F-4D97-AF65-F5344CB8AC3E}">
        <p14:creationId xmlns:p14="http://schemas.microsoft.com/office/powerpoint/2010/main" val="2217856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r>
              <a:rPr lang="es-ES" sz="1800" dirty="0">
                <a:solidFill>
                  <a:schemeClr val="bg1"/>
                </a:solidFill>
              </a:rPr>
              <a:t>Conclusiones </a:t>
            </a: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4" name="CuadroTexto 3">
            <a:extLst>
              <a:ext uri="{FF2B5EF4-FFF2-40B4-BE49-F238E27FC236}">
                <a16:creationId xmlns:a16="http://schemas.microsoft.com/office/drawing/2014/main" id="{DB648C1C-13F9-4F89-A038-342597F66A19}"/>
              </a:ext>
            </a:extLst>
          </p:cNvPr>
          <p:cNvSpPr txBox="1"/>
          <p:nvPr/>
        </p:nvSpPr>
        <p:spPr>
          <a:xfrm>
            <a:off x="1026942" y="2391508"/>
            <a:ext cx="9523827" cy="3139321"/>
          </a:xfrm>
          <a:prstGeom prst="rect">
            <a:avLst/>
          </a:prstGeom>
          <a:noFill/>
        </p:spPr>
        <p:txBody>
          <a:bodyPr wrap="square" rtlCol="0">
            <a:spAutoFit/>
          </a:bodyPr>
          <a:lstStyle/>
          <a:p>
            <a:pPr marL="285750" indent="-285750">
              <a:buFont typeface="Arial" panose="020B0604020202020204" pitchFamily="34" charset="0"/>
              <a:buChar char="•"/>
            </a:pPr>
            <a:r>
              <a:rPr lang="es-EC" dirty="0"/>
              <a:t>Conocer profundamente en que nos ayudar las funciones de trigger para poder administrar las diferentes funciones tales como inserción, actualización y eliminación dentro de tablas, para manejar la lógica que existe en diferentes tablas.</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r>
              <a:rPr lang="es-EC" dirty="0"/>
              <a:t>Los cursores son estructuras de recorrido que nos permiten añadir secuencias tales como for, if, while con estas sentencias de programación se puede hacer mucho mas poderosa el resultado de una consulta incluso recorrer grandes cantidades de registros.</a:t>
            </a:r>
          </a:p>
          <a:p>
            <a:pPr marL="285750" indent="-285750">
              <a:buFont typeface="Arial" panose="020B0604020202020204" pitchFamily="34" charset="0"/>
              <a:buChar char="•"/>
            </a:pPr>
            <a:endParaRPr lang="es-EC" dirty="0"/>
          </a:p>
          <a:p>
            <a:pPr marL="285750" indent="-285750">
              <a:buFont typeface="Arial" panose="020B0604020202020204" pitchFamily="34" charset="0"/>
              <a:buChar char="•"/>
            </a:pPr>
            <a:r>
              <a:rPr lang="es-EC" dirty="0"/>
              <a:t>Ireport es una herramienta potente para sacar consultas mas detallas y muchos mas entendibles, esto es posible ya que Ireport nos permite conectarnos a base de datos JDBC, para sacar nuestra información mas importante y plasmarla de forma grafica y entendible para cualquier persona.</a:t>
            </a:r>
          </a:p>
        </p:txBody>
      </p:sp>
    </p:spTree>
    <p:extLst>
      <p:ext uri="{BB962C8B-B14F-4D97-AF65-F5344CB8AC3E}">
        <p14:creationId xmlns:p14="http://schemas.microsoft.com/office/powerpoint/2010/main" val="2990074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B336162-B533-4EFE-8BB3-8EBB4A5E3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314384" cy="6858000"/>
          </a:xfrm>
          <a:prstGeom prst="rect">
            <a:avLst/>
          </a:prstGeom>
          <a:solidFill>
            <a:srgbClr val="D0CE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018F46BE-AE68-4871-A0E0-164EAE8C7643}"/>
              </a:ext>
            </a:extLst>
          </p:cNvPr>
          <p:cNvSpPr>
            <a:spLocks noGrp="1"/>
          </p:cNvSpPr>
          <p:nvPr>
            <p:ph type="title"/>
          </p:nvPr>
        </p:nvSpPr>
        <p:spPr>
          <a:xfrm>
            <a:off x="829781" y="2745736"/>
            <a:ext cx="3698803" cy="1366528"/>
          </a:xfrm>
          <a:solidFill>
            <a:srgbClr val="FFFFFF"/>
          </a:solidFill>
          <a:ln w="25400" cap="sq">
            <a:solidFill>
              <a:srgbClr val="404040"/>
            </a:solidFill>
            <a:miter lim="800000"/>
          </a:ln>
        </p:spPr>
        <p:txBody>
          <a:bodyPr vert="horz" lIns="91440" tIns="45720" rIns="91440" bIns="45720" rtlCol="0" anchor="ctr">
            <a:normAutofit/>
          </a:bodyPr>
          <a:lstStyle/>
          <a:p>
            <a:pPr algn="ctr"/>
            <a:r>
              <a:rPr lang="es-EC" sz="3200" b="1" kern="1200" dirty="0">
                <a:solidFill>
                  <a:srgbClr val="262626"/>
                </a:solidFill>
                <a:latin typeface="+mj-lt"/>
                <a:ea typeface="+mj-ea"/>
                <a:cs typeface="+mj-cs"/>
              </a:rPr>
              <a:t>Índice</a:t>
            </a:r>
            <a:endParaRPr lang="es-EC" sz="3200" kern="1200" dirty="0">
              <a:solidFill>
                <a:srgbClr val="262626"/>
              </a:solidFill>
              <a:latin typeface="+mj-lt"/>
              <a:ea typeface="+mj-ea"/>
              <a:cs typeface="+mj-cs"/>
            </a:endParaRPr>
          </a:p>
        </p:txBody>
      </p:sp>
      <p:sp>
        <p:nvSpPr>
          <p:cNvPr id="3" name="CuadroTexto 2">
            <a:extLst>
              <a:ext uri="{FF2B5EF4-FFF2-40B4-BE49-F238E27FC236}">
                <a16:creationId xmlns:a16="http://schemas.microsoft.com/office/drawing/2014/main" id="{9D28A475-0C82-4684-8B0A-14852855ED58}"/>
              </a:ext>
            </a:extLst>
          </p:cNvPr>
          <p:cNvSpPr txBox="1"/>
          <p:nvPr/>
        </p:nvSpPr>
        <p:spPr>
          <a:xfrm>
            <a:off x="5566225" y="201624"/>
            <a:ext cx="6310216" cy="625083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rmAutofit/>
          </a:bodyPr>
          <a:lstStyle/>
          <a:p>
            <a:pPr marL="342900" lvl="0" indent="-228600">
              <a:lnSpc>
                <a:spcPct val="90000"/>
              </a:lnSpc>
              <a:spcAft>
                <a:spcPts val="600"/>
              </a:spcAft>
              <a:buFont typeface="Arial" panose="020B0604020202020204" pitchFamily="34" charset="0"/>
              <a:buChar char="•"/>
              <a:defRPr/>
            </a:pPr>
            <a:r>
              <a:rPr lang="es-ES" sz="2400" dirty="0">
                <a:cs typeface="Calibri"/>
                <a:hlinkClick r:id="rId2" action="ppaction://hlinksldjump"/>
              </a:rPr>
              <a:t>Universo del discurso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3" action="ppaction://hlinksldjump"/>
              </a:rPr>
              <a:t>Modelo lógico</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4" action="ppaction://hlinksldjump"/>
              </a:rPr>
              <a:t>Trigger (PostgreSQL)</a:t>
            </a:r>
            <a:r>
              <a:rPr lang="es-ES" sz="2400" dirty="0">
                <a:cs typeface="Calibri"/>
              </a:rPr>
              <a:t> </a:t>
            </a:r>
            <a:r>
              <a:rPr lang="es-ES" sz="2400" dirty="0">
                <a:cs typeface="Calibri"/>
                <a:hlinkClick r:id="rId5" action="ppaction://hlinksldjump"/>
              </a:rPr>
              <a:t>2</a:t>
            </a:r>
            <a:endParaRPr lang="es-ES" sz="2400" dirty="0">
              <a:cs typeface="Calibri"/>
            </a:endParaRPr>
          </a:p>
          <a:p>
            <a:pPr marL="342900" lvl="0" indent="-228600">
              <a:lnSpc>
                <a:spcPct val="90000"/>
              </a:lnSpc>
              <a:spcAft>
                <a:spcPts val="600"/>
              </a:spcAft>
              <a:buFont typeface="Arial" panose="020B0604020202020204" pitchFamily="34" charset="0"/>
              <a:buChar char="•"/>
              <a:defRPr/>
            </a:pPr>
            <a:r>
              <a:rPr lang="es-ES" sz="2400" dirty="0">
                <a:cs typeface="Calibri"/>
                <a:hlinkClick r:id="rId6" action="ppaction://hlinksldjump"/>
              </a:rPr>
              <a:t>Cursor (PostgreSQL)</a:t>
            </a:r>
            <a:r>
              <a:rPr lang="es-ES" sz="2400" dirty="0">
                <a:cs typeface="Calibri"/>
              </a:rPr>
              <a:t> </a:t>
            </a:r>
            <a:r>
              <a:rPr lang="es-ES" sz="2400" dirty="0">
                <a:cs typeface="Calibri"/>
                <a:hlinkClick r:id="rId7" action="ppaction://hlinksldjump"/>
              </a:rPr>
              <a:t>2</a:t>
            </a:r>
            <a:r>
              <a:rPr lang="es-ES" sz="2400" dirty="0">
                <a:cs typeface="Calibri"/>
              </a:rPr>
              <a:t> </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8" action="ppaction://hlinksldjump"/>
              </a:rPr>
              <a:t>Procedimiento Almacenado (PostgreSQL)</a:t>
            </a:r>
            <a:endParaRPr lang="es-MX" sz="2400" dirty="0">
              <a:cs typeface="Calibri"/>
            </a:endParaRPr>
          </a:p>
          <a:p>
            <a:pPr marL="342900" lvl="0" indent="-228600">
              <a:lnSpc>
                <a:spcPct val="90000"/>
              </a:lnSpc>
              <a:spcAft>
                <a:spcPts val="600"/>
              </a:spcAft>
              <a:buFont typeface="Arial" panose="020B0604020202020204" pitchFamily="34" charset="0"/>
              <a:buChar char="•"/>
              <a:defRPr/>
            </a:pPr>
            <a:r>
              <a:rPr lang="es-MX" sz="2400" dirty="0">
                <a:cs typeface="Calibri"/>
                <a:hlinkClick r:id="rId9" action="ppaction://hlinksldjump"/>
              </a:rPr>
              <a:t>Ireport   </a:t>
            </a:r>
            <a:r>
              <a:rPr lang="es-MX" sz="2400" dirty="0">
                <a:cs typeface="Calibri"/>
                <a:hlinkClick r:id="rId10" action="ppaction://hlinksldjump"/>
              </a:rPr>
              <a:t>1</a:t>
            </a:r>
            <a:r>
              <a:rPr lang="es-MX" sz="2400" dirty="0">
                <a:cs typeface="Calibri"/>
              </a:rPr>
              <a:t> </a:t>
            </a:r>
            <a:r>
              <a:rPr lang="es-MX" sz="2400" dirty="0">
                <a:cs typeface="Calibri"/>
                <a:hlinkClick r:id="rId11" action="ppaction://hlinksldjump"/>
              </a:rPr>
              <a:t>2</a:t>
            </a:r>
            <a:r>
              <a:rPr lang="es-MX" sz="2400" dirty="0">
                <a:cs typeface="Calibri"/>
              </a:rPr>
              <a:t> </a:t>
            </a:r>
          </a:p>
          <a:p>
            <a:pPr marL="342900" lvl="0" indent="-228600">
              <a:lnSpc>
                <a:spcPct val="90000"/>
              </a:lnSpc>
              <a:spcAft>
                <a:spcPts val="600"/>
              </a:spcAft>
              <a:buFont typeface="Arial" panose="020B0604020202020204" pitchFamily="34" charset="0"/>
              <a:buChar char="•"/>
              <a:defRPr/>
            </a:pPr>
            <a:r>
              <a:rPr lang="es-MX" sz="2400" dirty="0">
                <a:cs typeface="Calibri"/>
                <a:hlinkClick r:id="rId12" action="ppaction://hlinksldjump"/>
              </a:rPr>
              <a:t>Conclusiones</a:t>
            </a:r>
            <a:endParaRPr lang="es-ES" sz="2400" dirty="0">
              <a:cs typeface="Calibri"/>
            </a:endParaRPr>
          </a:p>
        </p:txBody>
      </p:sp>
    </p:spTree>
    <p:extLst>
      <p:ext uri="{BB962C8B-B14F-4D97-AF65-F5344CB8AC3E}">
        <p14:creationId xmlns:p14="http://schemas.microsoft.com/office/powerpoint/2010/main" val="189191381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2000" dirty="0">
                <a:solidFill>
                  <a:schemeClr val="bg1"/>
                </a:solidFill>
                <a:ea typeface="+mj-lt"/>
                <a:cs typeface="+mj-lt"/>
              </a:rPr>
              <a:t>Universo del discurso(asilo de ancianos de tercera edad)</a:t>
            </a:r>
            <a:endParaRPr lang="es-ES" sz="20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58516E87-0901-4144-8F86-57B8AFCA180C}"/>
              </a:ext>
            </a:extLst>
          </p:cNvPr>
          <p:cNvSpPr txBox="1"/>
          <p:nvPr/>
        </p:nvSpPr>
        <p:spPr>
          <a:xfrm>
            <a:off x="247898" y="1504962"/>
            <a:ext cx="11944101" cy="3943324"/>
          </a:xfrm>
          <a:prstGeom prst="rect">
            <a:avLst/>
          </a:prstGeom>
          <a:noFill/>
        </p:spPr>
        <p:txBody>
          <a:bodyPr wrap="square">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centro de asilo de ancianos “Déjanoslo en nuestras manos” este desea un sistema que se adapte a las necesidades de sus actividades diarias, se desea desarrollar un modelo de base de datos que cumpla los siguientes requisitos, agregar campos o tablas según lo previsto y la previa justificación de su criterio.</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personal de este asilo necesita almacenar información de sus personales de limpieza tales como números de cedula, nombres, apellidos, dirección, teléfono, fecha de registro, y fechas de pago. En el asilo también se quiere almacenar la información como nombre del asilo, ciudad donde se encuentra el asilo, calle donde está ubicado, y el numero convencional interno del asilo y el a</a:t>
            </a:r>
            <a:r>
              <a:rPr lang="es-ES" dirty="0">
                <a:latin typeface="Calibri" panose="020F0502020204030204" pitchFamily="34" charset="0"/>
                <a:ea typeface="Calibri" panose="020F0502020204030204" pitchFamily="34" charset="0"/>
                <a:cs typeface="Times New Roman" panose="02020603050405020304" pitchFamily="18" charset="0"/>
              </a:rPr>
              <a:t>ño en el cual fue fundado</a:t>
            </a:r>
            <a:r>
              <a:rPr lang="es-ES" sz="18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se desea almacenar el número de ancianos en el asilo con sus respectivos datos, se debe tener el nombre del paciente, edad, altura, color, sexo, numero de cedula entre otra información.  Cada uno de los pacientes tendrán una habitación la cual se les dará con un numero de referencia la cual será su habitación predeterminada.</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Una información que se desea registrar también es la ciudad</a:t>
            </a:r>
            <a:r>
              <a:rPr lang="es-ES" dirty="0">
                <a:latin typeface="Calibri" panose="020F0502020204030204" pitchFamily="34" charset="0"/>
                <a:ea typeface="Calibri" panose="020F0502020204030204" pitchFamily="34" charset="0"/>
                <a:cs typeface="Times New Roman" panose="02020603050405020304" pitchFamily="18" charset="0"/>
              </a:rPr>
              <a:t> y </a:t>
            </a:r>
            <a:r>
              <a:rPr lang="es-ES" sz="1800" dirty="0">
                <a:effectLst/>
                <a:latin typeface="Calibri" panose="020F0502020204030204" pitchFamily="34" charset="0"/>
                <a:ea typeface="Calibri" panose="020F0502020204030204" pitchFamily="34" charset="0"/>
                <a:cs typeface="Times New Roman" panose="02020603050405020304" pitchFamily="18" charset="0"/>
              </a:rPr>
              <a:t> cantón los cuales se debe registrar el nombre de dicho lugar ya que en diferentes lugares hay asilos y pacientes.</a:t>
            </a:r>
          </a:p>
        </p:txBody>
      </p:sp>
    </p:spTree>
    <p:extLst>
      <p:ext uri="{BB962C8B-B14F-4D97-AF65-F5344CB8AC3E}">
        <p14:creationId xmlns:p14="http://schemas.microsoft.com/office/powerpoint/2010/main" val="3517750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2000" dirty="0">
                <a:solidFill>
                  <a:schemeClr val="bg1"/>
                </a:solidFill>
                <a:ea typeface="+mj-lt"/>
                <a:cs typeface="+mj-lt"/>
              </a:rPr>
              <a:t>Universo del discurso(asilo de ancianos de tercera edad)</a:t>
            </a:r>
            <a:endParaRPr lang="es-ES" sz="20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3335F4EF-35B4-405C-8F87-4FB6CA80E5AE}"/>
              </a:ext>
            </a:extLst>
          </p:cNvPr>
          <p:cNvSpPr txBox="1"/>
          <p:nvPr/>
        </p:nvSpPr>
        <p:spPr>
          <a:xfrm>
            <a:off x="65994" y="1692802"/>
            <a:ext cx="11701463" cy="4729821"/>
          </a:xfrm>
          <a:prstGeom prst="rect">
            <a:avLst/>
          </a:prstGeom>
          <a:noFill/>
        </p:spPr>
        <p:txBody>
          <a:bodyPr wrap="square">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desea registrar la estancia por cada anciano este debe constar con sus respectivos datos como fecha de llegada, persona quien dejo al anciano, si la persona quien lo dejo lleno alguna ficha de legalidad, condiciones de salud en el cual fue recibido el anciano. Los familiares deben estar registrados previamente, ya que a ellos se les llamara en caso de alguna calamidad con su </a:t>
            </a:r>
            <a:r>
              <a:rPr lang="es-ES" dirty="0">
                <a:latin typeface="Calibri" panose="020F0502020204030204" pitchFamily="34" charset="0"/>
                <a:ea typeface="Calibri" panose="020F0502020204030204" pitchFamily="34" charset="0"/>
                <a:cs typeface="Times New Roman" panose="02020603050405020304" pitchFamily="18" charset="0"/>
              </a:rPr>
              <a:t>familiar que puede ser papa, tío o algún otro tipo de familiar que sea mayor de edad</a:t>
            </a:r>
            <a:r>
              <a:rPr lang="es-ES" sz="1800" dirty="0">
                <a:effectLst/>
                <a:latin typeface="Calibri" panose="020F0502020204030204" pitchFamily="34" charset="0"/>
                <a:ea typeface="Calibri" panose="020F0502020204030204" pitchFamily="34" charset="0"/>
                <a:cs typeface="Times New Roman" panose="02020603050405020304" pitchFamily="18" charset="0"/>
              </a:rPr>
              <a:t>, de los familiares se desea saber el numero de cedula, nombre de cada uno de ellos, direcciones donde viven, números celulares para contactarse inmediatamente si llega a suceder alguna calamidad con el abuelo.</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Dentro de las instalaciones del asilo se realizan actividades grupales las cuales se realizan mediante horarios establecidos de lunes a </a:t>
            </a:r>
            <a:r>
              <a:rPr lang="es-ES" dirty="0">
                <a:latin typeface="Calibri" panose="020F0502020204030204" pitchFamily="34" charset="0"/>
                <a:ea typeface="Calibri" panose="020F0502020204030204" pitchFamily="34" charset="0"/>
                <a:cs typeface="Times New Roman" panose="02020603050405020304" pitchFamily="18" charset="0"/>
              </a:rPr>
              <a:t>viernes</a:t>
            </a:r>
            <a:r>
              <a:rPr lang="es-ES" sz="1800" dirty="0">
                <a:effectLst/>
                <a:latin typeface="Calibri" panose="020F0502020204030204" pitchFamily="34" charset="0"/>
                <a:ea typeface="Calibri" panose="020F0502020204030204" pitchFamily="34" charset="0"/>
                <a:cs typeface="Times New Roman" panose="02020603050405020304" pitchFamily="18" charset="0"/>
              </a:rPr>
              <a:t> se desea guardar los horarios establecidos, la persona quien los organiza, que tipo de juego grupal pueden elegir y por ultimo la hora en la cual termina la actividad grupal. También hay actividades individuales de estas también se desea tener un registro de cuando se empieza la actividad y cuando termina, quien esta llevando la actividad individual y que tipo de actividad individual están realizando, hora de inicio y hora de fin de la actividad.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las actividades individuales hay especialistas profesionales los cuales se encargan de llevar a cabo la actividad el contrato de estos especialistas es con el fin de no causar ningún tipo de daño en los ancianos de ellos se desea registrar la fecha de entrada y salida, el pago que se les hace por llevar las actividades, nombre del especialista, numero de cedula, que tipo de actividad individual realiza.</a:t>
            </a:r>
          </a:p>
        </p:txBody>
      </p:sp>
    </p:spTree>
    <p:extLst>
      <p:ext uri="{BB962C8B-B14F-4D97-AF65-F5344CB8AC3E}">
        <p14:creationId xmlns:p14="http://schemas.microsoft.com/office/powerpoint/2010/main" val="247002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2000" dirty="0">
                <a:solidFill>
                  <a:schemeClr val="bg1"/>
                </a:solidFill>
                <a:ea typeface="+mj-lt"/>
                <a:cs typeface="+mj-lt"/>
              </a:rPr>
              <a:t>Universo del discurso(asilo de ancianos de tercera edad)</a:t>
            </a:r>
            <a:endParaRPr lang="es-ES" sz="20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6" name="CuadroTexto 5">
            <a:extLst>
              <a:ext uri="{FF2B5EF4-FFF2-40B4-BE49-F238E27FC236}">
                <a16:creationId xmlns:a16="http://schemas.microsoft.com/office/drawing/2014/main" id="{0641C91D-4C1F-4655-9BF9-3D312E93F446}"/>
              </a:ext>
            </a:extLst>
          </p:cNvPr>
          <p:cNvSpPr txBox="1"/>
          <p:nvPr/>
        </p:nvSpPr>
        <p:spPr>
          <a:xfrm>
            <a:off x="105001" y="1551332"/>
            <a:ext cx="11923867" cy="4928785"/>
          </a:xfrm>
          <a:prstGeom prst="rect">
            <a:avLst/>
          </a:prstGeom>
          <a:noFill/>
        </p:spPr>
        <p:txBody>
          <a:bodyPr wrap="square" rtlCol="0">
            <a:spAutoFit/>
          </a:bodyPr>
          <a:lstStyle/>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consta con un personal de dietas para el bienestar de los adultos mayores ya que estos pacientes sufren de algún tipo de enfermedad la cual debe ser tratada desde la comida se desea registrar la dieta semanal por cada paciente, porcentaje de comida que come, persona afectada, nombre de la persona encargada de hacer cumplir estas dietas, pago a especialista de dietas, el precio de cada dietas.</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También el asilo consta con médicos y enfermeras los cuales están encargados de hacer un chequeo diario a todos los pacientes para tomar sus muestras y diagnosticar en que estado se encuentra cada uno de ellos, de los doctores y enfermeras se desea saber la especialidad del doctor, la fecha en las cuales hace sus chequeos, pago a doctores y enfermeras, hora de entrada, hora de salida, pacientes atendidos.</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Para un mayor control del asilo también se debe ver reflejada una tabla de incidentes los cuales me de un detalle de lo que paso, se debe registrar la persona que tuvo el incidente, la fecha del suceso, lugar con una descripción y un motivo por el cual paso el incidente. </a:t>
            </a:r>
          </a:p>
          <a:p>
            <a:pPr marL="0" marR="0" indent="0" algn="just">
              <a:lnSpc>
                <a:spcPct val="107000"/>
              </a:lnSpc>
              <a:spcBef>
                <a:spcPts val="0"/>
              </a:spcBef>
              <a:spcAft>
                <a:spcPts val="800"/>
              </a:spcAft>
              <a:buNone/>
            </a:pPr>
            <a:r>
              <a:rPr lang="es-ES" sz="1800" dirty="0">
                <a:effectLst/>
                <a:latin typeface="Calibri" panose="020F0502020204030204" pitchFamily="34" charset="0"/>
                <a:ea typeface="Calibri" panose="020F0502020204030204" pitchFamily="34" charset="0"/>
                <a:cs typeface="Times New Roman" panose="02020603050405020304" pitchFamily="18" charset="0"/>
              </a:rPr>
              <a:t>El asilo consta con un programa de pagos que es el mensual que pagan cada uno de los familiares o los mismos ancianos mayores, dentro de este campo se debe ver el nombre del familiar que page, fechas en las cuales se hacen los pagos, el tipo de banco desde el cual está haciendo la transacción, o el pago se hace en efectivó, descripción de quien hace el pago.</a:t>
            </a:r>
          </a:p>
          <a:p>
            <a:endParaRPr lang="es-ES" dirty="0"/>
          </a:p>
        </p:txBody>
      </p:sp>
    </p:spTree>
    <p:extLst>
      <p:ext uri="{BB962C8B-B14F-4D97-AF65-F5344CB8AC3E}">
        <p14:creationId xmlns:p14="http://schemas.microsoft.com/office/powerpoint/2010/main" val="1018114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2000" dirty="0">
                <a:solidFill>
                  <a:schemeClr val="bg1"/>
                </a:solidFill>
                <a:ea typeface="+mj-lt"/>
                <a:cs typeface="+mj-lt"/>
              </a:rPr>
              <a:t>Universo del discurso(Consultas)</a:t>
            </a:r>
            <a:endParaRPr lang="es-ES" sz="20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sp>
        <p:nvSpPr>
          <p:cNvPr id="8" name="CuadroTexto 7">
            <a:extLst>
              <a:ext uri="{FF2B5EF4-FFF2-40B4-BE49-F238E27FC236}">
                <a16:creationId xmlns:a16="http://schemas.microsoft.com/office/drawing/2014/main" id="{16E0A8DE-0F25-494F-BF15-6660DA5724F0}"/>
              </a:ext>
            </a:extLst>
          </p:cNvPr>
          <p:cNvSpPr txBox="1"/>
          <p:nvPr/>
        </p:nvSpPr>
        <p:spPr>
          <a:xfrm>
            <a:off x="556531" y="2128386"/>
            <a:ext cx="11210925" cy="2031325"/>
          </a:xfrm>
          <a:prstGeom prst="rect">
            <a:avLst/>
          </a:prstGeom>
          <a:noFill/>
        </p:spPr>
        <p:txBody>
          <a:bodyPr wrap="square" rtlCol="0">
            <a:spAutoFit/>
          </a:bodyPr>
          <a:lstStyle/>
          <a:p>
            <a:pPr marL="285750" indent="-285750">
              <a:buFont typeface="Arial" panose="020B0604020202020204" pitchFamily="34" charset="0"/>
              <a:buChar char="•"/>
            </a:pPr>
            <a:r>
              <a:rPr lang="es-ES" dirty="0"/>
              <a:t>Trigger que me impida, si se registra una nueva dieta la cual excede del costo pagado (20$) entonces envié una advertencia con el trigger el cual no me deje insertar mas dietas y diga ha excedido del costo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 cursor que me determine por cada profesional salga el numero de dietas establecidas a pacientes, costo de dietas, valor de dieta y el tipo de dieta que se realizo </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Por cada cantón representar en un grafico de barras el numero de pacientes_ancianos por cada cantón</a:t>
            </a:r>
            <a:endParaRPr lang="es-EC" dirty="0"/>
          </a:p>
        </p:txBody>
      </p:sp>
    </p:spTree>
    <p:extLst>
      <p:ext uri="{BB962C8B-B14F-4D97-AF65-F5344CB8AC3E}">
        <p14:creationId xmlns:p14="http://schemas.microsoft.com/office/powerpoint/2010/main" val="603293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2000" dirty="0">
                <a:solidFill>
                  <a:schemeClr val="bg1"/>
                </a:solidFill>
                <a:ea typeface="+mj-lt"/>
                <a:cs typeface="+mj-lt"/>
              </a:rPr>
              <a:t>Modelo lógico </a:t>
            </a:r>
            <a:endParaRPr lang="es-ES" sz="20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EB6D9EA6-7F72-48A8-9D9F-9456E8C200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415442"/>
            <a:ext cx="12192000" cy="5442558"/>
          </a:xfrm>
          <a:prstGeom prst="rect">
            <a:avLst/>
          </a:prstGeom>
        </p:spPr>
      </p:pic>
    </p:spTree>
    <p:extLst>
      <p:ext uri="{BB962C8B-B14F-4D97-AF65-F5344CB8AC3E}">
        <p14:creationId xmlns:p14="http://schemas.microsoft.com/office/powerpoint/2010/main" val="997379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2000" dirty="0">
                <a:solidFill>
                  <a:schemeClr val="bg1"/>
                </a:solidFill>
                <a:ea typeface="+mj-lt"/>
                <a:cs typeface="+mj-lt"/>
              </a:rPr>
              <a:t>Trigger(Trigger que me impida, si se registra una nueva dieta la cual excede del costo pagado (30$) entonces envié una advertencia con el trigger el cual no me deje insertar mas dietas y diga ha excedido del costo )</a:t>
            </a:r>
            <a:endParaRPr lang="es-ES" sz="20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4" name="Imagen 3">
            <a:extLst>
              <a:ext uri="{FF2B5EF4-FFF2-40B4-BE49-F238E27FC236}">
                <a16:creationId xmlns:a16="http://schemas.microsoft.com/office/drawing/2014/main" id="{54B445D4-1034-43B2-83BE-DA16ACF04B40}"/>
              </a:ext>
            </a:extLst>
          </p:cNvPr>
          <p:cNvPicPr>
            <a:picLocks noChangeAspect="1"/>
          </p:cNvPicPr>
          <p:nvPr/>
        </p:nvPicPr>
        <p:blipFill>
          <a:blip r:embed="rId3"/>
          <a:stretch>
            <a:fillRect/>
          </a:stretch>
        </p:blipFill>
        <p:spPr>
          <a:xfrm>
            <a:off x="0" y="1593606"/>
            <a:ext cx="9073662" cy="3512966"/>
          </a:xfrm>
          <a:prstGeom prst="rect">
            <a:avLst/>
          </a:prstGeom>
        </p:spPr>
      </p:pic>
      <p:pic>
        <p:nvPicPr>
          <p:cNvPr id="5" name="Imagen 4">
            <a:extLst>
              <a:ext uri="{FF2B5EF4-FFF2-40B4-BE49-F238E27FC236}">
                <a16:creationId xmlns:a16="http://schemas.microsoft.com/office/drawing/2014/main" id="{FA8EEF3F-9AEE-4B6E-A5D2-BA429EF30EDE}"/>
              </a:ext>
            </a:extLst>
          </p:cNvPr>
          <p:cNvPicPr>
            <a:picLocks noChangeAspect="1"/>
          </p:cNvPicPr>
          <p:nvPr/>
        </p:nvPicPr>
        <p:blipFill>
          <a:blip r:embed="rId4"/>
          <a:stretch>
            <a:fillRect/>
          </a:stretch>
        </p:blipFill>
        <p:spPr>
          <a:xfrm>
            <a:off x="0" y="5173394"/>
            <a:ext cx="3953022" cy="1032854"/>
          </a:xfrm>
          <a:prstGeom prst="rect">
            <a:avLst/>
          </a:prstGeom>
        </p:spPr>
      </p:pic>
    </p:spTree>
    <p:extLst>
      <p:ext uri="{BB962C8B-B14F-4D97-AF65-F5344CB8AC3E}">
        <p14:creationId xmlns:p14="http://schemas.microsoft.com/office/powerpoint/2010/main" val="1310822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B03FC08-47CE-40A3-968F-A0EA18D7A0DB}"/>
              </a:ext>
            </a:extLst>
          </p:cNvPr>
          <p:cNvSpPr>
            <a:spLocks noGrp="1"/>
          </p:cNvSpPr>
          <p:nvPr>
            <p:ph type="title"/>
          </p:nvPr>
        </p:nvSpPr>
        <p:spPr>
          <a:xfrm>
            <a:off x="556532" y="643467"/>
            <a:ext cx="11210925" cy="744836"/>
          </a:xfrm>
        </p:spPr>
        <p:txBody>
          <a:bodyPr>
            <a:normAutofit/>
          </a:bodyPr>
          <a:lstStyle/>
          <a:p>
            <a:pPr algn="ctr"/>
            <a:r>
              <a:rPr lang="es-ES" sz="2000" dirty="0">
                <a:solidFill>
                  <a:schemeClr val="bg1"/>
                </a:solidFill>
                <a:ea typeface="+mj-lt"/>
                <a:cs typeface="+mj-lt"/>
              </a:rPr>
              <a:t>Trigger(Trigger que me impida, si se registra una nueva dieta la cual excede del costo pagado (30$) entonces envié una advertencia con el trigger el cual no me deje insertar mas dietas y diga ha excedido del costo )</a:t>
            </a:r>
            <a:endParaRPr lang="es-ES" sz="2000" dirty="0">
              <a:solidFill>
                <a:schemeClr val="bg1"/>
              </a:solidFill>
            </a:endParaRPr>
          </a:p>
        </p:txBody>
      </p:sp>
      <p:sp>
        <p:nvSpPr>
          <p:cNvPr id="7" name="Rectángulo 6">
            <a:hlinkClick r:id="rId2" action="ppaction://hlinksldjump"/>
            <a:extLst>
              <a:ext uri="{FF2B5EF4-FFF2-40B4-BE49-F238E27FC236}">
                <a16:creationId xmlns:a16="http://schemas.microsoft.com/office/drawing/2014/main" id="{2F646D0E-E4F2-426B-AC3F-CC96DC322EC6}"/>
              </a:ext>
            </a:extLst>
          </p:cNvPr>
          <p:cNvSpPr/>
          <p:nvPr/>
        </p:nvSpPr>
        <p:spPr>
          <a:xfrm>
            <a:off x="10727703" y="18854"/>
            <a:ext cx="1464297" cy="6434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Índice</a:t>
            </a:r>
          </a:p>
        </p:txBody>
      </p:sp>
      <p:pic>
        <p:nvPicPr>
          <p:cNvPr id="6" name="Imagen 5">
            <a:extLst>
              <a:ext uri="{FF2B5EF4-FFF2-40B4-BE49-F238E27FC236}">
                <a16:creationId xmlns:a16="http://schemas.microsoft.com/office/drawing/2014/main" id="{01E0108F-BB89-4AA8-8435-091902E4E840}"/>
              </a:ext>
            </a:extLst>
          </p:cNvPr>
          <p:cNvPicPr>
            <a:picLocks noChangeAspect="1"/>
          </p:cNvPicPr>
          <p:nvPr/>
        </p:nvPicPr>
        <p:blipFill>
          <a:blip r:embed="rId3"/>
          <a:stretch>
            <a:fillRect/>
          </a:stretch>
        </p:blipFill>
        <p:spPr>
          <a:xfrm>
            <a:off x="231383" y="1774868"/>
            <a:ext cx="5592641" cy="492666"/>
          </a:xfrm>
          <a:prstGeom prst="rect">
            <a:avLst/>
          </a:prstGeom>
        </p:spPr>
      </p:pic>
      <p:pic>
        <p:nvPicPr>
          <p:cNvPr id="9" name="Imagen 8">
            <a:extLst>
              <a:ext uri="{FF2B5EF4-FFF2-40B4-BE49-F238E27FC236}">
                <a16:creationId xmlns:a16="http://schemas.microsoft.com/office/drawing/2014/main" id="{147D2B1F-0542-45B1-AECD-41A6D27F6A17}"/>
              </a:ext>
            </a:extLst>
          </p:cNvPr>
          <p:cNvPicPr>
            <a:picLocks noChangeAspect="1"/>
          </p:cNvPicPr>
          <p:nvPr/>
        </p:nvPicPr>
        <p:blipFill>
          <a:blip r:embed="rId4"/>
          <a:stretch>
            <a:fillRect/>
          </a:stretch>
        </p:blipFill>
        <p:spPr>
          <a:xfrm>
            <a:off x="231383" y="2607937"/>
            <a:ext cx="7913811" cy="744835"/>
          </a:xfrm>
          <a:prstGeom prst="rect">
            <a:avLst/>
          </a:prstGeom>
        </p:spPr>
      </p:pic>
    </p:spTree>
    <p:extLst>
      <p:ext uri="{BB962C8B-B14F-4D97-AF65-F5344CB8AC3E}">
        <p14:creationId xmlns:p14="http://schemas.microsoft.com/office/powerpoint/2010/main" val="421595839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4276</TotalTime>
  <Words>1380</Words>
  <Application>Microsoft Office PowerPoint</Application>
  <PresentationFormat>Panorámica</PresentationFormat>
  <Paragraphs>68</Paragraphs>
  <Slides>16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16</vt:i4>
      </vt:variant>
    </vt:vector>
  </HeadingPairs>
  <TitlesOfParts>
    <vt:vector size="23" baseType="lpstr">
      <vt:lpstr>Aharoni</vt:lpstr>
      <vt:lpstr>Arial</vt:lpstr>
      <vt:lpstr>Book Antiqua</vt:lpstr>
      <vt:lpstr>Calibri</vt:lpstr>
      <vt:lpstr>Calibri Light</vt:lpstr>
      <vt:lpstr>Cooper Black</vt:lpstr>
      <vt:lpstr>Tema de Office</vt:lpstr>
      <vt:lpstr>Presentación de PowerPoint</vt:lpstr>
      <vt:lpstr>Índice</vt:lpstr>
      <vt:lpstr>Universo del discurso(asilo de ancianos de tercera edad)</vt:lpstr>
      <vt:lpstr>Universo del discurso(asilo de ancianos de tercera edad)</vt:lpstr>
      <vt:lpstr>Universo del discurso(asilo de ancianos de tercera edad)</vt:lpstr>
      <vt:lpstr>Universo del discurso(Consultas)</vt:lpstr>
      <vt:lpstr>Modelo lógico </vt:lpstr>
      <vt:lpstr>Trigger(Trigger que me impida, si se registra una nueva dieta la cual excede del costo pagado (30$) entonces envié una advertencia con el trigger el cual no me deje insertar mas dietas y diga ha excedido del costo )</vt:lpstr>
      <vt:lpstr>Trigger(Trigger que me impida, si se registra una nueva dieta la cual excede del costo pagado (30$) entonces envié una advertencia con el trigger el cual no me deje insertar mas dietas y diga ha excedido del costo )</vt:lpstr>
      <vt:lpstr>Cursor(determine por cada profesional salga el numero de dietas establecidas, costo de dietas, valor de dieta,    sacar nombre del personal de dieta ,numero de dietas establecidas, tipo de dieta y costo de dieta)</vt:lpstr>
      <vt:lpstr>Cursor  POSIBLE CASO DEL RESPUESTA AL EJERCICIO ANTERIOR CON MAS CODIGO </vt:lpstr>
      <vt:lpstr>Procedimiento almacenado(Que me permita hacer una suma de una persona por entrada de texto y me devuelva la suma de las dietas que ha realizado)</vt:lpstr>
      <vt:lpstr>Ireport (por cada cantón representar en un grafico de barras el numero de pacientes_ancianos por cada cantón) </vt:lpstr>
      <vt:lpstr>Ireport </vt:lpstr>
      <vt:lpstr>Ireport grafico de barras  </vt:lpstr>
      <vt:lpstr>Conclusiones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
  <cp:lastModifiedBy>PALMA PLUA ROMMEL SANTIAGO</cp:lastModifiedBy>
  <cp:revision>475</cp:revision>
  <dcterms:created xsi:type="dcterms:W3CDTF">2012-07-30T22:48:03Z</dcterms:created>
  <dcterms:modified xsi:type="dcterms:W3CDTF">2021-08-27T15:56:08Z</dcterms:modified>
</cp:coreProperties>
</file>