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03" r:id="rId4"/>
    <p:sldId id="304" r:id="rId5"/>
    <p:sldId id="305" r:id="rId6"/>
    <p:sldId id="306" r:id="rId7"/>
    <p:sldId id="282" r:id="rId8"/>
    <p:sldId id="280" r:id="rId9"/>
    <p:sldId id="281" r:id="rId10"/>
    <p:sldId id="283" r:id="rId11"/>
    <p:sldId id="279" r:id="rId12"/>
    <p:sldId id="292" r:id="rId13"/>
    <p:sldId id="293" r:id="rId14"/>
    <p:sldId id="298" r:id="rId15"/>
    <p:sldId id="284" r:id="rId16"/>
    <p:sldId id="294" r:id="rId17"/>
    <p:sldId id="285" r:id="rId18"/>
    <p:sldId id="295" r:id="rId19"/>
    <p:sldId id="301" r:id="rId20"/>
    <p:sldId id="302" r:id="rId21"/>
    <p:sldId id="308" r:id="rId22"/>
    <p:sldId id="309" r:id="rId23"/>
    <p:sldId id="310" r:id="rId24"/>
    <p:sldId id="311" r:id="rId25"/>
    <p:sldId id="286" r:id="rId26"/>
    <p:sldId id="287" r:id="rId27"/>
    <p:sldId id="288" r:id="rId28"/>
    <p:sldId id="297" r:id="rId29"/>
    <p:sldId id="290" r:id="rId30"/>
    <p:sldId id="291"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MA PLUA ROMMEL SANTIAGO" initials="PPRS" lastIdx="1" clrIdx="0">
    <p:extLst>
      <p:ext uri="{19B8F6BF-5375-455C-9EA6-DF929625EA0E}">
        <p15:presenceInfo xmlns:p15="http://schemas.microsoft.com/office/powerpoint/2012/main" userId="PALMA PLUA ROMMEL SANTIA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4" autoAdjust="0"/>
    <p:restoredTop sz="94679"/>
  </p:normalViewPr>
  <p:slideViewPr>
    <p:cSldViewPr snapToGrid="0">
      <p:cViewPr varScale="1">
        <p:scale>
          <a:sx n="68" d="100"/>
          <a:sy n="68" d="100"/>
        </p:scale>
        <p:origin x="62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07/06/2021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07/06/2021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07/06/2021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07/06/2021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07/06/2021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07/06/2021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8.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2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0.xml"/><Relationship Id="rId11" Type="http://schemas.openxmlformats.org/officeDocument/2006/relationships/slide" Target="slide26.xml"/><Relationship Id="rId5" Type="http://schemas.openxmlformats.org/officeDocument/2006/relationships/slide" Target="slide9.xml"/><Relationship Id="rId15" Type="http://schemas.openxmlformats.org/officeDocument/2006/relationships/slide" Target="slide30.xml"/><Relationship Id="rId10" Type="http://schemas.openxmlformats.org/officeDocument/2006/relationships/slide" Target="slide25.xml"/><Relationship Id="rId4" Type="http://schemas.openxmlformats.org/officeDocument/2006/relationships/slide" Target="slide8.xml"/><Relationship Id="rId9" Type="http://schemas.openxmlformats.org/officeDocument/2006/relationships/slide" Target="slide17.xml"/><Relationship Id="rId14"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ES" sz="3200" b="1" dirty="0"/>
              <a:t>Universo del discurso de un asilo de ancianos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s-ES" dirty="0"/>
              <a:t>Universidad Laica Eloy Alfaro de Manabí </a:t>
            </a:r>
          </a:p>
          <a:p>
            <a:pPr rtl="0"/>
            <a:r>
              <a:rPr lang="es-ES" dirty="0"/>
              <a:t>Estudiante: Rommel  Santiago Palma Plua</a:t>
            </a:r>
          </a:p>
          <a:p>
            <a:pPr rtl="0"/>
            <a:r>
              <a:rPr lang="es-ES" dirty="0"/>
              <a:t>Materia: Gestión de base de datos </a:t>
            </a:r>
          </a:p>
          <a:p>
            <a:pPr rtl="0"/>
            <a:r>
              <a:rPr lang="es-ES" dirty="0"/>
              <a:t>Profesor: Robert Wilfrido Moreira Centeno </a:t>
            </a:r>
          </a:p>
          <a:p>
            <a:endParaRPr lang="es-ES" b="1" dirty="0">
              <a:latin typeface="Book Antiqua"/>
            </a:endParaRP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pPr algn="just"/>
            <a:r>
              <a:rPr lang="es-ES" sz="1800" dirty="0"/>
              <a:t>Analizar los procesos que se realizan dentro de un asilo de ancianos y realizar una estructura de base de datos que se adapte al sector.</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0AE2A15-29B6-40B4-B4A1-C201C216D8A2}"/>
              </a:ext>
            </a:extLst>
          </p:cNvPr>
          <p:cNvPicPr>
            <a:picLocks noChangeAspect="1"/>
          </p:cNvPicPr>
          <p:nvPr/>
        </p:nvPicPr>
        <p:blipFill rotWithShape="1">
          <a:blip r:embed="rId3"/>
          <a:srcRect l="3482" t="3875" r="4565" b="7877"/>
          <a:stretch/>
        </p:blipFill>
        <p:spPr>
          <a:xfrm>
            <a:off x="0" y="1396588"/>
            <a:ext cx="12191999" cy="5461412"/>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7306CCB8-A27D-4195-8FA1-9CB2DBC3585C}"/>
              </a:ext>
            </a:extLst>
          </p:cNvPr>
          <p:cNvPicPr>
            <a:picLocks noChangeAspect="1"/>
          </p:cNvPicPr>
          <p:nvPr/>
        </p:nvPicPr>
        <p:blipFill>
          <a:blip r:embed="rId4"/>
          <a:stretch>
            <a:fillRect/>
          </a:stretch>
        </p:blipFill>
        <p:spPr>
          <a:xfrm>
            <a:off x="0" y="1396588"/>
            <a:ext cx="6096000" cy="5461412"/>
          </a:xfrm>
          <a:prstGeom prst="rect">
            <a:avLst/>
          </a:prstGeom>
        </p:spPr>
      </p:pic>
      <p:pic>
        <p:nvPicPr>
          <p:cNvPr id="7" name="Imagen 6">
            <a:extLst>
              <a:ext uri="{FF2B5EF4-FFF2-40B4-BE49-F238E27FC236}">
                <a16:creationId xmlns:a16="http://schemas.microsoft.com/office/drawing/2014/main" id="{2E7160D9-6BDA-4D99-BE06-7864AD81125C}"/>
              </a:ext>
            </a:extLst>
          </p:cNvPr>
          <p:cNvPicPr>
            <a:picLocks noChangeAspect="1"/>
          </p:cNvPicPr>
          <p:nvPr/>
        </p:nvPicPr>
        <p:blipFill>
          <a:blip r:embed="rId5"/>
          <a:stretch>
            <a:fillRect/>
          </a:stretch>
        </p:blipFill>
        <p:spPr>
          <a:xfrm>
            <a:off x="6096000" y="1388303"/>
            <a:ext cx="6096000" cy="5461412"/>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5" name="Imagen 4">
            <a:extLst>
              <a:ext uri="{FF2B5EF4-FFF2-40B4-BE49-F238E27FC236}">
                <a16:creationId xmlns:a16="http://schemas.microsoft.com/office/drawing/2014/main" id="{EEB588D7-B27A-4BA1-AEA3-63008E47FE5D}"/>
              </a:ext>
            </a:extLst>
          </p:cNvPr>
          <p:cNvPicPr>
            <a:picLocks noChangeAspect="1"/>
          </p:cNvPicPr>
          <p:nvPr/>
        </p:nvPicPr>
        <p:blipFill>
          <a:blip r:embed="rId3"/>
          <a:stretch>
            <a:fillRect/>
          </a:stretch>
        </p:blipFill>
        <p:spPr>
          <a:xfrm>
            <a:off x="0" y="1407157"/>
            <a:ext cx="5936566" cy="5450843"/>
          </a:xfrm>
          <a:prstGeom prst="rect">
            <a:avLst/>
          </a:prstGeom>
        </p:spPr>
      </p:pic>
      <p:pic>
        <p:nvPicPr>
          <p:cNvPr id="7" name="Imagen 6">
            <a:extLst>
              <a:ext uri="{FF2B5EF4-FFF2-40B4-BE49-F238E27FC236}">
                <a16:creationId xmlns:a16="http://schemas.microsoft.com/office/drawing/2014/main" id="{90DAAACE-21A6-41BE-B649-3CD721FAAC95}"/>
              </a:ext>
            </a:extLst>
          </p:cNvPr>
          <p:cNvPicPr>
            <a:picLocks noChangeAspect="1"/>
          </p:cNvPicPr>
          <p:nvPr/>
        </p:nvPicPr>
        <p:blipFill>
          <a:blip r:embed="rId4"/>
          <a:stretch>
            <a:fillRect/>
          </a:stretch>
        </p:blipFill>
        <p:spPr>
          <a:xfrm>
            <a:off x="6096000" y="1407157"/>
            <a:ext cx="6096000" cy="5450843"/>
          </a:xfrm>
          <a:prstGeom prst="rect">
            <a:avLst/>
          </a:prstGeom>
        </p:spPr>
      </p:pic>
    </p:spTree>
    <p:extLst>
      <p:ext uri="{BB962C8B-B14F-4D97-AF65-F5344CB8AC3E}">
        <p14:creationId xmlns:p14="http://schemas.microsoft.com/office/powerpoint/2010/main" val="2431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2FAD04E-1029-448D-8BD8-2EEAEAB7E290}"/>
              </a:ext>
            </a:extLst>
          </p:cNvPr>
          <p:cNvPicPr>
            <a:picLocks noChangeAspect="1"/>
          </p:cNvPicPr>
          <p:nvPr/>
        </p:nvPicPr>
        <p:blipFill>
          <a:blip r:embed="rId3"/>
          <a:stretch>
            <a:fillRect/>
          </a:stretch>
        </p:blipFill>
        <p:spPr>
          <a:xfrm>
            <a:off x="0" y="1407156"/>
            <a:ext cx="5739618" cy="5450843"/>
          </a:xfrm>
          <a:prstGeom prst="rect">
            <a:avLst/>
          </a:prstGeom>
        </p:spPr>
      </p:pic>
      <p:pic>
        <p:nvPicPr>
          <p:cNvPr id="7" name="Imagen 6">
            <a:extLst>
              <a:ext uri="{FF2B5EF4-FFF2-40B4-BE49-F238E27FC236}">
                <a16:creationId xmlns:a16="http://schemas.microsoft.com/office/drawing/2014/main" id="{ABFBDCA0-0BF7-4436-8ECC-017007C650A9}"/>
              </a:ext>
            </a:extLst>
          </p:cNvPr>
          <p:cNvPicPr>
            <a:picLocks noChangeAspect="1"/>
          </p:cNvPicPr>
          <p:nvPr/>
        </p:nvPicPr>
        <p:blipFill>
          <a:blip r:embed="rId4"/>
          <a:stretch>
            <a:fillRect/>
          </a:stretch>
        </p:blipFill>
        <p:spPr>
          <a:xfrm>
            <a:off x="5739618" y="1407155"/>
            <a:ext cx="6452382" cy="5450842"/>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9DBA263-27C7-462D-8396-ABCFC0070D62}"/>
              </a:ext>
            </a:extLst>
          </p:cNvPr>
          <p:cNvPicPr>
            <a:picLocks noChangeAspect="1"/>
          </p:cNvPicPr>
          <p:nvPr/>
        </p:nvPicPr>
        <p:blipFill>
          <a:blip r:embed="rId3"/>
          <a:stretch>
            <a:fillRect/>
          </a:stretch>
        </p:blipFill>
        <p:spPr>
          <a:xfrm>
            <a:off x="0" y="1407156"/>
            <a:ext cx="5781822" cy="5450843"/>
          </a:xfrm>
          <a:prstGeom prst="rect">
            <a:avLst/>
          </a:prstGeom>
        </p:spPr>
      </p:pic>
      <p:pic>
        <p:nvPicPr>
          <p:cNvPr id="7" name="Imagen 6">
            <a:extLst>
              <a:ext uri="{FF2B5EF4-FFF2-40B4-BE49-F238E27FC236}">
                <a16:creationId xmlns:a16="http://schemas.microsoft.com/office/drawing/2014/main" id="{E6652255-1930-4035-8C6D-E710C6B69618}"/>
              </a:ext>
            </a:extLst>
          </p:cNvPr>
          <p:cNvPicPr>
            <a:picLocks noChangeAspect="1"/>
          </p:cNvPicPr>
          <p:nvPr/>
        </p:nvPicPr>
        <p:blipFill>
          <a:blip r:embed="rId4"/>
          <a:stretch>
            <a:fillRect/>
          </a:stretch>
        </p:blipFill>
        <p:spPr>
          <a:xfrm>
            <a:off x="5781822" y="1407155"/>
            <a:ext cx="6410178" cy="4043689"/>
          </a:xfrm>
          <a:prstGeom prst="rect">
            <a:avLst/>
          </a:prstGeom>
        </p:spPr>
      </p:pic>
    </p:spTree>
    <p:extLst>
      <p:ext uri="{BB962C8B-B14F-4D97-AF65-F5344CB8AC3E}">
        <p14:creationId xmlns:p14="http://schemas.microsoft.com/office/powerpoint/2010/main" val="114645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A91C86A5-C3A9-493C-BB00-441C7FB5E3CF}"/>
              </a:ext>
            </a:extLst>
          </p:cNvPr>
          <p:cNvPicPr>
            <a:picLocks noChangeAspect="1"/>
          </p:cNvPicPr>
          <p:nvPr/>
        </p:nvPicPr>
        <p:blipFill>
          <a:blip r:embed="rId3"/>
          <a:stretch>
            <a:fillRect/>
          </a:stretch>
        </p:blipFill>
        <p:spPr>
          <a:xfrm>
            <a:off x="-1" y="1396588"/>
            <a:ext cx="5795890" cy="5461412"/>
          </a:xfrm>
          <a:prstGeom prst="rect">
            <a:avLst/>
          </a:prstGeom>
        </p:spPr>
      </p:pic>
      <p:pic>
        <p:nvPicPr>
          <p:cNvPr id="7" name="Imagen 6">
            <a:extLst>
              <a:ext uri="{FF2B5EF4-FFF2-40B4-BE49-F238E27FC236}">
                <a16:creationId xmlns:a16="http://schemas.microsoft.com/office/drawing/2014/main" id="{7C1DEB4A-2ED4-4399-9177-4A753A4E956F}"/>
              </a:ext>
            </a:extLst>
          </p:cNvPr>
          <p:cNvPicPr>
            <a:picLocks noChangeAspect="1"/>
          </p:cNvPicPr>
          <p:nvPr/>
        </p:nvPicPr>
        <p:blipFill>
          <a:blip r:embed="rId4"/>
          <a:stretch>
            <a:fillRect/>
          </a:stretch>
        </p:blipFill>
        <p:spPr>
          <a:xfrm>
            <a:off x="5795888" y="1396588"/>
            <a:ext cx="6260123" cy="5442558"/>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69C912B-427E-49F6-B9DA-1EE733C2A68A}"/>
              </a:ext>
            </a:extLst>
          </p:cNvPr>
          <p:cNvPicPr>
            <a:picLocks noChangeAspect="1"/>
          </p:cNvPicPr>
          <p:nvPr/>
        </p:nvPicPr>
        <p:blipFill>
          <a:blip r:embed="rId3"/>
          <a:stretch>
            <a:fillRect/>
          </a:stretch>
        </p:blipFill>
        <p:spPr>
          <a:xfrm>
            <a:off x="0" y="1407156"/>
            <a:ext cx="6096000" cy="5450843"/>
          </a:xfrm>
          <a:prstGeom prst="rect">
            <a:avLst/>
          </a:prstGeom>
        </p:spPr>
      </p:pic>
      <p:pic>
        <p:nvPicPr>
          <p:cNvPr id="7" name="Imagen 6">
            <a:extLst>
              <a:ext uri="{FF2B5EF4-FFF2-40B4-BE49-F238E27FC236}">
                <a16:creationId xmlns:a16="http://schemas.microsoft.com/office/drawing/2014/main" id="{686AE7DB-2E12-4083-8D92-996B2BF86FA9}"/>
              </a:ext>
            </a:extLst>
          </p:cNvPr>
          <p:cNvPicPr>
            <a:picLocks noChangeAspect="1"/>
          </p:cNvPicPr>
          <p:nvPr/>
        </p:nvPicPr>
        <p:blipFill>
          <a:blip r:embed="rId4"/>
          <a:stretch>
            <a:fillRect/>
          </a:stretch>
        </p:blipFill>
        <p:spPr>
          <a:xfrm>
            <a:off x="6096000" y="1475287"/>
            <a:ext cx="6096000" cy="3462473"/>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97514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163430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420080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Creación de 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Creación de las tablas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SQL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SQL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SQL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SQL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Link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374993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90384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135744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375316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9199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#1</a:t>
            </a:r>
            <a:endParaRPr lang="es-ES" dirty="0">
              <a:solidFill>
                <a:schemeClr val="bg1"/>
              </a:solidFill>
            </a:endParaRPr>
          </a:p>
        </p:txBody>
      </p:sp>
      <p:sp>
        <p:nvSpPr>
          <p:cNvPr id="10" name="CuadroTexto 9">
            <a:extLst>
              <a:ext uri="{FF2B5EF4-FFF2-40B4-BE49-F238E27FC236}">
                <a16:creationId xmlns:a16="http://schemas.microsoft.com/office/drawing/2014/main" id="{ECC71858-553A-454E-8607-37C446CB65CF}"/>
              </a:ext>
            </a:extLst>
          </p:cNvPr>
          <p:cNvSpPr txBox="1"/>
          <p:nvPr/>
        </p:nvSpPr>
        <p:spPr>
          <a:xfrm>
            <a:off x="0" y="1505090"/>
            <a:ext cx="11854543" cy="671915"/>
          </a:xfrm>
          <a:prstGeom prst="rect">
            <a:avLst/>
          </a:prstGeom>
          <a:noFill/>
        </p:spPr>
        <p:txBody>
          <a:bodyPr wrap="square">
            <a:spAutoFit/>
          </a:bodyPr>
          <a:lstStyle/>
          <a:p>
            <a:pPr marL="285750" marR="0" lvl="0" indent="-285750" algn="just">
              <a:lnSpc>
                <a:spcPct val="107000"/>
              </a:lnSpc>
              <a:spcBef>
                <a:spcPts val="0"/>
              </a:spcBef>
              <a:spcAft>
                <a:spcPts val="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su especialidad, numero de pacientes ancianos </a:t>
            </a:r>
            <a:r>
              <a:rPr lang="es-ES" dirty="0">
                <a:latin typeface="Calibri" panose="020F0502020204030204" pitchFamily="34" charset="0"/>
                <a:ea typeface="Calibri" panose="020F0502020204030204" pitchFamily="34" charset="0"/>
                <a:cs typeface="Times New Roman" panose="02020603050405020304" pitchFamily="18" charset="0"/>
              </a:rPr>
              <a:t>atendidos</a:t>
            </a:r>
            <a:r>
              <a:rPr lang="es-ES" sz="1800" dirty="0">
                <a:effectLst/>
                <a:latin typeface="Calibri" panose="020F0502020204030204" pitchFamily="34" charset="0"/>
                <a:ea typeface="Calibri" panose="020F0502020204030204" pitchFamily="34" charset="0"/>
                <a:cs typeface="Times New Roman" panose="02020603050405020304" pitchFamily="18" charset="0"/>
              </a:rPr>
              <a:t> por cada uno según su especialidad </a:t>
            </a:r>
          </a:p>
        </p:txBody>
      </p:sp>
      <p:pic>
        <p:nvPicPr>
          <p:cNvPr id="3" name="Imagen 2">
            <a:extLst>
              <a:ext uri="{FF2B5EF4-FFF2-40B4-BE49-F238E27FC236}">
                <a16:creationId xmlns:a16="http://schemas.microsoft.com/office/drawing/2014/main" id="{B3DE0F56-B8B2-4697-9486-3DA0E4D6B983}"/>
              </a:ext>
            </a:extLst>
          </p:cNvPr>
          <p:cNvPicPr>
            <a:picLocks noChangeAspect="1"/>
          </p:cNvPicPr>
          <p:nvPr/>
        </p:nvPicPr>
        <p:blipFill>
          <a:blip r:embed="rId3"/>
          <a:stretch>
            <a:fillRect/>
          </a:stretch>
        </p:blipFill>
        <p:spPr>
          <a:xfrm>
            <a:off x="-1" y="2293791"/>
            <a:ext cx="11549575" cy="1687365"/>
          </a:xfrm>
          <a:prstGeom prst="rect">
            <a:avLst/>
          </a:prstGeom>
        </p:spPr>
      </p:pic>
      <p:pic>
        <p:nvPicPr>
          <p:cNvPr id="7" name="Imagen 6">
            <a:extLst>
              <a:ext uri="{FF2B5EF4-FFF2-40B4-BE49-F238E27FC236}">
                <a16:creationId xmlns:a16="http://schemas.microsoft.com/office/drawing/2014/main" id="{A9690F25-F77D-42CC-A18F-FC1A4105AC28}"/>
              </a:ext>
            </a:extLst>
          </p:cNvPr>
          <p:cNvPicPr>
            <a:picLocks noChangeAspect="1"/>
          </p:cNvPicPr>
          <p:nvPr/>
        </p:nvPicPr>
        <p:blipFill>
          <a:blip r:embed="rId4"/>
          <a:stretch>
            <a:fillRect/>
          </a:stretch>
        </p:blipFill>
        <p:spPr>
          <a:xfrm>
            <a:off x="0" y="4097942"/>
            <a:ext cx="7709096" cy="2616592"/>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#2</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0738352" cy="923330"/>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a:p>
            <a:endParaRPr lang="es-ES" dirty="0"/>
          </a:p>
        </p:txBody>
      </p:sp>
      <p:pic>
        <p:nvPicPr>
          <p:cNvPr id="8" name="Imagen 7">
            <a:extLst>
              <a:ext uri="{FF2B5EF4-FFF2-40B4-BE49-F238E27FC236}">
                <a16:creationId xmlns:a16="http://schemas.microsoft.com/office/drawing/2014/main" id="{0356454E-7E98-4AB3-97D2-A4CE33D61B6B}"/>
              </a:ext>
            </a:extLst>
          </p:cNvPr>
          <p:cNvPicPr>
            <a:picLocks noChangeAspect="1"/>
          </p:cNvPicPr>
          <p:nvPr/>
        </p:nvPicPr>
        <p:blipFill>
          <a:blip r:embed="rId3"/>
          <a:stretch>
            <a:fillRect/>
          </a:stretch>
        </p:blipFill>
        <p:spPr>
          <a:xfrm>
            <a:off x="0" y="2474581"/>
            <a:ext cx="7267575" cy="2280300"/>
          </a:xfrm>
          <a:prstGeom prst="rect">
            <a:avLst/>
          </a:prstGeom>
        </p:spPr>
      </p:pic>
      <p:pic>
        <p:nvPicPr>
          <p:cNvPr id="12" name="Imagen 11">
            <a:extLst>
              <a:ext uri="{FF2B5EF4-FFF2-40B4-BE49-F238E27FC236}">
                <a16:creationId xmlns:a16="http://schemas.microsoft.com/office/drawing/2014/main" id="{2CC7C7B1-7A4C-429B-9DF0-CB5788FD285D}"/>
              </a:ext>
            </a:extLst>
          </p:cNvPr>
          <p:cNvPicPr>
            <a:picLocks noChangeAspect="1"/>
          </p:cNvPicPr>
          <p:nvPr/>
        </p:nvPicPr>
        <p:blipFill>
          <a:blip r:embed="rId4"/>
          <a:stretch>
            <a:fillRect/>
          </a:stretch>
        </p:blipFill>
        <p:spPr>
          <a:xfrm>
            <a:off x="7267575" y="2474579"/>
            <a:ext cx="4795079" cy="2280300"/>
          </a:xfrm>
          <a:prstGeom prst="rect">
            <a:avLst/>
          </a:prstGeom>
        </p:spPr>
      </p:pic>
      <p:pic>
        <p:nvPicPr>
          <p:cNvPr id="14" name="Imagen 13">
            <a:extLst>
              <a:ext uri="{FF2B5EF4-FFF2-40B4-BE49-F238E27FC236}">
                <a16:creationId xmlns:a16="http://schemas.microsoft.com/office/drawing/2014/main" id="{27CAB274-12D2-4352-89C5-53D07697AC6F}"/>
              </a:ext>
            </a:extLst>
          </p:cNvPr>
          <p:cNvPicPr>
            <a:picLocks noChangeAspect="1"/>
          </p:cNvPicPr>
          <p:nvPr/>
        </p:nvPicPr>
        <p:blipFill>
          <a:blip r:embed="rId5"/>
          <a:stretch>
            <a:fillRect/>
          </a:stretch>
        </p:blipFill>
        <p:spPr>
          <a:xfrm>
            <a:off x="0" y="4965700"/>
            <a:ext cx="4991100" cy="1425022"/>
          </a:xfrm>
          <a:prstGeom prst="rect">
            <a:avLst/>
          </a:prstGeom>
        </p:spPr>
      </p:pic>
      <p:pic>
        <p:nvPicPr>
          <p:cNvPr id="16" name="Imagen 15">
            <a:extLst>
              <a:ext uri="{FF2B5EF4-FFF2-40B4-BE49-F238E27FC236}">
                <a16:creationId xmlns:a16="http://schemas.microsoft.com/office/drawing/2014/main" id="{4558DB63-039E-4B6D-90CA-AF7649474F28}"/>
              </a:ext>
            </a:extLst>
          </p:cNvPr>
          <p:cNvPicPr>
            <a:picLocks noChangeAspect="1"/>
          </p:cNvPicPr>
          <p:nvPr/>
        </p:nvPicPr>
        <p:blipFill>
          <a:blip r:embed="rId6"/>
          <a:stretch>
            <a:fillRect/>
          </a:stretch>
        </p:blipFill>
        <p:spPr>
          <a:xfrm>
            <a:off x="7267575" y="4924724"/>
            <a:ext cx="4795079" cy="1743075"/>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#3</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26176" y="1551251"/>
            <a:ext cx="10856339" cy="923330"/>
          </a:xfrm>
          <a:prstGeom prst="rect">
            <a:avLst/>
          </a:prstGeom>
          <a:noFill/>
        </p:spPr>
        <p:txBody>
          <a:bodyPr wrap="square" rtlCol="0">
            <a:spAutoFit/>
          </a:bodyPr>
          <a:lstStyle/>
          <a:p>
            <a:pPr marL="285750" indent="-285750">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a:p>
            <a:pPr marL="285750" indent="-285750">
              <a:buFont typeface="Arial" panose="020B0604020202020204" pitchFamily="34" charset="0"/>
              <a:buChar char="•"/>
            </a:pPr>
            <a:endParaRPr lang="es-ES" dirty="0"/>
          </a:p>
        </p:txBody>
      </p:sp>
      <p:pic>
        <p:nvPicPr>
          <p:cNvPr id="6" name="Imagen 5">
            <a:extLst>
              <a:ext uri="{FF2B5EF4-FFF2-40B4-BE49-F238E27FC236}">
                <a16:creationId xmlns:a16="http://schemas.microsoft.com/office/drawing/2014/main" id="{52A2F2FE-5475-4F36-9437-B2108AAE1451}"/>
              </a:ext>
            </a:extLst>
          </p:cNvPr>
          <p:cNvPicPr>
            <a:picLocks noChangeAspect="1"/>
          </p:cNvPicPr>
          <p:nvPr/>
        </p:nvPicPr>
        <p:blipFill>
          <a:blip r:embed="rId3"/>
          <a:stretch>
            <a:fillRect/>
          </a:stretch>
        </p:blipFill>
        <p:spPr>
          <a:xfrm>
            <a:off x="-1" y="2306261"/>
            <a:ext cx="5019929" cy="4551739"/>
          </a:xfrm>
          <a:prstGeom prst="rect">
            <a:avLst/>
          </a:prstGeom>
        </p:spPr>
      </p:pic>
      <p:pic>
        <p:nvPicPr>
          <p:cNvPr id="11" name="Imagen 10">
            <a:extLst>
              <a:ext uri="{FF2B5EF4-FFF2-40B4-BE49-F238E27FC236}">
                <a16:creationId xmlns:a16="http://schemas.microsoft.com/office/drawing/2014/main" id="{4471BE1D-1A43-4709-90A9-2D35AC325198}"/>
              </a:ext>
            </a:extLst>
          </p:cNvPr>
          <p:cNvPicPr>
            <a:picLocks noChangeAspect="1"/>
          </p:cNvPicPr>
          <p:nvPr/>
        </p:nvPicPr>
        <p:blipFill>
          <a:blip r:embed="rId4"/>
          <a:stretch>
            <a:fillRect/>
          </a:stretch>
        </p:blipFill>
        <p:spPr>
          <a:xfrm>
            <a:off x="6096000" y="2306261"/>
            <a:ext cx="3793588" cy="1970317"/>
          </a:xfrm>
          <a:prstGeom prst="rect">
            <a:avLst/>
          </a:prstGeom>
        </p:spPr>
      </p:pic>
      <p:pic>
        <p:nvPicPr>
          <p:cNvPr id="13" name="Imagen 12">
            <a:extLst>
              <a:ext uri="{FF2B5EF4-FFF2-40B4-BE49-F238E27FC236}">
                <a16:creationId xmlns:a16="http://schemas.microsoft.com/office/drawing/2014/main" id="{3FEFBB30-2B4E-40E6-8478-600D0E227AA1}"/>
              </a:ext>
            </a:extLst>
          </p:cNvPr>
          <p:cNvPicPr>
            <a:picLocks noChangeAspect="1"/>
          </p:cNvPicPr>
          <p:nvPr/>
        </p:nvPicPr>
        <p:blipFill>
          <a:blip r:embed="rId5"/>
          <a:stretch>
            <a:fillRect/>
          </a:stretch>
        </p:blipFill>
        <p:spPr>
          <a:xfrm>
            <a:off x="10826820" y="2474581"/>
            <a:ext cx="752475" cy="2095500"/>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#4</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331075" y="1520262"/>
            <a:ext cx="11529850" cy="671915"/>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4BA2FB86-D0B8-497A-BB70-534FF1EC6A0D}"/>
              </a:ext>
            </a:extLst>
          </p:cNvPr>
          <p:cNvPicPr>
            <a:picLocks noChangeAspect="1"/>
          </p:cNvPicPr>
          <p:nvPr/>
        </p:nvPicPr>
        <p:blipFill>
          <a:blip r:embed="rId3"/>
          <a:stretch>
            <a:fillRect/>
          </a:stretch>
        </p:blipFill>
        <p:spPr>
          <a:xfrm>
            <a:off x="0" y="2324136"/>
            <a:ext cx="10227212" cy="2341688"/>
          </a:xfrm>
          <a:prstGeom prst="rect">
            <a:avLst/>
          </a:prstGeom>
        </p:spPr>
      </p:pic>
      <p:pic>
        <p:nvPicPr>
          <p:cNvPr id="10" name="Imagen 9">
            <a:extLst>
              <a:ext uri="{FF2B5EF4-FFF2-40B4-BE49-F238E27FC236}">
                <a16:creationId xmlns:a16="http://schemas.microsoft.com/office/drawing/2014/main" id="{01CDAAA2-FD95-491A-B765-9022050F0D8C}"/>
              </a:ext>
            </a:extLst>
          </p:cNvPr>
          <p:cNvPicPr>
            <a:picLocks noChangeAspect="1"/>
          </p:cNvPicPr>
          <p:nvPr/>
        </p:nvPicPr>
        <p:blipFill>
          <a:blip r:embed="rId4"/>
          <a:stretch>
            <a:fillRect/>
          </a:stretch>
        </p:blipFill>
        <p:spPr>
          <a:xfrm>
            <a:off x="0" y="4665824"/>
            <a:ext cx="8243668" cy="2192176"/>
          </a:xfrm>
          <a:prstGeom prst="rect">
            <a:avLst/>
          </a:prstGeom>
        </p:spPr>
      </p:pic>
    </p:spTree>
    <p:extLst>
      <p:ext uri="{BB962C8B-B14F-4D97-AF65-F5344CB8AC3E}">
        <p14:creationId xmlns:p14="http://schemas.microsoft.com/office/powerpoint/2010/main" val="1879984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Tree>
    <p:extLst>
      <p:ext uri="{BB962C8B-B14F-4D97-AF65-F5344CB8AC3E}">
        <p14:creationId xmlns:p14="http://schemas.microsoft.com/office/powerpoint/2010/main" val="111143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48926" y="1632563"/>
            <a:ext cx="11210925" cy="4336059"/>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centro de asilo de ancianos “Déjanoslo en nuestras manos” este desea un sistema que se adapte a las necesidades de sus actividades diarias, se desea desarrollar un modelo de base de datos que cumpla los siguientes requisitos, agregar campos o tablas según lo previsto y la previa justificación de su criterio.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personal de este acilo necesita almacenar información de sus personales de limpieza tales como números de cedula, nombres, apellidos, dirección, teléfono, fecha de registro, y fechas de pago. En el asilo también se quiere almacenar la información de esta tal información como nombre del asilo, ciudad donde se encuentra el asilo, calle donde está ubicado, y el numero convencional interno del asilo.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se desea almacenar el número de ancianos en el asilo con sus respectivos datos, se debe tener el nombre del paciente, edad, altura, color, sexo, numero de cedula entre otra información.  Cada uno de los pacientes tendrán una habitación la cual se les dará con un numero de referencia la cual será su habitación predeterminada.</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información que se desea registrar también es la ciudad</a:t>
            </a:r>
            <a:r>
              <a:rPr lang="es-ES" dirty="0">
                <a:latin typeface="Calibri" panose="020F0502020204030204" pitchFamily="34" charset="0"/>
                <a:ea typeface="Calibri" panose="020F0502020204030204" pitchFamily="34" charset="0"/>
                <a:cs typeface="Times New Roman" panose="02020603050405020304" pitchFamily="18" charset="0"/>
              </a:rPr>
              <a:t> y </a:t>
            </a:r>
            <a:r>
              <a:rPr lang="es-ES" sz="1800" dirty="0">
                <a:effectLst/>
                <a:latin typeface="Calibri" panose="020F0502020204030204" pitchFamily="34" charset="0"/>
                <a:ea typeface="Calibri" panose="020F0502020204030204" pitchFamily="34" charset="0"/>
                <a:cs typeface="Times New Roman" panose="02020603050405020304" pitchFamily="18" charset="0"/>
              </a:rPr>
              <a:t> cantón los cuales se debe registrar el nombre de dicho lugar ya que en diferentes lugares hay asilos y pacientes.</a:t>
            </a:r>
          </a:p>
          <a:p>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CuadroTexto 5">
            <a:extLst>
              <a:ext uri="{FF2B5EF4-FFF2-40B4-BE49-F238E27FC236}">
                <a16:creationId xmlns:a16="http://schemas.microsoft.com/office/drawing/2014/main" id="{346F0D81-1ED0-40A1-88D8-46754EB486F9}"/>
              </a:ext>
            </a:extLst>
          </p:cNvPr>
          <p:cNvSpPr txBox="1"/>
          <p:nvPr/>
        </p:nvSpPr>
        <p:spPr>
          <a:xfrm>
            <a:off x="678425" y="2330879"/>
            <a:ext cx="10250130" cy="2585323"/>
          </a:xfrm>
          <a:prstGeom prst="rect">
            <a:avLst/>
          </a:prstGeom>
          <a:noFill/>
        </p:spPr>
        <p:txBody>
          <a:bodyPr wrap="square">
            <a:spAutoFit/>
          </a:bodyPr>
          <a:lstStyle/>
          <a:p>
            <a:pPr marL="285750" indent="-285750">
              <a:buFont typeface="Arial" panose="020B0604020202020204" pitchFamily="34" charset="0"/>
              <a:buChar char="•"/>
            </a:pPr>
            <a:r>
              <a:rPr lang="es-ES" dirty="0"/>
              <a:t>Durante todo el desarrollo de la base de datos se tubo que llevar en cuenta cada uno de los datos que se agregaban teniendo en cuenta los tipos de datos que eran si eran enteros, fecha o de texto, cada uno de estos debe ser creado de manera lógica para que no exista inconvenientes al momento de insertar datos en la base de datos del cliente.</a:t>
            </a:r>
          </a:p>
          <a:p>
            <a:pPr marL="285750" indent="-285750">
              <a:buFont typeface="Arial" panose="020B0604020202020204" pitchFamily="34" charset="0"/>
              <a:buChar char="•"/>
            </a:pPr>
            <a:r>
              <a:rPr lang="es-ES" dirty="0"/>
              <a:t>La creación de las llaves foráneas es muy importante por que esta nos permite ver la relación que hay entre tablas y da una idea mucho mas clara de cuantas relaciones he fijado en las tablas </a:t>
            </a:r>
          </a:p>
          <a:p>
            <a:pPr marL="285750" indent="-285750">
              <a:buFont typeface="Arial" panose="020B0604020202020204" pitchFamily="34" charset="0"/>
              <a:buChar char="•"/>
            </a:pPr>
            <a:r>
              <a:rPr lang="es-ES" dirty="0"/>
              <a:t>Las consultas SQL son muy precisas ya que están nos ayudan ha sacar información de diferentes tablas y mostrar la información que se desee, lo cual ayuda mucho al asilo para dar resultados y mantenerse al tanto de sus ancianos mayores.</a:t>
            </a:r>
          </a:p>
        </p:txBody>
      </p:sp>
    </p:spTree>
    <p:extLst>
      <p:ext uri="{BB962C8B-B14F-4D97-AF65-F5344CB8AC3E}">
        <p14:creationId xmlns:p14="http://schemas.microsoft.com/office/powerpoint/2010/main" val="36710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122556"/>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desea registrar la estancia por cada anciano este debe constar con sus respectivos datos como fecha de llegada, persona quien dejo al anciano, si la persona quien lo dejo lleno alguna ficha de legalidad, condiciones de salud en el cual fue recibido el anciano. Los familiares deben estar registrados previamente, ya que a ellos se les llamara en caso de alguna calamidad con su abuelo, de los familiares se desea saber el numero de cedula, nombre de cada uno de ellos, direcciones donde viven, números celulares para contactarse inmediatamente si llega a suceder alguna calamidad con el abuelo.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Dentro de las instalaciones del asilo se realizan actividades grupales las cuales se realizan mediante horarios establecidos de lunes a domingo se desea guardar los horarios establecidos, la persona quien los organiza, que tipo de juego grupal pueden elegir y por ultimo la hora en la cual termina la actividad grupal. También hay actividades individuales de estas también se desea tener un registro de cuando se empieza la actividad y cuando termina, quien esta llevando la actividad individual y que tipo de actividad individual están realizando.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las actividades individuales hay especialistas profesionales los cuales se encargan de llevar a cabo la actividad el contrato de estos especialistas es con el fin de no causar ningún tipo de daño en los ancianos de ellos se desea registrar la facha de entrada y salida, el pago que se les hace por llevar las actividades, nombre del especialista, numero de cedula.</a:t>
            </a:r>
          </a:p>
          <a:p>
            <a:endParaRPr lang="es-ES" dirty="0"/>
          </a:p>
        </p:txBody>
      </p:sp>
    </p:spTree>
    <p:extLst>
      <p:ext uri="{BB962C8B-B14F-4D97-AF65-F5344CB8AC3E}">
        <p14:creationId xmlns:p14="http://schemas.microsoft.com/office/powerpoint/2010/main" val="8486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105001" y="1551332"/>
            <a:ext cx="11210925" cy="4632422"/>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personal de dietas para el bienestar de los adultos mayores ya que estos pacientes sufren de algún tipo de enfermedad la cual debe ser tratada desde la comida se desea registrar la dieta semanal por cada paciente, porcentaje de comida que come, persona afectada, tipo de comida, nombre de la persona encargada de hacer cumplir estas dietas, pago a especialista de dietas.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el asilo consta con médicos y enfermeras los cuales están encargados de hacer un chequeo diario a todos los pacientes para tomar sus muestras y diagnosticar en que estado se encuentra cada uno de ellos, de los doctores y enfermeras se desea saber la especialidad del doctor, la fecha en las cuales hace sus chequeos, pago a doctores y enfermeras.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un mayor control del asilo también se debe ver reflejada una tabla de incidentes los cuales me de un detalle de lo que paso, se debe registrar la persona que tuvo el incidente, la fecha del suceso, lugar con una descripción.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programa de pagos que es el mensual que pagan cada uno de los familiares por tener un adulto mayor dentro del asilo dentro de este campo se debe ver el nombre del familiar que page, fechas en las cuales se hacen los pagos, el tipo de banco desde el cual está haciendo la transacción, o el pago se hace en efectivó.</a:t>
            </a:r>
          </a:p>
          <a:p>
            <a:endParaRPr lang="es-ES" dirty="0"/>
          </a:p>
        </p:txBody>
      </p:sp>
    </p:spTree>
    <p:extLst>
      <p:ext uri="{BB962C8B-B14F-4D97-AF65-F5344CB8AC3E}">
        <p14:creationId xmlns:p14="http://schemas.microsoft.com/office/powerpoint/2010/main" val="307953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6211188"/>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desea almacenar también datos de las personas que fallecen durante la estancia en su asilo de estas personas fallecidas se desea guardar el nombre de la persona fallecida, la edad, la fecha de su fallecimiento, el porqué de su muerte y que medico trato a esta persona.</a:t>
            </a:r>
          </a:p>
          <a:p>
            <a:endParaRPr lang="es-ES"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Consultas SQL:</a:t>
            </a:r>
          </a:p>
          <a:p>
            <a:pPr marL="0" marR="0" algn="just">
              <a:lnSpc>
                <a:spcPct val="107000"/>
              </a:lnSpc>
              <a:spcBef>
                <a:spcPts val="0"/>
              </a:spcBef>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cuantos pacientes ancianos se encarga cada uno de los doctores, así para todos los doctores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9135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945E9083-B009-42CC-BECF-EFF646CCC5E3}"/>
              </a:ext>
            </a:extLst>
          </p:cNvPr>
          <p:cNvPicPr>
            <a:picLocks noChangeAspect="1"/>
          </p:cNvPicPr>
          <p:nvPr/>
        </p:nvPicPr>
        <p:blipFill rotWithShape="1">
          <a:blip r:embed="rId3"/>
          <a:srcRect l="18125" t="4422" r="12011" b="4978"/>
          <a:stretch/>
        </p:blipFill>
        <p:spPr>
          <a:xfrm>
            <a:off x="0" y="1396587"/>
            <a:ext cx="12192000" cy="5457179"/>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E988E5B-E356-4D21-975D-EF6F560AC23C}"/>
              </a:ext>
            </a:extLst>
          </p:cNvPr>
          <p:cNvPicPr>
            <a:picLocks noChangeAspect="1"/>
          </p:cNvPicPr>
          <p:nvPr/>
        </p:nvPicPr>
        <p:blipFill rotWithShape="1">
          <a:blip r:embed="rId3"/>
          <a:srcRect l="6718" t="4144" r="4566" b="7201"/>
          <a:stretch/>
        </p:blipFill>
        <p:spPr>
          <a:xfrm>
            <a:off x="0" y="1396588"/>
            <a:ext cx="12192000"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86930DBB-3E40-4E52-8ACE-A730B9E6BE5F}"/>
              </a:ext>
            </a:extLst>
          </p:cNvPr>
          <p:cNvPicPr>
            <a:picLocks noChangeAspect="1"/>
          </p:cNvPicPr>
          <p:nvPr/>
        </p:nvPicPr>
        <p:blipFill rotWithShape="1">
          <a:blip r:embed="rId3"/>
          <a:srcRect l="1083" t="2477" r="10312" b="4700"/>
          <a:stretch/>
        </p:blipFill>
        <p:spPr>
          <a:xfrm>
            <a:off x="0" y="1396588"/>
            <a:ext cx="12192000" cy="5442558"/>
          </a:xfrm>
          <a:prstGeom prst="rect">
            <a:avLst/>
          </a:prstGeom>
        </p:spPr>
      </p:pic>
    </p:spTree>
    <p:extLst>
      <p:ext uri="{BB962C8B-B14F-4D97-AF65-F5344CB8AC3E}">
        <p14:creationId xmlns:p14="http://schemas.microsoft.com/office/powerpoint/2010/main" val="821319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1481</Words>
  <Application>Microsoft Office PowerPoint</Application>
  <PresentationFormat>Panorámica</PresentationFormat>
  <Paragraphs>116</Paragraphs>
  <Slides>30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Aharoni</vt:lpstr>
      <vt:lpstr>Arial</vt:lpstr>
      <vt:lpstr>Book Antiqua</vt:lpstr>
      <vt:lpstr>Calibri</vt:lpstr>
      <vt:lpstr>Calibri Light</vt:lpstr>
      <vt:lpstr>Cooper Black</vt:lpstr>
      <vt:lpstr>Symbol</vt:lpstr>
      <vt:lpstr>Tema de Office</vt:lpstr>
      <vt:lpstr>Presentación de PowerPoint</vt:lpstr>
      <vt:lpstr>Índice</vt:lpstr>
      <vt:lpstr>Universo del discurso</vt:lpstr>
      <vt:lpstr>Universo del discurso</vt:lpstr>
      <vt:lpstr>Universo del discurso</vt:lpstr>
      <vt:lpstr>Universo del discurso</vt:lpstr>
      <vt:lpstr>Entidades</vt:lpstr>
      <vt:lpstr>MODELO CONCEPTUAL</vt:lpstr>
      <vt:lpstr>MODELO LOGICO</vt:lpstr>
      <vt:lpstr>MODELO FISICO</vt:lpstr>
      <vt:lpstr>CREACION DE LAS ENTIDADES EN POSTGRESQL</vt:lpstr>
      <vt:lpstr>Presentación de PowerPoint</vt:lpstr>
      <vt:lpstr>Presentación de PowerPoint</vt:lpstr>
      <vt:lpstr>Presentación de PowerPoint</vt:lpstr>
      <vt:lpstr>CREAR LAS LLAVES FORANEAS</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PALMA PLUA ROMMEL SANTIAGO</cp:lastModifiedBy>
  <cp:revision>313</cp:revision>
  <dcterms:created xsi:type="dcterms:W3CDTF">2012-07-30T22:48:03Z</dcterms:created>
  <dcterms:modified xsi:type="dcterms:W3CDTF">2021-06-07T18:35:47Z</dcterms:modified>
</cp:coreProperties>
</file>