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9"/>
  </p:notesMasterIdLst>
  <p:sldIdLst>
    <p:sldId id="256" r:id="rId4"/>
    <p:sldId id="269" r:id="rId5"/>
    <p:sldId id="261" r:id="rId6"/>
    <p:sldId id="290" r:id="rId7"/>
    <p:sldId id="272" r:id="rId8"/>
    <p:sldId id="280" r:id="rId9"/>
    <p:sldId id="284" r:id="rId10"/>
    <p:sldId id="299" r:id="rId11"/>
    <p:sldId id="275" r:id="rId12"/>
    <p:sldId id="300" r:id="rId13"/>
    <p:sldId id="301" r:id="rId14"/>
    <p:sldId id="303" r:id="rId15"/>
    <p:sldId id="302" r:id="rId16"/>
    <p:sldId id="293" r:id="rId17"/>
    <p:sldId id="262"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A7BD"/>
    <a:srgbClr val="69B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16" autoAdjust="0"/>
    <p:restoredTop sz="96196" autoAdjust="0"/>
  </p:normalViewPr>
  <p:slideViewPr>
    <p:cSldViewPr>
      <p:cViewPr varScale="1">
        <p:scale>
          <a:sx n="88" d="100"/>
          <a:sy n="88" d="100"/>
        </p:scale>
        <p:origin x="82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t>2025-01-26</a:t>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t>‹#›</a:t>
            </a:fld>
            <a:endParaRPr lang="ko-KR" altLang="en-US" dirty="0"/>
          </a:p>
        </p:txBody>
      </p:sp>
    </p:spTree>
    <p:extLst>
      <p:ext uri="{BB962C8B-B14F-4D97-AF65-F5344CB8AC3E}">
        <p14:creationId xmlns:p14="http://schemas.microsoft.com/office/powerpoint/2010/main" val="32567069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1923678"/>
            <a:ext cx="3384376" cy="1048242"/>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3003798"/>
            <a:ext cx="3384376" cy="481178"/>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2979198" y="996200"/>
            <a:ext cx="3240360" cy="324036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2038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9968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102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56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7649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1555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92622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72415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75634"/>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351698"/>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5165" y="357831"/>
            <a:ext cx="3101574" cy="341942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16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9462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7418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7607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74002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52" r:id="rId3"/>
    <p:sldLayoutId id="2147483660" r:id="rId4"/>
    <p:sldLayoutId id="2147483662" r:id="rId5"/>
    <p:sldLayoutId id="2147483665" r:id="rId6"/>
    <p:sldLayoutId id="2147483666" r:id="rId7"/>
    <p:sldLayoutId id="2147483663" r:id="rId8"/>
    <p:sldLayoutId id="2147483664" r:id="rId9"/>
    <p:sldLayoutId id="2147483667" r:id="rId10"/>
    <p:sldLayoutId id="2147483668" r:id="rId11"/>
    <p:sldLayoutId id="2147483655" r:id="rId12"/>
    <p:sldLayoutId id="2147483669" r:id="rId13"/>
    <p:sldLayoutId id="2147483670" r:id="rId14"/>
    <p:sldLayoutId id="2147483671"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4.xml"/><Relationship Id="rId5" Type="http://schemas.openxmlformats.org/officeDocument/2006/relationships/image" Target="../media/image22.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148" y="4731990"/>
            <a:ext cx="9144000" cy="338554"/>
          </a:xfrm>
          <a:prstGeom prst="rect">
            <a:avLst/>
          </a:prstGeom>
          <a:noFill/>
        </p:spPr>
        <p:txBody>
          <a:bodyPr wrap="square" rtlCol="0">
            <a:spAutoFit/>
          </a:bodyPr>
          <a:lstStyle/>
          <a:p>
            <a:pPr algn="ctr"/>
            <a:r>
              <a:rPr lang="en-US" altLang="ko-KR" sz="1600" dirty="0" err="1">
                <a:solidFill>
                  <a:schemeClr val="bg1"/>
                </a:solidFill>
                <a:cs typeface="Arial" pitchFamily="34" charset="0"/>
              </a:rPr>
              <a:t>Rommi</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Subiantoro</a:t>
            </a:r>
            <a:endParaRPr lang="ko-KR" altLang="en-US" sz="1600" dirty="0">
              <a:solidFill>
                <a:schemeClr val="bg1"/>
              </a:solidFill>
              <a:cs typeface="Arial" pitchFamily="34" charset="0"/>
            </a:endParaRPr>
          </a:p>
        </p:txBody>
      </p:sp>
      <p:sp>
        <p:nvSpPr>
          <p:cNvPr id="3" name="Text Placeholder 2"/>
          <p:cNvSpPr>
            <a:spLocks noGrp="1"/>
          </p:cNvSpPr>
          <p:nvPr>
            <p:ph type="body" sz="quarter" idx="10"/>
          </p:nvPr>
        </p:nvSpPr>
        <p:spPr>
          <a:xfrm>
            <a:off x="2879812" y="1923678"/>
            <a:ext cx="3384228" cy="1080120"/>
          </a:xfrm>
        </p:spPr>
        <p:txBody>
          <a:bodyPr/>
          <a:lstStyle/>
          <a:p>
            <a:pPr lvl="0"/>
            <a:r>
              <a:rPr lang="en-US" altLang="ko-KR" sz="3200" dirty="0">
                <a:solidFill>
                  <a:srgbClr val="57A7BD"/>
                </a:solidFill>
                <a:ea typeface="맑은 고딕" pitchFamily="50" charset="-127"/>
              </a:rPr>
              <a:t>Digits Dataset </a:t>
            </a:r>
            <a:r>
              <a:rPr lang="en-US" altLang="ko-KR" sz="3200" dirty="0" err="1">
                <a:solidFill>
                  <a:srgbClr val="57A7BD"/>
                </a:solidFill>
                <a:ea typeface="맑은 고딕" pitchFamily="50" charset="-127"/>
              </a:rPr>
              <a:t>Classifiction</a:t>
            </a:r>
            <a:endParaRPr lang="en-US" altLang="ko-KR" sz="3200" b="1" dirty="0">
              <a:solidFill>
                <a:srgbClr val="57A7BD"/>
              </a:solidFill>
            </a:endParaRPr>
          </a:p>
        </p:txBody>
      </p:sp>
      <p:sp>
        <p:nvSpPr>
          <p:cNvPr id="4" name="Text Placeholder 3"/>
          <p:cNvSpPr>
            <a:spLocks noGrp="1"/>
          </p:cNvSpPr>
          <p:nvPr>
            <p:ph type="body" sz="quarter" idx="11"/>
          </p:nvPr>
        </p:nvSpPr>
        <p:spPr>
          <a:xfrm>
            <a:off x="2879812" y="2988625"/>
            <a:ext cx="3384376" cy="481178"/>
          </a:xfrm>
        </p:spPr>
        <p:txBody>
          <a:bodyPr/>
          <a:lstStyle/>
          <a:p>
            <a:pPr lvl="0"/>
            <a:r>
              <a:rPr lang="en-US" altLang="ko-KR" dirty="0"/>
              <a:t>Dibimbing.id Digital Skill Fair 35.0</a:t>
            </a:r>
            <a:endParaRPr lang="ko-KR" altLang="en-US" b="1" dirty="0"/>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3FE6F-08B8-803D-7B75-7BFD198C7DD4}"/>
            </a:ext>
          </a:extLst>
        </p:cNvPr>
        <p:cNvGrpSpPr/>
        <p:nvPr/>
      </p:nvGrpSpPr>
      <p:grpSpPr>
        <a:xfrm>
          <a:off x="0" y="0"/>
          <a:ext cx="0" cy="0"/>
          <a:chOff x="0" y="0"/>
          <a:chExt cx="0" cy="0"/>
        </a:xfrm>
      </p:grpSpPr>
      <p:sp>
        <p:nvSpPr>
          <p:cNvPr id="16" name="Text Placeholder 15">
            <a:extLst>
              <a:ext uri="{FF2B5EF4-FFF2-40B4-BE49-F238E27FC236}">
                <a16:creationId xmlns:a16="http://schemas.microsoft.com/office/drawing/2014/main" id="{294859C4-38E5-84A0-8B73-436255745070}"/>
              </a:ext>
            </a:extLst>
          </p:cNvPr>
          <p:cNvSpPr>
            <a:spLocks noGrp="1"/>
          </p:cNvSpPr>
          <p:nvPr>
            <p:ph type="body" sz="quarter" idx="10"/>
          </p:nvPr>
        </p:nvSpPr>
        <p:spPr>
          <a:xfrm>
            <a:off x="0" y="125267"/>
            <a:ext cx="9144000" cy="576064"/>
          </a:xfrm>
        </p:spPr>
        <p:txBody>
          <a:bodyPr/>
          <a:lstStyle/>
          <a:p>
            <a:r>
              <a:rPr lang="en-US" sz="2000" dirty="0"/>
              <a:t>Modelling Data</a:t>
            </a:r>
          </a:p>
          <a:p>
            <a:r>
              <a:rPr lang="en-US" sz="2000" dirty="0"/>
              <a:t>Logistic Regression</a:t>
            </a:r>
            <a:endParaRPr lang="en-ID" sz="2000" dirty="0"/>
          </a:p>
        </p:txBody>
      </p:sp>
      <p:sp>
        <p:nvSpPr>
          <p:cNvPr id="18" name="Text Placeholder 17">
            <a:extLst>
              <a:ext uri="{FF2B5EF4-FFF2-40B4-BE49-F238E27FC236}">
                <a16:creationId xmlns:a16="http://schemas.microsoft.com/office/drawing/2014/main" id="{21BA5BCC-7873-3D8C-EBB0-F9B16DA7F634}"/>
              </a:ext>
            </a:extLst>
          </p:cNvPr>
          <p:cNvSpPr>
            <a:spLocks noGrp="1"/>
          </p:cNvSpPr>
          <p:nvPr>
            <p:ph type="body" sz="quarter" idx="11"/>
          </p:nvPr>
        </p:nvSpPr>
        <p:spPr>
          <a:xfrm>
            <a:off x="899592" y="911990"/>
            <a:ext cx="7542584" cy="288032"/>
          </a:xfrm>
        </p:spPr>
        <p:txBody>
          <a:bodyPr/>
          <a:lstStyle/>
          <a:p>
            <a:r>
              <a:rPr lang="en-US" dirty="0"/>
              <a:t>Modelling </a:t>
            </a:r>
            <a:r>
              <a:rPr lang="en-US" dirty="0" err="1"/>
              <a:t>dilakukan</a:t>
            </a:r>
            <a:r>
              <a:rPr lang="en-US" dirty="0"/>
              <a:t> </a:t>
            </a:r>
            <a:r>
              <a:rPr lang="en-US" dirty="0" err="1"/>
              <a:t>untuk</a:t>
            </a:r>
            <a:r>
              <a:rPr lang="en-US" dirty="0"/>
              <a:t> </a:t>
            </a:r>
            <a:r>
              <a:rPr lang="en-US" dirty="0" err="1"/>
              <a:t>membangun</a:t>
            </a:r>
            <a:r>
              <a:rPr lang="en-US" dirty="0"/>
              <a:t> model </a:t>
            </a:r>
            <a:r>
              <a:rPr lang="en-US" dirty="0" err="1"/>
              <a:t>klasifikasi</a:t>
            </a:r>
            <a:r>
              <a:rPr lang="en-US" dirty="0"/>
              <a:t> </a:t>
            </a:r>
            <a:r>
              <a:rPr lang="en-US" dirty="0" err="1"/>
              <a:t>dengan</a:t>
            </a:r>
            <a:r>
              <a:rPr lang="en-US" dirty="0"/>
              <a:t> </a:t>
            </a:r>
            <a:r>
              <a:rPr lang="en-US" dirty="0" err="1"/>
              <a:t>menerapkan</a:t>
            </a:r>
            <a:r>
              <a:rPr lang="en-US" dirty="0"/>
              <a:t> </a:t>
            </a:r>
            <a:r>
              <a:rPr lang="en-US" dirty="0" err="1"/>
              <a:t>algoritma</a:t>
            </a:r>
            <a:r>
              <a:rPr lang="en-US" dirty="0"/>
              <a:t> Logistic Regression</a:t>
            </a:r>
          </a:p>
          <a:p>
            <a:r>
              <a:rPr lang="en-US" dirty="0"/>
              <a:t>Dari library Scikit-learn</a:t>
            </a:r>
            <a:endParaRPr lang="en-ID" dirty="0"/>
          </a:p>
        </p:txBody>
      </p:sp>
      <p:pic>
        <p:nvPicPr>
          <p:cNvPr id="20" name="Picture 19">
            <a:extLst>
              <a:ext uri="{FF2B5EF4-FFF2-40B4-BE49-F238E27FC236}">
                <a16:creationId xmlns:a16="http://schemas.microsoft.com/office/drawing/2014/main" id="{096C5BC5-081E-AA9F-FE61-9731F1FD4991}"/>
              </a:ext>
            </a:extLst>
          </p:cNvPr>
          <p:cNvPicPr>
            <a:picLocks noChangeAspect="1"/>
          </p:cNvPicPr>
          <p:nvPr/>
        </p:nvPicPr>
        <p:blipFill>
          <a:blip r:embed="rId2">
            <a:extLst>
              <a:ext uri="{28A0092B-C50C-407E-A947-70E740481C1C}">
                <a14:useLocalDpi xmlns:a14="http://schemas.microsoft.com/office/drawing/2010/main" val="0"/>
              </a:ext>
            </a:extLst>
          </a:blip>
          <a:srcRect l="5128" t="48338" r="40171" b="19753"/>
          <a:stretch/>
        </p:blipFill>
        <p:spPr>
          <a:xfrm>
            <a:off x="1547664" y="1779662"/>
            <a:ext cx="6480165" cy="2126304"/>
          </a:xfrm>
          <a:prstGeom prst="rect">
            <a:avLst/>
          </a:prstGeom>
        </p:spPr>
      </p:pic>
      <p:cxnSp>
        <p:nvCxnSpPr>
          <p:cNvPr id="21" name="Straight Connector 20">
            <a:extLst>
              <a:ext uri="{FF2B5EF4-FFF2-40B4-BE49-F238E27FC236}">
                <a16:creationId xmlns:a16="http://schemas.microsoft.com/office/drawing/2014/main" id="{F5542A0F-7D3E-7739-0B14-01BD48CF75DD}"/>
              </a:ext>
            </a:extLst>
          </p:cNvPr>
          <p:cNvCxnSpPr>
            <a:cxnSpLocks/>
          </p:cNvCxnSpPr>
          <p:nvPr/>
        </p:nvCxnSpPr>
        <p:spPr>
          <a:xfrm>
            <a:off x="1799692" y="771550"/>
            <a:ext cx="5544616"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7559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FB564-F5C9-9361-C073-5CD24AB4E28A}"/>
            </a:ext>
          </a:extLst>
        </p:cNvPr>
        <p:cNvGrpSpPr/>
        <p:nvPr/>
      </p:nvGrpSpPr>
      <p:grpSpPr>
        <a:xfrm>
          <a:off x="0" y="0"/>
          <a:ext cx="0" cy="0"/>
          <a:chOff x="0" y="0"/>
          <a:chExt cx="0" cy="0"/>
        </a:xfrm>
      </p:grpSpPr>
      <p:sp>
        <p:nvSpPr>
          <p:cNvPr id="16" name="Text Placeholder 15">
            <a:extLst>
              <a:ext uri="{FF2B5EF4-FFF2-40B4-BE49-F238E27FC236}">
                <a16:creationId xmlns:a16="http://schemas.microsoft.com/office/drawing/2014/main" id="{2592B85D-7352-158A-7116-ACC65A430B4A}"/>
              </a:ext>
            </a:extLst>
          </p:cNvPr>
          <p:cNvSpPr>
            <a:spLocks noGrp="1"/>
          </p:cNvSpPr>
          <p:nvPr>
            <p:ph type="body" sz="quarter" idx="10"/>
          </p:nvPr>
        </p:nvSpPr>
        <p:spPr>
          <a:xfrm>
            <a:off x="0" y="125267"/>
            <a:ext cx="9144000" cy="576064"/>
          </a:xfrm>
        </p:spPr>
        <p:txBody>
          <a:bodyPr/>
          <a:lstStyle/>
          <a:p>
            <a:r>
              <a:rPr lang="en-US" sz="2000" dirty="0"/>
              <a:t>Predict &amp; Evaluation </a:t>
            </a:r>
          </a:p>
          <a:p>
            <a:r>
              <a:rPr lang="en-US" sz="2000" dirty="0"/>
              <a:t>Model Logistic Regression</a:t>
            </a:r>
            <a:endParaRPr lang="en-ID" sz="2000" dirty="0"/>
          </a:p>
        </p:txBody>
      </p:sp>
      <p:sp>
        <p:nvSpPr>
          <p:cNvPr id="18" name="Text Placeholder 17">
            <a:extLst>
              <a:ext uri="{FF2B5EF4-FFF2-40B4-BE49-F238E27FC236}">
                <a16:creationId xmlns:a16="http://schemas.microsoft.com/office/drawing/2014/main" id="{8948D9F1-EE9E-FAE6-2263-80863D7C379E}"/>
              </a:ext>
            </a:extLst>
          </p:cNvPr>
          <p:cNvSpPr>
            <a:spLocks noGrp="1"/>
          </p:cNvSpPr>
          <p:nvPr>
            <p:ph type="body" sz="quarter" idx="11"/>
          </p:nvPr>
        </p:nvSpPr>
        <p:spPr>
          <a:xfrm>
            <a:off x="944724" y="1131590"/>
            <a:ext cx="7542584" cy="288032"/>
          </a:xfrm>
        </p:spPr>
        <p:txBody>
          <a:bodyPr/>
          <a:lstStyle/>
          <a:p>
            <a:r>
              <a:rPr lang="en-US" dirty="0"/>
              <a:t>Predict &amp; Evaluation </a:t>
            </a:r>
            <a:r>
              <a:rPr lang="en-US" dirty="0" err="1"/>
              <a:t>dilakukan</a:t>
            </a:r>
            <a:r>
              <a:rPr lang="en-US" dirty="0"/>
              <a:t> </a:t>
            </a:r>
            <a:r>
              <a:rPr lang="en-US" dirty="0" err="1"/>
              <a:t>untuk</a:t>
            </a:r>
            <a:r>
              <a:rPr lang="en-US" dirty="0"/>
              <a:t> </a:t>
            </a:r>
            <a:r>
              <a:rPr lang="en-US" dirty="0" err="1"/>
              <a:t>menilai</a:t>
            </a:r>
            <a:r>
              <a:rPr lang="en-US" dirty="0"/>
              <a:t> </a:t>
            </a:r>
            <a:r>
              <a:rPr lang="en-US" dirty="0" err="1"/>
              <a:t>akurasi</a:t>
            </a:r>
            <a:r>
              <a:rPr lang="en-US" dirty="0"/>
              <a:t> </a:t>
            </a:r>
            <a:r>
              <a:rPr lang="en-US" dirty="0" err="1"/>
              <a:t>pemodelan</a:t>
            </a:r>
            <a:r>
              <a:rPr lang="en-US" dirty="0"/>
              <a:t> </a:t>
            </a:r>
            <a:r>
              <a:rPr lang="en-US" dirty="0" err="1"/>
              <a:t>klasfikasi</a:t>
            </a:r>
            <a:r>
              <a:rPr lang="en-US" dirty="0"/>
              <a:t>  pada </a:t>
            </a:r>
            <a:r>
              <a:rPr lang="en-US" dirty="0" err="1"/>
              <a:t>tahap</a:t>
            </a:r>
            <a:r>
              <a:rPr lang="en-US" dirty="0"/>
              <a:t> modelling</a:t>
            </a:r>
            <a:endParaRPr lang="en-ID" dirty="0"/>
          </a:p>
        </p:txBody>
      </p:sp>
      <p:pic>
        <p:nvPicPr>
          <p:cNvPr id="20" name="Picture 19">
            <a:extLst>
              <a:ext uri="{FF2B5EF4-FFF2-40B4-BE49-F238E27FC236}">
                <a16:creationId xmlns:a16="http://schemas.microsoft.com/office/drawing/2014/main" id="{C5C9EE56-F4DF-6D35-46DC-0E3B1380E24A}"/>
              </a:ext>
            </a:extLst>
          </p:cNvPr>
          <p:cNvPicPr>
            <a:picLocks noChangeAspect="1"/>
          </p:cNvPicPr>
          <p:nvPr/>
        </p:nvPicPr>
        <p:blipFill>
          <a:blip r:embed="rId2">
            <a:extLst>
              <a:ext uri="{28A0092B-C50C-407E-A947-70E740481C1C}">
                <a14:useLocalDpi xmlns:a14="http://schemas.microsoft.com/office/drawing/2010/main" val="0"/>
              </a:ext>
            </a:extLst>
          </a:blip>
          <a:srcRect l="4445" t="20833" r="59996" b="67314"/>
          <a:stretch/>
        </p:blipFill>
        <p:spPr>
          <a:xfrm>
            <a:off x="1835694" y="1635646"/>
            <a:ext cx="5760643" cy="1080120"/>
          </a:xfrm>
          <a:prstGeom prst="rect">
            <a:avLst/>
          </a:prstGeom>
        </p:spPr>
      </p:pic>
      <p:cxnSp>
        <p:nvCxnSpPr>
          <p:cNvPr id="21" name="Straight Connector 20">
            <a:extLst>
              <a:ext uri="{FF2B5EF4-FFF2-40B4-BE49-F238E27FC236}">
                <a16:creationId xmlns:a16="http://schemas.microsoft.com/office/drawing/2014/main" id="{0147A3C0-3700-9DE7-BBA7-44F1E3E26B9A}"/>
              </a:ext>
            </a:extLst>
          </p:cNvPr>
          <p:cNvCxnSpPr>
            <a:cxnSpLocks/>
          </p:cNvCxnSpPr>
          <p:nvPr/>
        </p:nvCxnSpPr>
        <p:spPr>
          <a:xfrm>
            <a:off x="1799692" y="771550"/>
            <a:ext cx="5544616"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17963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EDE7E-8D45-999E-BA7D-03399F95150A}"/>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70DD68F4-2C68-2E9E-678E-4275F44B86B9}"/>
              </a:ext>
            </a:extLst>
          </p:cNvPr>
          <p:cNvSpPr>
            <a:spLocks noGrp="1"/>
          </p:cNvSpPr>
          <p:nvPr>
            <p:ph type="body" sz="quarter" idx="10"/>
          </p:nvPr>
        </p:nvSpPr>
        <p:spPr/>
        <p:txBody>
          <a:bodyPr/>
          <a:lstStyle/>
          <a:p>
            <a:r>
              <a:rPr lang="en-US" dirty="0"/>
              <a:t>Visualization</a:t>
            </a:r>
            <a:endParaRPr lang="en-ID" dirty="0"/>
          </a:p>
        </p:txBody>
      </p:sp>
      <p:sp>
        <p:nvSpPr>
          <p:cNvPr id="26" name="Text Placeholder 25">
            <a:extLst>
              <a:ext uri="{FF2B5EF4-FFF2-40B4-BE49-F238E27FC236}">
                <a16:creationId xmlns:a16="http://schemas.microsoft.com/office/drawing/2014/main" id="{769A2586-4EAE-C1C6-99FB-221D87576EC3}"/>
              </a:ext>
            </a:extLst>
          </p:cNvPr>
          <p:cNvSpPr>
            <a:spLocks noGrp="1"/>
          </p:cNvSpPr>
          <p:nvPr>
            <p:ph type="body" sz="quarter" idx="11"/>
          </p:nvPr>
        </p:nvSpPr>
        <p:spPr>
          <a:xfrm>
            <a:off x="323528" y="1275606"/>
            <a:ext cx="8820472" cy="288032"/>
          </a:xfrm>
        </p:spPr>
        <p:txBody>
          <a:bodyPr/>
          <a:lstStyle/>
          <a:p>
            <a:r>
              <a:rPr lang="en-US" dirty="0" err="1"/>
              <a:t>Berikut</a:t>
            </a:r>
            <a:r>
              <a:rPr lang="en-US" dirty="0"/>
              <a:t> </a:t>
            </a:r>
            <a:r>
              <a:rPr lang="en-US" dirty="0" err="1"/>
              <a:t>contoh</a:t>
            </a:r>
            <a:r>
              <a:rPr lang="en-US" dirty="0"/>
              <a:t> </a:t>
            </a:r>
            <a:r>
              <a:rPr lang="en-US" dirty="0" err="1"/>
              <a:t>hasil</a:t>
            </a:r>
            <a:r>
              <a:rPr lang="en-US" dirty="0"/>
              <a:t> </a:t>
            </a:r>
            <a:r>
              <a:rPr lang="en-US" dirty="0" err="1"/>
              <a:t>visualisasi</a:t>
            </a:r>
            <a:r>
              <a:rPr lang="en-US" dirty="0"/>
              <a:t> yang </a:t>
            </a:r>
            <a:r>
              <a:rPr lang="en-US" dirty="0" err="1"/>
              <a:t>saya</a:t>
            </a:r>
            <a:r>
              <a:rPr lang="en-US" dirty="0"/>
              <a:t> </a:t>
            </a:r>
            <a:r>
              <a:rPr lang="en-US" dirty="0" err="1"/>
              <a:t>buat</a:t>
            </a:r>
            <a:r>
              <a:rPr lang="en-US" dirty="0"/>
              <a:t> </a:t>
            </a:r>
            <a:r>
              <a:rPr lang="en-US" dirty="0" err="1"/>
              <a:t>dengan</a:t>
            </a:r>
            <a:r>
              <a:rPr lang="en-US" dirty="0"/>
              <a:t> </a:t>
            </a:r>
            <a:r>
              <a:rPr lang="en-US" dirty="0" err="1"/>
              <a:t>menggunakan</a:t>
            </a:r>
            <a:r>
              <a:rPr lang="en-US" dirty="0"/>
              <a:t> </a:t>
            </a:r>
            <a:r>
              <a:rPr lang="en-US" dirty="0" err="1"/>
              <a:t>pemodelan</a:t>
            </a:r>
            <a:r>
              <a:rPr lang="en-US" dirty="0"/>
              <a:t> machine </a:t>
            </a:r>
            <a:r>
              <a:rPr lang="en-US" dirty="0" err="1"/>
              <a:t>learing</a:t>
            </a:r>
            <a:r>
              <a:rPr lang="en-US" dirty="0"/>
              <a:t> </a:t>
            </a:r>
            <a:r>
              <a:rPr lang="en-US" dirty="0" err="1"/>
              <a:t>dengan</a:t>
            </a:r>
            <a:r>
              <a:rPr lang="en-US" dirty="0"/>
              <a:t> model</a:t>
            </a:r>
          </a:p>
          <a:p>
            <a:r>
              <a:rPr lang="en-US" dirty="0"/>
              <a:t>Logistic Regression</a:t>
            </a:r>
            <a:endParaRPr lang="en-ID" dirty="0"/>
          </a:p>
        </p:txBody>
      </p:sp>
      <p:cxnSp>
        <p:nvCxnSpPr>
          <p:cNvPr id="29" name="Straight Connector 28">
            <a:extLst>
              <a:ext uri="{FF2B5EF4-FFF2-40B4-BE49-F238E27FC236}">
                <a16:creationId xmlns:a16="http://schemas.microsoft.com/office/drawing/2014/main" id="{C60ADDDF-BD75-6700-9C3A-C6AE8C6DCAE3}"/>
              </a:ext>
            </a:extLst>
          </p:cNvPr>
          <p:cNvCxnSpPr>
            <a:cxnSpLocks/>
          </p:cNvCxnSpPr>
          <p:nvPr/>
        </p:nvCxnSpPr>
        <p:spPr>
          <a:xfrm>
            <a:off x="467544" y="699542"/>
            <a:ext cx="2520280" cy="0"/>
          </a:xfrm>
          <a:prstGeom prst="line">
            <a:avLst/>
          </a:prstGeom>
        </p:spPr>
        <p:style>
          <a:lnRef idx="2">
            <a:schemeClr val="accent3"/>
          </a:lnRef>
          <a:fillRef idx="0">
            <a:schemeClr val="accent3"/>
          </a:fillRef>
          <a:effectRef idx="1">
            <a:schemeClr val="accent3"/>
          </a:effectRef>
          <a:fontRef idx="minor">
            <a:schemeClr val="tx1"/>
          </a:fontRef>
        </p:style>
      </p:cxnSp>
      <p:pic>
        <p:nvPicPr>
          <p:cNvPr id="3" name="Picture 2">
            <a:extLst>
              <a:ext uri="{FF2B5EF4-FFF2-40B4-BE49-F238E27FC236}">
                <a16:creationId xmlns:a16="http://schemas.microsoft.com/office/drawing/2014/main" id="{CD6BFD30-3852-0845-52A9-AA962765B9AF}"/>
              </a:ext>
            </a:extLst>
          </p:cNvPr>
          <p:cNvPicPr>
            <a:picLocks noChangeAspect="1"/>
          </p:cNvPicPr>
          <p:nvPr/>
        </p:nvPicPr>
        <p:blipFill>
          <a:blip r:embed="rId2">
            <a:extLst>
              <a:ext uri="{28A0092B-C50C-407E-A947-70E740481C1C}">
                <a14:useLocalDpi xmlns:a14="http://schemas.microsoft.com/office/drawing/2010/main" val="0"/>
              </a:ext>
            </a:extLst>
          </a:blip>
          <a:srcRect l="1963" t="45801" r="72837" b="27600"/>
          <a:stretch/>
        </p:blipFill>
        <p:spPr>
          <a:xfrm>
            <a:off x="6156175" y="2121080"/>
            <a:ext cx="2699449" cy="1602798"/>
          </a:xfrm>
          <a:prstGeom prst="rect">
            <a:avLst/>
          </a:prstGeom>
        </p:spPr>
      </p:pic>
      <p:pic>
        <p:nvPicPr>
          <p:cNvPr id="6" name="Picture 5">
            <a:extLst>
              <a:ext uri="{FF2B5EF4-FFF2-40B4-BE49-F238E27FC236}">
                <a16:creationId xmlns:a16="http://schemas.microsoft.com/office/drawing/2014/main" id="{79453722-9157-2861-5C83-C14CD01B01E3}"/>
              </a:ext>
            </a:extLst>
          </p:cNvPr>
          <p:cNvPicPr>
            <a:picLocks noChangeAspect="1"/>
          </p:cNvPicPr>
          <p:nvPr/>
        </p:nvPicPr>
        <p:blipFill>
          <a:blip r:embed="rId2">
            <a:extLst>
              <a:ext uri="{28A0092B-C50C-407E-A947-70E740481C1C}">
                <a14:useLocalDpi xmlns:a14="http://schemas.microsoft.com/office/drawing/2010/main" val="0"/>
              </a:ext>
            </a:extLst>
          </a:blip>
          <a:srcRect l="1963" t="19202" r="70475" b="54199"/>
          <a:stretch/>
        </p:blipFill>
        <p:spPr>
          <a:xfrm>
            <a:off x="395535" y="1808030"/>
            <a:ext cx="5651533" cy="3067975"/>
          </a:xfrm>
          <a:prstGeom prst="rect">
            <a:avLst/>
          </a:prstGeom>
        </p:spPr>
      </p:pic>
    </p:spTree>
    <p:extLst>
      <p:ext uri="{BB962C8B-B14F-4D97-AF65-F5344CB8AC3E}">
        <p14:creationId xmlns:p14="http://schemas.microsoft.com/office/powerpoint/2010/main" val="45069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D0890-E095-BC36-07C7-C41E2CCC96DA}"/>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A8B84561-44FE-A161-CD2B-12E6FA0F47C9}"/>
              </a:ext>
            </a:extLst>
          </p:cNvPr>
          <p:cNvSpPr>
            <a:spLocks noGrp="1"/>
          </p:cNvSpPr>
          <p:nvPr>
            <p:ph type="body" sz="quarter" idx="10"/>
          </p:nvPr>
        </p:nvSpPr>
        <p:spPr/>
        <p:txBody>
          <a:bodyPr/>
          <a:lstStyle/>
          <a:p>
            <a:r>
              <a:rPr lang="en-US" dirty="0"/>
              <a:t>Visualization</a:t>
            </a:r>
            <a:endParaRPr lang="en-ID" dirty="0"/>
          </a:p>
        </p:txBody>
      </p:sp>
      <p:sp>
        <p:nvSpPr>
          <p:cNvPr id="26" name="Text Placeholder 25">
            <a:extLst>
              <a:ext uri="{FF2B5EF4-FFF2-40B4-BE49-F238E27FC236}">
                <a16:creationId xmlns:a16="http://schemas.microsoft.com/office/drawing/2014/main" id="{D0D7231B-4DC6-4067-62F9-9F32D33A47B4}"/>
              </a:ext>
            </a:extLst>
          </p:cNvPr>
          <p:cNvSpPr>
            <a:spLocks noGrp="1"/>
          </p:cNvSpPr>
          <p:nvPr>
            <p:ph type="body" sz="quarter" idx="11"/>
          </p:nvPr>
        </p:nvSpPr>
        <p:spPr>
          <a:xfrm>
            <a:off x="323528" y="1275606"/>
            <a:ext cx="8820472" cy="288032"/>
          </a:xfrm>
        </p:spPr>
        <p:txBody>
          <a:bodyPr/>
          <a:lstStyle/>
          <a:p>
            <a:r>
              <a:rPr lang="en-US" dirty="0" err="1"/>
              <a:t>Tampilan</a:t>
            </a:r>
            <a:r>
              <a:rPr lang="en-US" dirty="0"/>
              <a:t> </a:t>
            </a:r>
            <a:r>
              <a:rPr lang="en-US" dirty="0" err="1"/>
              <a:t>dari</a:t>
            </a:r>
            <a:r>
              <a:rPr lang="en-US" dirty="0"/>
              <a:t> dataset digits</a:t>
            </a:r>
            <a:endParaRPr lang="en-ID" dirty="0"/>
          </a:p>
        </p:txBody>
      </p:sp>
      <p:cxnSp>
        <p:nvCxnSpPr>
          <p:cNvPr id="29" name="Straight Connector 28">
            <a:extLst>
              <a:ext uri="{FF2B5EF4-FFF2-40B4-BE49-F238E27FC236}">
                <a16:creationId xmlns:a16="http://schemas.microsoft.com/office/drawing/2014/main" id="{A50B6BDC-009D-BD66-A94C-0395BE5E0855}"/>
              </a:ext>
            </a:extLst>
          </p:cNvPr>
          <p:cNvCxnSpPr>
            <a:cxnSpLocks/>
          </p:cNvCxnSpPr>
          <p:nvPr/>
        </p:nvCxnSpPr>
        <p:spPr>
          <a:xfrm>
            <a:off x="467544" y="699542"/>
            <a:ext cx="2520280" cy="0"/>
          </a:xfrm>
          <a:prstGeom prst="line">
            <a:avLst/>
          </a:prstGeom>
        </p:spPr>
        <p:style>
          <a:lnRef idx="2">
            <a:schemeClr val="accent3"/>
          </a:lnRef>
          <a:fillRef idx="0">
            <a:schemeClr val="accent3"/>
          </a:fillRef>
          <a:effectRef idx="1">
            <a:schemeClr val="accent3"/>
          </a:effectRef>
          <a:fontRef idx="minor">
            <a:schemeClr val="tx1"/>
          </a:fontRef>
        </p:style>
      </p:cxnSp>
      <p:pic>
        <p:nvPicPr>
          <p:cNvPr id="4" name="Picture 3">
            <a:extLst>
              <a:ext uri="{FF2B5EF4-FFF2-40B4-BE49-F238E27FC236}">
                <a16:creationId xmlns:a16="http://schemas.microsoft.com/office/drawing/2014/main" id="{D2416FD9-135E-505D-7FF2-BB79EA5C20D5}"/>
              </a:ext>
            </a:extLst>
          </p:cNvPr>
          <p:cNvPicPr>
            <a:picLocks noChangeAspect="1"/>
          </p:cNvPicPr>
          <p:nvPr/>
        </p:nvPicPr>
        <p:blipFill>
          <a:blip r:embed="rId2">
            <a:extLst>
              <a:ext uri="{28A0092B-C50C-407E-A947-70E740481C1C}">
                <a14:useLocalDpi xmlns:a14="http://schemas.microsoft.com/office/drawing/2010/main" val="0"/>
              </a:ext>
            </a:extLst>
          </a:blip>
          <a:srcRect l="1963" t="72237" r="70475" b="8000"/>
          <a:stretch/>
        </p:blipFill>
        <p:spPr>
          <a:xfrm>
            <a:off x="611560" y="1995686"/>
            <a:ext cx="6480720" cy="2613847"/>
          </a:xfrm>
          <a:prstGeom prst="rect">
            <a:avLst/>
          </a:prstGeom>
        </p:spPr>
      </p:pic>
    </p:spTree>
    <p:extLst>
      <p:ext uri="{BB962C8B-B14F-4D97-AF65-F5344CB8AC3E}">
        <p14:creationId xmlns:p14="http://schemas.microsoft.com/office/powerpoint/2010/main" val="2846286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Contact with me</a:t>
            </a:r>
            <a:endParaRPr lang="ko-KR" altLang="en-US" dirty="0"/>
          </a:p>
        </p:txBody>
      </p:sp>
      <p:sp>
        <p:nvSpPr>
          <p:cNvPr id="3" name="Text Placeholder 2"/>
          <p:cNvSpPr>
            <a:spLocks noGrp="1"/>
          </p:cNvSpPr>
          <p:nvPr>
            <p:ph type="body" sz="quarter" idx="11"/>
          </p:nvPr>
        </p:nvSpPr>
        <p:spPr/>
        <p:txBody>
          <a:bodyPr/>
          <a:lstStyle/>
          <a:p>
            <a:pPr lvl="0"/>
            <a:r>
              <a:rPr lang="en-US" altLang="ko-KR" dirty="0"/>
              <a:t>Hei Everyone!</a:t>
            </a:r>
          </a:p>
        </p:txBody>
      </p:sp>
      <p:grpSp>
        <p:nvGrpSpPr>
          <p:cNvPr id="5" name="Group 4"/>
          <p:cNvGrpSpPr/>
          <p:nvPr/>
        </p:nvGrpSpPr>
        <p:grpSpPr>
          <a:xfrm>
            <a:off x="405792" y="1358643"/>
            <a:ext cx="4166208" cy="966625"/>
            <a:chOff x="395536" y="913120"/>
            <a:chExt cx="2376264" cy="966625"/>
          </a:xfrm>
        </p:grpSpPr>
        <p:sp>
          <p:nvSpPr>
            <p:cNvPr id="6" name="TextBox 5"/>
            <p:cNvSpPr txBox="1"/>
            <p:nvPr/>
          </p:nvSpPr>
          <p:spPr>
            <a:xfrm>
              <a:off x="395536" y="1233414"/>
              <a:ext cx="2376264" cy="646331"/>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Mahasiswa</a:t>
              </a:r>
              <a:r>
                <a:rPr lang="en-US" altLang="ko-KR" sz="1200" dirty="0">
                  <a:solidFill>
                    <a:schemeClr val="tx1">
                      <a:lumMod val="75000"/>
                      <a:lumOff val="25000"/>
                    </a:schemeClr>
                  </a:solidFill>
                  <a:cs typeface="Arial" pitchFamily="34" charset="0"/>
                </a:rPr>
                <a:t> D3 </a:t>
              </a:r>
              <a:r>
                <a:rPr lang="en-US" altLang="ko-KR" sz="1200" dirty="0" err="1">
                  <a:solidFill>
                    <a:schemeClr val="tx1">
                      <a:lumMod val="75000"/>
                      <a:lumOff val="25000"/>
                    </a:schemeClr>
                  </a:solidFill>
                  <a:cs typeface="Arial" pitchFamily="34" charset="0"/>
                </a:rPr>
                <a:t>Manajemen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Informatika</a:t>
              </a:r>
              <a:endParaRPr lang="en-US" altLang="ko-KR" sz="1200" dirty="0">
                <a:solidFill>
                  <a:schemeClr val="tx1">
                    <a:lumMod val="75000"/>
                    <a:lumOff val="25000"/>
                  </a:schemeClr>
                </a:solidFill>
                <a:cs typeface="Arial" pitchFamily="34" charset="0"/>
              </a:endParaRPr>
            </a:p>
            <a:p>
              <a:r>
                <a:rPr lang="en-US" altLang="ko-KR" sz="1200" dirty="0" err="1">
                  <a:solidFill>
                    <a:schemeClr val="tx1">
                      <a:lumMod val="75000"/>
                      <a:lumOff val="25000"/>
                    </a:schemeClr>
                  </a:solidFill>
                  <a:cs typeface="Arial" pitchFamily="34" charset="0"/>
                </a:rPr>
                <a:t>Kampus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Politeknik</a:t>
              </a:r>
              <a:r>
                <a:rPr lang="en-US" altLang="ko-KR" sz="1200" dirty="0">
                  <a:solidFill>
                    <a:schemeClr val="tx1">
                      <a:lumMod val="75000"/>
                      <a:lumOff val="25000"/>
                    </a:schemeClr>
                  </a:solidFill>
                  <a:cs typeface="Arial" pitchFamily="34" charset="0"/>
                </a:rPr>
                <a:t> LP3I Makassar </a:t>
              </a:r>
            </a:p>
            <a:p>
              <a:r>
                <a:rPr lang="en-US" altLang="ko-KR" sz="1200" dirty="0">
                  <a:solidFill>
                    <a:schemeClr val="tx1">
                      <a:lumMod val="75000"/>
                      <a:lumOff val="25000"/>
                    </a:schemeClr>
                  </a:solidFill>
                  <a:cs typeface="Arial" pitchFamily="34" charset="0"/>
                </a:rPr>
                <a:t>Data Science| Data </a:t>
              </a:r>
              <a:r>
                <a:rPr lang="en-US" altLang="ko-KR" sz="1200" dirty="0" err="1">
                  <a:solidFill>
                    <a:schemeClr val="tx1">
                      <a:lumMod val="75000"/>
                      <a:lumOff val="25000"/>
                    </a:schemeClr>
                  </a:solidFill>
                  <a:cs typeface="Arial" pitchFamily="34" charset="0"/>
                </a:rPr>
                <a:t>Analys</a:t>
              </a:r>
              <a:r>
                <a:rPr lang="en-US" altLang="ko-KR" sz="1200" dirty="0">
                  <a:solidFill>
                    <a:schemeClr val="tx1">
                      <a:lumMod val="75000"/>
                      <a:lumOff val="25000"/>
                    </a:schemeClr>
                  </a:solidFill>
                  <a:cs typeface="Arial" pitchFamily="34" charset="0"/>
                </a:rPr>
                <a:t>| Web Developer</a:t>
              </a:r>
            </a:p>
          </p:txBody>
        </p:sp>
        <p:sp>
          <p:nvSpPr>
            <p:cNvPr id="7" name="TextBox 6"/>
            <p:cNvSpPr txBox="1"/>
            <p:nvPr/>
          </p:nvSpPr>
          <p:spPr>
            <a:xfrm>
              <a:off x="395536" y="913120"/>
              <a:ext cx="2376264" cy="307777"/>
            </a:xfrm>
            <a:prstGeom prst="rect">
              <a:avLst/>
            </a:prstGeom>
            <a:noFill/>
          </p:spPr>
          <p:txBody>
            <a:bodyPr wrap="square" rtlCol="0">
              <a:spAutoFit/>
            </a:bodyPr>
            <a:lstStyle/>
            <a:p>
              <a:r>
                <a:rPr lang="en-US" altLang="ko-KR" sz="1400" b="1" dirty="0" err="1">
                  <a:solidFill>
                    <a:schemeClr val="tx1">
                      <a:lumMod val="75000"/>
                      <a:lumOff val="25000"/>
                    </a:schemeClr>
                  </a:solidFill>
                  <a:cs typeface="Arial" pitchFamily="34" charset="0"/>
                </a:rPr>
                <a:t>Rommi</a:t>
              </a:r>
              <a:r>
                <a:rPr lang="en-US" altLang="ko-KR" sz="1400" b="1" dirty="0">
                  <a:solidFill>
                    <a:schemeClr val="tx1">
                      <a:lumMod val="75000"/>
                      <a:lumOff val="25000"/>
                    </a:schemeClr>
                  </a:solidFill>
                  <a:cs typeface="Arial" pitchFamily="34" charset="0"/>
                </a:rPr>
                <a:t> </a:t>
              </a:r>
              <a:r>
                <a:rPr lang="en-US" altLang="ko-KR" sz="1400" b="1" dirty="0" err="1">
                  <a:solidFill>
                    <a:schemeClr val="tx1">
                      <a:lumMod val="75000"/>
                      <a:lumOff val="25000"/>
                    </a:schemeClr>
                  </a:solidFill>
                  <a:cs typeface="Arial" pitchFamily="34" charset="0"/>
                </a:rPr>
                <a:t>Subiantoro</a:t>
              </a:r>
              <a:endParaRPr lang="ko-KR" altLang="en-US" sz="1400" b="1" dirty="0">
                <a:solidFill>
                  <a:schemeClr val="tx1">
                    <a:lumMod val="75000"/>
                    <a:lumOff val="25000"/>
                  </a:schemeClr>
                </a:solidFill>
                <a:cs typeface="Arial" pitchFamily="34" charset="0"/>
              </a:endParaRPr>
            </a:p>
          </p:txBody>
        </p:sp>
      </p:grpSp>
      <p:sp>
        <p:nvSpPr>
          <p:cNvPr id="13" name="TextBox 12"/>
          <p:cNvSpPr txBox="1"/>
          <p:nvPr/>
        </p:nvSpPr>
        <p:spPr>
          <a:xfrm>
            <a:off x="1115616" y="3174542"/>
            <a:ext cx="2605228" cy="276999"/>
          </a:xfrm>
          <a:prstGeom prst="rect">
            <a:avLst/>
          </a:prstGeom>
          <a:noFill/>
        </p:spPr>
        <p:txBody>
          <a:bodyPr wrap="square" rtlCol="0">
            <a:spAutoFit/>
          </a:bodyPr>
          <a:lstStyle/>
          <a:p>
            <a:r>
              <a:rPr lang="en-US" altLang="ko-KR" sz="1200" b="1" dirty="0">
                <a:solidFill>
                  <a:schemeClr val="bg1"/>
                </a:solidFill>
                <a:cs typeface="Arial" pitchFamily="34" charset="0"/>
              </a:rPr>
              <a:t>rommisubiantoro@gmail.com</a:t>
            </a:r>
            <a:endParaRPr lang="ko-KR" altLang="en-US" sz="1200" b="1" dirty="0">
              <a:solidFill>
                <a:schemeClr val="bg1"/>
              </a:solidFill>
              <a:cs typeface="Arial" pitchFamily="34" charset="0"/>
            </a:endParaRPr>
          </a:p>
        </p:txBody>
      </p:sp>
      <p:pic>
        <p:nvPicPr>
          <p:cNvPr id="21" name="Picture Placeholder 20">
            <a:extLst>
              <a:ext uri="{FF2B5EF4-FFF2-40B4-BE49-F238E27FC236}">
                <a16:creationId xmlns:a16="http://schemas.microsoft.com/office/drawing/2014/main" id="{16D342DB-780C-00F2-0233-DECB2045AB60}"/>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442" t="39970" r="2920" b="26476"/>
          <a:stretch/>
        </p:blipFill>
        <p:spPr>
          <a:xfrm>
            <a:off x="5292080" y="1462428"/>
            <a:ext cx="2808311" cy="2114211"/>
          </a:xfrm>
        </p:spPr>
      </p:pic>
      <p:sp>
        <p:nvSpPr>
          <p:cNvPr id="22" name="Isosceles Triangle 51">
            <a:extLst>
              <a:ext uri="{FF2B5EF4-FFF2-40B4-BE49-F238E27FC236}">
                <a16:creationId xmlns:a16="http://schemas.microsoft.com/office/drawing/2014/main" id="{B42BCDD0-F294-077E-A00C-220B9E3083EF}"/>
              </a:ext>
            </a:extLst>
          </p:cNvPr>
          <p:cNvSpPr/>
          <p:nvPr/>
        </p:nvSpPr>
        <p:spPr>
          <a:xfrm>
            <a:off x="622848" y="3192037"/>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pic>
        <p:nvPicPr>
          <p:cNvPr id="24" name="Picture 23">
            <a:extLst>
              <a:ext uri="{FF2B5EF4-FFF2-40B4-BE49-F238E27FC236}">
                <a16:creationId xmlns:a16="http://schemas.microsoft.com/office/drawing/2014/main" id="{065DE457-2427-42D1-946A-ADB4A5B4AEE4}"/>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23333" t="23075" r="23334" b="23567"/>
          <a:stretch/>
        </p:blipFill>
        <p:spPr>
          <a:xfrm>
            <a:off x="622848" y="3629548"/>
            <a:ext cx="357265" cy="356098"/>
          </a:xfrm>
          <a:prstGeom prst="ellipse">
            <a:avLst/>
          </a:prstGeom>
        </p:spPr>
      </p:pic>
      <p:sp>
        <p:nvSpPr>
          <p:cNvPr id="25" name="TextBox 24">
            <a:extLst>
              <a:ext uri="{FF2B5EF4-FFF2-40B4-BE49-F238E27FC236}">
                <a16:creationId xmlns:a16="http://schemas.microsoft.com/office/drawing/2014/main" id="{4B626133-B14E-9F37-6279-0B7406560978}"/>
              </a:ext>
            </a:extLst>
          </p:cNvPr>
          <p:cNvSpPr txBox="1"/>
          <p:nvPr/>
        </p:nvSpPr>
        <p:spPr>
          <a:xfrm>
            <a:off x="1128642" y="3669097"/>
            <a:ext cx="2605228" cy="276999"/>
          </a:xfrm>
          <a:prstGeom prst="rect">
            <a:avLst/>
          </a:prstGeom>
          <a:noFill/>
        </p:spPr>
        <p:txBody>
          <a:bodyPr wrap="square" rtlCol="0">
            <a:spAutoFit/>
          </a:bodyPr>
          <a:lstStyle/>
          <a:p>
            <a:r>
              <a:rPr lang="en-US" altLang="ko-KR" sz="1200" b="1" dirty="0" err="1">
                <a:solidFill>
                  <a:schemeClr val="bg1"/>
                </a:solidFill>
                <a:cs typeface="Arial" pitchFamily="34" charset="0"/>
              </a:rPr>
              <a:t>Rommi</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Subiantoro</a:t>
            </a:r>
            <a:endParaRPr lang="ko-KR" altLang="en-US" sz="1200" b="1" dirty="0">
              <a:solidFill>
                <a:schemeClr val="bg1"/>
              </a:solidFill>
              <a:cs typeface="Arial" pitchFamily="34" charset="0"/>
            </a:endParaRPr>
          </a:p>
        </p:txBody>
      </p:sp>
      <p:pic>
        <p:nvPicPr>
          <p:cNvPr id="1026" name="Picture 2" descr="Github Logo - Free social media icons">
            <a:extLst>
              <a:ext uri="{FF2B5EF4-FFF2-40B4-BE49-F238E27FC236}">
                <a16:creationId xmlns:a16="http://schemas.microsoft.com/office/drawing/2014/main" id="{B85A128B-4AEA-9F77-740C-6D36418DD97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3298" y="4203202"/>
            <a:ext cx="357265" cy="35726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88F6685-3F4B-CE33-736D-2E7DBDF7F913}"/>
              </a:ext>
            </a:extLst>
          </p:cNvPr>
          <p:cNvSpPr txBox="1"/>
          <p:nvPr/>
        </p:nvSpPr>
        <p:spPr>
          <a:xfrm>
            <a:off x="1128642" y="4243334"/>
            <a:ext cx="2605228" cy="276999"/>
          </a:xfrm>
          <a:prstGeom prst="rect">
            <a:avLst/>
          </a:prstGeom>
          <a:noFill/>
        </p:spPr>
        <p:txBody>
          <a:bodyPr wrap="square" rtlCol="0">
            <a:spAutoFit/>
          </a:bodyPr>
          <a:lstStyle/>
          <a:p>
            <a:r>
              <a:rPr lang="en-US" altLang="ko-KR" sz="1200" b="1" dirty="0" err="1">
                <a:solidFill>
                  <a:schemeClr val="bg1"/>
                </a:solidFill>
                <a:cs typeface="Arial" pitchFamily="34" charset="0"/>
              </a:rPr>
              <a:t>Rommi</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Subiantoro</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1042041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7A7BD"/>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1"/>
                </a:solidFill>
              </a:rPr>
              <a:t>Thank you</a:t>
            </a:r>
            <a:endParaRPr lang="ko-KR" altLang="en-US" dirty="0">
              <a:solidFill>
                <a:schemeClr val="bg1"/>
              </a:solidFill>
            </a:endParaRPr>
          </a:p>
        </p:txBody>
      </p:sp>
      <p:sp>
        <p:nvSpPr>
          <p:cNvPr id="3" name="Text Placeholder 2"/>
          <p:cNvSpPr>
            <a:spLocks noGrp="1"/>
          </p:cNvSpPr>
          <p:nvPr>
            <p:ph type="body" sz="quarter" idx="11"/>
          </p:nvPr>
        </p:nvSpPr>
        <p:spPr/>
        <p:txBody>
          <a:bodyPr/>
          <a:lstStyle/>
          <a:p>
            <a:pPr lvl="0"/>
            <a:r>
              <a:rPr lang="en-US" altLang="ko-KR" dirty="0"/>
              <a:t>For  reading</a:t>
            </a:r>
            <a:endParaRPr lang="en-US" altLang="ko-KR" dirty="0">
              <a:solidFill>
                <a:schemeClr val="bg1"/>
              </a:solidFill>
            </a:endParaRPr>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Digits Dataset Classification</a:t>
            </a:r>
            <a:endParaRPr lang="ko-KR" altLang="en-US" dirty="0"/>
          </a:p>
        </p:txBody>
      </p:sp>
      <p:sp>
        <p:nvSpPr>
          <p:cNvPr id="3" name="Text Placeholder 2"/>
          <p:cNvSpPr>
            <a:spLocks noGrp="1"/>
          </p:cNvSpPr>
          <p:nvPr>
            <p:ph type="body" sz="quarter" idx="11"/>
          </p:nvPr>
        </p:nvSpPr>
        <p:spPr/>
        <p:txBody>
          <a:bodyPr/>
          <a:lstStyle/>
          <a:p>
            <a:pPr lvl="0"/>
            <a:r>
              <a:rPr lang="en-US" altLang="ko-KR" dirty="0"/>
              <a:t>Using Logistic Regression</a:t>
            </a:r>
          </a:p>
        </p:txBody>
      </p:sp>
      <p:grpSp>
        <p:nvGrpSpPr>
          <p:cNvPr id="10" name="Group 9"/>
          <p:cNvGrpSpPr/>
          <p:nvPr/>
        </p:nvGrpSpPr>
        <p:grpSpPr>
          <a:xfrm>
            <a:off x="1069967" y="1778926"/>
            <a:ext cx="2448271" cy="579152"/>
            <a:chOff x="1069967" y="1778926"/>
            <a:chExt cx="2448271" cy="579152"/>
          </a:xfrm>
        </p:grpSpPr>
        <p:sp>
          <p:nvSpPr>
            <p:cNvPr id="7" name="Rounded Rectangle 6"/>
            <p:cNvSpPr/>
            <p:nvPr/>
          </p:nvSpPr>
          <p:spPr>
            <a:xfrm rot="2573601">
              <a:off x="1069967" y="1778926"/>
              <a:ext cx="2232248" cy="108000"/>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rot="2573601">
              <a:off x="1285990" y="2250078"/>
              <a:ext cx="2232248" cy="108000"/>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Rounded Rectangle 7"/>
          <p:cNvSpPr/>
          <p:nvPr/>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2226097" y="1180348"/>
            <a:ext cx="5832648" cy="2822562"/>
            <a:chOff x="2227884" y="1005868"/>
            <a:chExt cx="2835932" cy="2822562"/>
          </a:xfrm>
          <a:solidFill>
            <a:srgbClr val="69B6CC"/>
          </a:solidFill>
        </p:grpSpPr>
        <p:sp>
          <p:nvSpPr>
            <p:cNvPr id="14" name="TextBox 13"/>
            <p:cNvSpPr txBox="1"/>
            <p:nvPr/>
          </p:nvSpPr>
          <p:spPr>
            <a:xfrm>
              <a:off x="2227884" y="2074104"/>
              <a:ext cx="2835932" cy="1754326"/>
            </a:xfrm>
            <a:prstGeom prst="rect">
              <a:avLst/>
            </a:prstGeom>
            <a:grpFill/>
          </p:spPr>
          <p:txBody>
            <a:bodyPr wrap="square" rtlCol="0">
              <a:spAutoFit/>
            </a:bodyPr>
            <a:lstStyle/>
            <a:p>
              <a:r>
                <a:rPr lang="en-US" altLang="ko-KR" sz="1200" dirty="0" err="1">
                  <a:solidFill>
                    <a:schemeClr val="bg1"/>
                  </a:solidFill>
                  <a:cs typeface="Arial" pitchFamily="34" charset="0"/>
                </a:rPr>
                <a:t>Proyek</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ini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bertujuan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untuk</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membangun</a:t>
              </a:r>
              <a:r>
                <a:rPr lang="en-US" altLang="ko-KR" sz="1200" dirty="0">
                  <a:solidFill>
                    <a:schemeClr val="bg1"/>
                  </a:solidFill>
                  <a:cs typeface="Arial" pitchFamily="34" charset="0"/>
                </a:rPr>
                <a:t> model </a:t>
              </a:r>
              <a:r>
                <a:rPr lang="en-US" altLang="ko-KR" sz="1200" dirty="0" err="1">
                  <a:solidFill>
                    <a:schemeClr val="bg1"/>
                  </a:solidFill>
                  <a:cs typeface="Arial" pitchFamily="34" charset="0"/>
                </a:rPr>
                <a:t>klasifikasi</a:t>
              </a:r>
              <a:r>
                <a:rPr lang="en-US" altLang="ko-KR" sz="1200" dirty="0">
                  <a:solidFill>
                    <a:schemeClr val="bg1"/>
                  </a:solidFill>
                  <a:cs typeface="Arial" pitchFamily="34" charset="0"/>
                </a:rPr>
                <a:t> yang </a:t>
              </a:r>
              <a:r>
                <a:rPr lang="en-US" altLang="ko-KR" sz="1200" dirty="0" err="1">
                  <a:solidFill>
                    <a:schemeClr val="bg1"/>
                  </a:solidFill>
                  <a:cs typeface="Arial" pitchFamily="34" charset="0"/>
                </a:rPr>
                <a:t>dapat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mengklasifikasikan</a:t>
              </a:r>
              <a:r>
                <a:rPr lang="en-US" altLang="ko-KR" sz="1200" dirty="0">
                  <a:solidFill>
                    <a:schemeClr val="bg1"/>
                  </a:solidFill>
                  <a:cs typeface="Arial" pitchFamily="34" charset="0"/>
                </a:rPr>
                <a:t> biner yang </a:t>
              </a:r>
              <a:r>
                <a:rPr lang="en-US" altLang="ko-KR" sz="1200" dirty="0" err="1">
                  <a:solidFill>
                    <a:schemeClr val="bg1"/>
                  </a:solidFill>
                  <a:cs typeface="Arial" pitchFamily="34" charset="0"/>
                </a:rPr>
                <a:t>dirancang</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secara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alami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dengan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startegi</a:t>
              </a:r>
              <a:r>
                <a:rPr lang="en-US" altLang="ko-KR" sz="1200" dirty="0">
                  <a:solidFill>
                    <a:schemeClr val="bg1"/>
                  </a:solidFill>
                  <a:cs typeface="Arial" pitchFamily="34" charset="0"/>
                </a:rPr>
                <a:t> One vs rest </a:t>
              </a:r>
              <a:r>
                <a:rPr lang="en-US" altLang="ko-KR" sz="1200" dirty="0" err="1">
                  <a:solidFill>
                    <a:schemeClr val="bg1"/>
                  </a:solidFill>
                  <a:cs typeface="Arial" pitchFamily="34" charset="0"/>
                </a:rPr>
                <a:t>atau</a:t>
              </a:r>
              <a:r>
                <a:rPr lang="en-US" altLang="ko-KR" sz="1200" dirty="0">
                  <a:solidFill>
                    <a:schemeClr val="bg1"/>
                  </a:solidFill>
                  <a:cs typeface="Arial" pitchFamily="34" charset="0"/>
                </a:rPr>
                <a:t> multinomial logistic regression </a:t>
              </a:r>
              <a:r>
                <a:rPr lang="en-US" altLang="ko-KR" sz="1200" dirty="0" err="1">
                  <a:solidFill>
                    <a:schemeClr val="bg1"/>
                  </a:solidFill>
                  <a:cs typeface="Arial" pitchFamily="34" charset="0"/>
                </a:rPr>
                <a:t>digunakan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untuk</a:t>
              </a:r>
              <a:r>
                <a:rPr lang="en-US" altLang="ko-KR" sz="1200" dirty="0">
                  <a:solidFill>
                    <a:schemeClr val="bg1"/>
                  </a:solidFill>
                  <a:cs typeface="Arial" pitchFamily="34" charset="0"/>
                </a:rPr>
                <a:t> multi </a:t>
              </a:r>
              <a:r>
                <a:rPr lang="en-US" altLang="ko-KR" sz="1200" dirty="0" err="1">
                  <a:solidFill>
                    <a:schemeClr val="bg1"/>
                  </a:solidFill>
                  <a:cs typeface="Arial" pitchFamily="34" charset="0"/>
                </a:rPr>
                <a:t>kelas</a:t>
              </a:r>
              <a:r>
                <a:rPr lang="en-US" altLang="ko-KR" sz="1200" dirty="0">
                  <a:solidFill>
                    <a:schemeClr val="bg1"/>
                  </a:solidFill>
                  <a:cs typeface="Arial" pitchFamily="34" charset="0"/>
                </a:rPr>
                <a:t>. </a:t>
              </a:r>
            </a:p>
            <a:p>
              <a:endParaRPr lang="en-US" altLang="ko-KR" sz="1200" dirty="0">
                <a:solidFill>
                  <a:schemeClr val="bg1"/>
                </a:solidFill>
                <a:cs typeface="Arial" pitchFamily="34" charset="0"/>
              </a:endParaRPr>
            </a:p>
            <a:p>
              <a:r>
                <a:rPr lang="en-US" altLang="ko-KR" sz="1200" dirty="0" err="1">
                  <a:solidFill>
                    <a:schemeClr val="bg1"/>
                  </a:solidFill>
                  <a:cs typeface="Arial" pitchFamily="34" charset="0"/>
                </a:rPr>
                <a:t>Algoritma</a:t>
              </a:r>
              <a:r>
                <a:rPr lang="en-US" altLang="ko-KR" sz="1200" dirty="0">
                  <a:solidFill>
                    <a:schemeClr val="bg1"/>
                  </a:solidFill>
                  <a:cs typeface="Arial" pitchFamily="34" charset="0"/>
                </a:rPr>
                <a:t> Logistic Regression </a:t>
              </a:r>
              <a:r>
                <a:rPr lang="en-US" altLang="ko-KR" sz="1200" dirty="0" err="1">
                  <a:solidFill>
                    <a:schemeClr val="bg1"/>
                  </a:solidFill>
                  <a:cs typeface="Arial" pitchFamily="34" charset="0"/>
                </a:rPr>
                <a:t>dipilih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karena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dapat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bekerja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dengan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baik</a:t>
              </a:r>
              <a:r>
                <a:rPr lang="en-US" altLang="ko-KR" sz="1200" dirty="0">
                  <a:solidFill>
                    <a:schemeClr val="bg1"/>
                  </a:solidFill>
                  <a:cs typeface="Arial" pitchFamily="34" charset="0"/>
                </a:rPr>
                <a:t> pada </a:t>
              </a:r>
              <a:r>
                <a:rPr lang="sv-SE" altLang="ko-KR" sz="1200" dirty="0">
                  <a:solidFill>
                    <a:schemeClr val="bg1"/>
                  </a:solidFill>
                  <a:cs typeface="Arial" pitchFamily="34" charset="0"/>
                </a:rPr>
                <a:t>dataset kecil hingga sedang karena efisiensi komputasinya, dapat memberikan performa yang baik untuk tugas sederhana dan memberikan interpretasi probabilistik untuk setiap kelas, yang memungkinkan kita memahami seberapa yakin model terhadap prediksinya.</a:t>
              </a:r>
              <a:endParaRPr lang="en-US" altLang="ko-KR" sz="1200" dirty="0">
                <a:solidFill>
                  <a:schemeClr val="bg1"/>
                </a:solidFill>
                <a:cs typeface="Arial" pitchFamily="34" charset="0"/>
              </a:endParaRPr>
            </a:p>
          </p:txBody>
        </p:sp>
        <p:sp>
          <p:nvSpPr>
            <p:cNvPr id="15" name="TextBox 14"/>
            <p:cNvSpPr txBox="1"/>
            <p:nvPr/>
          </p:nvSpPr>
          <p:spPr>
            <a:xfrm>
              <a:off x="2227884" y="1005868"/>
              <a:ext cx="2835932" cy="1015663"/>
            </a:xfrm>
            <a:prstGeom prst="rect">
              <a:avLst/>
            </a:prstGeom>
            <a:grpFill/>
          </p:spPr>
          <p:txBody>
            <a:bodyPr wrap="square" rtlCol="0">
              <a:spAutoFit/>
            </a:bodyPr>
            <a:lstStyle/>
            <a:p>
              <a:r>
                <a:rPr lang="en-US" altLang="ko-KR" sz="1200" b="1" dirty="0">
                  <a:solidFill>
                    <a:schemeClr val="bg1"/>
                  </a:solidFill>
                  <a:cs typeface="Arial" pitchFamily="34" charset="0"/>
                </a:rPr>
                <a:t>Digits dataset </a:t>
              </a:r>
              <a:r>
                <a:rPr lang="en-US" altLang="ko-KR" sz="1200" b="1" dirty="0" err="1">
                  <a:solidFill>
                    <a:schemeClr val="bg1"/>
                  </a:solidFill>
                  <a:cs typeface="Arial" pitchFamily="34" charset="0"/>
                </a:rPr>
                <a:t>adalah</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kumpulan</a:t>
              </a:r>
              <a:r>
                <a:rPr lang="en-US" altLang="ko-KR" sz="1200" b="1" dirty="0">
                  <a:solidFill>
                    <a:schemeClr val="bg1"/>
                  </a:solidFill>
                  <a:cs typeface="Arial" pitchFamily="34" charset="0"/>
                </a:rPr>
                <a:t> data yang </a:t>
              </a:r>
              <a:r>
                <a:rPr lang="en-US" altLang="ko-KR" sz="1200" b="1" dirty="0" err="1">
                  <a:solidFill>
                    <a:schemeClr val="bg1"/>
                  </a:solidFill>
                  <a:cs typeface="Arial" pitchFamily="34" charset="0"/>
                </a:rPr>
                <a:t>sering</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digunakan</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untuk</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tugas</a:t>
              </a:r>
              <a:r>
                <a:rPr lang="en-US" altLang="ko-KR" sz="1200" b="1" dirty="0">
                  <a:solidFill>
                    <a:schemeClr val="bg1"/>
                  </a:solidFill>
                  <a:cs typeface="Arial" pitchFamily="34" charset="0"/>
                </a:rPr>
                <a:t> machine learning dan computer vision, </a:t>
              </a:r>
              <a:r>
                <a:rPr lang="en-US" altLang="ko-KR" sz="1200" b="1" dirty="0" err="1">
                  <a:solidFill>
                    <a:schemeClr val="bg1"/>
                  </a:solidFill>
                  <a:cs typeface="Arial" pitchFamily="34" charset="0"/>
                </a:rPr>
                <a:t>khususnya</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dalam</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pengenalan</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angka</a:t>
              </a:r>
              <a:r>
                <a:rPr lang="en-US" altLang="ko-KR" sz="1200" b="1" dirty="0">
                  <a:solidFill>
                    <a:schemeClr val="bg1"/>
                  </a:solidFill>
                  <a:cs typeface="Arial" pitchFamily="34" charset="0"/>
                </a:rPr>
                <a:t> tulisan </a:t>
              </a:r>
              <a:r>
                <a:rPr lang="en-US" altLang="ko-KR" sz="1200" b="1" dirty="0" err="1">
                  <a:solidFill>
                    <a:schemeClr val="bg1"/>
                  </a:solidFill>
                  <a:cs typeface="Arial" pitchFamily="34" charset="0"/>
                </a:rPr>
                <a:t>tangan</a:t>
              </a:r>
              <a:r>
                <a:rPr lang="en-US" altLang="ko-KR" sz="1200" b="1" dirty="0">
                  <a:solidFill>
                    <a:schemeClr val="bg1"/>
                  </a:solidFill>
                  <a:cs typeface="Arial" pitchFamily="34" charset="0"/>
                </a:rPr>
                <a:t>. Dataset </a:t>
              </a:r>
              <a:r>
                <a:rPr lang="en-US" altLang="ko-KR" sz="1200" b="1" dirty="0" err="1">
                  <a:solidFill>
                    <a:schemeClr val="bg1"/>
                  </a:solidFill>
                  <a:cs typeface="Arial" pitchFamily="34" charset="0"/>
                </a:rPr>
                <a:t>ini</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tersedia</a:t>
              </a:r>
              <a:r>
                <a:rPr lang="en-US" altLang="ko-KR" sz="1200" b="1" dirty="0">
                  <a:solidFill>
                    <a:schemeClr val="bg1"/>
                  </a:solidFill>
                  <a:cs typeface="Arial" pitchFamily="34" charset="0"/>
                </a:rPr>
                <a:t> di </a:t>
              </a:r>
              <a:r>
                <a:rPr lang="en-US" altLang="ko-KR" sz="1200" b="1" dirty="0" err="1">
                  <a:solidFill>
                    <a:schemeClr val="bg1"/>
                  </a:solidFill>
                  <a:cs typeface="Arial" pitchFamily="34" charset="0"/>
                </a:rPr>
                <a:t>pustaka</a:t>
              </a:r>
              <a:r>
                <a:rPr lang="en-US" altLang="ko-KR" sz="1200" b="1" dirty="0">
                  <a:solidFill>
                    <a:schemeClr val="bg1"/>
                  </a:solidFill>
                  <a:cs typeface="Arial" pitchFamily="34" charset="0"/>
                </a:rPr>
                <a:t> Scikit-learn, dan </a:t>
              </a:r>
              <a:r>
                <a:rPr lang="en-US" altLang="ko-KR" sz="1200" b="1" dirty="0" err="1">
                  <a:solidFill>
                    <a:schemeClr val="bg1"/>
                  </a:solidFill>
                  <a:cs typeface="Arial" pitchFamily="34" charset="0"/>
                </a:rPr>
                <a:t>dirancang</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untuk</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mengenali</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angka</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dari</a:t>
              </a:r>
              <a:r>
                <a:rPr lang="en-US" altLang="ko-KR" sz="1200" b="1" dirty="0">
                  <a:solidFill>
                    <a:schemeClr val="bg1"/>
                  </a:solidFill>
                  <a:cs typeface="Arial" pitchFamily="34" charset="0"/>
                </a:rPr>
                <a:t> 0 </a:t>
              </a:r>
              <a:r>
                <a:rPr lang="en-US" altLang="ko-KR" sz="1200" b="1" dirty="0" err="1">
                  <a:solidFill>
                    <a:schemeClr val="bg1"/>
                  </a:solidFill>
                  <a:cs typeface="Arial" pitchFamily="34" charset="0"/>
                </a:rPr>
                <a:t>hingga</a:t>
              </a:r>
              <a:r>
                <a:rPr lang="en-US" altLang="ko-KR" sz="1200" b="1" dirty="0">
                  <a:solidFill>
                    <a:schemeClr val="bg1"/>
                  </a:solidFill>
                  <a:cs typeface="Arial" pitchFamily="34" charset="0"/>
                </a:rPr>
                <a:t> 9 </a:t>
              </a:r>
              <a:r>
                <a:rPr lang="en-US" altLang="ko-KR" sz="1200" b="1" dirty="0" err="1">
                  <a:solidFill>
                    <a:schemeClr val="bg1"/>
                  </a:solidFill>
                  <a:cs typeface="Arial" pitchFamily="34" charset="0"/>
                </a:rPr>
                <a:t>berdasarkan</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gambar</a:t>
              </a:r>
              <a:r>
                <a:rPr lang="en-US" altLang="ko-KR" sz="1200" b="1" dirty="0">
                  <a:solidFill>
                    <a:schemeClr val="bg1"/>
                  </a:solidFill>
                  <a:cs typeface="Arial" pitchFamily="34" charset="0"/>
                </a:rPr>
                <a:t> tulisan </a:t>
              </a:r>
              <a:r>
                <a:rPr lang="en-US" altLang="ko-KR" sz="1200" b="1" dirty="0" err="1">
                  <a:solidFill>
                    <a:schemeClr val="bg1"/>
                  </a:solidFill>
                  <a:cs typeface="Arial" pitchFamily="34" charset="0"/>
                </a:rPr>
                <a:t>tangan</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memiliki</a:t>
              </a:r>
              <a:r>
                <a:rPr lang="en-US" altLang="ko-KR" sz="1200" b="1" dirty="0">
                  <a:solidFill>
                    <a:schemeClr val="bg1"/>
                  </a:solidFill>
                  <a:cs typeface="Arial" pitchFamily="34" charset="0"/>
                </a:rPr>
                <a:t> 1.797 </a:t>
              </a:r>
              <a:r>
                <a:rPr lang="en-US" altLang="ko-KR" sz="1200" b="1" dirty="0" err="1">
                  <a:solidFill>
                    <a:schemeClr val="bg1"/>
                  </a:solidFill>
                  <a:cs typeface="Arial" pitchFamily="34" charset="0"/>
                </a:rPr>
                <a:t>sampel</a:t>
              </a:r>
              <a:r>
                <a:rPr lang="en-US" altLang="ko-KR" sz="1200" b="1" dirty="0">
                  <a:solidFill>
                    <a:schemeClr val="bg1"/>
                  </a:solidFill>
                  <a:cs typeface="Arial" pitchFamily="34" charset="0"/>
                </a:rPr>
                <a:t> </a:t>
              </a:r>
              <a:r>
                <a:rPr lang="en-US" altLang="ko-KR" sz="1200" b="1" dirty="0" err="1">
                  <a:solidFill>
                    <a:schemeClr val="bg1"/>
                  </a:solidFill>
                  <a:cs typeface="Arial" pitchFamily="34" charset="0"/>
                </a:rPr>
                <a:t>dengan</a:t>
              </a:r>
              <a:r>
                <a:rPr lang="en-US" altLang="ko-KR" sz="1200" b="1" dirty="0">
                  <a:solidFill>
                    <a:schemeClr val="bg1"/>
                  </a:solidFill>
                  <a:cs typeface="Arial" pitchFamily="34" charset="0"/>
                </a:rPr>
                <a:t> 64 </a:t>
              </a:r>
              <a:r>
                <a:rPr lang="en-US" altLang="ko-KR" sz="1200" b="1" dirty="0" err="1">
                  <a:solidFill>
                    <a:schemeClr val="bg1"/>
                  </a:solidFill>
                  <a:cs typeface="Arial" pitchFamily="34" charset="0"/>
                </a:rPr>
                <a:t>fitur</a:t>
              </a:r>
              <a:r>
                <a:rPr lang="en-US" altLang="ko-KR" sz="1200" b="1" dirty="0">
                  <a:solidFill>
                    <a:schemeClr val="bg1"/>
                  </a:solidFill>
                  <a:cs typeface="Arial" pitchFamily="34" charset="0"/>
                </a:rPr>
                <a:t> per </a:t>
              </a:r>
              <a:r>
                <a:rPr lang="en-US" altLang="ko-KR" sz="1200" b="1" dirty="0" err="1">
                  <a:solidFill>
                    <a:schemeClr val="bg1"/>
                  </a:solidFill>
                  <a:cs typeface="Arial" pitchFamily="34" charset="0"/>
                </a:rPr>
                <a:t>sampel</a:t>
              </a:r>
              <a:r>
                <a:rPr lang="en-US" altLang="ko-KR" sz="1200" b="1" dirty="0">
                  <a:solidFill>
                    <a:schemeClr val="bg1"/>
                  </a:solidFill>
                  <a:cs typeface="Arial" pitchFamily="34" charset="0"/>
                </a:rPr>
                <a:t>. </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131171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051720" y="267494"/>
            <a:ext cx="709228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bg1"/>
                </a:solidFill>
                <a:cs typeface="Arial" pitchFamily="34" charset="0"/>
              </a:rPr>
              <a:t>Tools Used</a:t>
            </a:r>
          </a:p>
        </p:txBody>
      </p:sp>
      <p:pic>
        <p:nvPicPr>
          <p:cNvPr id="4" name="Picture 3">
            <a:extLst>
              <a:ext uri="{FF2B5EF4-FFF2-40B4-BE49-F238E27FC236}">
                <a16:creationId xmlns:a16="http://schemas.microsoft.com/office/drawing/2014/main" id="{529722CD-7A87-B183-B034-F0449CDF6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059582"/>
            <a:ext cx="5931942" cy="2016224"/>
          </a:xfrm>
          <a:prstGeom prst="rect">
            <a:avLst/>
          </a:prstGeom>
        </p:spPr>
      </p:pic>
    </p:spTree>
    <p:extLst>
      <p:ext uri="{BB962C8B-B14F-4D97-AF65-F5344CB8AC3E}">
        <p14:creationId xmlns:p14="http://schemas.microsoft.com/office/powerpoint/2010/main" val="109505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FLOWCHART</a:t>
            </a:r>
            <a:endParaRPr lang="ko-KR" altLang="en-US" dirty="0"/>
          </a:p>
        </p:txBody>
      </p:sp>
      <p:sp>
        <p:nvSpPr>
          <p:cNvPr id="5" name="Oval 4">
            <a:extLst>
              <a:ext uri="{FF2B5EF4-FFF2-40B4-BE49-F238E27FC236}">
                <a16:creationId xmlns:a16="http://schemas.microsoft.com/office/drawing/2014/main" id="{425923C3-D7B5-1910-B579-AE82320A7287}"/>
              </a:ext>
            </a:extLst>
          </p:cNvPr>
          <p:cNvSpPr/>
          <p:nvPr/>
        </p:nvSpPr>
        <p:spPr>
          <a:xfrm>
            <a:off x="251520" y="1495197"/>
            <a:ext cx="1368152"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Start</a:t>
            </a:r>
            <a:endParaRPr lang="en-ID" dirty="0">
              <a:solidFill>
                <a:schemeClr val="accent6"/>
              </a:solidFill>
            </a:endParaRPr>
          </a:p>
        </p:txBody>
      </p:sp>
      <p:sp>
        <p:nvSpPr>
          <p:cNvPr id="6" name="Rectangle 5">
            <a:extLst>
              <a:ext uri="{FF2B5EF4-FFF2-40B4-BE49-F238E27FC236}">
                <a16:creationId xmlns:a16="http://schemas.microsoft.com/office/drawing/2014/main" id="{1E3CA824-BF93-0F81-7408-5702E61AEC7F}"/>
              </a:ext>
            </a:extLst>
          </p:cNvPr>
          <p:cNvSpPr/>
          <p:nvPr/>
        </p:nvSpPr>
        <p:spPr>
          <a:xfrm>
            <a:off x="2339752" y="1541906"/>
            <a:ext cx="1728192"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Import</a:t>
            </a:r>
            <a:r>
              <a:rPr lang="en-US" dirty="0">
                <a:solidFill>
                  <a:schemeClr val="accent6"/>
                </a:solidFill>
              </a:rPr>
              <a:t> </a:t>
            </a:r>
            <a:r>
              <a:rPr lang="en-US" dirty="0">
                <a:ln w="0"/>
                <a:solidFill>
                  <a:schemeClr val="accent1"/>
                </a:solidFill>
                <a:effectLst>
                  <a:outerShdw blurRad="38100" dist="25400" dir="5400000" algn="ctr" rotWithShape="0">
                    <a:srgbClr val="6E747A">
                      <a:alpha val="43000"/>
                    </a:srgbClr>
                  </a:outerShdw>
                </a:effectLst>
              </a:rPr>
              <a:t>Library</a:t>
            </a:r>
            <a:endParaRPr lang="en-ID" dirty="0">
              <a:solidFill>
                <a:schemeClr val="accent6"/>
              </a:solidFill>
            </a:endParaRPr>
          </a:p>
        </p:txBody>
      </p:sp>
      <p:sp>
        <p:nvSpPr>
          <p:cNvPr id="13" name="Oval 12">
            <a:extLst>
              <a:ext uri="{FF2B5EF4-FFF2-40B4-BE49-F238E27FC236}">
                <a16:creationId xmlns:a16="http://schemas.microsoft.com/office/drawing/2014/main" id="{BA6E5CD0-5837-F13F-81AB-222FB2D91025}"/>
              </a:ext>
            </a:extLst>
          </p:cNvPr>
          <p:cNvSpPr/>
          <p:nvPr/>
        </p:nvSpPr>
        <p:spPr>
          <a:xfrm>
            <a:off x="7109253" y="3358416"/>
            <a:ext cx="1135151"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Finish</a:t>
            </a:r>
            <a:endParaRPr lang="en-ID" dirty="0">
              <a:ln w="0"/>
              <a:solidFill>
                <a:schemeClr val="accent1"/>
              </a:solidFill>
              <a:effectLst>
                <a:outerShdw blurRad="38100" dist="25400" dir="5400000" algn="ctr" rotWithShape="0">
                  <a:srgbClr val="6E747A">
                    <a:alpha val="43000"/>
                  </a:srgbClr>
                </a:outerShdw>
              </a:effectLst>
            </a:endParaRPr>
          </a:p>
        </p:txBody>
      </p:sp>
      <p:sp>
        <p:nvSpPr>
          <p:cNvPr id="15" name="Rectangle 14">
            <a:extLst>
              <a:ext uri="{FF2B5EF4-FFF2-40B4-BE49-F238E27FC236}">
                <a16:creationId xmlns:a16="http://schemas.microsoft.com/office/drawing/2014/main" id="{2CCA98E1-317D-EBCF-16A6-41B70EA78382}"/>
              </a:ext>
            </a:extLst>
          </p:cNvPr>
          <p:cNvSpPr/>
          <p:nvPr/>
        </p:nvSpPr>
        <p:spPr>
          <a:xfrm>
            <a:off x="4572000" y="1529550"/>
            <a:ext cx="1728192" cy="51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Load Dataset</a:t>
            </a:r>
            <a:endParaRPr lang="en-ID" dirty="0">
              <a:ln w="0"/>
              <a:solidFill>
                <a:schemeClr val="accent1"/>
              </a:solidFill>
              <a:effectLst>
                <a:outerShdw blurRad="38100" dist="25400" dir="5400000" algn="ctr" rotWithShape="0">
                  <a:srgbClr val="6E747A">
                    <a:alpha val="43000"/>
                  </a:srgbClr>
                </a:outerShdw>
              </a:effectLst>
            </a:endParaRPr>
          </a:p>
        </p:txBody>
      </p:sp>
      <p:sp>
        <p:nvSpPr>
          <p:cNvPr id="16" name="Rectangle 15">
            <a:extLst>
              <a:ext uri="{FF2B5EF4-FFF2-40B4-BE49-F238E27FC236}">
                <a16:creationId xmlns:a16="http://schemas.microsoft.com/office/drawing/2014/main" id="{B75294AB-E8B0-7E78-4907-A927BEE5E87C}"/>
              </a:ext>
            </a:extLst>
          </p:cNvPr>
          <p:cNvSpPr/>
          <p:nvPr/>
        </p:nvSpPr>
        <p:spPr>
          <a:xfrm>
            <a:off x="6806366" y="1529550"/>
            <a:ext cx="2230129" cy="51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Preprocessing</a:t>
            </a:r>
            <a:endParaRPr lang="en-ID" dirty="0">
              <a:ln w="0"/>
              <a:solidFill>
                <a:schemeClr val="accent1"/>
              </a:solidFill>
              <a:effectLst>
                <a:outerShdw blurRad="38100" dist="25400" dir="5400000" algn="ctr" rotWithShape="0">
                  <a:srgbClr val="6E747A">
                    <a:alpha val="43000"/>
                  </a:srgbClr>
                </a:outerShdw>
              </a:effectLst>
            </a:endParaRPr>
          </a:p>
        </p:txBody>
      </p:sp>
      <p:sp>
        <p:nvSpPr>
          <p:cNvPr id="17" name="Rectangle 16">
            <a:extLst>
              <a:ext uri="{FF2B5EF4-FFF2-40B4-BE49-F238E27FC236}">
                <a16:creationId xmlns:a16="http://schemas.microsoft.com/office/drawing/2014/main" id="{47B84D37-09B0-7996-AC32-AFEF9D8087FF}"/>
              </a:ext>
            </a:extLst>
          </p:cNvPr>
          <p:cNvSpPr/>
          <p:nvPr/>
        </p:nvSpPr>
        <p:spPr>
          <a:xfrm>
            <a:off x="6949322" y="2440071"/>
            <a:ext cx="1944216" cy="51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Exploratory Data Analysis</a:t>
            </a:r>
            <a:endParaRPr lang="en-ID" dirty="0">
              <a:ln w="0"/>
              <a:solidFill>
                <a:schemeClr val="accent1"/>
              </a:solidFill>
              <a:effectLst>
                <a:outerShdw blurRad="38100" dist="25400" dir="5400000" algn="ctr" rotWithShape="0">
                  <a:srgbClr val="6E747A">
                    <a:alpha val="43000"/>
                  </a:srgbClr>
                </a:outerShdw>
              </a:effectLst>
            </a:endParaRPr>
          </a:p>
        </p:txBody>
      </p:sp>
      <p:sp>
        <p:nvSpPr>
          <p:cNvPr id="18" name="Rectangle 17">
            <a:extLst>
              <a:ext uri="{FF2B5EF4-FFF2-40B4-BE49-F238E27FC236}">
                <a16:creationId xmlns:a16="http://schemas.microsoft.com/office/drawing/2014/main" id="{30E565B3-9BAE-D003-0355-BECFD73B9A1F}"/>
              </a:ext>
            </a:extLst>
          </p:cNvPr>
          <p:cNvSpPr/>
          <p:nvPr/>
        </p:nvSpPr>
        <p:spPr>
          <a:xfrm>
            <a:off x="1907704" y="2440071"/>
            <a:ext cx="2188840" cy="51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Modelling </a:t>
            </a:r>
          </a:p>
          <a:p>
            <a:pPr algn="ctr"/>
            <a:r>
              <a:rPr lang="en-US" dirty="0">
                <a:ln w="0"/>
                <a:solidFill>
                  <a:schemeClr val="accent1"/>
                </a:solidFill>
                <a:effectLst>
                  <a:outerShdw blurRad="38100" dist="25400" dir="5400000" algn="ctr" rotWithShape="0">
                    <a:srgbClr val="6E747A">
                      <a:alpha val="43000"/>
                    </a:srgbClr>
                  </a:outerShdw>
                </a:effectLst>
              </a:rPr>
              <a:t>Logistic Regression</a:t>
            </a:r>
            <a:endParaRPr lang="en-ID" dirty="0">
              <a:ln w="0"/>
              <a:solidFill>
                <a:schemeClr val="accent1"/>
              </a:solidFill>
              <a:effectLst>
                <a:outerShdw blurRad="38100" dist="25400" dir="5400000" algn="ctr" rotWithShape="0">
                  <a:srgbClr val="6E747A">
                    <a:alpha val="43000"/>
                  </a:srgbClr>
                </a:outerShdw>
              </a:effectLst>
            </a:endParaRPr>
          </a:p>
        </p:txBody>
      </p:sp>
      <p:sp>
        <p:nvSpPr>
          <p:cNvPr id="19" name="Rectangle 18">
            <a:extLst>
              <a:ext uri="{FF2B5EF4-FFF2-40B4-BE49-F238E27FC236}">
                <a16:creationId xmlns:a16="http://schemas.microsoft.com/office/drawing/2014/main" id="{5C305DCC-A68E-13FA-E3D9-139DC2D1DB3A}"/>
              </a:ext>
            </a:extLst>
          </p:cNvPr>
          <p:cNvSpPr/>
          <p:nvPr/>
        </p:nvSpPr>
        <p:spPr>
          <a:xfrm>
            <a:off x="4548403" y="2440071"/>
            <a:ext cx="1728192" cy="51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Split Dataset</a:t>
            </a:r>
            <a:endParaRPr lang="en-ID" dirty="0">
              <a:ln w="0"/>
              <a:solidFill>
                <a:schemeClr val="accent1"/>
              </a:solidFill>
              <a:effectLst>
                <a:outerShdw blurRad="38100" dist="25400" dir="5400000" algn="ctr" rotWithShape="0">
                  <a:srgbClr val="6E747A">
                    <a:alpha val="43000"/>
                  </a:srgbClr>
                </a:outerShdw>
              </a:effectLst>
            </a:endParaRPr>
          </a:p>
        </p:txBody>
      </p:sp>
      <p:sp>
        <p:nvSpPr>
          <p:cNvPr id="20" name="Rectangle 19">
            <a:extLst>
              <a:ext uri="{FF2B5EF4-FFF2-40B4-BE49-F238E27FC236}">
                <a16:creationId xmlns:a16="http://schemas.microsoft.com/office/drawing/2014/main" id="{017AC65F-5EF1-5637-7916-E16FE3AE8B1D}"/>
              </a:ext>
            </a:extLst>
          </p:cNvPr>
          <p:cNvSpPr/>
          <p:nvPr/>
        </p:nvSpPr>
        <p:spPr>
          <a:xfrm>
            <a:off x="2138028" y="3388242"/>
            <a:ext cx="1728192" cy="51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accent1"/>
                </a:solidFill>
                <a:effectLst>
                  <a:outerShdw blurRad="38100" dist="25400" dir="5400000" algn="ctr" rotWithShape="0">
                    <a:srgbClr val="6E747A">
                      <a:alpha val="43000"/>
                    </a:srgbClr>
                  </a:outerShdw>
                </a:effectLst>
              </a:rPr>
              <a:t>Prediksi</a:t>
            </a:r>
            <a:r>
              <a:rPr lang="en-US" dirty="0">
                <a:ln w="0"/>
                <a:solidFill>
                  <a:schemeClr val="accent1"/>
                </a:solidFill>
                <a:effectLst>
                  <a:outerShdw blurRad="38100" dist="25400" dir="5400000" algn="ctr" rotWithShape="0">
                    <a:srgbClr val="6E747A">
                      <a:alpha val="43000"/>
                    </a:srgbClr>
                  </a:outerShdw>
                </a:effectLst>
              </a:rPr>
              <a:t> data</a:t>
            </a:r>
            <a:endParaRPr lang="en-ID" dirty="0">
              <a:ln w="0"/>
              <a:solidFill>
                <a:schemeClr val="accent1"/>
              </a:solidFill>
              <a:effectLst>
                <a:outerShdw blurRad="38100" dist="25400" dir="5400000" algn="ctr" rotWithShape="0">
                  <a:srgbClr val="6E747A">
                    <a:alpha val="43000"/>
                  </a:srgbClr>
                </a:outerShdw>
              </a:effectLst>
            </a:endParaRPr>
          </a:p>
        </p:txBody>
      </p:sp>
      <p:sp>
        <p:nvSpPr>
          <p:cNvPr id="21" name="Rectangle 20">
            <a:extLst>
              <a:ext uri="{FF2B5EF4-FFF2-40B4-BE49-F238E27FC236}">
                <a16:creationId xmlns:a16="http://schemas.microsoft.com/office/drawing/2014/main" id="{0B8C486C-A6BA-D503-40B8-64EB4B8F0A05}"/>
              </a:ext>
            </a:extLst>
          </p:cNvPr>
          <p:cNvSpPr/>
          <p:nvPr/>
        </p:nvSpPr>
        <p:spPr>
          <a:xfrm>
            <a:off x="4548403" y="3388242"/>
            <a:ext cx="1728192" cy="51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Visualization</a:t>
            </a:r>
            <a:endParaRPr lang="en-ID" dirty="0">
              <a:ln w="0"/>
              <a:solidFill>
                <a:schemeClr val="accent1"/>
              </a:solidFill>
              <a:effectLst>
                <a:outerShdw blurRad="38100" dist="25400" dir="5400000" algn="ctr" rotWithShape="0">
                  <a:srgbClr val="6E747A">
                    <a:alpha val="43000"/>
                  </a:srgbClr>
                </a:outerShdw>
              </a:effectLst>
            </a:endParaRPr>
          </a:p>
        </p:txBody>
      </p:sp>
      <p:cxnSp>
        <p:nvCxnSpPr>
          <p:cNvPr id="23" name="Straight Arrow Connector 22">
            <a:extLst>
              <a:ext uri="{FF2B5EF4-FFF2-40B4-BE49-F238E27FC236}">
                <a16:creationId xmlns:a16="http://schemas.microsoft.com/office/drawing/2014/main" id="{D1DB7FC8-BC0C-B5E6-67E9-517A45C5898C}"/>
              </a:ext>
            </a:extLst>
          </p:cNvPr>
          <p:cNvCxnSpPr>
            <a:cxnSpLocks/>
            <a:stCxn id="5" idx="6"/>
            <a:endCxn id="6" idx="1"/>
          </p:cNvCxnSpPr>
          <p:nvPr/>
        </p:nvCxnSpPr>
        <p:spPr>
          <a:xfrm>
            <a:off x="1619672" y="1783229"/>
            <a:ext cx="720080" cy="10705"/>
          </a:xfrm>
          <a:prstGeom prst="straightConnector1">
            <a:avLst/>
          </a:prstGeom>
          <a:ln>
            <a:solidFill>
              <a:schemeClr val="accent4">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F55E4B3-B1B2-5365-4A09-5F90EDBD0C84}"/>
              </a:ext>
            </a:extLst>
          </p:cNvPr>
          <p:cNvCxnSpPr>
            <a:cxnSpLocks/>
            <a:endCxn id="15" idx="1"/>
          </p:cNvCxnSpPr>
          <p:nvPr/>
        </p:nvCxnSpPr>
        <p:spPr>
          <a:xfrm>
            <a:off x="4067944" y="1787756"/>
            <a:ext cx="504056" cy="0"/>
          </a:xfrm>
          <a:prstGeom prst="straightConnector1">
            <a:avLst/>
          </a:prstGeom>
          <a:ln>
            <a:solidFill>
              <a:schemeClr val="accent4">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74432D5-2513-97FC-62A3-84F29C4948A1}"/>
              </a:ext>
            </a:extLst>
          </p:cNvPr>
          <p:cNvCxnSpPr>
            <a:cxnSpLocks/>
            <a:stCxn id="18" idx="2"/>
            <a:endCxn id="20" idx="0"/>
          </p:cNvCxnSpPr>
          <p:nvPr/>
        </p:nvCxnSpPr>
        <p:spPr>
          <a:xfrm>
            <a:off x="3002124" y="2956483"/>
            <a:ext cx="0" cy="431759"/>
          </a:xfrm>
          <a:prstGeom prst="straightConnector1">
            <a:avLst/>
          </a:prstGeom>
          <a:ln>
            <a:solidFill>
              <a:schemeClr val="accent4">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E3571208-032B-47C8-8C96-6A9810C0BDB8}"/>
              </a:ext>
            </a:extLst>
          </p:cNvPr>
          <p:cNvCxnSpPr>
            <a:cxnSpLocks/>
            <a:stCxn id="19" idx="1"/>
            <a:endCxn id="18" idx="3"/>
          </p:cNvCxnSpPr>
          <p:nvPr/>
        </p:nvCxnSpPr>
        <p:spPr>
          <a:xfrm flipH="1">
            <a:off x="4096544" y="2698277"/>
            <a:ext cx="451859" cy="0"/>
          </a:xfrm>
          <a:prstGeom prst="straightConnector1">
            <a:avLst/>
          </a:prstGeom>
          <a:ln>
            <a:solidFill>
              <a:schemeClr val="accent4">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DFB8752-1E7D-DD15-5E1A-67DF292D86B8}"/>
              </a:ext>
            </a:extLst>
          </p:cNvPr>
          <p:cNvCxnSpPr>
            <a:cxnSpLocks/>
            <a:stCxn id="16" idx="2"/>
            <a:endCxn id="17" idx="0"/>
          </p:cNvCxnSpPr>
          <p:nvPr/>
        </p:nvCxnSpPr>
        <p:spPr>
          <a:xfrm flipH="1">
            <a:off x="7921430" y="2045962"/>
            <a:ext cx="1" cy="394109"/>
          </a:xfrm>
          <a:prstGeom prst="straightConnector1">
            <a:avLst/>
          </a:prstGeom>
          <a:ln>
            <a:solidFill>
              <a:schemeClr val="accent4">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926AB87-7864-9FF3-16FE-B4FBD45FE3F3}"/>
              </a:ext>
            </a:extLst>
          </p:cNvPr>
          <p:cNvCxnSpPr>
            <a:cxnSpLocks/>
            <a:stCxn id="17" idx="1"/>
            <a:endCxn id="19" idx="3"/>
          </p:cNvCxnSpPr>
          <p:nvPr/>
        </p:nvCxnSpPr>
        <p:spPr>
          <a:xfrm flipH="1">
            <a:off x="6276595" y="2698277"/>
            <a:ext cx="672727" cy="0"/>
          </a:xfrm>
          <a:prstGeom prst="straightConnector1">
            <a:avLst/>
          </a:prstGeom>
          <a:ln>
            <a:solidFill>
              <a:schemeClr val="accent4">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75C47D7-B9C9-8C3A-9C78-DDCC7BA3FF92}"/>
              </a:ext>
            </a:extLst>
          </p:cNvPr>
          <p:cNvCxnSpPr>
            <a:cxnSpLocks/>
            <a:stCxn id="15" idx="3"/>
            <a:endCxn id="16" idx="1"/>
          </p:cNvCxnSpPr>
          <p:nvPr/>
        </p:nvCxnSpPr>
        <p:spPr>
          <a:xfrm>
            <a:off x="6300192" y="1787756"/>
            <a:ext cx="506174" cy="0"/>
          </a:xfrm>
          <a:prstGeom prst="straightConnector1">
            <a:avLst/>
          </a:prstGeom>
          <a:ln>
            <a:solidFill>
              <a:schemeClr val="accent4">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949764E1-4E63-5A79-7A2C-31C5F58FBA63}"/>
              </a:ext>
            </a:extLst>
          </p:cNvPr>
          <p:cNvCxnSpPr>
            <a:cxnSpLocks/>
            <a:stCxn id="20" idx="3"/>
            <a:endCxn id="21" idx="1"/>
          </p:cNvCxnSpPr>
          <p:nvPr/>
        </p:nvCxnSpPr>
        <p:spPr>
          <a:xfrm>
            <a:off x="3866220" y="3646448"/>
            <a:ext cx="682183" cy="0"/>
          </a:xfrm>
          <a:prstGeom prst="straightConnector1">
            <a:avLst/>
          </a:prstGeom>
          <a:ln>
            <a:solidFill>
              <a:schemeClr val="accent4">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8A9EC22C-8562-223C-7758-62E149B6EE88}"/>
              </a:ext>
            </a:extLst>
          </p:cNvPr>
          <p:cNvCxnSpPr>
            <a:cxnSpLocks/>
            <a:stCxn id="21" idx="3"/>
            <a:endCxn id="13" idx="2"/>
          </p:cNvCxnSpPr>
          <p:nvPr/>
        </p:nvCxnSpPr>
        <p:spPr>
          <a:xfrm>
            <a:off x="6276595" y="3646448"/>
            <a:ext cx="832658" cy="0"/>
          </a:xfrm>
          <a:prstGeom prst="straightConnector1">
            <a:avLst/>
          </a:prstGeom>
          <a:ln>
            <a:solidFill>
              <a:schemeClr val="accent4">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4991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611560" y="846524"/>
            <a:ext cx="3312368" cy="1656184"/>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r">
              <a:buNone/>
            </a:pPr>
            <a:r>
              <a:rPr lang="en-US" altLang="ko-KR" sz="3200" b="1" dirty="0">
                <a:solidFill>
                  <a:schemeClr val="accent1"/>
                </a:solidFill>
                <a:latin typeface="+mj-lt"/>
                <a:cs typeface="Arial" pitchFamily="34" charset="0"/>
              </a:rPr>
              <a:t>Import Library</a:t>
            </a:r>
          </a:p>
        </p:txBody>
      </p:sp>
      <p:sp>
        <p:nvSpPr>
          <p:cNvPr id="11" name="TextBox 10"/>
          <p:cNvSpPr txBox="1"/>
          <p:nvPr/>
        </p:nvSpPr>
        <p:spPr>
          <a:xfrm>
            <a:off x="971600" y="1443783"/>
            <a:ext cx="3888432" cy="461665"/>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Berikut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beberapa</a:t>
            </a:r>
            <a:r>
              <a:rPr lang="en-US" altLang="ko-KR" sz="1200" dirty="0">
                <a:solidFill>
                  <a:schemeClr val="tx1">
                    <a:lumMod val="75000"/>
                    <a:lumOff val="25000"/>
                  </a:schemeClr>
                </a:solidFill>
                <a:cs typeface="Arial" pitchFamily="34" charset="0"/>
              </a:rPr>
              <a:t> library </a:t>
            </a:r>
            <a:r>
              <a:rPr lang="en-US" altLang="ko-KR" sz="1200" dirty="0" err="1">
                <a:solidFill>
                  <a:schemeClr val="tx1">
                    <a:lumMod val="75000"/>
                    <a:lumOff val="25000"/>
                  </a:schemeClr>
                </a:solidFill>
                <a:cs typeface="Arial" pitchFamily="34" charset="0"/>
              </a:rPr>
              <a:t>pyhton</a:t>
            </a:r>
            <a:r>
              <a:rPr lang="en-US" altLang="ko-KR" sz="1200" dirty="0">
                <a:solidFill>
                  <a:schemeClr val="tx1">
                    <a:lumMod val="75000"/>
                    <a:lumOff val="25000"/>
                  </a:schemeClr>
                </a:solidFill>
                <a:cs typeface="Arial" pitchFamily="34" charset="0"/>
              </a:rPr>
              <a:t> yang </a:t>
            </a:r>
            <a:r>
              <a:rPr lang="en-US" altLang="ko-KR" sz="1200" dirty="0" err="1">
                <a:solidFill>
                  <a:schemeClr val="tx1">
                    <a:lumMod val="75000"/>
                    <a:lumOff val="25000"/>
                  </a:schemeClr>
                </a:solidFill>
                <a:cs typeface="Arial" pitchFamily="34" charset="0"/>
              </a:rPr>
              <a:t>digunakan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dalam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membangun</a:t>
            </a:r>
            <a:r>
              <a:rPr lang="en-US" altLang="ko-KR" sz="1200" dirty="0">
                <a:solidFill>
                  <a:schemeClr val="tx1">
                    <a:lumMod val="75000"/>
                    <a:lumOff val="25000"/>
                  </a:schemeClr>
                </a:solidFill>
                <a:cs typeface="Arial" pitchFamily="34" charset="0"/>
              </a:rPr>
              <a:t> model classification </a:t>
            </a:r>
            <a:r>
              <a:rPr lang="en-US" altLang="ko-KR" sz="1200" dirty="0" err="1">
                <a:solidFill>
                  <a:schemeClr val="tx1">
                    <a:lumMod val="75000"/>
                    <a:lumOff val="25000"/>
                  </a:schemeClr>
                </a:solidFill>
                <a:cs typeface="Arial" pitchFamily="34" charset="0"/>
              </a:rPr>
              <a:t>dengan</a:t>
            </a:r>
            <a:r>
              <a:rPr lang="en-US" altLang="ko-KR" sz="1200" dirty="0">
                <a:solidFill>
                  <a:schemeClr val="tx1">
                    <a:lumMod val="75000"/>
                    <a:lumOff val="25000"/>
                  </a:schemeClr>
                </a:solidFill>
                <a:cs typeface="Arial" pitchFamily="34" charset="0"/>
              </a:rPr>
              <a:t> dataset digits. </a:t>
            </a:r>
          </a:p>
        </p:txBody>
      </p:sp>
      <p:pic>
        <p:nvPicPr>
          <p:cNvPr id="13" name="Picture 12">
            <a:extLst>
              <a:ext uri="{FF2B5EF4-FFF2-40B4-BE49-F238E27FC236}">
                <a16:creationId xmlns:a16="http://schemas.microsoft.com/office/drawing/2014/main" id="{BECEFA43-BABA-1037-368F-9829C02FDE49}"/>
              </a:ext>
            </a:extLst>
          </p:cNvPr>
          <p:cNvPicPr>
            <a:picLocks noChangeAspect="1"/>
          </p:cNvPicPr>
          <p:nvPr/>
        </p:nvPicPr>
        <p:blipFill>
          <a:blip r:embed="rId2">
            <a:extLst>
              <a:ext uri="{28A0092B-C50C-407E-A947-70E740481C1C}">
                <a14:useLocalDpi xmlns:a14="http://schemas.microsoft.com/office/drawing/2010/main" val="0"/>
              </a:ext>
            </a:extLst>
          </a:blip>
          <a:srcRect l="20968" t="30379" r="53938" b="52800"/>
          <a:stretch/>
        </p:blipFill>
        <p:spPr>
          <a:xfrm>
            <a:off x="1455330" y="1951713"/>
            <a:ext cx="5654952" cy="2132195"/>
          </a:xfrm>
          <a:prstGeom prst="rect">
            <a:avLst/>
          </a:prstGeom>
        </p:spPr>
      </p:pic>
      <p:cxnSp>
        <p:nvCxnSpPr>
          <p:cNvPr id="14" name="Straight Connector 13">
            <a:extLst>
              <a:ext uri="{FF2B5EF4-FFF2-40B4-BE49-F238E27FC236}">
                <a16:creationId xmlns:a16="http://schemas.microsoft.com/office/drawing/2014/main" id="{EC97BD33-4B07-FD96-E7CC-6A27FF5514D5}"/>
              </a:ext>
            </a:extLst>
          </p:cNvPr>
          <p:cNvCxnSpPr>
            <a:cxnSpLocks/>
          </p:cNvCxnSpPr>
          <p:nvPr/>
        </p:nvCxnSpPr>
        <p:spPr>
          <a:xfrm>
            <a:off x="1043608" y="1419622"/>
            <a:ext cx="3816424"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82202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3638B126-3546-0925-7C15-21DAA04BB779}"/>
              </a:ext>
            </a:extLst>
          </p:cNvPr>
          <p:cNvSpPr>
            <a:spLocks noGrp="1"/>
          </p:cNvSpPr>
          <p:nvPr>
            <p:ph type="body" sz="quarter" idx="10"/>
          </p:nvPr>
        </p:nvSpPr>
        <p:spPr/>
        <p:txBody>
          <a:bodyPr/>
          <a:lstStyle/>
          <a:p>
            <a:r>
              <a:rPr lang="en-US" dirty="0"/>
              <a:t>Load Dataset</a:t>
            </a:r>
            <a:endParaRPr lang="en-ID" dirty="0"/>
          </a:p>
        </p:txBody>
      </p:sp>
      <p:sp>
        <p:nvSpPr>
          <p:cNvPr id="18" name="Text Placeholder 17">
            <a:extLst>
              <a:ext uri="{FF2B5EF4-FFF2-40B4-BE49-F238E27FC236}">
                <a16:creationId xmlns:a16="http://schemas.microsoft.com/office/drawing/2014/main" id="{960999E7-E0AA-672C-4ED5-6C28ED55CD1F}"/>
              </a:ext>
            </a:extLst>
          </p:cNvPr>
          <p:cNvSpPr>
            <a:spLocks noGrp="1"/>
          </p:cNvSpPr>
          <p:nvPr>
            <p:ph type="body" sz="quarter" idx="11"/>
          </p:nvPr>
        </p:nvSpPr>
        <p:spPr>
          <a:xfrm>
            <a:off x="899592" y="843558"/>
            <a:ext cx="7542584" cy="288032"/>
          </a:xfrm>
        </p:spPr>
        <p:txBody>
          <a:bodyPr/>
          <a:lstStyle/>
          <a:p>
            <a:r>
              <a:rPr lang="en-US" dirty="0"/>
              <a:t>Digits dataset </a:t>
            </a:r>
            <a:r>
              <a:rPr lang="en-US" dirty="0" err="1"/>
              <a:t>memiliki</a:t>
            </a:r>
            <a:r>
              <a:rPr lang="en-US" dirty="0"/>
              <a:t> </a:t>
            </a:r>
            <a:r>
              <a:rPr lang="en-US" dirty="0" err="1"/>
              <a:t>beberapa</a:t>
            </a:r>
            <a:r>
              <a:rPr lang="en-US" dirty="0"/>
              <a:t> </a:t>
            </a:r>
            <a:r>
              <a:rPr lang="en-US" dirty="0" err="1"/>
              <a:t>kelas</a:t>
            </a:r>
            <a:r>
              <a:rPr lang="en-US" dirty="0"/>
              <a:t> </a:t>
            </a:r>
            <a:r>
              <a:rPr lang="en-US" dirty="0" err="1"/>
              <a:t>dengan</a:t>
            </a:r>
            <a:r>
              <a:rPr lang="en-US" dirty="0"/>
              <a:t> </a:t>
            </a:r>
            <a:r>
              <a:rPr lang="en-US" dirty="0" err="1"/>
              <a:t>nama</a:t>
            </a:r>
            <a:r>
              <a:rPr lang="en-US" dirty="0"/>
              <a:t> </a:t>
            </a:r>
            <a:r>
              <a:rPr lang="en-US" dirty="0" err="1"/>
              <a:t>kelas</a:t>
            </a:r>
            <a:r>
              <a:rPr lang="en-US" dirty="0"/>
              <a:t> pixel pada dataset, </a:t>
            </a:r>
            <a:r>
              <a:rPr lang="en-US" dirty="0" err="1"/>
              <a:t>saya</a:t>
            </a:r>
            <a:r>
              <a:rPr lang="en-US" dirty="0"/>
              <a:t> </a:t>
            </a:r>
            <a:r>
              <a:rPr lang="en-US" dirty="0" err="1"/>
              <a:t>memanggil</a:t>
            </a:r>
            <a:r>
              <a:rPr lang="en-US" dirty="0"/>
              <a:t> 10 baris </a:t>
            </a:r>
            <a:r>
              <a:rPr lang="en-US" dirty="0" err="1"/>
              <a:t>saja</a:t>
            </a:r>
            <a:r>
              <a:rPr lang="en-US" dirty="0"/>
              <a:t> dan </a:t>
            </a:r>
            <a:r>
              <a:rPr lang="en-US" dirty="0" err="1"/>
              <a:t>dapat</a:t>
            </a:r>
            <a:r>
              <a:rPr lang="en-US" dirty="0"/>
              <a:t> </a:t>
            </a:r>
            <a:r>
              <a:rPr lang="en-US" dirty="0" err="1"/>
              <a:t>kita</a:t>
            </a:r>
            <a:r>
              <a:rPr lang="en-US" dirty="0"/>
              <a:t> </a:t>
            </a:r>
            <a:r>
              <a:rPr lang="en-US" dirty="0" err="1"/>
              <a:t>lihat</a:t>
            </a:r>
            <a:r>
              <a:rPr lang="en-US" dirty="0"/>
              <a:t> </a:t>
            </a:r>
            <a:r>
              <a:rPr lang="en-US" dirty="0" err="1"/>
              <a:t>terdapat</a:t>
            </a:r>
            <a:r>
              <a:rPr lang="en-US" dirty="0"/>
              <a:t> 65 </a:t>
            </a:r>
            <a:r>
              <a:rPr lang="en-US" dirty="0" err="1"/>
              <a:t>kolom</a:t>
            </a:r>
            <a:r>
              <a:rPr lang="en-US" dirty="0"/>
              <a:t> dan </a:t>
            </a:r>
            <a:r>
              <a:rPr lang="en-US" dirty="0" err="1"/>
              <a:t>saya</a:t>
            </a:r>
            <a:r>
              <a:rPr lang="en-US" dirty="0"/>
              <a:t> </a:t>
            </a:r>
            <a:r>
              <a:rPr lang="en-US" dirty="0" err="1"/>
              <a:t>menggabungkan</a:t>
            </a:r>
            <a:r>
              <a:rPr lang="en-US" dirty="0"/>
              <a:t> </a:t>
            </a:r>
            <a:r>
              <a:rPr lang="en-US" dirty="0" err="1"/>
              <a:t>fitur</a:t>
            </a:r>
            <a:r>
              <a:rPr lang="en-US" dirty="0"/>
              <a:t> dan target </a:t>
            </a:r>
            <a:r>
              <a:rPr lang="en-US" dirty="0" err="1"/>
              <a:t>dalam</a:t>
            </a:r>
            <a:r>
              <a:rPr lang="en-US" dirty="0"/>
              <a:t> </a:t>
            </a:r>
            <a:r>
              <a:rPr lang="en-US" dirty="0" err="1"/>
              <a:t>satu</a:t>
            </a:r>
            <a:r>
              <a:rPr lang="en-US" dirty="0"/>
              <a:t> data frame </a:t>
            </a:r>
            <a:endParaRPr lang="en-ID" dirty="0"/>
          </a:p>
        </p:txBody>
      </p:sp>
      <p:pic>
        <p:nvPicPr>
          <p:cNvPr id="20" name="Picture 19">
            <a:extLst>
              <a:ext uri="{FF2B5EF4-FFF2-40B4-BE49-F238E27FC236}">
                <a16:creationId xmlns:a16="http://schemas.microsoft.com/office/drawing/2014/main" id="{48CA4542-8695-3E76-B4A7-5A1F85BD53A0}"/>
              </a:ext>
            </a:extLst>
          </p:cNvPr>
          <p:cNvPicPr>
            <a:picLocks noChangeAspect="1"/>
          </p:cNvPicPr>
          <p:nvPr/>
        </p:nvPicPr>
        <p:blipFill>
          <a:blip r:embed="rId2">
            <a:extLst>
              <a:ext uri="{28A0092B-C50C-407E-A947-70E740481C1C}">
                <a14:useLocalDpi xmlns:a14="http://schemas.microsoft.com/office/drawing/2010/main" val="0"/>
              </a:ext>
            </a:extLst>
          </a:blip>
          <a:srcRect l="4670" t="27600" r="4275" b="8001"/>
          <a:stretch/>
        </p:blipFill>
        <p:spPr>
          <a:xfrm>
            <a:off x="323528" y="1419622"/>
            <a:ext cx="8424936" cy="3312368"/>
          </a:xfrm>
          <a:prstGeom prst="rect">
            <a:avLst/>
          </a:prstGeom>
        </p:spPr>
      </p:pic>
      <p:cxnSp>
        <p:nvCxnSpPr>
          <p:cNvPr id="21" name="Straight Connector 20">
            <a:extLst>
              <a:ext uri="{FF2B5EF4-FFF2-40B4-BE49-F238E27FC236}">
                <a16:creationId xmlns:a16="http://schemas.microsoft.com/office/drawing/2014/main" id="{025E09DA-815E-F24D-A559-C95A4A9D977A}"/>
              </a:ext>
            </a:extLst>
          </p:cNvPr>
          <p:cNvCxnSpPr>
            <a:cxnSpLocks/>
          </p:cNvCxnSpPr>
          <p:nvPr/>
        </p:nvCxnSpPr>
        <p:spPr>
          <a:xfrm>
            <a:off x="1835696" y="699542"/>
            <a:ext cx="5544616"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0205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Exploratory Data Analysis</a:t>
            </a:r>
            <a:endParaRPr lang="ko-KR" altLang="en-US" dirty="0"/>
          </a:p>
        </p:txBody>
      </p:sp>
      <p:sp>
        <p:nvSpPr>
          <p:cNvPr id="27" name="Text Placeholder 1"/>
          <p:cNvSpPr txBox="1">
            <a:spLocks/>
          </p:cNvSpPr>
          <p:nvPr/>
        </p:nvSpPr>
        <p:spPr>
          <a:xfrm>
            <a:off x="2339752" y="655074"/>
            <a:ext cx="2808312" cy="9722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400" b="1" dirty="0">
                <a:solidFill>
                  <a:schemeClr val="bg1"/>
                </a:solidFill>
                <a:cs typeface="Arial" pitchFamily="34" charset="0"/>
              </a:rPr>
              <a:t>EDA</a:t>
            </a:r>
          </a:p>
        </p:txBody>
      </p:sp>
      <p:sp>
        <p:nvSpPr>
          <p:cNvPr id="28" name="TextBox 27"/>
          <p:cNvSpPr txBox="1"/>
          <p:nvPr/>
        </p:nvSpPr>
        <p:spPr>
          <a:xfrm>
            <a:off x="4644008" y="1779662"/>
            <a:ext cx="4248472" cy="1815882"/>
          </a:xfrm>
          <a:prstGeom prst="rect">
            <a:avLst/>
          </a:prstGeom>
          <a:noFill/>
        </p:spPr>
        <p:txBody>
          <a:bodyPr wrap="square" rtlCol="0">
            <a:spAutoFit/>
          </a:bodyPr>
          <a:lstStyle/>
          <a:p>
            <a:pPr algn="just"/>
            <a:r>
              <a:rPr lang="en-US" altLang="ko-KR" sz="1600" dirty="0">
                <a:solidFill>
                  <a:schemeClr val="bg1"/>
                </a:solidFill>
                <a:cs typeface="Arial" pitchFamily="34" charset="0"/>
              </a:rPr>
              <a:t>EDA </a:t>
            </a:r>
            <a:r>
              <a:rPr lang="en-US" altLang="ko-KR" sz="1600" dirty="0" err="1">
                <a:solidFill>
                  <a:schemeClr val="bg1"/>
                </a:solidFill>
                <a:cs typeface="Arial" pitchFamily="34" charset="0"/>
              </a:rPr>
              <a:t>pertama</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dilakukan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untuk</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mengetahui</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informasi</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dari</a:t>
            </a:r>
            <a:r>
              <a:rPr lang="en-US" altLang="ko-KR" sz="1600" dirty="0">
                <a:solidFill>
                  <a:schemeClr val="bg1"/>
                </a:solidFill>
                <a:cs typeface="Arial" pitchFamily="34" charset="0"/>
              </a:rPr>
              <a:t> dataset digits, </a:t>
            </a:r>
            <a:r>
              <a:rPr lang="en-US" altLang="ko-KR" sz="1600" dirty="0" err="1">
                <a:solidFill>
                  <a:schemeClr val="bg1"/>
                </a:solidFill>
                <a:cs typeface="Arial" pitchFamily="34" charset="0"/>
              </a:rPr>
              <a:t>dari</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hasil</a:t>
            </a:r>
            <a:r>
              <a:rPr lang="en-US" altLang="ko-KR" sz="1600" dirty="0">
                <a:solidFill>
                  <a:schemeClr val="bg1"/>
                </a:solidFill>
                <a:cs typeface="Arial" pitchFamily="34" charset="0"/>
              </a:rPr>
              <a:t> yang </a:t>
            </a:r>
            <a:r>
              <a:rPr lang="en-US" altLang="ko-KR" sz="1600" dirty="0" err="1">
                <a:solidFill>
                  <a:schemeClr val="bg1"/>
                </a:solidFill>
                <a:cs typeface="Arial" pitchFamily="34" charset="0"/>
              </a:rPr>
              <a:t>didapat</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terdapat</a:t>
            </a:r>
            <a:r>
              <a:rPr lang="en-US" altLang="ko-KR" sz="1600" dirty="0">
                <a:solidFill>
                  <a:schemeClr val="bg1"/>
                </a:solidFill>
                <a:cs typeface="Arial" pitchFamily="34" charset="0"/>
              </a:rPr>
              <a:t> 1797 </a:t>
            </a:r>
            <a:r>
              <a:rPr lang="en-US" altLang="ko-KR" sz="1600" dirty="0" err="1">
                <a:solidFill>
                  <a:schemeClr val="bg1"/>
                </a:solidFill>
                <a:cs typeface="Arial" pitchFamily="34" charset="0"/>
              </a:rPr>
              <a:t>sampel</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dengan</a:t>
            </a:r>
            <a:r>
              <a:rPr lang="en-US" altLang="ko-KR" sz="1600" dirty="0">
                <a:solidFill>
                  <a:schemeClr val="bg1"/>
                </a:solidFill>
                <a:cs typeface="Arial" pitchFamily="34" charset="0"/>
              </a:rPr>
              <a:t> total </a:t>
            </a:r>
            <a:r>
              <a:rPr lang="en-US" altLang="ko-KR" sz="1600" dirty="0" err="1">
                <a:solidFill>
                  <a:schemeClr val="bg1"/>
                </a:solidFill>
                <a:cs typeface="Arial" pitchFamily="34" charset="0"/>
              </a:rPr>
              <a:t>kolom</a:t>
            </a:r>
            <a:r>
              <a:rPr lang="en-US" altLang="ko-KR" sz="1600" dirty="0">
                <a:solidFill>
                  <a:schemeClr val="bg1"/>
                </a:solidFill>
                <a:cs typeface="Arial" pitchFamily="34" charset="0"/>
              </a:rPr>
              <a:t> 65, yang </a:t>
            </a:r>
            <a:r>
              <a:rPr lang="en-US" altLang="ko-KR" sz="1600" dirty="0" err="1">
                <a:solidFill>
                  <a:schemeClr val="bg1"/>
                </a:solidFill>
                <a:cs typeface="Arial" pitchFamily="34" charset="0"/>
              </a:rPr>
              <a:t>menunjukkan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kolom</a:t>
            </a:r>
            <a:r>
              <a:rPr lang="en-US" altLang="ko-KR" sz="1600" dirty="0">
                <a:solidFill>
                  <a:schemeClr val="bg1"/>
                </a:solidFill>
                <a:cs typeface="Arial" pitchFamily="34" charset="0"/>
              </a:rPr>
              <a:t> pixel yang </a:t>
            </a:r>
            <a:r>
              <a:rPr lang="en-US" altLang="ko-KR" sz="1600" dirty="0" err="1">
                <a:solidFill>
                  <a:schemeClr val="bg1"/>
                </a:solidFill>
                <a:cs typeface="Arial" pitchFamily="34" charset="0"/>
              </a:rPr>
              <a:t>berurutan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dari</a:t>
            </a:r>
            <a:r>
              <a:rPr lang="en-US" altLang="ko-KR" sz="1600" dirty="0">
                <a:solidFill>
                  <a:schemeClr val="bg1"/>
                </a:solidFill>
                <a:cs typeface="Arial" pitchFamily="34" charset="0"/>
              </a:rPr>
              <a:t> pixel_0_0 </a:t>
            </a:r>
            <a:r>
              <a:rPr lang="en-US" altLang="ko-KR" sz="1600" dirty="0" err="1">
                <a:solidFill>
                  <a:schemeClr val="bg1"/>
                </a:solidFill>
                <a:cs typeface="Arial" pitchFamily="34" charset="0"/>
              </a:rPr>
              <a:t>hingga</a:t>
            </a:r>
            <a:r>
              <a:rPr lang="en-US" altLang="ko-KR" sz="1600" dirty="0">
                <a:solidFill>
                  <a:schemeClr val="bg1"/>
                </a:solidFill>
                <a:cs typeface="Arial" pitchFamily="34" charset="0"/>
              </a:rPr>
              <a:t> pixel_7_7 </a:t>
            </a:r>
            <a:r>
              <a:rPr lang="en-US" altLang="ko-KR" sz="1600" dirty="0" err="1">
                <a:solidFill>
                  <a:schemeClr val="bg1"/>
                </a:solidFill>
                <a:cs typeface="Arial" pitchFamily="34" charset="0"/>
              </a:rPr>
              <a:t>dengan</a:t>
            </a:r>
            <a:r>
              <a:rPr lang="en-US" altLang="ko-KR" sz="1600" dirty="0">
                <a:solidFill>
                  <a:schemeClr val="bg1"/>
                </a:solidFill>
                <a:cs typeface="Arial" pitchFamily="34" charset="0"/>
              </a:rPr>
              <a:t> type data float dan </a:t>
            </a:r>
            <a:r>
              <a:rPr lang="en-US" altLang="ko-KR" sz="1600" dirty="0" err="1">
                <a:solidFill>
                  <a:schemeClr val="bg1"/>
                </a:solidFill>
                <a:cs typeface="Arial" pitchFamily="34" charset="0"/>
              </a:rPr>
              <a:t>tidak</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terdapat</a:t>
            </a:r>
            <a:r>
              <a:rPr lang="en-US" altLang="ko-KR" sz="1600" dirty="0">
                <a:solidFill>
                  <a:schemeClr val="bg1"/>
                </a:solidFill>
                <a:cs typeface="Arial" pitchFamily="34" charset="0"/>
              </a:rPr>
              <a:t> missing value</a:t>
            </a:r>
          </a:p>
        </p:txBody>
      </p:sp>
      <p:pic>
        <p:nvPicPr>
          <p:cNvPr id="6" name="Picture 5">
            <a:extLst>
              <a:ext uri="{FF2B5EF4-FFF2-40B4-BE49-F238E27FC236}">
                <a16:creationId xmlns:a16="http://schemas.microsoft.com/office/drawing/2014/main" id="{05448000-94B2-892D-733B-B7C764666667}"/>
              </a:ext>
            </a:extLst>
          </p:cNvPr>
          <p:cNvPicPr>
            <a:picLocks noChangeAspect="1"/>
          </p:cNvPicPr>
          <p:nvPr/>
        </p:nvPicPr>
        <p:blipFill>
          <a:blip r:embed="rId2">
            <a:extLst>
              <a:ext uri="{28A0092B-C50C-407E-A947-70E740481C1C}">
                <a14:useLocalDpi xmlns:a14="http://schemas.microsoft.com/office/drawing/2010/main" val="0"/>
              </a:ext>
            </a:extLst>
          </a:blip>
          <a:srcRect l="4327" t="22001" r="64962" b="9017"/>
          <a:stretch/>
        </p:blipFill>
        <p:spPr>
          <a:xfrm>
            <a:off x="755576" y="1438472"/>
            <a:ext cx="3384376" cy="2426881"/>
          </a:xfrm>
          <a:prstGeom prst="rect">
            <a:avLst/>
          </a:prstGeom>
        </p:spPr>
      </p:pic>
      <p:cxnSp>
        <p:nvCxnSpPr>
          <p:cNvPr id="10" name="Straight Connector 9">
            <a:extLst>
              <a:ext uri="{FF2B5EF4-FFF2-40B4-BE49-F238E27FC236}">
                <a16:creationId xmlns:a16="http://schemas.microsoft.com/office/drawing/2014/main" id="{F452E85B-E93A-E7F0-E82B-D69910FF45EB}"/>
              </a:ext>
            </a:extLst>
          </p:cNvPr>
          <p:cNvCxnSpPr>
            <a:cxnSpLocks/>
          </p:cNvCxnSpPr>
          <p:nvPr/>
        </p:nvCxnSpPr>
        <p:spPr>
          <a:xfrm>
            <a:off x="1871700" y="1131590"/>
            <a:ext cx="5544616"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27129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E9BA1-8C7B-A7D2-EDB5-47F885366E3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7725852-DDFB-2033-B771-B52FC255F121}"/>
              </a:ext>
            </a:extLst>
          </p:cNvPr>
          <p:cNvSpPr>
            <a:spLocks noGrp="1"/>
          </p:cNvSpPr>
          <p:nvPr>
            <p:ph type="body" sz="quarter" idx="10"/>
          </p:nvPr>
        </p:nvSpPr>
        <p:spPr/>
        <p:txBody>
          <a:bodyPr/>
          <a:lstStyle/>
          <a:p>
            <a:r>
              <a:rPr lang="en-US" altLang="ko-KR" dirty="0"/>
              <a:t>Exploratory Data Analysis</a:t>
            </a:r>
            <a:endParaRPr lang="ko-KR" altLang="en-US" dirty="0"/>
          </a:p>
        </p:txBody>
      </p:sp>
      <p:sp>
        <p:nvSpPr>
          <p:cNvPr id="27" name="Text Placeholder 1">
            <a:extLst>
              <a:ext uri="{FF2B5EF4-FFF2-40B4-BE49-F238E27FC236}">
                <a16:creationId xmlns:a16="http://schemas.microsoft.com/office/drawing/2014/main" id="{70AB5EF5-61B3-029D-ED4A-25CFE52C6A1A}"/>
              </a:ext>
            </a:extLst>
          </p:cNvPr>
          <p:cNvSpPr txBox="1">
            <a:spLocks/>
          </p:cNvSpPr>
          <p:nvPr/>
        </p:nvSpPr>
        <p:spPr>
          <a:xfrm>
            <a:off x="2339752" y="655074"/>
            <a:ext cx="2808312" cy="9722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400" b="1" dirty="0">
                <a:solidFill>
                  <a:schemeClr val="bg1"/>
                </a:solidFill>
                <a:cs typeface="Arial" pitchFamily="34" charset="0"/>
              </a:rPr>
              <a:t>EDA</a:t>
            </a:r>
          </a:p>
        </p:txBody>
      </p:sp>
      <p:sp>
        <p:nvSpPr>
          <p:cNvPr id="28" name="TextBox 27">
            <a:extLst>
              <a:ext uri="{FF2B5EF4-FFF2-40B4-BE49-F238E27FC236}">
                <a16:creationId xmlns:a16="http://schemas.microsoft.com/office/drawing/2014/main" id="{1F4C8C79-67B6-42ED-AEB1-AF11D5BECC0B}"/>
              </a:ext>
            </a:extLst>
          </p:cNvPr>
          <p:cNvSpPr txBox="1"/>
          <p:nvPr/>
        </p:nvSpPr>
        <p:spPr>
          <a:xfrm>
            <a:off x="4644008" y="1779662"/>
            <a:ext cx="4248472" cy="1323439"/>
          </a:xfrm>
          <a:prstGeom prst="rect">
            <a:avLst/>
          </a:prstGeom>
          <a:noFill/>
        </p:spPr>
        <p:txBody>
          <a:bodyPr wrap="square" rtlCol="0">
            <a:spAutoFit/>
          </a:bodyPr>
          <a:lstStyle/>
          <a:p>
            <a:pPr algn="just"/>
            <a:r>
              <a:rPr lang="en-US" altLang="ko-KR" sz="1600" dirty="0">
                <a:solidFill>
                  <a:schemeClr val="bg1"/>
                </a:solidFill>
                <a:cs typeface="Arial" pitchFamily="34" charset="0"/>
              </a:rPr>
              <a:t>EDA </a:t>
            </a:r>
            <a:r>
              <a:rPr lang="en-US" altLang="ko-KR" sz="1600" dirty="0" err="1">
                <a:solidFill>
                  <a:schemeClr val="bg1"/>
                </a:solidFill>
                <a:cs typeface="Arial" pitchFamily="34" charset="0"/>
              </a:rPr>
              <a:t>selanjutnya</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dilakukan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untuk</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melihat</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jumlah</a:t>
            </a:r>
            <a:r>
              <a:rPr lang="en-US" altLang="ko-KR" sz="1600" dirty="0">
                <a:solidFill>
                  <a:schemeClr val="bg1"/>
                </a:solidFill>
                <a:cs typeface="Arial" pitchFamily="34" charset="0"/>
              </a:rPr>
              <a:t> array </a:t>
            </a:r>
            <a:r>
              <a:rPr lang="en-US" altLang="ko-KR" sz="1600" dirty="0" err="1">
                <a:solidFill>
                  <a:schemeClr val="bg1"/>
                </a:solidFill>
                <a:cs typeface="Arial" pitchFamily="34" charset="0"/>
              </a:rPr>
              <a:t>ada</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tabel</a:t>
            </a:r>
            <a:r>
              <a:rPr lang="en-US" altLang="ko-KR" sz="1600" dirty="0">
                <a:solidFill>
                  <a:schemeClr val="bg1"/>
                </a:solidFill>
                <a:cs typeface="Arial" pitchFamily="34" charset="0"/>
              </a:rPr>
              <a:t> target, </a:t>
            </a:r>
            <a:r>
              <a:rPr lang="en-US" altLang="ko-KR" sz="1600" dirty="0" err="1">
                <a:solidFill>
                  <a:schemeClr val="bg1"/>
                </a:solidFill>
                <a:cs typeface="Arial" pitchFamily="34" charset="0"/>
              </a:rPr>
              <a:t>mengetahui</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statistika</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deskriptif</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dari</a:t>
            </a:r>
            <a:r>
              <a:rPr lang="en-US" altLang="ko-KR" sz="1600" dirty="0">
                <a:solidFill>
                  <a:schemeClr val="bg1"/>
                </a:solidFill>
                <a:cs typeface="Arial" pitchFamily="34" charset="0"/>
              </a:rPr>
              <a:t> dataset digits yang </a:t>
            </a:r>
            <a:r>
              <a:rPr lang="en-US" altLang="ko-KR" sz="1600" dirty="0" err="1">
                <a:solidFill>
                  <a:schemeClr val="bg1"/>
                </a:solidFill>
                <a:cs typeface="Arial" pitchFamily="34" charset="0"/>
              </a:rPr>
              <a:t>meliputi</a:t>
            </a:r>
            <a:r>
              <a:rPr lang="en-US" altLang="ko-KR" sz="1600" dirty="0">
                <a:solidFill>
                  <a:schemeClr val="bg1"/>
                </a:solidFill>
                <a:cs typeface="Arial" pitchFamily="34" charset="0"/>
              </a:rPr>
              <a:t> count, mean, median, modus, </a:t>
            </a:r>
            <a:r>
              <a:rPr lang="en-US" altLang="ko-KR" sz="1600" dirty="0" err="1">
                <a:solidFill>
                  <a:schemeClr val="bg1"/>
                </a:solidFill>
                <a:cs typeface="Arial" pitchFamily="34" charset="0"/>
              </a:rPr>
              <a:t>standar</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devisiasi</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nilai</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min&amp;max</a:t>
            </a:r>
            <a:r>
              <a:rPr lang="en-US" altLang="ko-KR" sz="1600" dirty="0">
                <a:solidFill>
                  <a:schemeClr val="bg1"/>
                </a:solidFill>
                <a:cs typeface="Arial" pitchFamily="34" charset="0"/>
              </a:rPr>
              <a:t>.</a:t>
            </a:r>
          </a:p>
        </p:txBody>
      </p:sp>
      <p:pic>
        <p:nvPicPr>
          <p:cNvPr id="6" name="Picture 5">
            <a:extLst>
              <a:ext uri="{FF2B5EF4-FFF2-40B4-BE49-F238E27FC236}">
                <a16:creationId xmlns:a16="http://schemas.microsoft.com/office/drawing/2014/main" id="{690BC3DC-48B2-83BA-4BF1-2EF53F3C6068}"/>
              </a:ext>
            </a:extLst>
          </p:cNvPr>
          <p:cNvPicPr>
            <a:picLocks noChangeAspect="1"/>
          </p:cNvPicPr>
          <p:nvPr/>
        </p:nvPicPr>
        <p:blipFill>
          <a:blip r:embed="rId2" cstate="print">
            <a:extLst>
              <a:ext uri="{28A0092B-C50C-407E-A947-70E740481C1C}">
                <a14:useLocalDpi xmlns:a14="http://schemas.microsoft.com/office/drawing/2010/main" val="0"/>
              </a:ext>
            </a:extLst>
          </a:blip>
          <a:srcRect l="2665" t="22711" r="18894" b="15757"/>
          <a:stretch/>
        </p:blipFill>
        <p:spPr>
          <a:xfrm>
            <a:off x="755576" y="1438472"/>
            <a:ext cx="3384376" cy="2357411"/>
          </a:xfrm>
          <a:prstGeom prst="rect">
            <a:avLst/>
          </a:prstGeom>
        </p:spPr>
      </p:pic>
      <p:cxnSp>
        <p:nvCxnSpPr>
          <p:cNvPr id="10" name="Straight Connector 9">
            <a:extLst>
              <a:ext uri="{FF2B5EF4-FFF2-40B4-BE49-F238E27FC236}">
                <a16:creationId xmlns:a16="http://schemas.microsoft.com/office/drawing/2014/main" id="{6D58ED76-A3A1-8EBF-14E7-91593D11DB69}"/>
              </a:ext>
            </a:extLst>
          </p:cNvPr>
          <p:cNvCxnSpPr>
            <a:cxnSpLocks/>
          </p:cNvCxnSpPr>
          <p:nvPr/>
        </p:nvCxnSpPr>
        <p:spPr>
          <a:xfrm>
            <a:off x="1871700" y="1131590"/>
            <a:ext cx="5544616"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52814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5755600-3B35-15FB-92DC-4BCB5F4AB19B}"/>
              </a:ext>
            </a:extLst>
          </p:cNvPr>
          <p:cNvSpPr>
            <a:spLocks noGrp="1"/>
          </p:cNvSpPr>
          <p:nvPr>
            <p:ph type="body" sz="quarter" idx="10"/>
          </p:nvPr>
        </p:nvSpPr>
        <p:spPr/>
        <p:txBody>
          <a:bodyPr/>
          <a:lstStyle/>
          <a:p>
            <a:r>
              <a:rPr lang="en-US" dirty="0"/>
              <a:t>Split Dataset</a:t>
            </a:r>
            <a:endParaRPr lang="en-ID" dirty="0"/>
          </a:p>
        </p:txBody>
      </p:sp>
      <p:sp>
        <p:nvSpPr>
          <p:cNvPr id="26" name="Text Placeholder 25">
            <a:extLst>
              <a:ext uri="{FF2B5EF4-FFF2-40B4-BE49-F238E27FC236}">
                <a16:creationId xmlns:a16="http://schemas.microsoft.com/office/drawing/2014/main" id="{DC51B57B-2C85-706F-3022-4790442F59F3}"/>
              </a:ext>
            </a:extLst>
          </p:cNvPr>
          <p:cNvSpPr>
            <a:spLocks noGrp="1"/>
          </p:cNvSpPr>
          <p:nvPr>
            <p:ph type="body" sz="quarter" idx="11"/>
          </p:nvPr>
        </p:nvSpPr>
        <p:spPr>
          <a:xfrm>
            <a:off x="323528" y="1275606"/>
            <a:ext cx="8820472" cy="288032"/>
          </a:xfrm>
        </p:spPr>
        <p:txBody>
          <a:bodyPr/>
          <a:lstStyle/>
          <a:p>
            <a:r>
              <a:rPr lang="en-US" dirty="0"/>
              <a:t>Split data </a:t>
            </a:r>
            <a:r>
              <a:rPr lang="en-US" dirty="0" err="1"/>
              <a:t>digunakan</a:t>
            </a:r>
            <a:r>
              <a:rPr lang="en-US" dirty="0"/>
              <a:t> </a:t>
            </a:r>
            <a:r>
              <a:rPr lang="en-US" dirty="0" err="1"/>
              <a:t>untuk</a:t>
            </a:r>
            <a:r>
              <a:rPr lang="en-US" dirty="0"/>
              <a:t> </a:t>
            </a:r>
            <a:r>
              <a:rPr lang="en-US" dirty="0" err="1"/>
              <a:t>membagi</a:t>
            </a:r>
            <a:r>
              <a:rPr lang="en-US" dirty="0"/>
              <a:t> data training dan data testing. Data training </a:t>
            </a:r>
            <a:r>
              <a:rPr lang="en-US" dirty="0" err="1"/>
              <a:t>digunakan</a:t>
            </a:r>
            <a:r>
              <a:rPr lang="en-US" dirty="0"/>
              <a:t> </a:t>
            </a:r>
            <a:r>
              <a:rPr lang="en-US" dirty="0" err="1"/>
              <a:t>untuk</a:t>
            </a:r>
            <a:r>
              <a:rPr lang="en-US" dirty="0"/>
              <a:t> </a:t>
            </a:r>
            <a:r>
              <a:rPr lang="en-US" dirty="0" err="1"/>
              <a:t>melatih</a:t>
            </a:r>
            <a:r>
              <a:rPr lang="en-US" dirty="0"/>
              <a:t> model </a:t>
            </a:r>
            <a:r>
              <a:rPr lang="en-US" dirty="0" err="1"/>
              <a:t>klasifikasi</a:t>
            </a:r>
            <a:r>
              <a:rPr lang="en-US" dirty="0"/>
              <a:t>,</a:t>
            </a:r>
          </a:p>
          <a:p>
            <a:r>
              <a:rPr lang="en-US" dirty="0" err="1"/>
              <a:t>Sedangakan</a:t>
            </a:r>
            <a:r>
              <a:rPr lang="en-US" dirty="0"/>
              <a:t> data testing </a:t>
            </a:r>
            <a:r>
              <a:rPr lang="en-US" dirty="0" err="1"/>
              <a:t>digunakan</a:t>
            </a:r>
            <a:r>
              <a:rPr lang="en-US" dirty="0"/>
              <a:t> </a:t>
            </a:r>
            <a:r>
              <a:rPr lang="en-US" dirty="0" err="1"/>
              <a:t>untuk</a:t>
            </a:r>
            <a:r>
              <a:rPr lang="en-US" dirty="0"/>
              <a:t> </a:t>
            </a:r>
            <a:r>
              <a:rPr lang="en-US" dirty="0" err="1"/>
              <a:t>menguji</a:t>
            </a:r>
            <a:r>
              <a:rPr lang="en-US" dirty="0"/>
              <a:t> model yang </a:t>
            </a:r>
            <a:r>
              <a:rPr lang="en-US" dirty="0" err="1"/>
              <a:t>telah</a:t>
            </a:r>
            <a:r>
              <a:rPr lang="en-US" dirty="0"/>
              <a:t> </a:t>
            </a:r>
            <a:r>
              <a:rPr lang="en-US" dirty="0" err="1"/>
              <a:t>dibuat</a:t>
            </a:r>
            <a:r>
              <a:rPr lang="en-US" dirty="0"/>
              <a:t>.</a:t>
            </a:r>
            <a:endParaRPr lang="en-ID" dirty="0"/>
          </a:p>
        </p:txBody>
      </p:sp>
      <p:pic>
        <p:nvPicPr>
          <p:cNvPr id="28" name="Picture 27">
            <a:extLst>
              <a:ext uri="{FF2B5EF4-FFF2-40B4-BE49-F238E27FC236}">
                <a16:creationId xmlns:a16="http://schemas.microsoft.com/office/drawing/2014/main" id="{97DA518C-7AED-EA5B-1622-7F7CF2796C3F}"/>
              </a:ext>
            </a:extLst>
          </p:cNvPr>
          <p:cNvPicPr>
            <a:picLocks noChangeAspect="1"/>
          </p:cNvPicPr>
          <p:nvPr/>
        </p:nvPicPr>
        <p:blipFill>
          <a:blip r:embed="rId2">
            <a:extLst>
              <a:ext uri="{28A0092B-C50C-407E-A947-70E740481C1C}">
                <a14:useLocalDpi xmlns:a14="http://schemas.microsoft.com/office/drawing/2010/main" val="0"/>
              </a:ext>
            </a:extLst>
          </a:blip>
          <a:srcRect l="4797" t="37400" r="52363" b="51400"/>
          <a:stretch/>
        </p:blipFill>
        <p:spPr>
          <a:xfrm>
            <a:off x="467544" y="1779662"/>
            <a:ext cx="7344816" cy="1080120"/>
          </a:xfrm>
          <a:prstGeom prst="rect">
            <a:avLst/>
          </a:prstGeom>
        </p:spPr>
      </p:pic>
      <p:cxnSp>
        <p:nvCxnSpPr>
          <p:cNvPr id="29" name="Straight Connector 28">
            <a:extLst>
              <a:ext uri="{FF2B5EF4-FFF2-40B4-BE49-F238E27FC236}">
                <a16:creationId xmlns:a16="http://schemas.microsoft.com/office/drawing/2014/main" id="{658CB32D-BE27-0175-C1DF-DA49DBEEE4D7}"/>
              </a:ext>
            </a:extLst>
          </p:cNvPr>
          <p:cNvCxnSpPr>
            <a:cxnSpLocks/>
          </p:cNvCxnSpPr>
          <p:nvPr/>
        </p:nvCxnSpPr>
        <p:spPr>
          <a:xfrm>
            <a:off x="467544" y="699542"/>
            <a:ext cx="2520280"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8159971"/>
      </p:ext>
    </p:extLst>
  </p:cSld>
  <p:clrMapOvr>
    <a:masterClrMapping/>
  </p:clrMapOvr>
</p:sld>
</file>

<file path=ppt/theme/theme1.xml><?xml version="1.0" encoding="utf-8"?>
<a:theme xmlns:a="http://schemas.openxmlformats.org/drawingml/2006/main" name="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2310</TotalTime>
  <Words>433</Words>
  <Application>Microsoft Office PowerPoint</Application>
  <PresentationFormat>On-screen Show (16:9)</PresentationFormat>
  <Paragraphs>58</Paragraphs>
  <Slides>15</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15</vt:i4>
      </vt:variant>
    </vt:vector>
  </HeadingPairs>
  <TitlesOfParts>
    <vt:vector size="20" baseType="lpstr">
      <vt:lpstr>맑은 고딕</vt: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rommisubiantoro@gmail.com</cp:lastModifiedBy>
  <cp:revision>100</cp:revision>
  <dcterms:created xsi:type="dcterms:W3CDTF">2016-12-05T23:26:54Z</dcterms:created>
  <dcterms:modified xsi:type="dcterms:W3CDTF">2025-01-27T09:14:26Z</dcterms:modified>
</cp:coreProperties>
</file>