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81"/>
  </p:notesMasterIdLst>
  <p:sldIdLst>
    <p:sldId id="257" r:id="rId2"/>
    <p:sldId id="264" r:id="rId3"/>
    <p:sldId id="265" r:id="rId4"/>
    <p:sldId id="271" r:id="rId5"/>
    <p:sldId id="272" r:id="rId6"/>
    <p:sldId id="261" r:id="rId7"/>
    <p:sldId id="263" r:id="rId8"/>
    <p:sldId id="266" r:id="rId9"/>
    <p:sldId id="267" r:id="rId10"/>
    <p:sldId id="268" r:id="rId11"/>
    <p:sldId id="269" r:id="rId12"/>
    <p:sldId id="270" r:id="rId13"/>
    <p:sldId id="273" r:id="rId14"/>
    <p:sldId id="274" r:id="rId15"/>
    <p:sldId id="275" r:id="rId16"/>
    <p:sldId id="323"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5" r:id="rId32"/>
    <p:sldId id="297" r:id="rId33"/>
    <p:sldId id="296" r:id="rId34"/>
    <p:sldId id="299" r:id="rId35"/>
    <p:sldId id="298" r:id="rId36"/>
    <p:sldId id="300" r:id="rId37"/>
    <p:sldId id="301" r:id="rId38"/>
    <p:sldId id="292" r:id="rId39"/>
    <p:sldId id="293" r:id="rId40"/>
    <p:sldId id="294"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8" r:id="rId56"/>
    <p:sldId id="320" r:id="rId57"/>
    <p:sldId id="321" r:id="rId58"/>
    <p:sldId id="322" r:id="rId59"/>
    <p:sldId id="328" r:id="rId60"/>
    <p:sldId id="329" r:id="rId61"/>
    <p:sldId id="330" r:id="rId62"/>
    <p:sldId id="331" r:id="rId63"/>
    <p:sldId id="332" r:id="rId64"/>
    <p:sldId id="335" r:id="rId65"/>
    <p:sldId id="333" r:id="rId66"/>
    <p:sldId id="334" r:id="rId67"/>
    <p:sldId id="336" r:id="rId68"/>
    <p:sldId id="337" r:id="rId69"/>
    <p:sldId id="339" r:id="rId70"/>
    <p:sldId id="340" r:id="rId71"/>
    <p:sldId id="341" r:id="rId72"/>
    <p:sldId id="342" r:id="rId73"/>
    <p:sldId id="345" r:id="rId74"/>
    <p:sldId id="346" r:id="rId75"/>
    <p:sldId id="347" r:id="rId76"/>
    <p:sldId id="348" r:id="rId77"/>
    <p:sldId id="349" r:id="rId78"/>
    <p:sldId id="350" r:id="rId79"/>
    <p:sldId id="351" r:id="rId8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98"/>
    <p:restoredTop sz="97872"/>
  </p:normalViewPr>
  <p:slideViewPr>
    <p:cSldViewPr snapToGrid="0" snapToObjects="1">
      <p:cViewPr varScale="1">
        <p:scale>
          <a:sx n="208" d="100"/>
          <a:sy n="208" d="100"/>
        </p:scale>
        <p:origin x="208"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A6730-AE87-C546-A21F-70D282742C4B}" type="datetimeFigureOut">
              <a:rPr lang="en-US" smtClean="0"/>
              <a:t>5/6/22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52F6C-AEA7-6842-9CE6-AB188C5D34DD}" type="slidenum">
              <a:rPr lang="en-US" smtClean="0"/>
              <a:t>‹N›</a:t>
            </a:fld>
            <a:endParaRPr lang="en-US"/>
          </a:p>
        </p:txBody>
      </p:sp>
    </p:spTree>
    <p:extLst>
      <p:ext uri="{BB962C8B-B14F-4D97-AF65-F5344CB8AC3E}">
        <p14:creationId xmlns:p14="http://schemas.microsoft.com/office/powerpoint/2010/main" val="103315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dfbc48e9a2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dfbc48e9a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fbc48e9a2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fbc48e9a2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fbc48e9a2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fbc48e9a2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fbc48e9a2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fbc48e9a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fbc48e9a2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fbc48e9a2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fbc48e9a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fbc48e9a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fbc48e9a2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fbc48e9a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fbc48e9a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dfbc48e9a2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dfbc48e9a2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dfbc48e9a2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fbc48e9a2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fbc48e9a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fbc48e9a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fbc48e9a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fbc48e9a2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fbc48e9a2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fbc48e9a2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fbc48e9a2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dfbc48e9a2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dfbc48e9a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bc48e9a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bc48e9a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bc48e9a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bc48e9a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717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bc48e9a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bc48e9a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810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bc48e9a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bc48e9a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688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bc48e9a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bc48e9a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8197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bc48e9a2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bc48e9a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3752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fbc48e9a2_0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fbc48e9a2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fbc48e9a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fbc48e9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dfbc48e9a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dfbc48e9a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dfbc48e9a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dfbc48e9a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fbc48e9a2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fbc48e9a2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dfbc48e9a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dfbc48e9a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dfbc48e9a2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dfbc48e9a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dfbc48e9a2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dfbc48e9a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dfbc48e9a2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dfbc48e9a2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dfbc48e9a2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dfbc48e9a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dfbc48e9a2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fbc48e9a2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dfbc48e9a2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dfbc48e9a2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fbc48e9a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fbc48e9a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dfbc48e9a2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dfbc48e9a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dfbc48e9a2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dfbc48e9a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dfbc48e9a2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dfbc48e9a2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dfbc48e9a2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dfbc48e9a2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dfbc48e9a2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dfbc48e9a2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e0ba66d71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e0ba66d71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e0ba66d71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e0ba66d71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783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e0ba66d71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e0ba66d71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8144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e0ba66d71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e0ba66d71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988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fbc48e9a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fbc48e9a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fbc48e9a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fbc48e9a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fbc48e9a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fbc48e9a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fbc48e9a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fbc48e9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fbc48e9a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fbc48e9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269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5/6/22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176442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5/6/22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52322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5/6/22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4204967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7" name="Google Shape;27;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292958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a:xfrm>
            <a:off x="990600" y="254500"/>
            <a:ext cx="10363200" cy="73372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5/6/22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137678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5/6/22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‹N›</a:t>
            </a:fld>
            <a:endParaRPr lang="en-US"/>
          </a:p>
        </p:txBody>
      </p:sp>
      <p:cxnSp>
        <p:nvCxnSpPr>
          <p:cNvPr id="7" name="Straight Connector 6">
            <a:extLst>
              <a:ext uri="{FF2B5EF4-FFF2-40B4-BE49-F238E27FC236}">
                <a16:creationId xmlns:a16="http://schemas.microsoft.com/office/drawing/2014/main" id="{7FC0697E-32E2-0D4E-9DAF-6155651F4590}"/>
              </a:ext>
            </a:extLst>
          </p:cNvPr>
          <p:cNvCxnSpPr>
            <a:cxnSpLocks/>
          </p:cNvCxnSpPr>
          <p:nvPr userDrawn="1"/>
        </p:nvCxnSpPr>
        <p:spPr>
          <a:xfrm>
            <a:off x="912628" y="4889761"/>
            <a:ext cx="921488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35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5/6/22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114453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5/6/22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382933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5/6/22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390596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5/6/22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95257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5/6/22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248880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5/6/22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‹N›</a:t>
            </a:fld>
            <a:endParaRPr lang="en-US"/>
          </a:p>
        </p:txBody>
      </p:sp>
    </p:spTree>
    <p:extLst>
      <p:ext uri="{BB962C8B-B14F-4D97-AF65-F5344CB8AC3E}">
        <p14:creationId xmlns:p14="http://schemas.microsoft.com/office/powerpoint/2010/main" val="295170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90600" y="260184"/>
            <a:ext cx="10363200" cy="733724"/>
          </a:xfrm>
          <a:prstGeom prst="rect">
            <a:avLst/>
          </a:prstGeom>
        </p:spPr>
        <p:txBody>
          <a:bodyPr vert="horz" lIns="91440" tIns="45720" rIns="91440" bIns="45720" rtlCol="0" anchor="t">
            <a:normAutofit/>
          </a:bodyPr>
          <a:lstStyle/>
          <a:p>
            <a:r>
              <a:rPr lang="it-IT" noProof="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1436914"/>
            <a:ext cx="10363200" cy="4504915"/>
          </a:xfrm>
          <a:prstGeom prst="rect">
            <a:avLst/>
          </a:prstGeom>
        </p:spPr>
        <p:txBody>
          <a:bodyPr vert="horz" lIns="91440" tIns="45720" rIns="91440" bIns="45720" rtlCol="0">
            <a:normAutofit/>
          </a:bodyPr>
          <a:lstStyle/>
          <a:p>
            <a:pPr lvl="0"/>
            <a:r>
              <a:rPr lang="it-IT" noProof="0"/>
              <a:t>Click to edit Master text styles</a:t>
            </a:r>
          </a:p>
          <a:p>
            <a:pPr lvl="1"/>
            <a:r>
              <a:rPr lang="it-IT" noProof="0"/>
              <a:t>Second level</a:t>
            </a:r>
          </a:p>
          <a:p>
            <a:pPr lvl="2"/>
            <a:r>
              <a:rPr lang="it-IT" noProof="0"/>
              <a:t>Third level</a:t>
            </a:r>
          </a:p>
          <a:p>
            <a:pPr lvl="3"/>
            <a:r>
              <a:rPr lang="it-IT" noProof="0"/>
              <a:t>Fourth level</a:t>
            </a:r>
          </a:p>
          <a:p>
            <a:pPr lvl="4"/>
            <a:r>
              <a:rPr lang="it-IT" noProof="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5/6/22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‹N›</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85980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 id="2147483727" r:id="rId12"/>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hyperlink" Target="https://www.bmc.com/blogs/saas-vs-paas-vs-iaas-whats-the-difference-and-how-to-choose/" TargetMode="Externa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github.com/RomoloPoliti-INAF/PhDCourse2022"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8" Type="http://schemas.openxmlformats.org/officeDocument/2006/relationships/hyperlink" Target="https://it.wikipedia.org/wiki/Modello_reticolare" TargetMode="External"/><Relationship Id="rId3" Type="http://schemas.openxmlformats.org/officeDocument/2006/relationships/hyperlink" Target="https://it.wikipedia.org/wiki/Database_management_system" TargetMode="External"/><Relationship Id="rId7" Type="http://schemas.openxmlformats.org/officeDocument/2006/relationships/hyperlink" Target="https://it.wikipedia.org/wiki/Modello_gerarchico" TargetMode="External"/><Relationship Id="rId2" Type="http://schemas.openxmlformats.org/officeDocument/2006/relationships/hyperlink" Target="https://it.wikipedia.org/wiki/Database" TargetMode="External"/><Relationship Id="rId1" Type="http://schemas.openxmlformats.org/officeDocument/2006/relationships/slideLayout" Target="../slideLayouts/slideLayout6.xml"/><Relationship Id="rId6" Type="http://schemas.openxmlformats.org/officeDocument/2006/relationships/hyperlink" Target="https://it.wikipedia.org/wiki/Modello_dei_dati" TargetMode="External"/><Relationship Id="rId5" Type="http://schemas.openxmlformats.org/officeDocument/2006/relationships/hyperlink" Target="https://it.wikipedia.org/wiki/Edgar_F._Codd" TargetMode="External"/><Relationship Id="rId10" Type="http://schemas.openxmlformats.org/officeDocument/2006/relationships/hyperlink" Target="https://it.wikipedia.org/wiki/Relational_database_management_system" TargetMode="External"/><Relationship Id="rId4" Type="http://schemas.openxmlformats.org/officeDocument/2006/relationships/hyperlink" Target="https://it.wikipedia.org/wiki/Modello_relazionale" TargetMode="External"/><Relationship Id="rId9" Type="http://schemas.openxmlformats.org/officeDocument/2006/relationships/hyperlink" Target="https://it.wikipedia.org/wiki/Modello_a_oggetti" TargetMode="External"/></Relationships>
</file>

<file path=ppt/slides/_rels/slide76.xml.rels><?xml version="1.0" encoding="UTF-8" standalone="yes"?>
<Relationships xmlns="http://schemas.openxmlformats.org/package/2006/relationships"><Relationship Id="rId8" Type="http://schemas.openxmlformats.org/officeDocument/2006/relationships/hyperlink" Target="https://it.wikipedia.org/wiki/Modello_reticolare" TargetMode="External"/><Relationship Id="rId3" Type="http://schemas.openxmlformats.org/officeDocument/2006/relationships/hyperlink" Target="https://it.wikipedia.org/wiki/Database_management_system" TargetMode="External"/><Relationship Id="rId7" Type="http://schemas.openxmlformats.org/officeDocument/2006/relationships/hyperlink" Target="https://it.wikipedia.org/wiki/Modello_gerarchico" TargetMode="External"/><Relationship Id="rId2" Type="http://schemas.openxmlformats.org/officeDocument/2006/relationships/hyperlink" Target="https://it.wikipedia.org/wiki/Database" TargetMode="External"/><Relationship Id="rId1" Type="http://schemas.openxmlformats.org/officeDocument/2006/relationships/slideLayout" Target="../slideLayouts/slideLayout6.xml"/><Relationship Id="rId6" Type="http://schemas.openxmlformats.org/officeDocument/2006/relationships/hyperlink" Target="https://it.wikipedia.org/wiki/Modello_dei_dati" TargetMode="External"/><Relationship Id="rId11" Type="http://schemas.openxmlformats.org/officeDocument/2006/relationships/hyperlink" Target="https://it.wikipedia.org/wiki/Relational_database_management_system" TargetMode="External"/><Relationship Id="rId5" Type="http://schemas.openxmlformats.org/officeDocument/2006/relationships/hyperlink" Target="https://it.wikipedia.org/wiki/Edgar_F._Codd" TargetMode="External"/><Relationship Id="rId10" Type="http://schemas.openxmlformats.org/officeDocument/2006/relationships/image" Target="../media/image18.png"/><Relationship Id="rId4" Type="http://schemas.openxmlformats.org/officeDocument/2006/relationships/hyperlink" Target="https://it.wikipedia.org/wiki/Modello_relazionale" TargetMode="External"/><Relationship Id="rId9" Type="http://schemas.openxmlformats.org/officeDocument/2006/relationships/hyperlink" Target="https://it.wikipedia.org/wiki/Modello_a_oggetti" TargetMode="External"/></Relationships>
</file>

<file path=ppt/slides/_rels/slide77.xml.rels><?xml version="1.0" encoding="UTF-8" standalone="yes"?>
<Relationships xmlns="http://schemas.openxmlformats.org/package/2006/relationships"><Relationship Id="rId8" Type="http://schemas.openxmlformats.org/officeDocument/2006/relationships/hyperlink" Target="https://it.wikipedia.org/wiki/Modello_reticolare" TargetMode="External"/><Relationship Id="rId3" Type="http://schemas.openxmlformats.org/officeDocument/2006/relationships/hyperlink" Target="https://it.wikipedia.org/wiki/Database_management_system" TargetMode="External"/><Relationship Id="rId7" Type="http://schemas.openxmlformats.org/officeDocument/2006/relationships/hyperlink" Target="https://it.wikipedia.org/wiki/Modello_gerarchico" TargetMode="External"/><Relationship Id="rId12" Type="http://schemas.openxmlformats.org/officeDocument/2006/relationships/hyperlink" Target="https://it.wikipedia.org/wiki/Relational_database_management_system" TargetMode="External"/><Relationship Id="rId2" Type="http://schemas.openxmlformats.org/officeDocument/2006/relationships/hyperlink" Target="https://it.wikipedia.org/wiki/Database" TargetMode="External"/><Relationship Id="rId1" Type="http://schemas.openxmlformats.org/officeDocument/2006/relationships/slideLayout" Target="../slideLayouts/slideLayout6.xml"/><Relationship Id="rId6" Type="http://schemas.openxmlformats.org/officeDocument/2006/relationships/hyperlink" Target="https://it.wikipedia.org/wiki/Modello_dei_dati" TargetMode="External"/><Relationship Id="rId11" Type="http://schemas.openxmlformats.org/officeDocument/2006/relationships/image" Target="../media/image19.png"/><Relationship Id="rId5" Type="http://schemas.openxmlformats.org/officeDocument/2006/relationships/hyperlink" Target="https://it.wikipedia.org/wiki/Edgar_F._Codd" TargetMode="External"/><Relationship Id="rId10" Type="http://schemas.openxmlformats.org/officeDocument/2006/relationships/image" Target="../media/image18.png"/><Relationship Id="rId4" Type="http://schemas.openxmlformats.org/officeDocument/2006/relationships/hyperlink" Target="https://it.wikipedia.org/wiki/Modello_relazionale" TargetMode="External"/><Relationship Id="rId9" Type="http://schemas.openxmlformats.org/officeDocument/2006/relationships/hyperlink" Target="https://it.wikipedia.org/wiki/Modello_a_oggetti" TargetMode="External"/></Relationships>
</file>

<file path=ppt/slides/_rels/slide78.xml.rels><?xml version="1.0" encoding="UTF-8" standalone="yes"?>
<Relationships xmlns="http://schemas.openxmlformats.org/package/2006/relationships"><Relationship Id="rId8" Type="http://schemas.openxmlformats.org/officeDocument/2006/relationships/hyperlink" Target="https://it.wikipedia.org/wiki/Modello_reticolare" TargetMode="External"/><Relationship Id="rId13" Type="http://schemas.openxmlformats.org/officeDocument/2006/relationships/hyperlink" Target="https://it.wikipedia.org/wiki/Relational_database_management_system" TargetMode="External"/><Relationship Id="rId3" Type="http://schemas.openxmlformats.org/officeDocument/2006/relationships/hyperlink" Target="https://it.wikipedia.org/wiki/Database_management_system" TargetMode="External"/><Relationship Id="rId7" Type="http://schemas.openxmlformats.org/officeDocument/2006/relationships/hyperlink" Target="https://it.wikipedia.org/wiki/Modello_gerarchico" TargetMode="External"/><Relationship Id="rId12" Type="http://schemas.openxmlformats.org/officeDocument/2006/relationships/image" Target="../media/image20.jpg"/><Relationship Id="rId2" Type="http://schemas.openxmlformats.org/officeDocument/2006/relationships/hyperlink" Target="https://it.wikipedia.org/wiki/Database" TargetMode="External"/><Relationship Id="rId1" Type="http://schemas.openxmlformats.org/officeDocument/2006/relationships/slideLayout" Target="../slideLayouts/slideLayout6.xml"/><Relationship Id="rId6" Type="http://schemas.openxmlformats.org/officeDocument/2006/relationships/hyperlink" Target="https://it.wikipedia.org/wiki/Modello_dei_dati" TargetMode="External"/><Relationship Id="rId11" Type="http://schemas.openxmlformats.org/officeDocument/2006/relationships/image" Target="../media/image19.png"/><Relationship Id="rId5" Type="http://schemas.openxmlformats.org/officeDocument/2006/relationships/hyperlink" Target="https://it.wikipedia.org/wiki/Edgar_F._Codd" TargetMode="External"/><Relationship Id="rId10" Type="http://schemas.openxmlformats.org/officeDocument/2006/relationships/image" Target="../media/image18.png"/><Relationship Id="rId4" Type="http://schemas.openxmlformats.org/officeDocument/2006/relationships/hyperlink" Target="https://it.wikipedia.org/wiki/Modello_relazionale" TargetMode="External"/><Relationship Id="rId9" Type="http://schemas.openxmlformats.org/officeDocument/2006/relationships/hyperlink" Target="https://it.wikipedia.org/wiki/Modello_a_oggetti" TargetMode="External"/></Relationships>
</file>

<file path=ppt/slides/_rels/slide79.xml.rels><?xml version="1.0" encoding="UTF-8" standalone="yes"?>
<Relationships xmlns="http://schemas.openxmlformats.org/package/2006/relationships"><Relationship Id="rId8" Type="http://schemas.openxmlformats.org/officeDocument/2006/relationships/hyperlink" Target="https://it.wikipedia.org/wiki/Modello_reticolare" TargetMode="External"/><Relationship Id="rId13" Type="http://schemas.openxmlformats.org/officeDocument/2006/relationships/hyperlink" Target="https://it.wikipedia.org/wiki/Relational_database_management_system" TargetMode="External"/><Relationship Id="rId3" Type="http://schemas.openxmlformats.org/officeDocument/2006/relationships/hyperlink" Target="https://it.wikipedia.org/wiki/Database_management_system" TargetMode="External"/><Relationship Id="rId7" Type="http://schemas.openxmlformats.org/officeDocument/2006/relationships/hyperlink" Target="https://it.wikipedia.org/wiki/Modello_gerarchico" TargetMode="External"/><Relationship Id="rId12" Type="http://schemas.openxmlformats.org/officeDocument/2006/relationships/image" Target="../media/image20.jpg"/><Relationship Id="rId2" Type="http://schemas.openxmlformats.org/officeDocument/2006/relationships/hyperlink" Target="https://it.wikipedia.org/wiki/Database" TargetMode="External"/><Relationship Id="rId1" Type="http://schemas.openxmlformats.org/officeDocument/2006/relationships/slideLayout" Target="../slideLayouts/slideLayout6.xml"/><Relationship Id="rId6" Type="http://schemas.openxmlformats.org/officeDocument/2006/relationships/hyperlink" Target="https://it.wikipedia.org/wiki/Modello_dei_dati" TargetMode="External"/><Relationship Id="rId11" Type="http://schemas.openxmlformats.org/officeDocument/2006/relationships/image" Target="../media/image19.png"/><Relationship Id="rId5" Type="http://schemas.openxmlformats.org/officeDocument/2006/relationships/hyperlink" Target="https://it.wikipedia.org/wiki/Edgar_F._Codd" TargetMode="External"/><Relationship Id="rId10" Type="http://schemas.openxmlformats.org/officeDocument/2006/relationships/image" Target="../media/image18.png"/><Relationship Id="rId4" Type="http://schemas.openxmlformats.org/officeDocument/2006/relationships/hyperlink" Target="https://it.wikipedia.org/wiki/Modello_relazionale" TargetMode="External"/><Relationship Id="rId9" Type="http://schemas.openxmlformats.org/officeDocument/2006/relationships/hyperlink" Target="https://it.wikipedia.org/wiki/Modello_a_oggett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934F7DE-412D-E4BE-3407-B462DF619297}"/>
              </a:ext>
            </a:extLst>
          </p:cNvPr>
          <p:cNvPicPr>
            <a:picLocks noChangeAspect="1"/>
          </p:cNvPicPr>
          <p:nvPr/>
        </p:nvPicPr>
        <p:blipFill rotWithShape="1">
          <a:blip r:embed="rId3"/>
          <a:srcRect t="4795" b="7657"/>
          <a:stretch/>
        </p:blipFill>
        <p:spPr>
          <a:xfrm>
            <a:off x="1" y="10"/>
            <a:ext cx="12192000" cy="6857990"/>
          </a:xfrm>
          <a:prstGeom prst="rect">
            <a:avLst/>
          </a:prstGeom>
        </p:spPr>
      </p:pic>
      <p:sp useBgFill="1">
        <p:nvSpPr>
          <p:cNvPr id="67" name="Rectangle 66">
            <a:extLst>
              <a:ext uri="{FF2B5EF4-FFF2-40B4-BE49-F238E27FC236}">
                <a16:creationId xmlns:a16="http://schemas.microsoft.com/office/drawing/2014/main" id="{D30DD7D3-2712-4491-B2C2-5FC23330C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51" y="1066800"/>
            <a:ext cx="56994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Google Shape;59;p13"/>
          <p:cNvSpPr txBox="1">
            <a:spLocks noGrp="1"/>
          </p:cNvSpPr>
          <p:nvPr>
            <p:ph type="ctrTitle"/>
          </p:nvPr>
        </p:nvSpPr>
        <p:spPr>
          <a:xfrm>
            <a:off x="1736256" y="1562101"/>
            <a:ext cx="4240471" cy="2738530"/>
          </a:xfrm>
          <a:prstGeom prst="rect">
            <a:avLst/>
          </a:prstGeom>
        </p:spPr>
        <p:txBody>
          <a:bodyPr spcFirstLastPara="1" vert="horz" lIns="121900" tIns="121900" rIns="121900" bIns="121900" rtlCol="0" anchor="t" anchorCtr="0">
            <a:normAutofit/>
          </a:bodyPr>
          <a:lstStyle/>
          <a:p>
            <a:pPr>
              <a:spcBef>
                <a:spcPts val="0"/>
              </a:spcBef>
            </a:pPr>
            <a:r>
              <a:rPr lang="it" dirty="0"/>
              <a:t>Cloud Archive and </a:t>
            </a:r>
            <a:endParaRPr lang="it-IT" dirty="0"/>
          </a:p>
          <a:p>
            <a:pPr>
              <a:spcBef>
                <a:spcPts val="0"/>
              </a:spcBef>
            </a:pPr>
            <a:r>
              <a:rPr lang="it" dirty="0"/>
              <a:t>Computation</a:t>
            </a:r>
            <a:endParaRPr lang="it-IT" dirty="0"/>
          </a:p>
        </p:txBody>
      </p:sp>
      <p:sp>
        <p:nvSpPr>
          <p:cNvPr id="60" name="Google Shape;60;p13"/>
          <p:cNvSpPr txBox="1">
            <a:spLocks noGrp="1"/>
          </p:cNvSpPr>
          <p:nvPr>
            <p:ph type="subTitle" idx="1"/>
          </p:nvPr>
        </p:nvSpPr>
        <p:spPr>
          <a:xfrm>
            <a:off x="1737792" y="4358567"/>
            <a:ext cx="4238935" cy="875824"/>
          </a:xfrm>
          <a:prstGeom prst="rect">
            <a:avLst/>
          </a:prstGeom>
        </p:spPr>
        <p:txBody>
          <a:bodyPr spcFirstLastPara="1" vert="horz" lIns="121900" tIns="121900" rIns="121900" bIns="121900" rtlCol="0" anchorCtr="0">
            <a:normAutofit/>
          </a:bodyPr>
          <a:lstStyle/>
          <a:p>
            <a:pPr>
              <a:spcBef>
                <a:spcPts val="0"/>
              </a:spcBef>
              <a:spcAft>
                <a:spcPts val="600"/>
              </a:spcAft>
            </a:pPr>
            <a:r>
              <a:rPr lang="it"/>
              <a:t>Romolo Politi</a:t>
            </a:r>
            <a:endParaRPr lang="it-IT"/>
          </a:p>
        </p:txBody>
      </p:sp>
      <p:cxnSp>
        <p:nvCxnSpPr>
          <p:cNvPr id="69" name="Straight Connector 68">
            <a:extLst>
              <a:ext uri="{FF2B5EF4-FFF2-40B4-BE49-F238E27FC236}">
                <a16:creationId xmlns:a16="http://schemas.microsoft.com/office/drawing/2014/main" id="{FFD0734C-004D-4938-8EA0-2C3867A11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0419" y="5780876"/>
            <a:ext cx="570258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31317C13-84C9-334A-884A-39DE95C21006}"/>
              </a:ext>
            </a:extLst>
          </p:cNvPr>
          <p:cNvSpPr txBox="1"/>
          <p:nvPr/>
        </p:nvSpPr>
        <p:spPr>
          <a:xfrm>
            <a:off x="9913358" y="6422872"/>
            <a:ext cx="2062130" cy="369332"/>
          </a:xfrm>
          <a:prstGeom prst="rect">
            <a:avLst/>
          </a:prstGeom>
          <a:noFill/>
        </p:spPr>
        <p:txBody>
          <a:bodyPr wrap="square" rtlCol="0">
            <a:spAutoFit/>
          </a:bodyPr>
          <a:lstStyle/>
          <a:p>
            <a:r>
              <a:rPr lang="en-US" b="1" dirty="0"/>
              <a:t>PhD Course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dirty="0"/>
              <a:t>Struttura di un cloud</a:t>
            </a:r>
            <a:endParaRPr dirty="0"/>
          </a:p>
        </p:txBody>
      </p:sp>
      <p:pic>
        <p:nvPicPr>
          <p:cNvPr id="120" name="Google Shape;120;p22"/>
          <p:cNvPicPr preferRelativeResize="0"/>
          <p:nvPr/>
        </p:nvPicPr>
        <p:blipFill>
          <a:blip r:embed="rId3">
            <a:alphaModFix/>
          </a:blip>
          <a:stretch>
            <a:fillRect/>
          </a:stretch>
        </p:blipFill>
        <p:spPr>
          <a:xfrm>
            <a:off x="1012401" y="1539934"/>
            <a:ext cx="9057127" cy="5094633"/>
          </a:xfrm>
          <a:prstGeom prst="rect">
            <a:avLst/>
          </a:prstGeom>
          <a:noFill/>
          <a:ln>
            <a:noFill/>
          </a:ln>
        </p:spPr>
      </p:pic>
      <p:sp>
        <p:nvSpPr>
          <p:cNvPr id="121" name="Google Shape;121;p22"/>
          <p:cNvSpPr/>
          <p:nvPr/>
        </p:nvSpPr>
        <p:spPr>
          <a:xfrm>
            <a:off x="4025800" y="4946233"/>
            <a:ext cx="566400" cy="576400"/>
          </a:xfrm>
          <a:prstGeom prst="ellipse">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 name="CasellaDiTesto 8">
            <a:extLst>
              <a:ext uri="{FF2B5EF4-FFF2-40B4-BE49-F238E27FC236}">
                <a16:creationId xmlns:a16="http://schemas.microsoft.com/office/drawing/2014/main" id="{DC40E48D-499D-D94C-A524-DFDF9AA34F75}"/>
              </a:ext>
            </a:extLst>
          </p:cNvPr>
          <p:cNvSpPr txBox="1"/>
          <p:nvPr/>
        </p:nvSpPr>
        <p:spPr>
          <a:xfrm>
            <a:off x="10288059" y="1539934"/>
            <a:ext cx="1783080"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Identity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Struttura di un cloud</a:t>
            </a:r>
            <a:endParaRPr/>
          </a:p>
        </p:txBody>
      </p:sp>
      <p:pic>
        <p:nvPicPr>
          <p:cNvPr id="127" name="Google Shape;127;p23"/>
          <p:cNvPicPr preferRelativeResize="0"/>
          <p:nvPr/>
        </p:nvPicPr>
        <p:blipFill>
          <a:blip r:embed="rId3">
            <a:alphaModFix/>
          </a:blip>
          <a:stretch>
            <a:fillRect/>
          </a:stretch>
        </p:blipFill>
        <p:spPr>
          <a:xfrm>
            <a:off x="1012401" y="1539934"/>
            <a:ext cx="9057127" cy="5094633"/>
          </a:xfrm>
          <a:prstGeom prst="rect">
            <a:avLst/>
          </a:prstGeom>
          <a:noFill/>
          <a:ln>
            <a:noFill/>
          </a:ln>
        </p:spPr>
      </p:pic>
      <p:sp>
        <p:nvSpPr>
          <p:cNvPr id="128" name="Google Shape;128;p23"/>
          <p:cNvSpPr/>
          <p:nvPr/>
        </p:nvSpPr>
        <p:spPr>
          <a:xfrm>
            <a:off x="4025800" y="4946233"/>
            <a:ext cx="566400" cy="576400"/>
          </a:xfrm>
          <a:prstGeom prst="ellipse">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 name="Google Shape;129;p23"/>
          <p:cNvSpPr/>
          <p:nvPr/>
        </p:nvSpPr>
        <p:spPr>
          <a:xfrm>
            <a:off x="3540267" y="3631300"/>
            <a:ext cx="1608400" cy="3944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 name="CasellaDiTesto 5">
            <a:extLst>
              <a:ext uri="{FF2B5EF4-FFF2-40B4-BE49-F238E27FC236}">
                <a16:creationId xmlns:a16="http://schemas.microsoft.com/office/drawing/2014/main" id="{F2379AF2-5920-B64E-BD0D-B15C4EB5EE78}"/>
              </a:ext>
            </a:extLst>
          </p:cNvPr>
          <p:cNvSpPr txBox="1"/>
          <p:nvPr/>
        </p:nvSpPr>
        <p:spPr>
          <a:xfrm>
            <a:off x="10288059" y="1539934"/>
            <a:ext cx="1783080"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Identity</a:t>
            </a:r>
          </a:p>
          <a:p>
            <a:pPr marL="342900" indent="-342900">
              <a:buFont typeface="Arial" panose="020B0604020202020204" pitchFamily="34" charset="0"/>
              <a:buChar char="•"/>
            </a:pPr>
            <a:r>
              <a:rPr lang="en-US" sz="2400" b="1" dirty="0"/>
              <a:t>Compute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Struttura di un cloud</a:t>
            </a:r>
            <a:endParaRPr/>
          </a:p>
        </p:txBody>
      </p:sp>
      <p:pic>
        <p:nvPicPr>
          <p:cNvPr id="135" name="Google Shape;135;p24"/>
          <p:cNvPicPr preferRelativeResize="0"/>
          <p:nvPr/>
        </p:nvPicPr>
        <p:blipFill>
          <a:blip r:embed="rId3">
            <a:alphaModFix/>
          </a:blip>
          <a:stretch>
            <a:fillRect/>
          </a:stretch>
        </p:blipFill>
        <p:spPr>
          <a:xfrm>
            <a:off x="1012401" y="1539934"/>
            <a:ext cx="9057127" cy="5094633"/>
          </a:xfrm>
          <a:prstGeom prst="rect">
            <a:avLst/>
          </a:prstGeom>
          <a:noFill/>
          <a:ln>
            <a:noFill/>
          </a:ln>
        </p:spPr>
      </p:pic>
      <p:sp>
        <p:nvSpPr>
          <p:cNvPr id="136" name="Google Shape;136;p24"/>
          <p:cNvSpPr/>
          <p:nvPr/>
        </p:nvSpPr>
        <p:spPr>
          <a:xfrm>
            <a:off x="4025800" y="4946233"/>
            <a:ext cx="566400" cy="576400"/>
          </a:xfrm>
          <a:prstGeom prst="ellipse">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7" name="Google Shape;137;p24"/>
          <p:cNvSpPr/>
          <p:nvPr/>
        </p:nvSpPr>
        <p:spPr>
          <a:xfrm>
            <a:off x="3540267" y="3631300"/>
            <a:ext cx="1608400" cy="3944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8" name="Google Shape;138;p24"/>
          <p:cNvSpPr/>
          <p:nvPr/>
        </p:nvSpPr>
        <p:spPr>
          <a:xfrm>
            <a:off x="5644200" y="3621200"/>
            <a:ext cx="1820800" cy="3944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CasellaDiTesto 6">
            <a:extLst>
              <a:ext uri="{FF2B5EF4-FFF2-40B4-BE49-F238E27FC236}">
                <a16:creationId xmlns:a16="http://schemas.microsoft.com/office/drawing/2014/main" id="{010E21AF-EB69-DD4E-A9DC-9C8C26C1A863}"/>
              </a:ext>
            </a:extLst>
          </p:cNvPr>
          <p:cNvSpPr txBox="1"/>
          <p:nvPr/>
        </p:nvSpPr>
        <p:spPr>
          <a:xfrm>
            <a:off x="10288059" y="1539934"/>
            <a:ext cx="1783080"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t>Identity</a:t>
            </a:r>
          </a:p>
          <a:p>
            <a:pPr marL="342900" indent="-342900">
              <a:buFont typeface="Arial" panose="020B0604020202020204" pitchFamily="34" charset="0"/>
              <a:buChar char="•"/>
            </a:pPr>
            <a:r>
              <a:rPr lang="en-US" sz="2400" b="1" dirty="0"/>
              <a:t>Compute</a:t>
            </a:r>
          </a:p>
          <a:p>
            <a:pPr marL="342900" indent="-342900">
              <a:buFont typeface="Arial" panose="020B0604020202020204" pitchFamily="34" charset="0"/>
              <a:buChar char="•"/>
            </a:pPr>
            <a:r>
              <a:rPr lang="en-US" sz="2400" b="1" dirty="0"/>
              <a:t>Storage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44" name="Google Shape;144;p25"/>
          <p:cNvSpPr txBox="1"/>
          <p:nvPr/>
        </p:nvSpPr>
        <p:spPr>
          <a:xfrm>
            <a:off x="415600" y="1598168"/>
            <a:ext cx="5826400" cy="615513"/>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p:txBody>
      </p:sp>
      <p:pic>
        <p:nvPicPr>
          <p:cNvPr id="145" name="Google Shape;145;p25"/>
          <p:cNvPicPr preferRelativeResize="0"/>
          <p:nvPr/>
        </p:nvPicPr>
        <p:blipFill rotWithShape="1">
          <a:blip r:embed="rId3">
            <a:alphaModFix/>
          </a:blip>
          <a:srcRect l="31072" t="65599" r="57864" b="22047"/>
          <a:stretch/>
        </p:blipFill>
        <p:spPr>
          <a:xfrm>
            <a:off x="6096001" y="520001"/>
            <a:ext cx="1449497" cy="9103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51" name="Google Shape;151;p26"/>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1219170" lvl="1" indent="-423323">
              <a:buSzPts val="1400"/>
              <a:buFont typeface="Proxima Nova"/>
              <a:buChar char="○"/>
            </a:pPr>
            <a:r>
              <a:rPr lang="it" sz="2400">
                <a:latin typeface="Proxima Nova"/>
                <a:ea typeface="Proxima Nova"/>
                <a:cs typeface="Proxima Nova"/>
                <a:sym typeface="Proxima Nova"/>
              </a:rPr>
              <a:t>verifica identità</a:t>
            </a:r>
            <a:endParaRPr sz="2400">
              <a:latin typeface="Proxima Nova"/>
              <a:ea typeface="Proxima Nova"/>
              <a:cs typeface="Proxima Nova"/>
              <a:sym typeface="Proxima Nova"/>
            </a:endParaRPr>
          </a:p>
          <a:p>
            <a:pPr marL="1219170" lvl="1" indent="-423323">
              <a:buSzPts val="1400"/>
              <a:buFont typeface="Proxima Nova"/>
              <a:buChar char="○"/>
            </a:pPr>
            <a:r>
              <a:rPr lang="it" sz="2400">
                <a:latin typeface="Proxima Nova"/>
                <a:ea typeface="Proxima Nova"/>
                <a:cs typeface="Proxima Nova"/>
                <a:sym typeface="Proxima Nova"/>
              </a:rPr>
              <a:t>lista di risorse dedicate</a:t>
            </a:r>
            <a:endParaRPr sz="2400">
              <a:latin typeface="Proxima Nova"/>
              <a:ea typeface="Proxima Nova"/>
              <a:cs typeface="Proxima Nova"/>
              <a:sym typeface="Proxima Nova"/>
            </a:endParaRPr>
          </a:p>
          <a:p>
            <a:pPr marL="1219170" lvl="1" indent="-423323">
              <a:buSzPts val="1400"/>
              <a:buFont typeface="Proxima Nova"/>
              <a:buChar char="○"/>
            </a:pPr>
            <a:r>
              <a:rPr lang="it" sz="2400">
                <a:latin typeface="Proxima Nova"/>
                <a:ea typeface="Proxima Nova"/>
                <a:cs typeface="Proxima Nova"/>
                <a:sym typeface="Proxima Nova"/>
              </a:rPr>
              <a:t>privilegi</a:t>
            </a:r>
            <a:endParaRPr sz="2400">
              <a:latin typeface="Proxima Nova"/>
              <a:ea typeface="Proxima Nova"/>
              <a:cs typeface="Proxima Nova"/>
              <a:sym typeface="Proxima Nova"/>
            </a:endParaRPr>
          </a:p>
          <a:p>
            <a:pPr marL="1219170" lvl="1" indent="-423323">
              <a:buSzPts val="1400"/>
              <a:buFont typeface="Proxima Nova"/>
              <a:buChar char="○"/>
            </a:pPr>
            <a:r>
              <a:rPr lang="it" sz="2400">
                <a:latin typeface="Proxima Nova"/>
                <a:ea typeface="Proxima Nova"/>
                <a:cs typeface="Proxima Nova"/>
                <a:sym typeface="Proxima Nova"/>
              </a:rPr>
              <a:t>Credito (cloud off premise)</a:t>
            </a:r>
            <a:endParaRPr sz="2400">
              <a:latin typeface="Proxima Nova"/>
              <a:ea typeface="Proxima Nova"/>
              <a:cs typeface="Proxima Nova"/>
              <a:sym typeface="Proxima Nova"/>
            </a:endParaRPr>
          </a:p>
        </p:txBody>
      </p:sp>
      <p:pic>
        <p:nvPicPr>
          <p:cNvPr id="152" name="Google Shape;152;p26"/>
          <p:cNvPicPr preferRelativeResize="0"/>
          <p:nvPr/>
        </p:nvPicPr>
        <p:blipFill>
          <a:blip r:embed="rId3">
            <a:alphaModFix/>
          </a:blip>
          <a:stretch>
            <a:fillRect/>
          </a:stretch>
        </p:blipFill>
        <p:spPr>
          <a:xfrm>
            <a:off x="7792534" y="1074668"/>
            <a:ext cx="3983853" cy="5094633"/>
          </a:xfrm>
          <a:prstGeom prst="rect">
            <a:avLst/>
          </a:prstGeom>
          <a:noFill/>
          <a:ln>
            <a:noFill/>
          </a:ln>
        </p:spPr>
      </p:pic>
      <p:pic>
        <p:nvPicPr>
          <p:cNvPr id="153" name="Google Shape;153;p26"/>
          <p:cNvPicPr preferRelativeResize="0"/>
          <p:nvPr/>
        </p:nvPicPr>
        <p:blipFill rotWithShape="1">
          <a:blip r:embed="rId4">
            <a:alphaModFix/>
          </a:blip>
          <a:srcRect l="31072" t="65599" r="57864" b="22047"/>
          <a:stretch/>
        </p:blipFill>
        <p:spPr>
          <a:xfrm>
            <a:off x="6096001" y="520001"/>
            <a:ext cx="1449497" cy="9103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59" name="Google Shape;159;p27"/>
          <p:cNvSpPr txBox="1"/>
          <p:nvPr/>
        </p:nvSpPr>
        <p:spPr>
          <a:xfrm>
            <a:off x="415600" y="1598167"/>
            <a:ext cx="5826400" cy="984845"/>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160" name="Google Shape;160;p27"/>
          <p:cNvPicPr preferRelativeResize="0"/>
          <p:nvPr/>
        </p:nvPicPr>
        <p:blipFill rotWithShape="1">
          <a:blip r:embed="rId3">
            <a:alphaModFix/>
          </a:blip>
          <a:srcRect l="24962" t="36060" r="52340" b="48639"/>
          <a:stretch/>
        </p:blipFill>
        <p:spPr>
          <a:xfrm>
            <a:off x="5937534" y="536167"/>
            <a:ext cx="2164633" cy="820800"/>
          </a:xfrm>
          <a:prstGeom prst="rect">
            <a:avLst/>
          </a:prstGeom>
          <a:noFill/>
          <a:ln>
            <a:noFill/>
          </a:ln>
        </p:spPr>
      </p:pic>
      <p:pic>
        <p:nvPicPr>
          <p:cNvPr id="161" name="Google Shape;161;p27"/>
          <p:cNvPicPr preferRelativeResize="0"/>
          <p:nvPr/>
        </p:nvPicPr>
        <p:blipFill rotWithShape="1">
          <a:blip r:embed="rId3">
            <a:alphaModFix/>
          </a:blip>
          <a:srcRect l="25302" t="36281" r="52186" b="48821"/>
          <a:stretch/>
        </p:blipFill>
        <p:spPr>
          <a:xfrm>
            <a:off x="6004934" y="335368"/>
            <a:ext cx="2744569" cy="1021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59" name="Google Shape;159;p27"/>
          <p:cNvSpPr txBox="1"/>
          <p:nvPr/>
        </p:nvSpPr>
        <p:spPr>
          <a:xfrm>
            <a:off x="415600" y="1598167"/>
            <a:ext cx="5826400" cy="984845"/>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160" name="Google Shape;160;p27"/>
          <p:cNvPicPr preferRelativeResize="0"/>
          <p:nvPr/>
        </p:nvPicPr>
        <p:blipFill rotWithShape="1">
          <a:blip r:embed="rId3">
            <a:alphaModFix/>
          </a:blip>
          <a:srcRect l="24962" t="36060" r="52340" b="48639"/>
          <a:stretch/>
        </p:blipFill>
        <p:spPr>
          <a:xfrm>
            <a:off x="5937534" y="536167"/>
            <a:ext cx="2164633" cy="820800"/>
          </a:xfrm>
          <a:prstGeom prst="rect">
            <a:avLst/>
          </a:prstGeom>
          <a:noFill/>
          <a:ln>
            <a:noFill/>
          </a:ln>
        </p:spPr>
      </p:pic>
      <p:pic>
        <p:nvPicPr>
          <p:cNvPr id="161" name="Google Shape;161;p27"/>
          <p:cNvPicPr preferRelativeResize="0"/>
          <p:nvPr/>
        </p:nvPicPr>
        <p:blipFill rotWithShape="1">
          <a:blip r:embed="rId3">
            <a:alphaModFix/>
          </a:blip>
          <a:srcRect l="25302" t="36281" r="52186" b="48821"/>
          <a:stretch/>
        </p:blipFill>
        <p:spPr>
          <a:xfrm>
            <a:off x="6004934" y="335368"/>
            <a:ext cx="2744569" cy="1021601"/>
          </a:xfrm>
          <a:prstGeom prst="rect">
            <a:avLst/>
          </a:prstGeom>
          <a:noFill/>
          <a:ln>
            <a:noFill/>
          </a:ln>
        </p:spPr>
      </p:pic>
      <p:pic>
        <p:nvPicPr>
          <p:cNvPr id="6" name="Segnaposto contenuto 7">
            <a:extLst>
              <a:ext uri="{FF2B5EF4-FFF2-40B4-BE49-F238E27FC236}">
                <a16:creationId xmlns:a16="http://schemas.microsoft.com/office/drawing/2014/main" id="{388AC845-6563-4E1B-12C8-63EA0C18A72A}"/>
              </a:ext>
            </a:extLst>
          </p:cNvPr>
          <p:cNvPicPr>
            <a:picLocks noChangeAspect="1"/>
          </p:cNvPicPr>
          <p:nvPr/>
        </p:nvPicPr>
        <p:blipFill>
          <a:blip r:embed="rId4"/>
          <a:srcRect/>
          <a:stretch/>
        </p:blipFill>
        <p:spPr>
          <a:xfrm>
            <a:off x="3492000" y="2682000"/>
            <a:ext cx="8700000" cy="4176000"/>
          </a:xfrm>
          <a:prstGeom prst="rect">
            <a:avLst/>
          </a:prstGeom>
        </p:spPr>
      </p:pic>
    </p:spTree>
    <p:extLst>
      <p:ext uri="{BB962C8B-B14F-4D97-AF65-F5344CB8AC3E}">
        <p14:creationId xmlns:p14="http://schemas.microsoft.com/office/powerpoint/2010/main" val="97476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67" name="Google Shape;167;p28"/>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168" name="Google Shape;168;p28"/>
          <p:cNvPicPr preferRelativeResize="0"/>
          <p:nvPr/>
        </p:nvPicPr>
        <p:blipFill rotWithShape="1">
          <a:blip r:embed="rId3">
            <a:alphaModFix/>
          </a:blip>
          <a:srcRect l="24962" t="36060" r="52340" b="48639"/>
          <a:stretch/>
        </p:blipFill>
        <p:spPr>
          <a:xfrm>
            <a:off x="5937534" y="536167"/>
            <a:ext cx="2164633" cy="820800"/>
          </a:xfrm>
          <a:prstGeom prst="rect">
            <a:avLst/>
          </a:prstGeom>
          <a:noFill/>
          <a:ln>
            <a:noFill/>
          </a:ln>
        </p:spPr>
      </p:pic>
      <p:pic>
        <p:nvPicPr>
          <p:cNvPr id="169" name="Google Shape;169;p28"/>
          <p:cNvPicPr preferRelativeResize="0"/>
          <p:nvPr/>
        </p:nvPicPr>
        <p:blipFill rotWithShape="1">
          <a:blip r:embed="rId3">
            <a:alphaModFix/>
          </a:blip>
          <a:srcRect l="25302" t="36281" r="52186" b="48821"/>
          <a:stretch/>
        </p:blipFill>
        <p:spPr>
          <a:xfrm>
            <a:off x="6004934" y="335368"/>
            <a:ext cx="2744569" cy="10216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75" name="Google Shape;175;p29"/>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176" name="Google Shape;176;p29"/>
          <p:cNvPicPr preferRelativeResize="0"/>
          <p:nvPr/>
        </p:nvPicPr>
        <p:blipFill>
          <a:blip r:embed="rId3">
            <a:alphaModFix/>
          </a:blip>
          <a:stretch>
            <a:fillRect/>
          </a:stretch>
        </p:blipFill>
        <p:spPr>
          <a:xfrm>
            <a:off x="5019633" y="1402968"/>
            <a:ext cx="7172379" cy="4032633"/>
          </a:xfrm>
          <a:prstGeom prst="rect">
            <a:avLst/>
          </a:prstGeom>
          <a:noFill/>
          <a:ln>
            <a:noFill/>
          </a:ln>
        </p:spPr>
      </p:pic>
      <p:pic>
        <p:nvPicPr>
          <p:cNvPr id="177" name="Google Shape;177;p29"/>
          <p:cNvPicPr preferRelativeResize="0"/>
          <p:nvPr/>
        </p:nvPicPr>
        <p:blipFill rotWithShape="1">
          <a:blip r:embed="rId4">
            <a:alphaModFix/>
          </a:blip>
          <a:srcRect l="25302" t="36281" r="52186" b="48821"/>
          <a:stretch/>
        </p:blipFill>
        <p:spPr>
          <a:xfrm>
            <a:off x="6004934" y="335368"/>
            <a:ext cx="2744569" cy="1021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83" name="Google Shape;183;p30"/>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184" name="Google Shape;184;p30"/>
          <p:cNvPicPr preferRelativeResize="0"/>
          <p:nvPr/>
        </p:nvPicPr>
        <p:blipFill>
          <a:blip r:embed="rId3">
            <a:alphaModFix/>
          </a:blip>
          <a:stretch>
            <a:fillRect/>
          </a:stretch>
        </p:blipFill>
        <p:spPr>
          <a:xfrm>
            <a:off x="5019633" y="1402968"/>
            <a:ext cx="7172379" cy="4032633"/>
          </a:xfrm>
          <a:prstGeom prst="rect">
            <a:avLst/>
          </a:prstGeom>
          <a:noFill/>
          <a:ln>
            <a:noFill/>
          </a:ln>
        </p:spPr>
      </p:pic>
      <p:sp>
        <p:nvSpPr>
          <p:cNvPr id="185" name="Google Shape;185;p30"/>
          <p:cNvSpPr txBox="1"/>
          <p:nvPr/>
        </p:nvSpPr>
        <p:spPr>
          <a:xfrm>
            <a:off x="269600" y="5232200"/>
            <a:ext cx="9481200" cy="1477287"/>
          </a:xfrm>
          <a:prstGeom prst="rect">
            <a:avLst/>
          </a:prstGeom>
          <a:noFill/>
          <a:ln>
            <a:noFill/>
          </a:ln>
        </p:spPr>
        <p:txBody>
          <a:bodyPr spcFirstLastPara="1" wrap="square" lIns="121900" tIns="121900" rIns="121900" bIns="121900" anchor="t" anchorCtr="0">
            <a:spAutoFit/>
          </a:bodyPr>
          <a:lstStyle/>
          <a:p>
            <a:r>
              <a:rPr lang="it" sz="2000" b="1">
                <a:solidFill>
                  <a:srgbClr val="212121"/>
                </a:solidFill>
                <a:highlight>
                  <a:srgbClr val="FFFFFF"/>
                </a:highlight>
                <a:latin typeface="Montserrat"/>
                <a:ea typeface="Montserrat"/>
                <a:cs typeface="Montserrat"/>
                <a:sym typeface="Montserrat"/>
              </a:rPr>
              <a:t>IaaS</a:t>
            </a:r>
            <a:endParaRPr sz="2000" b="1">
              <a:solidFill>
                <a:srgbClr val="212121"/>
              </a:solidFill>
              <a:highlight>
                <a:srgbClr val="FFFFFF"/>
              </a:highlight>
              <a:latin typeface="Montserrat"/>
              <a:ea typeface="Montserrat"/>
              <a:cs typeface="Montserrat"/>
              <a:sym typeface="Montserrat"/>
            </a:endParaRPr>
          </a:p>
          <a:p>
            <a:r>
              <a:rPr lang="it" sz="2000">
                <a:solidFill>
                  <a:srgbClr val="212121"/>
                </a:solidFill>
                <a:highlight>
                  <a:srgbClr val="FFFFFF"/>
                </a:highlight>
                <a:latin typeface="Montserrat"/>
                <a:ea typeface="Montserrat"/>
                <a:cs typeface="Montserrat"/>
                <a:sym typeface="Montserrat"/>
              </a:rPr>
              <a:t>Il provider offre un hardware virtuale (CPU, RAM, spazio e schede di rete) e quindi la flessibilità di un’infrastruttura fisica, senza l’onere per l’utente, della gestione fisica dell’hardware</a:t>
            </a:r>
            <a:endParaRPr sz="2400">
              <a:latin typeface="Proxima Nova"/>
              <a:ea typeface="Proxima Nova"/>
              <a:cs typeface="Proxima Nova"/>
              <a:sym typeface="Proxima Nova"/>
            </a:endParaRPr>
          </a:p>
        </p:txBody>
      </p:sp>
      <p:pic>
        <p:nvPicPr>
          <p:cNvPr id="186" name="Google Shape;186;p30"/>
          <p:cNvPicPr preferRelativeResize="0"/>
          <p:nvPr/>
        </p:nvPicPr>
        <p:blipFill rotWithShape="1">
          <a:blip r:embed="rId4">
            <a:alphaModFix/>
          </a:blip>
          <a:srcRect l="25302" t="36281" r="52186" b="48821"/>
          <a:stretch/>
        </p:blipFill>
        <p:spPr>
          <a:xfrm>
            <a:off x="6004934" y="335368"/>
            <a:ext cx="2744569" cy="1021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E762E8-8171-7442-BC73-459D7DC1F2CB}"/>
              </a:ext>
            </a:extLst>
          </p:cNvPr>
          <p:cNvSpPr>
            <a:spLocks noGrp="1"/>
          </p:cNvSpPr>
          <p:nvPr>
            <p:ph type="title"/>
          </p:nvPr>
        </p:nvSpPr>
        <p:spPr/>
        <p:txBody>
          <a:bodyPr/>
          <a:lstStyle/>
          <a:p>
            <a:r>
              <a:rPr lang="en-US" dirty="0" err="1"/>
              <a:t>Panoramica</a:t>
            </a:r>
            <a:r>
              <a:rPr lang="en-US" dirty="0"/>
              <a:t> del </a:t>
            </a:r>
            <a:r>
              <a:rPr lang="en-US" dirty="0" err="1"/>
              <a:t>corso</a:t>
            </a:r>
            <a:endParaRPr lang="en-US" dirty="0"/>
          </a:p>
        </p:txBody>
      </p:sp>
      <p:sp>
        <p:nvSpPr>
          <p:cNvPr id="3" name="Segnaposto testo 2">
            <a:extLst>
              <a:ext uri="{FF2B5EF4-FFF2-40B4-BE49-F238E27FC236}">
                <a16:creationId xmlns:a16="http://schemas.microsoft.com/office/drawing/2014/main" id="{96B7DE4D-E6CF-664A-9760-24E2A825911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9253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192" name="Google Shape;192;p31"/>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193" name="Google Shape;193;p31"/>
          <p:cNvPicPr preferRelativeResize="0"/>
          <p:nvPr/>
        </p:nvPicPr>
        <p:blipFill>
          <a:blip r:embed="rId3">
            <a:alphaModFix/>
          </a:blip>
          <a:stretch>
            <a:fillRect/>
          </a:stretch>
        </p:blipFill>
        <p:spPr>
          <a:xfrm>
            <a:off x="5019633" y="1402968"/>
            <a:ext cx="7172379" cy="4032633"/>
          </a:xfrm>
          <a:prstGeom prst="rect">
            <a:avLst/>
          </a:prstGeom>
          <a:noFill/>
          <a:ln>
            <a:noFill/>
          </a:ln>
        </p:spPr>
      </p:pic>
      <p:sp>
        <p:nvSpPr>
          <p:cNvPr id="194" name="Google Shape;194;p31"/>
          <p:cNvSpPr txBox="1"/>
          <p:nvPr/>
        </p:nvSpPr>
        <p:spPr>
          <a:xfrm>
            <a:off x="269600" y="5232200"/>
            <a:ext cx="9481200" cy="1477287"/>
          </a:xfrm>
          <a:prstGeom prst="rect">
            <a:avLst/>
          </a:prstGeom>
          <a:noFill/>
          <a:ln>
            <a:noFill/>
          </a:ln>
        </p:spPr>
        <p:txBody>
          <a:bodyPr spcFirstLastPara="1" wrap="square" lIns="121900" tIns="121900" rIns="121900" bIns="121900" anchor="t" anchorCtr="0">
            <a:spAutoFit/>
          </a:bodyPr>
          <a:lstStyle/>
          <a:p>
            <a:r>
              <a:rPr lang="it" sz="2000" b="1">
                <a:solidFill>
                  <a:srgbClr val="212121"/>
                </a:solidFill>
                <a:highlight>
                  <a:srgbClr val="FFFFFF"/>
                </a:highlight>
                <a:latin typeface="Montserrat"/>
                <a:ea typeface="Montserrat"/>
                <a:cs typeface="Montserrat"/>
                <a:sym typeface="Montserrat"/>
              </a:rPr>
              <a:t>PaaS</a:t>
            </a:r>
            <a:endParaRPr sz="2000" b="1">
              <a:solidFill>
                <a:srgbClr val="212121"/>
              </a:solidFill>
              <a:highlight>
                <a:srgbClr val="FFFFFF"/>
              </a:highlight>
              <a:latin typeface="Montserrat"/>
              <a:ea typeface="Montserrat"/>
              <a:cs typeface="Montserrat"/>
              <a:sym typeface="Montserrat"/>
            </a:endParaRPr>
          </a:p>
          <a:p>
            <a:r>
              <a:rPr lang="it" sz="2000">
                <a:solidFill>
                  <a:srgbClr val="212121"/>
                </a:solidFill>
                <a:highlight>
                  <a:srgbClr val="FFFFFF"/>
                </a:highlight>
                <a:latin typeface="Montserrat"/>
                <a:ea typeface="Montserrat"/>
                <a:cs typeface="Montserrat"/>
                <a:sym typeface="Montserrat"/>
              </a:rPr>
              <a:t>Il provider si occupa dell’infrastruttura hardware, mentre l’utente dovrà installare il sistema operativo e occuparsi di sviluppare la sua applicazione</a:t>
            </a:r>
            <a:endParaRPr sz="2400">
              <a:latin typeface="Proxima Nova"/>
              <a:ea typeface="Proxima Nova"/>
              <a:cs typeface="Proxima Nova"/>
              <a:sym typeface="Proxima Nova"/>
            </a:endParaRPr>
          </a:p>
        </p:txBody>
      </p:sp>
      <p:pic>
        <p:nvPicPr>
          <p:cNvPr id="195" name="Google Shape;195;p31"/>
          <p:cNvPicPr preferRelativeResize="0"/>
          <p:nvPr/>
        </p:nvPicPr>
        <p:blipFill rotWithShape="1">
          <a:blip r:embed="rId4">
            <a:alphaModFix/>
          </a:blip>
          <a:srcRect l="25302" t="36281" r="52186" b="48821"/>
          <a:stretch/>
        </p:blipFill>
        <p:spPr>
          <a:xfrm>
            <a:off x="6004934" y="335368"/>
            <a:ext cx="2744569" cy="1021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201" name="Google Shape;201;p32"/>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202" name="Google Shape;202;p32"/>
          <p:cNvPicPr preferRelativeResize="0"/>
          <p:nvPr/>
        </p:nvPicPr>
        <p:blipFill>
          <a:blip r:embed="rId3">
            <a:alphaModFix/>
          </a:blip>
          <a:stretch>
            <a:fillRect/>
          </a:stretch>
        </p:blipFill>
        <p:spPr>
          <a:xfrm>
            <a:off x="5019633" y="1402968"/>
            <a:ext cx="7172379" cy="4032633"/>
          </a:xfrm>
          <a:prstGeom prst="rect">
            <a:avLst/>
          </a:prstGeom>
          <a:noFill/>
          <a:ln>
            <a:noFill/>
          </a:ln>
        </p:spPr>
      </p:pic>
      <p:sp>
        <p:nvSpPr>
          <p:cNvPr id="203" name="Google Shape;203;p32"/>
          <p:cNvSpPr txBox="1"/>
          <p:nvPr/>
        </p:nvSpPr>
        <p:spPr>
          <a:xfrm>
            <a:off x="269600" y="5232200"/>
            <a:ext cx="9481200" cy="1477287"/>
          </a:xfrm>
          <a:prstGeom prst="rect">
            <a:avLst/>
          </a:prstGeom>
          <a:noFill/>
          <a:ln>
            <a:noFill/>
          </a:ln>
        </p:spPr>
        <p:txBody>
          <a:bodyPr spcFirstLastPara="1" wrap="square" lIns="121900" tIns="121900" rIns="121900" bIns="121900" anchor="t" anchorCtr="0">
            <a:spAutoFit/>
          </a:bodyPr>
          <a:lstStyle/>
          <a:p>
            <a:r>
              <a:rPr lang="it" sz="2000" b="1">
                <a:solidFill>
                  <a:srgbClr val="212121"/>
                </a:solidFill>
                <a:highlight>
                  <a:srgbClr val="FFFFFF"/>
                </a:highlight>
                <a:latin typeface="Montserrat"/>
                <a:ea typeface="Montserrat"/>
                <a:cs typeface="Montserrat"/>
                <a:sym typeface="Montserrat"/>
              </a:rPr>
              <a:t>SaaS</a:t>
            </a:r>
            <a:endParaRPr sz="2000" b="1">
              <a:solidFill>
                <a:srgbClr val="212121"/>
              </a:solidFill>
              <a:highlight>
                <a:srgbClr val="FFFFFF"/>
              </a:highlight>
              <a:latin typeface="Montserrat"/>
              <a:ea typeface="Montserrat"/>
              <a:cs typeface="Montserrat"/>
              <a:sym typeface="Montserrat"/>
            </a:endParaRPr>
          </a:p>
          <a:p>
            <a:r>
              <a:rPr lang="it" sz="2000">
                <a:solidFill>
                  <a:srgbClr val="212121"/>
                </a:solidFill>
                <a:highlight>
                  <a:srgbClr val="FFFFFF"/>
                </a:highlight>
                <a:latin typeface="Montserrat"/>
                <a:ea typeface="Montserrat"/>
                <a:cs typeface="Montserrat"/>
                <a:sym typeface="Montserrat"/>
              </a:rPr>
              <a:t>L’utente finale non ha bisogno di nessuna conoscenza informatica per utilizzare l’applicazione o i servizi erogati. I servizi sono utilizzabili semplicemente con una connessione internet e un browser.</a:t>
            </a:r>
            <a:endParaRPr sz="2400">
              <a:latin typeface="Proxima Nova"/>
              <a:ea typeface="Proxima Nova"/>
              <a:cs typeface="Proxima Nova"/>
              <a:sym typeface="Proxima Nova"/>
            </a:endParaRPr>
          </a:p>
        </p:txBody>
      </p:sp>
      <p:pic>
        <p:nvPicPr>
          <p:cNvPr id="204" name="Google Shape;204;p32"/>
          <p:cNvPicPr preferRelativeResize="0"/>
          <p:nvPr/>
        </p:nvPicPr>
        <p:blipFill rotWithShape="1">
          <a:blip r:embed="rId4">
            <a:alphaModFix/>
          </a:blip>
          <a:srcRect l="25302" t="36281" r="52186" b="48821"/>
          <a:stretch/>
        </p:blipFill>
        <p:spPr>
          <a:xfrm>
            <a:off x="6004934" y="335368"/>
            <a:ext cx="2744569" cy="1021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210" name="Google Shape;210;p33"/>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211" name="Google Shape;211;p33"/>
          <p:cNvPicPr preferRelativeResize="0"/>
          <p:nvPr/>
        </p:nvPicPr>
        <p:blipFill>
          <a:blip r:embed="rId3">
            <a:alphaModFix/>
          </a:blip>
          <a:stretch>
            <a:fillRect/>
          </a:stretch>
        </p:blipFill>
        <p:spPr>
          <a:xfrm>
            <a:off x="5019633" y="1402968"/>
            <a:ext cx="7172379" cy="4032633"/>
          </a:xfrm>
          <a:prstGeom prst="rect">
            <a:avLst/>
          </a:prstGeom>
          <a:noFill/>
          <a:ln>
            <a:noFill/>
          </a:ln>
        </p:spPr>
      </p:pic>
      <p:sp>
        <p:nvSpPr>
          <p:cNvPr id="212" name="Google Shape;212;p33"/>
          <p:cNvSpPr txBox="1"/>
          <p:nvPr/>
        </p:nvSpPr>
        <p:spPr>
          <a:xfrm>
            <a:off x="269600" y="5232200"/>
            <a:ext cx="9481200" cy="1477287"/>
          </a:xfrm>
          <a:prstGeom prst="rect">
            <a:avLst/>
          </a:prstGeom>
          <a:noFill/>
          <a:ln>
            <a:noFill/>
          </a:ln>
        </p:spPr>
        <p:txBody>
          <a:bodyPr spcFirstLastPara="1" wrap="square" lIns="121900" tIns="121900" rIns="121900" bIns="121900" anchor="t" anchorCtr="0">
            <a:spAutoFit/>
          </a:bodyPr>
          <a:lstStyle/>
          <a:p>
            <a:r>
              <a:rPr lang="it" sz="2000" b="1">
                <a:solidFill>
                  <a:srgbClr val="212121"/>
                </a:solidFill>
                <a:highlight>
                  <a:srgbClr val="FFFFFF"/>
                </a:highlight>
                <a:latin typeface="Montserrat"/>
                <a:ea typeface="Montserrat"/>
                <a:cs typeface="Montserrat"/>
                <a:sym typeface="Montserrat"/>
              </a:rPr>
              <a:t>SaaS</a:t>
            </a:r>
            <a:endParaRPr sz="2000" b="1">
              <a:solidFill>
                <a:srgbClr val="212121"/>
              </a:solidFill>
              <a:highlight>
                <a:srgbClr val="FFFFFF"/>
              </a:highlight>
              <a:latin typeface="Montserrat"/>
              <a:ea typeface="Montserrat"/>
              <a:cs typeface="Montserrat"/>
              <a:sym typeface="Montserrat"/>
            </a:endParaRPr>
          </a:p>
          <a:p>
            <a:r>
              <a:rPr lang="it" sz="2000">
                <a:solidFill>
                  <a:srgbClr val="212121"/>
                </a:solidFill>
                <a:highlight>
                  <a:srgbClr val="FFFFFF"/>
                </a:highlight>
                <a:latin typeface="Montserrat"/>
                <a:ea typeface="Montserrat"/>
                <a:cs typeface="Montserrat"/>
                <a:sym typeface="Montserrat"/>
              </a:rPr>
              <a:t>L’utente finale non ha bisogno di nessuna conoscenza informatica per utilizzare l’applicazione o i servizi erogati. I servizi sono utilizzabili semplicemente con una connessione internet e un browser.</a:t>
            </a:r>
            <a:endParaRPr sz="2400">
              <a:latin typeface="Proxima Nova"/>
              <a:ea typeface="Proxima Nova"/>
              <a:cs typeface="Proxima Nova"/>
              <a:sym typeface="Proxima Nova"/>
            </a:endParaRPr>
          </a:p>
        </p:txBody>
      </p:sp>
      <p:pic>
        <p:nvPicPr>
          <p:cNvPr id="7" name="Google Shape;204;p32">
            <a:extLst>
              <a:ext uri="{FF2B5EF4-FFF2-40B4-BE49-F238E27FC236}">
                <a16:creationId xmlns:a16="http://schemas.microsoft.com/office/drawing/2014/main" id="{08AAC0F6-BC33-9D6F-4FE0-B53C3FECE487}"/>
              </a:ext>
            </a:extLst>
          </p:cNvPr>
          <p:cNvPicPr preferRelativeResize="0"/>
          <p:nvPr/>
        </p:nvPicPr>
        <p:blipFill rotWithShape="1">
          <a:blip r:embed="rId4">
            <a:alphaModFix/>
          </a:blip>
          <a:srcRect l="25302" t="36281" r="52186" b="48821"/>
          <a:stretch/>
        </p:blipFill>
        <p:spPr>
          <a:xfrm>
            <a:off x="6004934" y="335368"/>
            <a:ext cx="2744569" cy="1021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219" name="Google Shape;219;p34"/>
          <p:cNvSpPr txBox="1"/>
          <p:nvPr/>
        </p:nvSpPr>
        <p:spPr>
          <a:xfrm>
            <a:off x="415600" y="1598167"/>
            <a:ext cx="5826400" cy="209284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220" name="Google Shape;220;p34"/>
          <p:cNvPicPr preferRelativeResize="0"/>
          <p:nvPr/>
        </p:nvPicPr>
        <p:blipFill rotWithShape="1">
          <a:blip r:embed="rId3">
            <a:alphaModFix/>
          </a:blip>
          <a:srcRect b="15590"/>
          <a:stretch/>
        </p:blipFill>
        <p:spPr>
          <a:xfrm>
            <a:off x="314467" y="4130067"/>
            <a:ext cx="5491565" cy="2607468"/>
          </a:xfrm>
          <a:prstGeom prst="rect">
            <a:avLst/>
          </a:prstGeom>
          <a:noFill/>
          <a:ln>
            <a:noFill/>
          </a:ln>
        </p:spPr>
      </p:pic>
      <p:pic>
        <p:nvPicPr>
          <p:cNvPr id="221" name="Google Shape;221;p34"/>
          <p:cNvPicPr preferRelativeResize="0"/>
          <p:nvPr/>
        </p:nvPicPr>
        <p:blipFill>
          <a:blip r:embed="rId4">
            <a:alphaModFix/>
          </a:blip>
          <a:stretch>
            <a:fillRect/>
          </a:stretch>
        </p:blipFill>
        <p:spPr>
          <a:xfrm>
            <a:off x="5019633" y="1402968"/>
            <a:ext cx="7172379" cy="4032633"/>
          </a:xfrm>
          <a:prstGeom prst="rect">
            <a:avLst/>
          </a:prstGeom>
          <a:noFill/>
          <a:ln>
            <a:noFill/>
          </a:ln>
        </p:spPr>
      </p:pic>
      <p:pic>
        <p:nvPicPr>
          <p:cNvPr id="222" name="Google Shape;222;p34"/>
          <p:cNvPicPr preferRelativeResize="0"/>
          <p:nvPr/>
        </p:nvPicPr>
        <p:blipFill rotWithShape="1">
          <a:blip r:embed="rId5">
            <a:alphaModFix/>
          </a:blip>
          <a:srcRect l="25301" t="36281" r="25252" b="48821"/>
          <a:stretch/>
        </p:blipFill>
        <p:spPr>
          <a:xfrm>
            <a:off x="6004933" y="335352"/>
            <a:ext cx="6028569" cy="10216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228" name="Google Shape;228;p35"/>
          <p:cNvSpPr txBox="1"/>
          <p:nvPr/>
        </p:nvSpPr>
        <p:spPr>
          <a:xfrm>
            <a:off x="415600" y="1598167"/>
            <a:ext cx="5826400" cy="2462172"/>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DaaS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229" name="Google Shape;229;p35"/>
          <p:cNvPicPr preferRelativeResize="0"/>
          <p:nvPr/>
        </p:nvPicPr>
        <p:blipFill rotWithShape="1">
          <a:blip r:embed="rId3">
            <a:alphaModFix/>
          </a:blip>
          <a:srcRect b="15590"/>
          <a:stretch/>
        </p:blipFill>
        <p:spPr>
          <a:xfrm>
            <a:off x="314467" y="4130067"/>
            <a:ext cx="5491565" cy="2607468"/>
          </a:xfrm>
          <a:prstGeom prst="rect">
            <a:avLst/>
          </a:prstGeom>
          <a:noFill/>
          <a:ln>
            <a:noFill/>
          </a:ln>
        </p:spPr>
      </p:pic>
      <p:pic>
        <p:nvPicPr>
          <p:cNvPr id="230" name="Google Shape;230;p35"/>
          <p:cNvPicPr preferRelativeResize="0"/>
          <p:nvPr/>
        </p:nvPicPr>
        <p:blipFill>
          <a:blip r:embed="rId4">
            <a:alphaModFix/>
          </a:blip>
          <a:stretch>
            <a:fillRect/>
          </a:stretch>
        </p:blipFill>
        <p:spPr>
          <a:xfrm>
            <a:off x="5019633" y="1402968"/>
            <a:ext cx="7172379" cy="4032633"/>
          </a:xfrm>
          <a:prstGeom prst="rect">
            <a:avLst/>
          </a:prstGeom>
          <a:noFill/>
          <a:ln>
            <a:noFill/>
          </a:ln>
        </p:spPr>
      </p:pic>
      <p:pic>
        <p:nvPicPr>
          <p:cNvPr id="231" name="Google Shape;231;p35"/>
          <p:cNvPicPr preferRelativeResize="0"/>
          <p:nvPr/>
        </p:nvPicPr>
        <p:blipFill rotWithShape="1">
          <a:blip r:embed="rId5">
            <a:alphaModFix/>
          </a:blip>
          <a:srcRect l="25301" t="36281" r="25252" b="48821"/>
          <a:stretch/>
        </p:blipFill>
        <p:spPr>
          <a:xfrm>
            <a:off x="6004933" y="335352"/>
            <a:ext cx="6028569" cy="1021633"/>
          </a:xfrm>
          <a:prstGeom prst="rect">
            <a:avLst/>
          </a:prstGeom>
          <a:noFill/>
          <a:ln>
            <a:noFill/>
          </a:ln>
        </p:spPr>
      </p:pic>
      <p:sp>
        <p:nvSpPr>
          <p:cNvPr id="232" name="Google Shape;232;p35"/>
          <p:cNvSpPr/>
          <p:nvPr/>
        </p:nvSpPr>
        <p:spPr>
          <a:xfrm rot="-5400000">
            <a:off x="10235567" y="47967"/>
            <a:ext cx="362000" cy="30720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33" name="Google Shape;233;p35"/>
          <p:cNvCxnSpPr>
            <a:cxnSpLocks/>
          </p:cNvCxnSpPr>
          <p:nvPr/>
        </p:nvCxnSpPr>
        <p:spPr>
          <a:xfrm flipH="1">
            <a:off x="1863090" y="1735367"/>
            <a:ext cx="8038777" cy="2019388"/>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239" name="Google Shape;239;p36"/>
          <p:cNvSpPr txBox="1"/>
          <p:nvPr/>
        </p:nvSpPr>
        <p:spPr>
          <a:xfrm>
            <a:off x="415600" y="1598167"/>
            <a:ext cx="5826400" cy="2462172"/>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DaaS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240" name="Google Shape;240;p36"/>
          <p:cNvPicPr preferRelativeResize="0"/>
          <p:nvPr/>
        </p:nvPicPr>
        <p:blipFill rotWithShape="1">
          <a:blip r:embed="rId3">
            <a:alphaModFix/>
          </a:blip>
          <a:srcRect b="15590"/>
          <a:stretch/>
        </p:blipFill>
        <p:spPr>
          <a:xfrm>
            <a:off x="314467" y="4130067"/>
            <a:ext cx="5491565" cy="2607468"/>
          </a:xfrm>
          <a:prstGeom prst="rect">
            <a:avLst/>
          </a:prstGeom>
          <a:noFill/>
          <a:ln>
            <a:noFill/>
          </a:ln>
        </p:spPr>
      </p:pic>
      <p:pic>
        <p:nvPicPr>
          <p:cNvPr id="241" name="Google Shape;241;p36"/>
          <p:cNvPicPr preferRelativeResize="0"/>
          <p:nvPr/>
        </p:nvPicPr>
        <p:blipFill>
          <a:blip r:embed="rId4">
            <a:alphaModFix/>
          </a:blip>
          <a:stretch>
            <a:fillRect/>
          </a:stretch>
        </p:blipFill>
        <p:spPr>
          <a:xfrm>
            <a:off x="5019633" y="1402968"/>
            <a:ext cx="7172379" cy="4032633"/>
          </a:xfrm>
          <a:prstGeom prst="rect">
            <a:avLst/>
          </a:prstGeom>
          <a:noFill/>
          <a:ln>
            <a:noFill/>
          </a:ln>
        </p:spPr>
      </p:pic>
      <p:pic>
        <p:nvPicPr>
          <p:cNvPr id="242" name="Google Shape;242;p36"/>
          <p:cNvPicPr preferRelativeResize="0"/>
          <p:nvPr/>
        </p:nvPicPr>
        <p:blipFill rotWithShape="1">
          <a:blip r:embed="rId5">
            <a:alphaModFix/>
          </a:blip>
          <a:srcRect l="25301" t="36281" r="25252" b="48821"/>
          <a:stretch/>
        </p:blipFill>
        <p:spPr>
          <a:xfrm>
            <a:off x="6004933" y="335352"/>
            <a:ext cx="6028569" cy="1021633"/>
          </a:xfrm>
          <a:prstGeom prst="rect">
            <a:avLst/>
          </a:prstGeom>
          <a:noFill/>
          <a:ln>
            <a:noFill/>
          </a:ln>
        </p:spPr>
      </p:pic>
      <p:sp>
        <p:nvSpPr>
          <p:cNvPr id="243" name="Google Shape;243;p36"/>
          <p:cNvSpPr/>
          <p:nvPr/>
        </p:nvSpPr>
        <p:spPr>
          <a:xfrm rot="-5400000">
            <a:off x="10235567" y="47967"/>
            <a:ext cx="362000" cy="30720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44" name="Google Shape;244;p36"/>
          <p:cNvCxnSpPr/>
          <p:nvPr/>
        </p:nvCxnSpPr>
        <p:spPr>
          <a:xfrm flipH="1">
            <a:off x="1772667" y="1735367"/>
            <a:ext cx="8129200" cy="1252800"/>
          </a:xfrm>
          <a:prstGeom prst="straightConnector1">
            <a:avLst/>
          </a:prstGeom>
          <a:noFill/>
          <a:ln w="9525" cap="flat" cmpd="sng">
            <a:solidFill>
              <a:schemeClr val="dk2"/>
            </a:solidFill>
            <a:prstDash val="solid"/>
            <a:round/>
            <a:headEnd type="none" w="med" len="med"/>
            <a:tailEnd type="stealth" w="med" len="med"/>
          </a:ln>
        </p:spPr>
      </p:cxnSp>
      <p:sp>
        <p:nvSpPr>
          <p:cNvPr id="245" name="Google Shape;245;p36"/>
          <p:cNvSpPr txBox="1"/>
          <p:nvPr/>
        </p:nvSpPr>
        <p:spPr>
          <a:xfrm>
            <a:off x="896800" y="3366567"/>
            <a:ext cx="5345200" cy="615513"/>
          </a:xfrm>
          <a:prstGeom prst="rect">
            <a:avLst/>
          </a:prstGeom>
          <a:noFill/>
          <a:ln>
            <a:noFill/>
          </a:ln>
        </p:spPr>
        <p:txBody>
          <a:bodyPr spcFirstLastPara="1" wrap="square" lIns="121900" tIns="121900" rIns="121900" bIns="121900" anchor="t" anchorCtr="0">
            <a:spAutoFit/>
          </a:bodyPr>
          <a:lstStyle/>
          <a:p>
            <a:r>
              <a:rPr lang="it" sz="2400">
                <a:latin typeface="Proxima Nova"/>
                <a:ea typeface="Proxima Nova"/>
                <a:cs typeface="Proxima Nova"/>
                <a:sym typeface="Proxima Nova"/>
              </a:rPr>
              <a:t>Data as a Service</a:t>
            </a:r>
            <a:endParaRPr sz="2400">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Componenti Principali</a:t>
            </a:r>
            <a:endParaRPr/>
          </a:p>
        </p:txBody>
      </p:sp>
      <p:sp>
        <p:nvSpPr>
          <p:cNvPr id="251" name="Google Shape;251;p37"/>
          <p:cNvSpPr txBox="1"/>
          <p:nvPr/>
        </p:nvSpPr>
        <p:spPr>
          <a:xfrm>
            <a:off x="415600" y="1598167"/>
            <a:ext cx="5826400" cy="2462172"/>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400">
                <a:latin typeface="Proxima Nova"/>
                <a:ea typeface="Proxima Nova"/>
                <a:cs typeface="Proxima Nova"/>
                <a:sym typeface="Proxima Nova"/>
              </a:rPr>
              <a:t>IAM (Identity and Access Management)</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IaaS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PaaS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SaaS</a:t>
            </a:r>
            <a:endParaRPr sz="2400">
              <a:latin typeface="Proxima Nova"/>
              <a:ea typeface="Proxima Nova"/>
              <a:cs typeface="Proxima Nova"/>
              <a:sym typeface="Proxima Nova"/>
            </a:endParaRPr>
          </a:p>
          <a:p>
            <a:pPr marL="609585" indent="-423323">
              <a:buSzPts val="1400"/>
              <a:buFont typeface="Proxima Nova"/>
              <a:buChar char="●"/>
            </a:pPr>
            <a:r>
              <a:rPr lang="it" sz="2400">
                <a:latin typeface="Proxima Nova"/>
                <a:ea typeface="Proxima Nova"/>
                <a:cs typeface="Proxima Nova"/>
                <a:sym typeface="Proxima Nova"/>
              </a:rPr>
              <a:t>DaaS</a:t>
            </a:r>
            <a:endParaRPr sz="2400">
              <a:latin typeface="Proxima Nova"/>
              <a:ea typeface="Proxima Nova"/>
              <a:cs typeface="Proxima Nova"/>
              <a:sym typeface="Proxima Nova"/>
            </a:endParaRPr>
          </a:p>
          <a:p>
            <a:endParaRPr sz="2400">
              <a:latin typeface="Proxima Nova"/>
              <a:ea typeface="Proxima Nova"/>
              <a:cs typeface="Proxima Nova"/>
              <a:sym typeface="Proxima Nova"/>
            </a:endParaRPr>
          </a:p>
        </p:txBody>
      </p:sp>
      <p:pic>
        <p:nvPicPr>
          <p:cNvPr id="252" name="Google Shape;252;p37"/>
          <p:cNvPicPr preferRelativeResize="0"/>
          <p:nvPr/>
        </p:nvPicPr>
        <p:blipFill>
          <a:blip r:embed="rId3">
            <a:alphaModFix/>
          </a:blip>
          <a:stretch>
            <a:fillRect/>
          </a:stretch>
        </p:blipFill>
        <p:spPr>
          <a:xfrm>
            <a:off x="5019633" y="1402968"/>
            <a:ext cx="7172379" cy="4032633"/>
          </a:xfrm>
          <a:prstGeom prst="rect">
            <a:avLst/>
          </a:prstGeom>
          <a:noFill/>
          <a:ln>
            <a:noFill/>
          </a:ln>
        </p:spPr>
      </p:pic>
      <p:pic>
        <p:nvPicPr>
          <p:cNvPr id="253" name="Google Shape;253;p37"/>
          <p:cNvPicPr preferRelativeResize="0"/>
          <p:nvPr/>
        </p:nvPicPr>
        <p:blipFill rotWithShape="1">
          <a:blip r:embed="rId4">
            <a:alphaModFix/>
          </a:blip>
          <a:srcRect l="25301" t="36281" r="25252" b="48821"/>
          <a:stretch/>
        </p:blipFill>
        <p:spPr>
          <a:xfrm>
            <a:off x="6004933" y="335352"/>
            <a:ext cx="6028569" cy="1021633"/>
          </a:xfrm>
          <a:prstGeom prst="rect">
            <a:avLst/>
          </a:prstGeom>
          <a:noFill/>
          <a:ln>
            <a:noFill/>
          </a:ln>
        </p:spPr>
      </p:pic>
      <p:sp>
        <p:nvSpPr>
          <p:cNvPr id="254" name="Google Shape;254;p37"/>
          <p:cNvSpPr txBox="1"/>
          <p:nvPr/>
        </p:nvSpPr>
        <p:spPr>
          <a:xfrm>
            <a:off x="990600" y="3947781"/>
            <a:ext cx="4029033"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Data as a Service</a:t>
            </a:r>
            <a:endParaRPr sz="2400" dirty="0">
              <a:latin typeface="Proxima Nova"/>
              <a:ea typeface="Proxima Nova"/>
              <a:cs typeface="Proxima Nova"/>
              <a:sym typeface="Proxima Nova"/>
            </a:endParaRPr>
          </a:p>
        </p:txBody>
      </p:sp>
      <p:sp>
        <p:nvSpPr>
          <p:cNvPr id="255" name="Google Shape;255;p37"/>
          <p:cNvSpPr txBox="1"/>
          <p:nvPr/>
        </p:nvSpPr>
        <p:spPr>
          <a:xfrm>
            <a:off x="132144" y="5682913"/>
            <a:ext cx="11745578" cy="553957"/>
          </a:xfrm>
          <a:prstGeom prst="rect">
            <a:avLst/>
          </a:prstGeom>
          <a:noFill/>
          <a:ln>
            <a:noFill/>
          </a:ln>
        </p:spPr>
        <p:txBody>
          <a:bodyPr spcFirstLastPara="1" wrap="square" lIns="121900" tIns="121900" rIns="121900" bIns="121900" anchor="t" anchorCtr="0">
            <a:spAutoFit/>
          </a:bodyPr>
          <a:lstStyle/>
          <a:p>
            <a:r>
              <a:rPr lang="it" sz="2000" u="sng" dirty="0">
                <a:solidFill>
                  <a:schemeClr val="hlink"/>
                </a:solidFill>
                <a:latin typeface="Proxima Nova"/>
                <a:ea typeface="Proxima Nova"/>
                <a:cs typeface="Proxima Nova"/>
                <a:sym typeface="Proxima Nova"/>
                <a:hlinkClick r:id="rId5"/>
              </a:rPr>
              <a:t>https://www.bmc.com/blogs/saas-vs-paas-vs-iaas-whats-the-difference-and-how-to-choose/</a:t>
            </a:r>
            <a:endParaRPr sz="2000" dirty="0">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C05F49-0D02-994D-ACB8-3116D2EA1C42}"/>
              </a:ext>
            </a:extLst>
          </p:cNvPr>
          <p:cNvSpPr>
            <a:spLocks noGrp="1"/>
          </p:cNvSpPr>
          <p:nvPr>
            <p:ph type="title"/>
          </p:nvPr>
        </p:nvSpPr>
        <p:spPr/>
        <p:txBody>
          <a:bodyPr/>
          <a:lstStyle/>
          <a:p>
            <a:r>
              <a:rPr lang="it-IT" dirty="0"/>
              <a:t>Dati e Metadati</a:t>
            </a:r>
          </a:p>
        </p:txBody>
      </p:sp>
      <p:sp>
        <p:nvSpPr>
          <p:cNvPr id="3" name="Segnaposto testo 2">
            <a:extLst>
              <a:ext uri="{FF2B5EF4-FFF2-40B4-BE49-F238E27FC236}">
                <a16:creationId xmlns:a16="http://schemas.microsoft.com/office/drawing/2014/main" id="{6D0072E2-2FF9-B341-BBA4-8E18C46CE341}"/>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124301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Definizione di Dato</a:t>
            </a:r>
            <a:endParaRPr/>
          </a:p>
        </p:txBody>
      </p:sp>
      <p:sp>
        <p:nvSpPr>
          <p:cNvPr id="266" name="Google Shape;266;p39"/>
          <p:cNvSpPr txBox="1">
            <a:spLocks noGrp="1"/>
          </p:cNvSpPr>
          <p:nvPr>
            <p:ph idx="1"/>
          </p:nvPr>
        </p:nvSpPr>
        <p:spPr>
          <a:prstGeom prst="rect">
            <a:avLst/>
          </a:prstGeom>
        </p:spPr>
        <p:txBody>
          <a:bodyPr spcFirstLastPara="1" vert="horz" wrap="square" lIns="121900" tIns="121900" rIns="121900" bIns="121900" rtlCol="0" anchor="t" anchorCtr="0">
            <a:normAutofit/>
          </a:bodyPr>
          <a:lstStyle/>
          <a:p>
            <a:pPr marL="0" indent="0" algn="just">
              <a:buNone/>
            </a:pPr>
            <a:r>
              <a:rPr lang="it" dirty="0"/>
              <a:t>Un dato (dal latino datum che significa dono, cosa data) è una descrizione elementare codificata di un'informazione, un'entità, di un fenomeno, di una transazione, di un avvenimento o di altro.</a:t>
            </a:r>
            <a:endParaRPr dirty="0"/>
          </a:p>
          <a:p>
            <a:pPr marL="0" indent="0" algn="just">
              <a:spcBef>
                <a:spcPts val="1600"/>
              </a:spcBef>
              <a:spcAft>
                <a:spcPts val="1600"/>
              </a:spcAft>
              <a:buNone/>
            </a:pPr>
            <a:r>
              <a:rPr lang="it" dirty="0"/>
              <a:t>Un dato (in informatica) può avere dimensione da 1 bit (booleano) sino a migliaia di byte.</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Definizione di Metadato</a:t>
            </a:r>
            <a:endParaRPr/>
          </a:p>
        </p:txBody>
      </p:sp>
      <p:sp>
        <p:nvSpPr>
          <p:cNvPr id="272" name="Google Shape;272;p40"/>
          <p:cNvSpPr txBox="1">
            <a:spLocks noGrp="1"/>
          </p:cNvSpPr>
          <p:nvPr>
            <p:ph idx="1"/>
          </p:nvPr>
        </p:nvSpPr>
        <p:spPr>
          <a:prstGeom prst="rect">
            <a:avLst/>
          </a:prstGeom>
        </p:spPr>
        <p:txBody>
          <a:bodyPr spcFirstLastPara="1" vert="horz" wrap="square" lIns="121900" tIns="121900" rIns="121900" bIns="121900" rtlCol="0" anchor="t" anchorCtr="0">
            <a:normAutofit lnSpcReduction="10000"/>
          </a:bodyPr>
          <a:lstStyle/>
          <a:p>
            <a:pPr marL="0" indent="0" algn="just">
              <a:buNone/>
            </a:pPr>
            <a:r>
              <a:rPr lang="it" dirty="0"/>
              <a:t>il </a:t>
            </a:r>
            <a:r>
              <a:rPr lang="it" b="1" dirty="0"/>
              <a:t>metadato</a:t>
            </a:r>
            <a:r>
              <a:rPr lang="it" dirty="0"/>
              <a:t> è, letteralmente, "(dato) per mezzo di un (altro) dato", è un'informazione che descrive un insieme di dati.</a:t>
            </a:r>
            <a:endParaRPr dirty="0"/>
          </a:p>
          <a:p>
            <a:pPr marL="0" indent="0">
              <a:spcBef>
                <a:spcPts val="1600"/>
              </a:spcBef>
              <a:buNone/>
            </a:pPr>
            <a:r>
              <a:rPr lang="it" dirty="0"/>
              <a:t>Un esempio tipico di metadati è costituito dalla scheda del catalogo di una biblioteca, la quale contiene informazioni circa il contenuto e la posizione di un libro, cioè dati riguardanti più dati che si riferiscono al libro. Un altro contenuto tipico dei metadati può essere la fonte o l'autore dell'insieme di dati descritto, oppure le modalità d'accesso con le eventuali limitazioni.</a:t>
            </a:r>
            <a:endParaRPr dirty="0"/>
          </a:p>
          <a:p>
            <a:pPr marL="0" indent="0">
              <a:spcBef>
                <a:spcPts val="1600"/>
              </a:spcBef>
              <a:spcAft>
                <a:spcPts val="1600"/>
              </a:spcAft>
              <a:buNone/>
            </a:pPr>
            <a:r>
              <a:rPr lang="it" dirty="0"/>
              <a:t>Un metadato può essere anche un dato aggiunto all'insieme delle informazioni per altri scopi. Ad esempio, se alla scheda del libro della biblioteca aggiungo un ID, ossia un identificatore univoco, quest'ultimo è un metadato.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FA87DA-1827-A643-BFEB-DBD0022C91CB}"/>
              </a:ext>
            </a:extLst>
          </p:cNvPr>
          <p:cNvSpPr>
            <a:spLocks noGrp="1"/>
          </p:cNvSpPr>
          <p:nvPr>
            <p:ph type="title"/>
          </p:nvPr>
        </p:nvSpPr>
        <p:spPr/>
        <p:txBody>
          <a:bodyPr/>
          <a:lstStyle/>
          <a:p>
            <a:r>
              <a:rPr lang="en-US" dirty="0" err="1"/>
              <a:t>Panoramica</a:t>
            </a:r>
            <a:r>
              <a:rPr lang="en-US" dirty="0"/>
              <a:t> del Corso</a:t>
            </a:r>
          </a:p>
        </p:txBody>
      </p:sp>
      <p:sp>
        <p:nvSpPr>
          <p:cNvPr id="3" name="Google Shape;82;p17">
            <a:extLst>
              <a:ext uri="{FF2B5EF4-FFF2-40B4-BE49-F238E27FC236}">
                <a16:creationId xmlns:a16="http://schemas.microsoft.com/office/drawing/2014/main" id="{DA0122F1-8335-794F-9226-47EEE1897AA3}"/>
              </a:ext>
            </a:extLst>
          </p:cNvPr>
          <p:cNvSpPr txBox="1">
            <a:spLocks/>
          </p:cNvSpPr>
          <p:nvPr/>
        </p:nvSpPr>
        <p:spPr>
          <a:xfrm>
            <a:off x="415600" y="1273743"/>
            <a:ext cx="2999600" cy="3134400"/>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b="1" dirty="0" err="1"/>
              <a:t>Cloud</a:t>
            </a:r>
            <a:endParaRPr lang="it-IT" sz="2400" b="1" dirty="0"/>
          </a:p>
          <a:p>
            <a:pPr marL="0" indent="0">
              <a:spcBef>
                <a:spcPts val="1600"/>
              </a:spcBef>
              <a:buFont typeface="Arial" panose="020B0604020202020204" pitchFamily="34" charset="0"/>
              <a:buNone/>
            </a:pPr>
            <a:r>
              <a:rPr lang="it-IT" dirty="0"/>
              <a:t>Struttura del </a:t>
            </a:r>
            <a:r>
              <a:rPr lang="it-IT" dirty="0" err="1"/>
              <a:t>Cloud</a:t>
            </a:r>
            <a:endParaRPr lang="it-IT" dirty="0"/>
          </a:p>
          <a:p>
            <a:pPr marL="0" indent="0">
              <a:spcBef>
                <a:spcPts val="1600"/>
              </a:spcBef>
              <a:buFont typeface="Arial" panose="020B0604020202020204" pitchFamily="34" charset="0"/>
              <a:buNone/>
            </a:pPr>
            <a:r>
              <a:rPr lang="it-IT" dirty="0"/>
              <a:t>Dati nel </a:t>
            </a:r>
            <a:r>
              <a:rPr lang="it-IT" dirty="0" err="1"/>
              <a:t>Cloud</a:t>
            </a:r>
            <a:endParaRPr lang="it-IT" dirty="0"/>
          </a:p>
          <a:p>
            <a:pPr marL="0" indent="0">
              <a:spcBef>
                <a:spcPts val="1600"/>
              </a:spcBef>
              <a:spcAft>
                <a:spcPts val="1600"/>
              </a:spcAft>
              <a:buFont typeface="Arial" panose="020B0604020202020204" pitchFamily="34" charset="0"/>
              <a:buNone/>
            </a:pPr>
            <a:r>
              <a:rPr lang="it-IT" dirty="0"/>
              <a:t>Calcolo nel </a:t>
            </a:r>
            <a:r>
              <a:rPr lang="it-IT" dirty="0" err="1"/>
              <a:t>Cloud</a:t>
            </a:r>
            <a:endParaRPr lang="it-IT" dirty="0"/>
          </a:p>
        </p:txBody>
      </p:sp>
      <p:sp>
        <p:nvSpPr>
          <p:cNvPr id="4" name="Google Shape;83;p17">
            <a:extLst>
              <a:ext uri="{FF2B5EF4-FFF2-40B4-BE49-F238E27FC236}">
                <a16:creationId xmlns:a16="http://schemas.microsoft.com/office/drawing/2014/main" id="{EFD4F2AF-6CB0-264E-84B8-6C27F160768F}"/>
              </a:ext>
            </a:extLst>
          </p:cNvPr>
          <p:cNvSpPr txBox="1">
            <a:spLocks/>
          </p:cNvSpPr>
          <p:nvPr/>
        </p:nvSpPr>
        <p:spPr>
          <a:xfrm>
            <a:off x="4293733" y="1273743"/>
            <a:ext cx="2999600" cy="3134800"/>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b="1"/>
              <a:t>Dati</a:t>
            </a:r>
          </a:p>
          <a:p>
            <a:pPr marL="0" indent="0">
              <a:spcBef>
                <a:spcPts val="1600"/>
              </a:spcBef>
              <a:buFont typeface="Arial" panose="020B0604020202020204" pitchFamily="34" charset="0"/>
              <a:buNone/>
            </a:pPr>
            <a:r>
              <a:rPr lang="it-IT"/>
              <a:t>Dati e metadati</a:t>
            </a:r>
          </a:p>
          <a:p>
            <a:pPr marL="0" indent="0">
              <a:spcBef>
                <a:spcPts val="1600"/>
              </a:spcBef>
              <a:buFont typeface="Arial" panose="020B0604020202020204" pitchFamily="34" charset="0"/>
              <a:buNone/>
            </a:pPr>
            <a:r>
              <a:rPr lang="it-IT"/>
              <a:t>Archiviazione</a:t>
            </a:r>
          </a:p>
          <a:p>
            <a:pPr marL="0" indent="0">
              <a:spcBef>
                <a:spcPts val="1600"/>
              </a:spcBef>
              <a:spcAft>
                <a:spcPts val="1600"/>
              </a:spcAft>
              <a:buFont typeface="Arial" panose="020B0604020202020204" pitchFamily="34" charset="0"/>
              <a:buNone/>
            </a:pPr>
            <a:r>
              <a:rPr lang="it-IT"/>
              <a:t>DB Relazionali e non</a:t>
            </a:r>
            <a:endParaRPr lang="it-IT" dirty="0"/>
          </a:p>
        </p:txBody>
      </p:sp>
      <p:sp>
        <p:nvSpPr>
          <p:cNvPr id="5" name="Google Shape;84;p17">
            <a:extLst>
              <a:ext uri="{FF2B5EF4-FFF2-40B4-BE49-F238E27FC236}">
                <a16:creationId xmlns:a16="http://schemas.microsoft.com/office/drawing/2014/main" id="{38CE273B-89DC-BD49-BA40-466682B7D26B}"/>
              </a:ext>
            </a:extLst>
          </p:cNvPr>
          <p:cNvSpPr txBox="1">
            <a:spLocks/>
          </p:cNvSpPr>
          <p:nvPr/>
        </p:nvSpPr>
        <p:spPr>
          <a:xfrm>
            <a:off x="8171867" y="1273743"/>
            <a:ext cx="2999600" cy="3134400"/>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b="1"/>
              <a:t>Calcolo</a:t>
            </a:r>
          </a:p>
          <a:p>
            <a:pPr marL="0" indent="0">
              <a:spcBef>
                <a:spcPts val="1600"/>
              </a:spcBef>
              <a:buFont typeface="Arial" panose="020B0604020202020204" pitchFamily="34" charset="0"/>
              <a:buNone/>
            </a:pPr>
            <a:r>
              <a:rPr lang="it-IT"/>
              <a:t>Recupero</a:t>
            </a:r>
          </a:p>
          <a:p>
            <a:pPr marL="0" indent="0">
              <a:spcBef>
                <a:spcPts val="1600"/>
              </a:spcBef>
              <a:buFont typeface="Arial" panose="020B0604020202020204" pitchFamily="34" charset="0"/>
              <a:buNone/>
            </a:pPr>
            <a:r>
              <a:rPr lang="it-IT"/>
              <a:t>Manipolazione</a:t>
            </a:r>
          </a:p>
          <a:p>
            <a:pPr marL="0" indent="0">
              <a:spcBef>
                <a:spcPts val="1600"/>
              </a:spcBef>
              <a:spcAft>
                <a:spcPts val="1600"/>
              </a:spcAft>
              <a:buFont typeface="Arial" panose="020B0604020202020204" pitchFamily="34" charset="0"/>
              <a:buNone/>
            </a:pPr>
            <a:r>
              <a:rPr lang="it-IT"/>
              <a:t>Visualizzazione</a:t>
            </a:r>
            <a:endParaRPr lang="it-IT" dirty="0"/>
          </a:p>
        </p:txBody>
      </p:sp>
      <p:sp>
        <p:nvSpPr>
          <p:cNvPr id="6" name="Google Shape;85;p17">
            <a:extLst>
              <a:ext uri="{FF2B5EF4-FFF2-40B4-BE49-F238E27FC236}">
                <a16:creationId xmlns:a16="http://schemas.microsoft.com/office/drawing/2014/main" id="{6977F6B1-0A37-3645-8C7B-8CE9D112854B}"/>
              </a:ext>
            </a:extLst>
          </p:cNvPr>
          <p:cNvSpPr txBox="1"/>
          <p:nvPr/>
        </p:nvSpPr>
        <p:spPr>
          <a:xfrm>
            <a:off x="316537" y="4119580"/>
            <a:ext cx="5280000" cy="2359580"/>
          </a:xfrm>
          <a:prstGeom prst="rect">
            <a:avLst/>
          </a:prstGeom>
          <a:noFill/>
          <a:ln>
            <a:noFill/>
          </a:ln>
        </p:spPr>
        <p:txBody>
          <a:bodyPr spcFirstLastPara="1" wrap="square" lIns="121900" tIns="121900" rIns="121900" bIns="121900" anchor="t" anchorCtr="0">
            <a:spAutoFit/>
          </a:bodyPr>
          <a:lstStyle/>
          <a:p>
            <a:pPr>
              <a:spcBef>
                <a:spcPts val="1600"/>
              </a:spcBef>
              <a:buSzPts val="1800"/>
            </a:pPr>
            <a:r>
              <a:rPr lang="it" sz="2400" b="1" dirty="0">
                <a:sym typeface="Proxima Nova"/>
              </a:rPr>
              <a:t>Ambiente:</a:t>
            </a:r>
            <a:endParaRPr sz="2400" b="1" dirty="0">
              <a:sym typeface="Proxima Nova"/>
            </a:endParaRPr>
          </a:p>
          <a:p>
            <a:pPr>
              <a:spcBef>
                <a:spcPts val="1600"/>
              </a:spcBef>
              <a:buSzPts val="1800"/>
            </a:pPr>
            <a:r>
              <a:rPr lang="it" sz="2000" dirty="0">
                <a:sym typeface="Proxima Nova"/>
              </a:rPr>
              <a:t>Virtualizzazione e container</a:t>
            </a:r>
            <a:endParaRPr sz="2000" dirty="0">
              <a:sym typeface="Proxima Nova"/>
            </a:endParaRPr>
          </a:p>
          <a:p>
            <a:pPr>
              <a:spcBef>
                <a:spcPts val="1600"/>
              </a:spcBef>
              <a:buSzPts val="1800"/>
            </a:pPr>
            <a:r>
              <a:rPr lang="it" sz="2000" dirty="0">
                <a:sym typeface="Proxima Nova"/>
              </a:rPr>
              <a:t>Microservices</a:t>
            </a:r>
            <a:endParaRPr sz="2000" dirty="0">
              <a:sym typeface="Proxima Nova"/>
            </a:endParaRPr>
          </a:p>
          <a:p>
            <a:pPr>
              <a:spcBef>
                <a:spcPts val="1600"/>
              </a:spcBef>
              <a:buSzPts val="1800"/>
            </a:pPr>
            <a:r>
              <a:rPr lang="it" sz="2000" dirty="0">
                <a:sym typeface="Proxima Nova"/>
              </a:rPr>
              <a:t>DevOps</a:t>
            </a:r>
            <a:endParaRPr sz="2000" dirty="0">
              <a:sym typeface="Proxima Nova"/>
            </a:endParaRPr>
          </a:p>
        </p:txBody>
      </p:sp>
      <p:sp>
        <p:nvSpPr>
          <p:cNvPr id="7" name="Google Shape;86;p17">
            <a:extLst>
              <a:ext uri="{FF2B5EF4-FFF2-40B4-BE49-F238E27FC236}">
                <a16:creationId xmlns:a16="http://schemas.microsoft.com/office/drawing/2014/main" id="{8DBB8F5E-865C-274E-9E8C-CA9F1D8F140A}"/>
              </a:ext>
            </a:extLst>
          </p:cNvPr>
          <p:cNvSpPr txBox="1"/>
          <p:nvPr/>
        </p:nvSpPr>
        <p:spPr>
          <a:xfrm>
            <a:off x="6328928" y="4119580"/>
            <a:ext cx="5280000" cy="2359580"/>
          </a:xfrm>
          <a:prstGeom prst="rect">
            <a:avLst/>
          </a:prstGeom>
          <a:noFill/>
          <a:ln>
            <a:noFill/>
          </a:ln>
        </p:spPr>
        <p:txBody>
          <a:bodyPr spcFirstLastPara="1" wrap="square" lIns="121900" tIns="121900" rIns="121900" bIns="121900" anchor="t" anchorCtr="0">
            <a:spAutoFit/>
          </a:bodyPr>
          <a:lstStyle/>
          <a:p>
            <a:pPr>
              <a:spcBef>
                <a:spcPts val="1600"/>
              </a:spcBef>
              <a:buSzPts val="1800"/>
            </a:pPr>
            <a:r>
              <a:rPr lang="it" sz="2400" b="1" dirty="0">
                <a:sym typeface="Proxima Nova"/>
              </a:rPr>
              <a:t>Programmazione:</a:t>
            </a:r>
            <a:endParaRPr sz="2400" b="1" dirty="0">
              <a:sym typeface="Proxima Nova"/>
            </a:endParaRPr>
          </a:p>
          <a:p>
            <a:pPr>
              <a:spcBef>
                <a:spcPts val="1600"/>
              </a:spcBef>
              <a:buSzPts val="1800"/>
            </a:pPr>
            <a:r>
              <a:rPr lang="it" sz="2000" dirty="0">
                <a:sym typeface="Proxima Nova"/>
              </a:rPr>
              <a:t>Fondamenti di programmazione</a:t>
            </a:r>
            <a:endParaRPr sz="2000" dirty="0">
              <a:sym typeface="Proxima Nova"/>
            </a:endParaRPr>
          </a:p>
          <a:p>
            <a:pPr>
              <a:spcBef>
                <a:spcPts val="1600"/>
              </a:spcBef>
              <a:buSzPts val="1800"/>
            </a:pPr>
            <a:r>
              <a:rPr lang="it" sz="2000" dirty="0">
                <a:sym typeface="Proxima Nova"/>
              </a:rPr>
              <a:t>Python</a:t>
            </a:r>
            <a:endParaRPr sz="2000" dirty="0">
              <a:sym typeface="Proxima Nova"/>
            </a:endParaRPr>
          </a:p>
          <a:p>
            <a:pPr>
              <a:spcBef>
                <a:spcPts val="1600"/>
              </a:spcBef>
              <a:buSzPts val="1800"/>
            </a:pPr>
            <a:r>
              <a:rPr lang="it" sz="2000" dirty="0">
                <a:sym typeface="Proxima Nova"/>
              </a:rPr>
              <a:t>Versioning e Documentazione</a:t>
            </a:r>
            <a:endParaRPr sz="2000" dirty="0">
              <a:sym typeface="Proxima Nova"/>
            </a:endParaRPr>
          </a:p>
        </p:txBody>
      </p:sp>
    </p:spTree>
    <p:extLst>
      <p:ext uri="{BB962C8B-B14F-4D97-AF65-F5344CB8AC3E}">
        <p14:creationId xmlns:p14="http://schemas.microsoft.com/office/powerpoint/2010/main" val="30993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1"/>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278" name="Google Shape;278;p41"/>
          <p:cNvPicPr preferRelativeResize="0"/>
          <p:nvPr/>
        </p:nvPicPr>
        <p:blipFill>
          <a:blip r:embed="rId3">
            <a:alphaModFix/>
          </a:blip>
          <a:stretch>
            <a:fillRect/>
          </a:stretch>
        </p:blipFill>
        <p:spPr>
          <a:xfrm>
            <a:off x="203200" y="1560167"/>
            <a:ext cx="5094632" cy="509463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335" name="Google Shape;335;p47"/>
          <p:cNvPicPr preferRelativeResize="0"/>
          <p:nvPr/>
        </p:nvPicPr>
        <p:blipFill>
          <a:blip r:embed="rId3">
            <a:alphaModFix/>
          </a:blip>
          <a:stretch>
            <a:fillRect/>
          </a:stretch>
        </p:blipFill>
        <p:spPr>
          <a:xfrm>
            <a:off x="203200" y="1560167"/>
            <a:ext cx="5094632" cy="5094632"/>
          </a:xfrm>
          <a:prstGeom prst="rect">
            <a:avLst/>
          </a:prstGeom>
          <a:noFill/>
          <a:ln>
            <a:noFill/>
          </a:ln>
        </p:spPr>
      </p:pic>
      <p:sp>
        <p:nvSpPr>
          <p:cNvPr id="336" name="Google Shape;336;p47"/>
          <p:cNvSpPr txBox="1"/>
          <p:nvPr/>
        </p:nvSpPr>
        <p:spPr>
          <a:xfrm>
            <a:off x="5950000" y="1064252"/>
            <a:ext cx="5826400"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Quale è il dato in questo caso?</a:t>
            </a:r>
            <a:endParaRPr sz="2400" dirty="0">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335" name="Google Shape;335;p47"/>
          <p:cNvPicPr preferRelativeResize="0"/>
          <p:nvPr/>
        </p:nvPicPr>
        <p:blipFill>
          <a:blip r:embed="rId3">
            <a:alphaModFix/>
          </a:blip>
          <a:stretch>
            <a:fillRect/>
          </a:stretch>
        </p:blipFill>
        <p:spPr>
          <a:xfrm>
            <a:off x="203200" y="1560167"/>
            <a:ext cx="5094632" cy="5094632"/>
          </a:xfrm>
          <a:prstGeom prst="rect">
            <a:avLst/>
          </a:prstGeom>
          <a:noFill/>
          <a:ln>
            <a:noFill/>
          </a:ln>
        </p:spPr>
      </p:pic>
      <p:sp>
        <p:nvSpPr>
          <p:cNvPr id="336" name="Google Shape;336;p47"/>
          <p:cNvSpPr txBox="1"/>
          <p:nvPr/>
        </p:nvSpPr>
        <p:spPr>
          <a:xfrm>
            <a:off x="5950000" y="1064252"/>
            <a:ext cx="5826400"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Quale è il dato in questo caso?</a:t>
            </a:r>
            <a:endParaRPr sz="2400" dirty="0">
              <a:latin typeface="Proxima Nova"/>
              <a:ea typeface="Proxima Nova"/>
              <a:cs typeface="Proxima Nova"/>
              <a:sym typeface="Proxima Nova"/>
            </a:endParaRPr>
          </a:p>
        </p:txBody>
      </p:sp>
      <p:sp>
        <p:nvSpPr>
          <p:cNvPr id="337" name="Google Shape;337;p47"/>
          <p:cNvSpPr/>
          <p:nvPr/>
        </p:nvSpPr>
        <p:spPr>
          <a:xfrm>
            <a:off x="3631967" y="3249167"/>
            <a:ext cx="80800" cy="111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052847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335" name="Google Shape;335;p47"/>
          <p:cNvPicPr preferRelativeResize="0"/>
          <p:nvPr/>
        </p:nvPicPr>
        <p:blipFill>
          <a:blip r:embed="rId3">
            <a:alphaModFix/>
          </a:blip>
          <a:stretch>
            <a:fillRect/>
          </a:stretch>
        </p:blipFill>
        <p:spPr>
          <a:xfrm>
            <a:off x="203200" y="1560167"/>
            <a:ext cx="5094632" cy="5094632"/>
          </a:xfrm>
          <a:prstGeom prst="rect">
            <a:avLst/>
          </a:prstGeom>
          <a:noFill/>
          <a:ln>
            <a:noFill/>
          </a:ln>
        </p:spPr>
      </p:pic>
      <p:sp>
        <p:nvSpPr>
          <p:cNvPr id="336" name="Google Shape;336;p47"/>
          <p:cNvSpPr txBox="1"/>
          <p:nvPr/>
        </p:nvSpPr>
        <p:spPr>
          <a:xfrm>
            <a:off x="5950000" y="1064252"/>
            <a:ext cx="5826400"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Quale è il dato in questo caso?</a:t>
            </a:r>
            <a:endParaRPr sz="2400" dirty="0">
              <a:latin typeface="Proxima Nova"/>
              <a:ea typeface="Proxima Nova"/>
              <a:cs typeface="Proxima Nova"/>
              <a:sym typeface="Proxima Nova"/>
            </a:endParaRPr>
          </a:p>
        </p:txBody>
      </p:sp>
      <p:sp>
        <p:nvSpPr>
          <p:cNvPr id="337" name="Google Shape;337;p47"/>
          <p:cNvSpPr/>
          <p:nvPr/>
        </p:nvSpPr>
        <p:spPr>
          <a:xfrm>
            <a:off x="3631967" y="3249167"/>
            <a:ext cx="80800" cy="111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38" name="Google Shape;338;p47"/>
          <p:cNvCxnSpPr>
            <a:stCxn id="337" idx="3"/>
            <a:endCxn id="339" idx="1"/>
          </p:cNvCxnSpPr>
          <p:nvPr/>
        </p:nvCxnSpPr>
        <p:spPr>
          <a:xfrm flipV="1">
            <a:off x="3712767" y="2380400"/>
            <a:ext cx="4035200" cy="924367"/>
          </a:xfrm>
          <a:prstGeom prst="straightConnector1">
            <a:avLst/>
          </a:prstGeom>
          <a:noFill/>
          <a:ln w="9525" cap="flat" cmpd="sng">
            <a:solidFill>
              <a:schemeClr val="accent5"/>
            </a:solidFill>
            <a:prstDash val="solid"/>
            <a:round/>
            <a:headEnd type="none" w="med" len="med"/>
            <a:tailEnd type="none" w="med" len="med"/>
          </a:ln>
        </p:spPr>
      </p:cxnSp>
      <p:cxnSp>
        <p:nvCxnSpPr>
          <p:cNvPr id="340" name="Google Shape;340;p47"/>
          <p:cNvCxnSpPr>
            <a:stCxn id="337" idx="2"/>
            <a:endCxn id="339" idx="2"/>
          </p:cNvCxnSpPr>
          <p:nvPr/>
        </p:nvCxnSpPr>
        <p:spPr>
          <a:xfrm flipV="1">
            <a:off x="3672367" y="3057488"/>
            <a:ext cx="6184600" cy="302879"/>
          </a:xfrm>
          <a:prstGeom prst="straightConnector1">
            <a:avLst/>
          </a:prstGeom>
          <a:noFill/>
          <a:ln w="9525" cap="flat" cmpd="sng">
            <a:solidFill>
              <a:schemeClr val="accent5"/>
            </a:solidFill>
            <a:prstDash val="solid"/>
            <a:round/>
            <a:headEnd type="none" w="med" len="med"/>
            <a:tailEnd type="none" w="med" len="med"/>
          </a:ln>
        </p:spPr>
      </p:cxnSp>
      <p:sp>
        <p:nvSpPr>
          <p:cNvPr id="339" name="Google Shape;339;p47"/>
          <p:cNvSpPr txBox="1"/>
          <p:nvPr/>
        </p:nvSpPr>
        <p:spPr>
          <a:xfrm>
            <a:off x="7747967" y="1703312"/>
            <a:ext cx="4218000" cy="1354176"/>
          </a:xfrm>
          <a:prstGeom prst="rect">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t" anchorCtr="0">
            <a:spAutoFit/>
          </a:bodyPr>
          <a:lstStyle/>
          <a:p>
            <a:r>
              <a:rPr lang="it" sz="2400">
                <a:latin typeface="Proxima Nova"/>
                <a:ea typeface="Proxima Nova"/>
                <a:cs typeface="Proxima Nova"/>
                <a:sym typeface="Proxima Nova"/>
              </a:rPr>
              <a:t>Il pixel è rappresentato come  un numero in virgola mobile a 32 bit.</a:t>
            </a:r>
            <a:endParaRPr sz="2400">
              <a:latin typeface="Proxima Nova"/>
              <a:ea typeface="Proxima Nova"/>
              <a:cs typeface="Proxima Nova"/>
              <a:sym typeface="Proxima Nova"/>
            </a:endParaRPr>
          </a:p>
        </p:txBody>
      </p:sp>
    </p:spTree>
    <p:extLst>
      <p:ext uri="{BB962C8B-B14F-4D97-AF65-F5344CB8AC3E}">
        <p14:creationId xmlns:p14="http://schemas.microsoft.com/office/powerpoint/2010/main" val="3334365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335" name="Google Shape;335;p47"/>
          <p:cNvPicPr preferRelativeResize="0"/>
          <p:nvPr/>
        </p:nvPicPr>
        <p:blipFill>
          <a:blip r:embed="rId3">
            <a:alphaModFix/>
          </a:blip>
          <a:stretch>
            <a:fillRect/>
          </a:stretch>
        </p:blipFill>
        <p:spPr>
          <a:xfrm>
            <a:off x="203200" y="1560167"/>
            <a:ext cx="5094632" cy="5094632"/>
          </a:xfrm>
          <a:prstGeom prst="rect">
            <a:avLst/>
          </a:prstGeom>
          <a:noFill/>
          <a:ln>
            <a:noFill/>
          </a:ln>
        </p:spPr>
      </p:pic>
      <p:sp>
        <p:nvSpPr>
          <p:cNvPr id="336" name="Google Shape;336;p47"/>
          <p:cNvSpPr txBox="1"/>
          <p:nvPr/>
        </p:nvSpPr>
        <p:spPr>
          <a:xfrm>
            <a:off x="5950000" y="1064252"/>
            <a:ext cx="5826400"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Quale è il dato in questo caso?</a:t>
            </a:r>
            <a:endParaRPr sz="2400" dirty="0">
              <a:latin typeface="Proxima Nova"/>
              <a:ea typeface="Proxima Nova"/>
              <a:cs typeface="Proxima Nova"/>
              <a:sym typeface="Proxima Nova"/>
            </a:endParaRPr>
          </a:p>
        </p:txBody>
      </p:sp>
      <p:sp>
        <p:nvSpPr>
          <p:cNvPr id="337" name="Google Shape;337;p47"/>
          <p:cNvSpPr/>
          <p:nvPr/>
        </p:nvSpPr>
        <p:spPr>
          <a:xfrm>
            <a:off x="3631967" y="3249167"/>
            <a:ext cx="80800" cy="111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38" name="Google Shape;338;p47"/>
          <p:cNvCxnSpPr>
            <a:stCxn id="337" idx="3"/>
            <a:endCxn id="339" idx="1"/>
          </p:cNvCxnSpPr>
          <p:nvPr/>
        </p:nvCxnSpPr>
        <p:spPr>
          <a:xfrm flipV="1">
            <a:off x="3712767" y="2380400"/>
            <a:ext cx="4035200" cy="924367"/>
          </a:xfrm>
          <a:prstGeom prst="straightConnector1">
            <a:avLst/>
          </a:prstGeom>
          <a:noFill/>
          <a:ln w="9525" cap="flat" cmpd="sng">
            <a:solidFill>
              <a:schemeClr val="accent5"/>
            </a:solidFill>
            <a:prstDash val="solid"/>
            <a:round/>
            <a:headEnd type="none" w="med" len="med"/>
            <a:tailEnd type="none" w="med" len="med"/>
          </a:ln>
        </p:spPr>
      </p:cxnSp>
      <p:cxnSp>
        <p:nvCxnSpPr>
          <p:cNvPr id="340" name="Google Shape;340;p47"/>
          <p:cNvCxnSpPr>
            <a:stCxn id="337" idx="2"/>
            <a:endCxn id="339" idx="2"/>
          </p:cNvCxnSpPr>
          <p:nvPr/>
        </p:nvCxnSpPr>
        <p:spPr>
          <a:xfrm flipV="1">
            <a:off x="3672367" y="3057488"/>
            <a:ext cx="6184600" cy="302879"/>
          </a:xfrm>
          <a:prstGeom prst="straightConnector1">
            <a:avLst/>
          </a:prstGeom>
          <a:noFill/>
          <a:ln w="9525" cap="flat" cmpd="sng">
            <a:solidFill>
              <a:schemeClr val="accent5"/>
            </a:solidFill>
            <a:prstDash val="solid"/>
            <a:round/>
            <a:headEnd type="none" w="med" len="med"/>
            <a:tailEnd type="none" w="med" len="med"/>
          </a:ln>
        </p:spPr>
      </p:cxnSp>
      <p:sp>
        <p:nvSpPr>
          <p:cNvPr id="339" name="Google Shape;339;p47"/>
          <p:cNvSpPr txBox="1"/>
          <p:nvPr/>
        </p:nvSpPr>
        <p:spPr>
          <a:xfrm>
            <a:off x="7747967" y="1703312"/>
            <a:ext cx="4218000" cy="1354176"/>
          </a:xfrm>
          <a:prstGeom prst="rect">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t" anchorCtr="0">
            <a:spAutoFit/>
          </a:bodyPr>
          <a:lstStyle/>
          <a:p>
            <a:r>
              <a:rPr lang="it" sz="2400">
                <a:latin typeface="Proxima Nova"/>
                <a:ea typeface="Proxima Nova"/>
                <a:cs typeface="Proxima Nova"/>
                <a:sym typeface="Proxima Nova"/>
              </a:rPr>
              <a:t>Il pixel è rappresentato come  un numero in virgola mobile a 32 bit.</a:t>
            </a:r>
            <a:endParaRPr sz="2400">
              <a:latin typeface="Proxima Nova"/>
              <a:ea typeface="Proxima Nova"/>
              <a:cs typeface="Proxima Nova"/>
              <a:sym typeface="Proxima Nova"/>
            </a:endParaRPr>
          </a:p>
        </p:txBody>
      </p:sp>
      <p:sp>
        <p:nvSpPr>
          <p:cNvPr id="341" name="Google Shape;341;p47"/>
          <p:cNvSpPr txBox="1"/>
          <p:nvPr/>
        </p:nvSpPr>
        <p:spPr>
          <a:xfrm>
            <a:off x="5950000" y="3237650"/>
            <a:ext cx="2248778"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Ha significato?</a:t>
            </a:r>
            <a:endParaRPr sz="2400" dirty="0">
              <a:latin typeface="Proxima Nova"/>
              <a:ea typeface="Proxima Nova"/>
              <a:cs typeface="Proxima Nova"/>
              <a:sym typeface="Proxima Nova"/>
            </a:endParaRPr>
          </a:p>
        </p:txBody>
      </p:sp>
    </p:spTree>
    <p:extLst>
      <p:ext uri="{BB962C8B-B14F-4D97-AF65-F5344CB8AC3E}">
        <p14:creationId xmlns:p14="http://schemas.microsoft.com/office/powerpoint/2010/main" val="2249065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335" name="Google Shape;335;p47"/>
          <p:cNvPicPr preferRelativeResize="0"/>
          <p:nvPr/>
        </p:nvPicPr>
        <p:blipFill>
          <a:blip r:embed="rId3">
            <a:alphaModFix/>
          </a:blip>
          <a:stretch>
            <a:fillRect/>
          </a:stretch>
        </p:blipFill>
        <p:spPr>
          <a:xfrm>
            <a:off x="203200" y="1560167"/>
            <a:ext cx="5094632" cy="5094632"/>
          </a:xfrm>
          <a:prstGeom prst="rect">
            <a:avLst/>
          </a:prstGeom>
          <a:noFill/>
          <a:ln>
            <a:noFill/>
          </a:ln>
        </p:spPr>
      </p:pic>
      <p:sp>
        <p:nvSpPr>
          <p:cNvPr id="336" name="Google Shape;336;p47"/>
          <p:cNvSpPr txBox="1"/>
          <p:nvPr/>
        </p:nvSpPr>
        <p:spPr>
          <a:xfrm>
            <a:off x="5950000" y="1064252"/>
            <a:ext cx="5826400"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Quale è il dato in questo caso?</a:t>
            </a:r>
            <a:endParaRPr sz="2400" dirty="0">
              <a:latin typeface="Proxima Nova"/>
              <a:ea typeface="Proxima Nova"/>
              <a:cs typeface="Proxima Nova"/>
              <a:sym typeface="Proxima Nova"/>
            </a:endParaRPr>
          </a:p>
        </p:txBody>
      </p:sp>
      <p:sp>
        <p:nvSpPr>
          <p:cNvPr id="337" name="Google Shape;337;p47"/>
          <p:cNvSpPr/>
          <p:nvPr/>
        </p:nvSpPr>
        <p:spPr>
          <a:xfrm>
            <a:off x="3631967" y="3249167"/>
            <a:ext cx="80800" cy="111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38" name="Google Shape;338;p47"/>
          <p:cNvCxnSpPr>
            <a:stCxn id="337" idx="3"/>
            <a:endCxn id="339" idx="1"/>
          </p:cNvCxnSpPr>
          <p:nvPr/>
        </p:nvCxnSpPr>
        <p:spPr>
          <a:xfrm flipV="1">
            <a:off x="3712767" y="2380400"/>
            <a:ext cx="4035200" cy="924367"/>
          </a:xfrm>
          <a:prstGeom prst="straightConnector1">
            <a:avLst/>
          </a:prstGeom>
          <a:noFill/>
          <a:ln w="9525" cap="flat" cmpd="sng">
            <a:solidFill>
              <a:schemeClr val="accent5"/>
            </a:solidFill>
            <a:prstDash val="solid"/>
            <a:round/>
            <a:headEnd type="none" w="med" len="med"/>
            <a:tailEnd type="none" w="med" len="med"/>
          </a:ln>
        </p:spPr>
      </p:cxnSp>
      <p:cxnSp>
        <p:nvCxnSpPr>
          <p:cNvPr id="340" name="Google Shape;340;p47"/>
          <p:cNvCxnSpPr>
            <a:stCxn id="337" idx="2"/>
            <a:endCxn id="339" idx="2"/>
          </p:cNvCxnSpPr>
          <p:nvPr/>
        </p:nvCxnSpPr>
        <p:spPr>
          <a:xfrm flipV="1">
            <a:off x="3672367" y="3057488"/>
            <a:ext cx="6184600" cy="302879"/>
          </a:xfrm>
          <a:prstGeom prst="straightConnector1">
            <a:avLst/>
          </a:prstGeom>
          <a:noFill/>
          <a:ln w="9525" cap="flat" cmpd="sng">
            <a:solidFill>
              <a:schemeClr val="accent5"/>
            </a:solidFill>
            <a:prstDash val="solid"/>
            <a:round/>
            <a:headEnd type="none" w="med" len="med"/>
            <a:tailEnd type="none" w="med" len="med"/>
          </a:ln>
        </p:spPr>
      </p:cxnSp>
      <p:sp>
        <p:nvSpPr>
          <p:cNvPr id="339" name="Google Shape;339;p47"/>
          <p:cNvSpPr txBox="1"/>
          <p:nvPr/>
        </p:nvSpPr>
        <p:spPr>
          <a:xfrm>
            <a:off x="7747967" y="1703312"/>
            <a:ext cx="4218000" cy="1354176"/>
          </a:xfrm>
          <a:prstGeom prst="rect">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t" anchorCtr="0">
            <a:spAutoFit/>
          </a:bodyPr>
          <a:lstStyle/>
          <a:p>
            <a:r>
              <a:rPr lang="it" sz="2400">
                <a:latin typeface="Proxima Nova"/>
                <a:ea typeface="Proxima Nova"/>
                <a:cs typeface="Proxima Nova"/>
                <a:sym typeface="Proxima Nova"/>
              </a:rPr>
              <a:t>Il pixel è rappresentato come  un numero in virgola mobile a 32 bit.</a:t>
            </a:r>
            <a:endParaRPr sz="2400">
              <a:latin typeface="Proxima Nova"/>
              <a:ea typeface="Proxima Nova"/>
              <a:cs typeface="Proxima Nova"/>
              <a:sym typeface="Proxima Nova"/>
            </a:endParaRPr>
          </a:p>
        </p:txBody>
      </p:sp>
      <p:sp>
        <p:nvSpPr>
          <p:cNvPr id="341" name="Google Shape;341;p47"/>
          <p:cNvSpPr txBox="1"/>
          <p:nvPr/>
        </p:nvSpPr>
        <p:spPr>
          <a:xfrm>
            <a:off x="5950000" y="3237650"/>
            <a:ext cx="2248778"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Ha significato?</a:t>
            </a:r>
            <a:endParaRPr sz="2400" dirty="0">
              <a:latin typeface="Proxima Nova"/>
              <a:ea typeface="Proxima Nova"/>
              <a:cs typeface="Proxima Nova"/>
              <a:sym typeface="Proxima Nova"/>
            </a:endParaRPr>
          </a:p>
        </p:txBody>
      </p:sp>
      <p:sp>
        <p:nvSpPr>
          <p:cNvPr id="343" name="Google Shape;343;p47"/>
          <p:cNvSpPr txBox="1"/>
          <p:nvPr/>
        </p:nvSpPr>
        <p:spPr>
          <a:xfrm>
            <a:off x="8198778" y="3237650"/>
            <a:ext cx="740970" cy="615513"/>
          </a:xfrm>
          <a:prstGeom prst="rect">
            <a:avLst/>
          </a:prstGeom>
          <a:noFill/>
          <a:ln>
            <a:noFill/>
          </a:ln>
        </p:spPr>
        <p:txBody>
          <a:bodyPr spcFirstLastPara="1" wrap="square" lIns="121900" tIns="121900" rIns="121900" bIns="121900" anchor="t" anchorCtr="0">
            <a:spAutoFit/>
          </a:bodyPr>
          <a:lstStyle/>
          <a:p>
            <a:r>
              <a:rPr lang="it" sz="2400" b="1" dirty="0">
                <a:solidFill>
                  <a:srgbClr val="FF0000"/>
                </a:solidFill>
                <a:latin typeface="Proxima Nova"/>
                <a:ea typeface="Proxima Nova"/>
                <a:cs typeface="Proxima Nova"/>
                <a:sym typeface="Proxima Nova"/>
              </a:rPr>
              <a:t>No</a:t>
            </a:r>
            <a:endParaRPr sz="2400" b="1" dirty="0">
              <a:solidFill>
                <a:srgbClr val="FF0000"/>
              </a:solidFill>
              <a:latin typeface="Proxima Nova"/>
              <a:ea typeface="Proxima Nova"/>
              <a:cs typeface="Proxima Nova"/>
              <a:sym typeface="Proxima Nova"/>
            </a:endParaRPr>
          </a:p>
        </p:txBody>
      </p:sp>
    </p:spTree>
    <p:extLst>
      <p:ext uri="{BB962C8B-B14F-4D97-AF65-F5344CB8AC3E}">
        <p14:creationId xmlns:p14="http://schemas.microsoft.com/office/powerpoint/2010/main" val="526390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Dato e Metadato in Planetologia</a:t>
            </a:r>
            <a:endParaRPr/>
          </a:p>
        </p:txBody>
      </p:sp>
      <p:pic>
        <p:nvPicPr>
          <p:cNvPr id="335" name="Google Shape;335;p47"/>
          <p:cNvPicPr preferRelativeResize="0"/>
          <p:nvPr/>
        </p:nvPicPr>
        <p:blipFill>
          <a:blip r:embed="rId3">
            <a:alphaModFix/>
          </a:blip>
          <a:stretch>
            <a:fillRect/>
          </a:stretch>
        </p:blipFill>
        <p:spPr>
          <a:xfrm>
            <a:off x="203200" y="1560167"/>
            <a:ext cx="5094632" cy="5094632"/>
          </a:xfrm>
          <a:prstGeom prst="rect">
            <a:avLst/>
          </a:prstGeom>
          <a:noFill/>
          <a:ln>
            <a:noFill/>
          </a:ln>
        </p:spPr>
      </p:pic>
      <p:sp>
        <p:nvSpPr>
          <p:cNvPr id="336" name="Google Shape;336;p47"/>
          <p:cNvSpPr txBox="1"/>
          <p:nvPr/>
        </p:nvSpPr>
        <p:spPr>
          <a:xfrm>
            <a:off x="5950000" y="1064252"/>
            <a:ext cx="5826400"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Quale è il dato in questo caso?</a:t>
            </a:r>
            <a:endParaRPr sz="2400" dirty="0">
              <a:latin typeface="Proxima Nova"/>
              <a:ea typeface="Proxima Nova"/>
              <a:cs typeface="Proxima Nova"/>
              <a:sym typeface="Proxima Nova"/>
            </a:endParaRPr>
          </a:p>
        </p:txBody>
      </p:sp>
      <p:sp>
        <p:nvSpPr>
          <p:cNvPr id="337" name="Google Shape;337;p47"/>
          <p:cNvSpPr/>
          <p:nvPr/>
        </p:nvSpPr>
        <p:spPr>
          <a:xfrm>
            <a:off x="3631967" y="3249167"/>
            <a:ext cx="80800" cy="111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38" name="Google Shape;338;p47"/>
          <p:cNvCxnSpPr>
            <a:stCxn id="337" idx="3"/>
            <a:endCxn id="339" idx="1"/>
          </p:cNvCxnSpPr>
          <p:nvPr/>
        </p:nvCxnSpPr>
        <p:spPr>
          <a:xfrm flipV="1">
            <a:off x="3712767" y="2380400"/>
            <a:ext cx="4035200" cy="924367"/>
          </a:xfrm>
          <a:prstGeom prst="straightConnector1">
            <a:avLst/>
          </a:prstGeom>
          <a:noFill/>
          <a:ln w="9525" cap="flat" cmpd="sng">
            <a:solidFill>
              <a:schemeClr val="accent5"/>
            </a:solidFill>
            <a:prstDash val="solid"/>
            <a:round/>
            <a:headEnd type="none" w="med" len="med"/>
            <a:tailEnd type="none" w="med" len="med"/>
          </a:ln>
        </p:spPr>
      </p:cxnSp>
      <p:cxnSp>
        <p:nvCxnSpPr>
          <p:cNvPr id="340" name="Google Shape;340;p47"/>
          <p:cNvCxnSpPr>
            <a:stCxn id="337" idx="2"/>
            <a:endCxn id="339" idx="2"/>
          </p:cNvCxnSpPr>
          <p:nvPr/>
        </p:nvCxnSpPr>
        <p:spPr>
          <a:xfrm flipV="1">
            <a:off x="3672367" y="3057488"/>
            <a:ext cx="6184600" cy="302879"/>
          </a:xfrm>
          <a:prstGeom prst="straightConnector1">
            <a:avLst/>
          </a:prstGeom>
          <a:noFill/>
          <a:ln w="9525" cap="flat" cmpd="sng">
            <a:solidFill>
              <a:schemeClr val="accent5"/>
            </a:solidFill>
            <a:prstDash val="solid"/>
            <a:round/>
            <a:headEnd type="none" w="med" len="med"/>
            <a:tailEnd type="none" w="med" len="med"/>
          </a:ln>
        </p:spPr>
      </p:cxnSp>
      <p:sp>
        <p:nvSpPr>
          <p:cNvPr id="339" name="Google Shape;339;p47"/>
          <p:cNvSpPr txBox="1"/>
          <p:nvPr/>
        </p:nvSpPr>
        <p:spPr>
          <a:xfrm>
            <a:off x="7747967" y="1703312"/>
            <a:ext cx="4218000" cy="1354176"/>
          </a:xfrm>
          <a:prstGeom prst="rect">
            <a:avLst/>
          </a:prstGeom>
          <a:noFill/>
          <a:ln w="9525" cap="flat" cmpd="sng">
            <a:solidFill>
              <a:schemeClr val="accent5"/>
            </a:solidFill>
            <a:prstDash val="solid"/>
            <a:round/>
            <a:headEnd type="none" w="sm" len="sm"/>
            <a:tailEnd type="none" w="sm" len="sm"/>
          </a:ln>
        </p:spPr>
        <p:txBody>
          <a:bodyPr spcFirstLastPara="1" wrap="square" lIns="121900" tIns="121900" rIns="121900" bIns="121900" anchor="t" anchorCtr="0">
            <a:spAutoFit/>
          </a:bodyPr>
          <a:lstStyle/>
          <a:p>
            <a:r>
              <a:rPr lang="it" sz="2400">
                <a:latin typeface="Proxima Nova"/>
                <a:ea typeface="Proxima Nova"/>
                <a:cs typeface="Proxima Nova"/>
                <a:sym typeface="Proxima Nova"/>
              </a:rPr>
              <a:t>Il pixel è rappresentato come  un numero in virgola mobile a 32 bit.</a:t>
            </a:r>
            <a:endParaRPr sz="2400">
              <a:latin typeface="Proxima Nova"/>
              <a:ea typeface="Proxima Nova"/>
              <a:cs typeface="Proxima Nova"/>
              <a:sym typeface="Proxima Nova"/>
            </a:endParaRPr>
          </a:p>
        </p:txBody>
      </p:sp>
      <p:sp>
        <p:nvSpPr>
          <p:cNvPr id="341" name="Google Shape;341;p47"/>
          <p:cNvSpPr txBox="1"/>
          <p:nvPr/>
        </p:nvSpPr>
        <p:spPr>
          <a:xfrm>
            <a:off x="5950000" y="3237650"/>
            <a:ext cx="2248778"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Ha significato?</a:t>
            </a:r>
            <a:endParaRPr sz="2400" dirty="0">
              <a:latin typeface="Proxima Nova"/>
              <a:ea typeface="Proxima Nova"/>
              <a:cs typeface="Proxima Nova"/>
              <a:sym typeface="Proxima Nova"/>
            </a:endParaRPr>
          </a:p>
        </p:txBody>
      </p:sp>
      <p:sp>
        <p:nvSpPr>
          <p:cNvPr id="342" name="Google Shape;342;p47"/>
          <p:cNvSpPr txBox="1"/>
          <p:nvPr/>
        </p:nvSpPr>
        <p:spPr>
          <a:xfrm>
            <a:off x="6172200" y="3869193"/>
            <a:ext cx="5826400" cy="2831504"/>
          </a:xfrm>
          <a:prstGeom prst="rect">
            <a:avLst/>
          </a:prstGeom>
          <a:noFill/>
          <a:ln>
            <a:noFill/>
          </a:ln>
        </p:spPr>
        <p:txBody>
          <a:bodyPr spcFirstLastPara="1" wrap="square" lIns="121900" tIns="121900" rIns="121900" bIns="121900" anchor="t" anchorCtr="0">
            <a:spAutoFit/>
          </a:bodyPr>
          <a:lstStyle/>
          <a:p>
            <a:pPr algn="just"/>
            <a:r>
              <a:rPr lang="it" sz="2400" dirty="0">
                <a:latin typeface="Proxima Nova"/>
                <a:ea typeface="Proxima Nova"/>
                <a:cs typeface="Proxima Nova"/>
                <a:sym typeface="Proxima Nova"/>
              </a:rPr>
              <a:t>Si ha necessità di conoscere </a:t>
            </a:r>
            <a:endParaRPr sz="2400" dirty="0">
              <a:latin typeface="Proxima Nova"/>
              <a:ea typeface="Proxima Nova"/>
              <a:cs typeface="Proxima Nova"/>
              <a:sym typeface="Proxima Nova"/>
            </a:endParaRPr>
          </a:p>
          <a:p>
            <a:pPr marL="609585" indent="-423323" algn="just">
              <a:buSzPts val="1400"/>
              <a:buFont typeface="Proxima Nova"/>
              <a:buChar char="●"/>
            </a:pPr>
            <a:r>
              <a:rPr lang="it" sz="2400" dirty="0">
                <a:latin typeface="Proxima Nova"/>
                <a:ea typeface="Proxima Nova"/>
                <a:cs typeface="Proxima Nova"/>
                <a:sym typeface="Proxima Nova"/>
              </a:rPr>
              <a:t>illuminazione, </a:t>
            </a:r>
            <a:endParaRPr sz="2400" dirty="0">
              <a:latin typeface="Proxima Nova"/>
              <a:ea typeface="Proxima Nova"/>
              <a:cs typeface="Proxima Nova"/>
              <a:sym typeface="Proxima Nova"/>
            </a:endParaRPr>
          </a:p>
          <a:p>
            <a:pPr marL="609585" indent="-423323" algn="just">
              <a:buSzPts val="1400"/>
              <a:buFont typeface="Proxima Nova"/>
              <a:buChar char="●"/>
            </a:pPr>
            <a:r>
              <a:rPr lang="it" sz="2400" dirty="0">
                <a:latin typeface="Proxima Nova"/>
                <a:ea typeface="Proxima Nova"/>
                <a:cs typeface="Proxima Nova"/>
                <a:sym typeface="Proxima Nova"/>
              </a:rPr>
              <a:t>posizione della cometa, </a:t>
            </a:r>
            <a:endParaRPr sz="2400" dirty="0">
              <a:latin typeface="Proxima Nova"/>
              <a:ea typeface="Proxima Nova"/>
              <a:cs typeface="Proxima Nova"/>
              <a:sym typeface="Proxima Nova"/>
            </a:endParaRPr>
          </a:p>
          <a:p>
            <a:pPr marL="609585" indent="-423323" algn="just">
              <a:buSzPts val="1400"/>
              <a:buFont typeface="Proxima Nova"/>
              <a:buChar char="●"/>
            </a:pPr>
            <a:r>
              <a:rPr lang="it" sz="2400" dirty="0">
                <a:latin typeface="Proxima Nova"/>
                <a:ea typeface="Proxima Nova"/>
                <a:cs typeface="Proxima Nova"/>
                <a:sym typeface="Proxima Nova"/>
              </a:rPr>
              <a:t>posizione dello spacecraft, </a:t>
            </a:r>
            <a:endParaRPr sz="2400" dirty="0">
              <a:latin typeface="Proxima Nova"/>
              <a:ea typeface="Proxima Nova"/>
              <a:cs typeface="Proxima Nova"/>
              <a:sym typeface="Proxima Nova"/>
            </a:endParaRPr>
          </a:p>
          <a:p>
            <a:pPr marL="609585" indent="-423323" algn="just">
              <a:buSzPts val="1400"/>
              <a:buFont typeface="Proxima Nova"/>
              <a:buChar char="●"/>
            </a:pPr>
            <a:r>
              <a:rPr lang="it" sz="2400" dirty="0">
                <a:latin typeface="Proxima Nova"/>
                <a:ea typeface="Proxima Nova"/>
                <a:cs typeface="Proxima Nova"/>
                <a:sym typeface="Proxima Nova"/>
              </a:rPr>
              <a:t>tempi di esposizione, </a:t>
            </a:r>
            <a:endParaRPr sz="2400" dirty="0">
              <a:latin typeface="Proxima Nova"/>
              <a:ea typeface="Proxima Nova"/>
              <a:cs typeface="Proxima Nova"/>
              <a:sym typeface="Proxima Nova"/>
            </a:endParaRPr>
          </a:p>
          <a:p>
            <a:pPr marL="609585" indent="-423323" algn="just">
              <a:buSzPts val="1400"/>
              <a:buFont typeface="Proxima Nova"/>
              <a:buChar char="●"/>
            </a:pPr>
            <a:r>
              <a:rPr lang="it" sz="2400" dirty="0">
                <a:latin typeface="Proxima Nova"/>
                <a:ea typeface="Proxima Nova"/>
                <a:cs typeface="Proxima Nova"/>
                <a:sym typeface="Proxima Nova"/>
              </a:rPr>
              <a:t>modalità di acquisizione, </a:t>
            </a:r>
            <a:endParaRPr sz="2400" dirty="0">
              <a:latin typeface="Proxima Nova"/>
              <a:ea typeface="Proxima Nova"/>
              <a:cs typeface="Proxima Nova"/>
              <a:sym typeface="Proxima Nova"/>
            </a:endParaRPr>
          </a:p>
          <a:p>
            <a:pPr marL="609585" indent="-423323" algn="just">
              <a:buSzPts val="1400"/>
              <a:buFont typeface="Proxima Nova"/>
              <a:buChar char="●"/>
            </a:pPr>
            <a:r>
              <a:rPr lang="it" sz="2400" dirty="0">
                <a:latin typeface="Proxima Nova"/>
                <a:ea typeface="Proxima Nova"/>
                <a:cs typeface="Proxima Nova"/>
                <a:sym typeface="Proxima Nova"/>
              </a:rPr>
              <a:t>georeferenziazione del pixel</a:t>
            </a:r>
            <a:endParaRPr sz="2400" dirty="0">
              <a:latin typeface="Proxima Nova"/>
              <a:ea typeface="Proxima Nova"/>
              <a:cs typeface="Proxima Nova"/>
              <a:sym typeface="Proxima Nova"/>
            </a:endParaRPr>
          </a:p>
        </p:txBody>
      </p:sp>
      <p:sp>
        <p:nvSpPr>
          <p:cNvPr id="343" name="Google Shape;343;p47"/>
          <p:cNvSpPr txBox="1"/>
          <p:nvPr/>
        </p:nvSpPr>
        <p:spPr>
          <a:xfrm>
            <a:off x="8198778" y="3237650"/>
            <a:ext cx="740970" cy="615513"/>
          </a:xfrm>
          <a:prstGeom prst="rect">
            <a:avLst/>
          </a:prstGeom>
          <a:noFill/>
          <a:ln>
            <a:noFill/>
          </a:ln>
        </p:spPr>
        <p:txBody>
          <a:bodyPr spcFirstLastPara="1" wrap="square" lIns="121900" tIns="121900" rIns="121900" bIns="121900" anchor="t" anchorCtr="0">
            <a:spAutoFit/>
          </a:bodyPr>
          <a:lstStyle/>
          <a:p>
            <a:r>
              <a:rPr lang="it" sz="2400" b="1" dirty="0">
                <a:solidFill>
                  <a:srgbClr val="FF0000"/>
                </a:solidFill>
                <a:latin typeface="Proxima Nova"/>
                <a:ea typeface="Proxima Nova"/>
                <a:cs typeface="Proxima Nova"/>
                <a:sym typeface="Proxima Nova"/>
              </a:rPr>
              <a:t>No</a:t>
            </a:r>
            <a:endParaRPr sz="2400" b="1" dirty="0">
              <a:solidFill>
                <a:srgbClr val="FF0000"/>
              </a:solidFill>
              <a:latin typeface="Proxima Nova"/>
              <a:ea typeface="Proxima Nova"/>
              <a:cs typeface="Proxima Nova"/>
              <a:sym typeface="Proxima Nova"/>
            </a:endParaRPr>
          </a:p>
        </p:txBody>
      </p:sp>
    </p:spTree>
    <p:extLst>
      <p:ext uri="{BB962C8B-B14F-4D97-AF65-F5344CB8AC3E}">
        <p14:creationId xmlns:p14="http://schemas.microsoft.com/office/powerpoint/2010/main" val="738336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5C0A6-6988-694D-B616-A255EBF85773}"/>
              </a:ext>
            </a:extLst>
          </p:cNvPr>
          <p:cNvSpPr>
            <a:spLocks noGrp="1"/>
          </p:cNvSpPr>
          <p:nvPr>
            <p:ph type="title"/>
          </p:nvPr>
        </p:nvSpPr>
        <p:spPr/>
        <p:txBody>
          <a:bodyPr/>
          <a:lstStyle/>
          <a:p>
            <a:r>
              <a:rPr lang="it-IT" dirty="0"/>
              <a:t>Dati nel </a:t>
            </a:r>
            <a:r>
              <a:rPr lang="it-IT" dirty="0" err="1"/>
              <a:t>Cloud</a:t>
            </a:r>
            <a:endParaRPr lang="it-IT" dirty="0"/>
          </a:p>
        </p:txBody>
      </p:sp>
      <p:sp>
        <p:nvSpPr>
          <p:cNvPr id="3" name="Segnaposto testo 2">
            <a:extLst>
              <a:ext uri="{FF2B5EF4-FFF2-40B4-BE49-F238E27FC236}">
                <a16:creationId xmlns:a16="http://schemas.microsoft.com/office/drawing/2014/main" id="{4D1D2F46-A8DD-C447-BDCE-045CF8BDEC8F}"/>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1894735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9"/>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Dati nel Cloud</a:t>
            </a:r>
            <a:endParaRPr/>
          </a:p>
        </p:txBody>
      </p:sp>
      <p:pic>
        <p:nvPicPr>
          <p:cNvPr id="354" name="Google Shape;354;p49"/>
          <p:cNvPicPr preferRelativeResize="0"/>
          <p:nvPr/>
        </p:nvPicPr>
        <p:blipFill rotWithShape="1">
          <a:blip r:embed="rId3">
            <a:alphaModFix/>
          </a:blip>
          <a:srcRect l="47477" t="36281" r="24729" b="48821"/>
          <a:stretch/>
        </p:blipFill>
        <p:spPr>
          <a:xfrm>
            <a:off x="5563267" y="1293801"/>
            <a:ext cx="3388531" cy="10216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360" name="Google Shape;360;p50"/>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8C63F8-FAB5-0840-ADCB-9A9CCEB6B96F}"/>
              </a:ext>
            </a:extLst>
          </p:cNvPr>
          <p:cNvSpPr>
            <a:spLocks noGrp="1"/>
          </p:cNvSpPr>
          <p:nvPr>
            <p:ph type="title"/>
          </p:nvPr>
        </p:nvSpPr>
        <p:spPr/>
        <p:txBody>
          <a:bodyPr/>
          <a:lstStyle/>
          <a:p>
            <a:r>
              <a:rPr lang="en-US" dirty="0"/>
              <a:t>Tools</a:t>
            </a:r>
          </a:p>
        </p:txBody>
      </p:sp>
      <p:sp>
        <p:nvSpPr>
          <p:cNvPr id="3" name="Segnaposto contenuto 2">
            <a:extLst>
              <a:ext uri="{FF2B5EF4-FFF2-40B4-BE49-F238E27FC236}">
                <a16:creationId xmlns:a16="http://schemas.microsoft.com/office/drawing/2014/main" id="{50818F36-AAD9-5B45-AFEB-A8A4CDBE0709}"/>
              </a:ext>
            </a:extLst>
          </p:cNvPr>
          <p:cNvSpPr>
            <a:spLocks noGrp="1"/>
          </p:cNvSpPr>
          <p:nvPr>
            <p:ph idx="1"/>
          </p:nvPr>
        </p:nvSpPr>
        <p:spPr/>
        <p:txBody>
          <a:bodyPr/>
          <a:lstStyle/>
          <a:p>
            <a:r>
              <a:rPr lang="it-IT" dirty="0"/>
              <a:t>La presentazione e gli esempi del corso sono su </a:t>
            </a:r>
            <a:r>
              <a:rPr lang="it-IT" dirty="0" err="1"/>
              <a:t>GitHub</a:t>
            </a:r>
            <a:r>
              <a:rPr lang="it-IT" dirty="0"/>
              <a:t>:</a:t>
            </a:r>
          </a:p>
          <a:p>
            <a:pPr marL="320040" lvl="2" indent="0">
              <a:buNone/>
            </a:pPr>
            <a:r>
              <a:rPr lang="it-IT" dirty="0">
                <a:hlinkClick r:id="rId2"/>
              </a:rPr>
              <a:t>https://github.com/RomoloPoliti-INAF/PhDCourse2022</a:t>
            </a:r>
            <a:endParaRPr lang="it-IT" dirty="0"/>
          </a:p>
          <a:p>
            <a:r>
              <a:rPr lang="it-IT" dirty="0"/>
              <a:t>Per gli esempi utilizzeremo Python 10.3</a:t>
            </a:r>
          </a:p>
          <a:p>
            <a:r>
              <a:rPr lang="it-IT" dirty="0"/>
              <a:t>Come </a:t>
            </a:r>
            <a:r>
              <a:rPr lang="it-IT" dirty="0" err="1"/>
              <a:t>framework</a:t>
            </a:r>
            <a:r>
              <a:rPr lang="it-IT" dirty="0"/>
              <a:t> di sviluppo Microsoft Visual Studio Code</a:t>
            </a:r>
          </a:p>
          <a:p>
            <a:pPr lvl="1"/>
            <a:r>
              <a:rPr lang="it-IT" dirty="0" err="1">
                <a:hlinkClick r:id="rId3"/>
              </a:rPr>
              <a:t>https</a:t>
            </a:r>
            <a:r>
              <a:rPr lang="it-IT" dirty="0">
                <a:hlinkClick r:id="rId3"/>
              </a:rPr>
              <a:t>://</a:t>
            </a:r>
            <a:r>
              <a:rPr lang="it-IT" dirty="0" err="1">
                <a:hlinkClick r:id="rId3"/>
              </a:rPr>
              <a:t>code.visualstudio.com</a:t>
            </a:r>
            <a:endParaRPr lang="it-IT" dirty="0"/>
          </a:p>
          <a:p>
            <a:pPr lvl="1"/>
            <a:endParaRPr lang="it-IT" dirty="0"/>
          </a:p>
        </p:txBody>
      </p:sp>
    </p:spTree>
    <p:extLst>
      <p:ext uri="{BB962C8B-B14F-4D97-AF65-F5344CB8AC3E}">
        <p14:creationId xmlns:p14="http://schemas.microsoft.com/office/powerpoint/2010/main" val="4000321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1"/>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366" name="Google Shape;366;p51"/>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367" name="Google Shape;367;p51"/>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2"/>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373" name="Google Shape;373;p52"/>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374" name="Google Shape;374;p52"/>
          <p:cNvSpPr txBox="1"/>
          <p:nvPr/>
        </p:nvSpPr>
        <p:spPr>
          <a:xfrm>
            <a:off x="8621031" y="3273198"/>
            <a:ext cx="3842688" cy="301617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000" dirty="0">
                <a:latin typeface="Proxima Nova"/>
                <a:ea typeface="Proxima Nova"/>
                <a:cs typeface="Proxima Nova"/>
                <a:sym typeface="Proxima Nova"/>
              </a:rPr>
              <a:t>Nome</a:t>
            </a:r>
            <a:endParaRPr sz="2000" dirty="0">
              <a:latin typeface="Proxima Nova"/>
              <a:ea typeface="Proxima Nova"/>
              <a:cs typeface="Proxima Nova"/>
              <a:sym typeface="Proxima Nova"/>
            </a:endParaRPr>
          </a:p>
          <a:p>
            <a:pPr marL="609585" indent="-423323">
              <a:buSzPts val="1400"/>
              <a:buFont typeface="Proxima Nova"/>
              <a:buChar char="●"/>
            </a:pPr>
            <a:r>
              <a:rPr lang="it" dirty="0">
                <a:latin typeface="Proxima Nova"/>
                <a:ea typeface="Proxima Nova"/>
                <a:cs typeface="Proxima Nova"/>
                <a:sym typeface="Proxima Nova"/>
              </a:rPr>
              <a:t>Percorso</a:t>
            </a:r>
            <a:r>
              <a:rPr lang="it" sz="2000" dirty="0">
                <a:latin typeface="Proxima Nova"/>
                <a:ea typeface="Proxima Nova"/>
                <a:cs typeface="Proxima Nova"/>
                <a:sym typeface="Proxima Nova"/>
              </a:rPr>
              <a:t> (path)</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Tipo</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Dimensione</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Proprietario (UID, GID)</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Permessi</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Marcature Temporali</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creazione </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modifica</a:t>
            </a:r>
            <a:endParaRPr sz="2000" dirty="0">
              <a:latin typeface="Proxima Nova"/>
              <a:ea typeface="Proxima Nova"/>
              <a:cs typeface="Proxima Nova"/>
              <a:sym typeface="Proxima Nova"/>
            </a:endParaRPr>
          </a:p>
        </p:txBody>
      </p:sp>
      <p:sp>
        <p:nvSpPr>
          <p:cNvPr id="375" name="Google Shape;375;p52"/>
          <p:cNvSpPr/>
          <p:nvPr/>
        </p:nvSpPr>
        <p:spPr>
          <a:xfrm rot="769931">
            <a:off x="6090755" y="2074634"/>
            <a:ext cx="5264000" cy="466377"/>
          </a:xfrm>
          <a:prstGeom prst="rect">
            <a:avLst/>
          </a:prstGeom>
        </p:spPr>
        <p:txBody>
          <a:bodyPr>
            <a:prstTxWarp prst="textPlain">
              <a:avLst/>
            </a:prstTxWarp>
          </a:bodyPr>
          <a:lstStyle/>
          <a:p>
            <a:pPr lvl="0" algn="ctr"/>
            <a:r>
              <a:rPr sz="2400" dirty="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376" name="Google Shape;376;p52"/>
          <p:cNvSpPr/>
          <p:nvPr/>
        </p:nvSpPr>
        <p:spPr>
          <a:xfrm>
            <a:off x="9301259" y="3429000"/>
            <a:ext cx="876400" cy="288800"/>
          </a:xfrm>
          <a:prstGeom prst="rect">
            <a:avLst/>
          </a:prstGeom>
          <a:no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7" name="Google Shape;377;p52"/>
          <p:cNvSpPr/>
          <p:nvPr/>
        </p:nvSpPr>
        <p:spPr>
          <a:xfrm flipH="1">
            <a:off x="201200" y="3348567"/>
            <a:ext cx="8566800" cy="3408000"/>
          </a:xfrm>
          <a:prstGeom prst="rect">
            <a:avLst/>
          </a:prstGeom>
          <a:no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609585" indent="-406390">
              <a:buSzPts val="1200"/>
              <a:buChar char="●"/>
            </a:pPr>
            <a:r>
              <a:rPr lang="it" sz="1600"/>
              <a:t>Tutti i nomi dei </a:t>
            </a:r>
            <a:r>
              <a:rPr lang="it" sz="1600" i="1"/>
              <a:t>file</a:t>
            </a:r>
            <a:r>
              <a:rPr lang="it" sz="1600"/>
              <a:t> sono “Case Sensitive”. Ciò vuol dire che vivek.txt Vivek.txt VIVEK.txt sono tre file differenti.</a:t>
            </a:r>
            <a:endParaRPr sz="1600"/>
          </a:p>
          <a:p>
            <a:pPr marL="609585" indent="-406390">
              <a:buSzPts val="1200"/>
              <a:buChar char="●"/>
            </a:pPr>
            <a:r>
              <a:rPr lang="it" sz="1600"/>
              <a:t>Per i nomi di file si possono usare lettere maiuscole, minuscole ed i simboli “.” (</a:t>
            </a:r>
            <a:r>
              <a:rPr lang="it" sz="1600" i="1"/>
              <a:t>dot</a:t>
            </a:r>
            <a:r>
              <a:rPr lang="it" sz="1600"/>
              <a:t>), e “_” (</a:t>
            </a:r>
            <a:r>
              <a:rPr lang="it" sz="1600" i="1"/>
              <a:t>underscore</a:t>
            </a:r>
            <a:r>
              <a:rPr lang="it" sz="1600"/>
              <a:t>).</a:t>
            </a:r>
            <a:endParaRPr sz="1600"/>
          </a:p>
          <a:p>
            <a:pPr marL="609585" indent="-406390">
              <a:buSzPts val="1200"/>
              <a:buChar char="●"/>
            </a:pPr>
            <a:r>
              <a:rPr lang="it" sz="1600"/>
              <a:t>Possono essere usati anche altri caratteri speciali come “ ” (</a:t>
            </a:r>
            <a:r>
              <a:rPr lang="it" sz="1600" i="1"/>
              <a:t>blank space</a:t>
            </a:r>
            <a:r>
              <a:rPr lang="it" sz="1600"/>
              <a:t>) ma hanno un uso complesso (devono essere quotati) e se ne sconsiglia l’uso.</a:t>
            </a:r>
            <a:endParaRPr sz="1600"/>
          </a:p>
          <a:p>
            <a:pPr marL="609585" indent="-406390">
              <a:buSzPts val="1200"/>
              <a:buChar char="●"/>
            </a:pPr>
            <a:r>
              <a:rPr lang="it" sz="1600"/>
              <a:t>In pratica il nome di un file può contenere qualsiasi carattere escluso “/” (</a:t>
            </a:r>
            <a:r>
              <a:rPr lang="it" sz="1600" i="1"/>
              <a:t>root folder</a:t>
            </a:r>
            <a:r>
              <a:rPr lang="it" sz="1600"/>
              <a:t>) che è riservato come separatore tra file e folder nel </a:t>
            </a:r>
            <a:r>
              <a:rPr lang="it" sz="1600" i="1"/>
              <a:t>pathname</a:t>
            </a:r>
            <a:r>
              <a:rPr lang="it" sz="1600"/>
              <a:t>.</a:t>
            </a:r>
            <a:endParaRPr sz="1600"/>
          </a:p>
          <a:p>
            <a:pPr marL="609585" indent="-406390">
              <a:buSzPts val="1200"/>
              <a:buChar char="●"/>
            </a:pPr>
            <a:r>
              <a:rPr lang="it" sz="1600"/>
              <a:t>Non può essere usato il carattere </a:t>
            </a:r>
            <a:r>
              <a:rPr lang="it" sz="1600" i="1"/>
              <a:t>null</a:t>
            </a:r>
            <a:r>
              <a:rPr lang="it" sz="1600"/>
              <a:t>.</a:t>
            </a:r>
            <a:endParaRPr sz="1600"/>
          </a:p>
          <a:p>
            <a:pPr marL="609585" indent="-406390">
              <a:buSzPts val="1200"/>
              <a:buChar char="●"/>
            </a:pPr>
            <a:r>
              <a:rPr lang="it" sz="1600"/>
              <a:t>L’uso del “.” non è necessario ma aumenta la leggibilità specialmente se usato per identificare l’estensione.</a:t>
            </a:r>
            <a:endParaRPr sz="1600"/>
          </a:p>
          <a:p>
            <a:pPr marL="609585" indent="-406390">
              <a:buSzPts val="1200"/>
              <a:buChar char="●"/>
            </a:pPr>
            <a:r>
              <a:rPr lang="it" sz="1600"/>
              <a:t>Il nome del file è unico all’interno di un folder.</a:t>
            </a:r>
            <a:endParaRPr sz="1600"/>
          </a:p>
          <a:p>
            <a:pPr marL="609585" indent="-406390">
              <a:buSzPts val="1200"/>
              <a:buChar char="●"/>
            </a:pPr>
            <a:r>
              <a:rPr lang="it" sz="1600"/>
              <a:t>In un folder non possono coesistere un folder ed un file con lo stesso nome.</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383" name="Google Shape;383;p53"/>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385" name="Google Shape;385;p53"/>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387" name="Google Shape;387;p53"/>
          <p:cNvSpPr/>
          <p:nvPr/>
        </p:nvSpPr>
        <p:spPr>
          <a:xfrm flipH="1">
            <a:off x="201200" y="3348567"/>
            <a:ext cx="8566800" cy="3408000"/>
          </a:xfrm>
          <a:prstGeom prst="rect">
            <a:avLst/>
          </a:prstGeom>
          <a:no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609585" indent="-406390">
              <a:buSzPts val="1200"/>
              <a:buChar char="●"/>
            </a:pPr>
            <a:r>
              <a:rPr lang="it" sz="1600"/>
              <a:t>Tutti i nomi dei </a:t>
            </a:r>
            <a:r>
              <a:rPr lang="it" sz="1600" i="1"/>
              <a:t>file</a:t>
            </a:r>
            <a:r>
              <a:rPr lang="it" sz="1600"/>
              <a:t> sono “Case Sensitive”. Ciò vuol dire che vivek.txt Vivek.txt VIVEK.txt sono tre file differenti.</a:t>
            </a:r>
            <a:endParaRPr sz="1600"/>
          </a:p>
          <a:p>
            <a:pPr marL="609585" indent="-406390">
              <a:buSzPts val="1200"/>
              <a:buChar char="●"/>
            </a:pPr>
            <a:r>
              <a:rPr lang="it" sz="1600"/>
              <a:t>Per i nomi di file si possono usare lettere maiuscole, minuscole ed i simboli “.” (</a:t>
            </a:r>
            <a:r>
              <a:rPr lang="it" sz="1600" i="1"/>
              <a:t>dot</a:t>
            </a:r>
            <a:r>
              <a:rPr lang="it" sz="1600"/>
              <a:t>), e “_” (</a:t>
            </a:r>
            <a:r>
              <a:rPr lang="it" sz="1600" i="1"/>
              <a:t>underscore</a:t>
            </a:r>
            <a:r>
              <a:rPr lang="it" sz="1600"/>
              <a:t>).</a:t>
            </a:r>
            <a:endParaRPr sz="1600"/>
          </a:p>
          <a:p>
            <a:pPr marL="609585" indent="-406390">
              <a:buSzPts val="1200"/>
              <a:buChar char="●"/>
            </a:pPr>
            <a:r>
              <a:rPr lang="it" sz="1600"/>
              <a:t>Possono essere usati anche altri caratteri speciali come “ ” (</a:t>
            </a:r>
            <a:r>
              <a:rPr lang="it" sz="1600" i="1"/>
              <a:t>blank space</a:t>
            </a:r>
            <a:r>
              <a:rPr lang="it" sz="1600"/>
              <a:t>) ma hanno un uso complesso (devono essere quotati) e se ne sconsiglia l’uso.</a:t>
            </a:r>
            <a:endParaRPr sz="1600"/>
          </a:p>
          <a:p>
            <a:pPr marL="609585" indent="-406390">
              <a:buSzPts val="1200"/>
              <a:buChar char="●"/>
            </a:pPr>
            <a:r>
              <a:rPr lang="it" sz="1600"/>
              <a:t>In pratica il nome di un file può contenere qualsiasi carattere escluso “/” (</a:t>
            </a:r>
            <a:r>
              <a:rPr lang="it" sz="1600" i="1"/>
              <a:t>root folder</a:t>
            </a:r>
            <a:r>
              <a:rPr lang="it" sz="1600"/>
              <a:t>) che è riservato come separatore tra file e folder nel </a:t>
            </a:r>
            <a:r>
              <a:rPr lang="it" sz="1600" i="1"/>
              <a:t>pathname</a:t>
            </a:r>
            <a:r>
              <a:rPr lang="it" sz="1600"/>
              <a:t>.</a:t>
            </a:r>
            <a:endParaRPr sz="1600"/>
          </a:p>
          <a:p>
            <a:pPr marL="609585" indent="-406390">
              <a:buSzPts val="1200"/>
              <a:buChar char="●"/>
            </a:pPr>
            <a:r>
              <a:rPr lang="it" sz="1600"/>
              <a:t>Non può essere usato il carattere </a:t>
            </a:r>
            <a:r>
              <a:rPr lang="it" sz="1600" i="1"/>
              <a:t>null</a:t>
            </a:r>
            <a:r>
              <a:rPr lang="it" sz="1600"/>
              <a:t>.</a:t>
            </a:r>
            <a:endParaRPr sz="1600"/>
          </a:p>
          <a:p>
            <a:pPr marL="609585" indent="-406390">
              <a:buSzPts val="1200"/>
              <a:buChar char="●"/>
            </a:pPr>
            <a:r>
              <a:rPr lang="it" sz="1600"/>
              <a:t>L’uso del “.” non è necessario ma aumenta la leggibilità specialmente se usato per identificare l’estensione.</a:t>
            </a:r>
            <a:endParaRPr sz="1600"/>
          </a:p>
          <a:p>
            <a:pPr marL="609585" indent="-406390">
              <a:buSzPts val="1200"/>
              <a:buChar char="●"/>
            </a:pPr>
            <a:r>
              <a:rPr lang="it" sz="1600"/>
              <a:t>Il nome del file è unico all’interno di un folder.</a:t>
            </a:r>
            <a:endParaRPr sz="1600"/>
          </a:p>
          <a:p>
            <a:pPr marL="609585" indent="-406390">
              <a:buSzPts val="1200"/>
              <a:buChar char="●"/>
            </a:pPr>
            <a:r>
              <a:rPr lang="it" sz="1600"/>
              <a:t>In un folder non possono coesistere un folder ed un file con lo stesso nome.</a:t>
            </a:r>
            <a:endParaRPr sz="1600"/>
          </a:p>
        </p:txBody>
      </p:sp>
      <p:sp>
        <p:nvSpPr>
          <p:cNvPr id="388" name="Google Shape;388;p53"/>
          <p:cNvSpPr txBox="1"/>
          <p:nvPr/>
        </p:nvSpPr>
        <p:spPr>
          <a:xfrm>
            <a:off x="5603157" y="2905820"/>
            <a:ext cx="3119598" cy="523180"/>
          </a:xfrm>
          <a:prstGeom prst="rect">
            <a:avLst/>
          </a:prstGeom>
          <a:noFill/>
          <a:ln>
            <a:noFill/>
          </a:ln>
        </p:spPr>
        <p:txBody>
          <a:bodyPr spcFirstLastPara="1" wrap="square" lIns="121900" tIns="121900" rIns="121900" bIns="121900" anchor="t" anchorCtr="0">
            <a:spAutoFit/>
          </a:bodyPr>
          <a:lstStyle/>
          <a:p>
            <a:pPr algn="r"/>
            <a:r>
              <a:rPr lang="it" b="1" dirty="0">
                <a:latin typeface="Proxima Nova"/>
                <a:ea typeface="Proxima Nova"/>
                <a:cs typeface="Proxima Nova"/>
                <a:sym typeface="Proxima Nova"/>
              </a:rPr>
              <a:t>Max 255</a:t>
            </a:r>
            <a:r>
              <a:rPr lang="it" dirty="0">
                <a:solidFill>
                  <a:srgbClr val="161616"/>
                </a:solidFill>
                <a:highlight>
                  <a:srgbClr val="FFFFFF"/>
                </a:highlight>
              </a:rPr>
              <a:t> </a:t>
            </a:r>
            <a:r>
              <a:rPr lang="it" b="1" dirty="0">
                <a:latin typeface="Proxima Nova"/>
                <a:ea typeface="Proxima Nova"/>
                <a:cs typeface="Proxima Nova"/>
                <a:sym typeface="Proxima Nova"/>
              </a:rPr>
              <a:t>caratteri</a:t>
            </a:r>
            <a:endParaRPr b="1" dirty="0">
              <a:latin typeface="Proxima Nova"/>
              <a:ea typeface="Proxima Nova"/>
              <a:cs typeface="Proxima Nova"/>
              <a:sym typeface="Proxima Nova"/>
            </a:endParaRPr>
          </a:p>
        </p:txBody>
      </p:sp>
      <p:sp>
        <p:nvSpPr>
          <p:cNvPr id="11" name="Google Shape;374;p52">
            <a:extLst>
              <a:ext uri="{FF2B5EF4-FFF2-40B4-BE49-F238E27FC236}">
                <a16:creationId xmlns:a16="http://schemas.microsoft.com/office/drawing/2014/main" id="{1AFBBB66-5BE9-CC99-A8CB-90591D51F8A2}"/>
              </a:ext>
            </a:extLst>
          </p:cNvPr>
          <p:cNvSpPr txBox="1"/>
          <p:nvPr/>
        </p:nvSpPr>
        <p:spPr>
          <a:xfrm>
            <a:off x="8621031" y="3273198"/>
            <a:ext cx="3842688" cy="301617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000" dirty="0">
                <a:latin typeface="Proxima Nova"/>
                <a:ea typeface="Proxima Nova"/>
                <a:cs typeface="Proxima Nova"/>
                <a:sym typeface="Proxima Nova"/>
              </a:rPr>
              <a:t>Nome</a:t>
            </a:r>
            <a:endParaRPr sz="2000" dirty="0">
              <a:latin typeface="Proxima Nova"/>
              <a:ea typeface="Proxima Nova"/>
              <a:cs typeface="Proxima Nova"/>
              <a:sym typeface="Proxima Nova"/>
            </a:endParaRPr>
          </a:p>
          <a:p>
            <a:pPr marL="609585" indent="-423323">
              <a:buSzPts val="1400"/>
              <a:buFont typeface="Proxima Nova"/>
              <a:buChar char="●"/>
            </a:pPr>
            <a:r>
              <a:rPr lang="it" dirty="0">
                <a:latin typeface="Proxima Nova"/>
                <a:ea typeface="Proxima Nova"/>
                <a:cs typeface="Proxima Nova"/>
                <a:sym typeface="Proxima Nova"/>
              </a:rPr>
              <a:t>Percorso</a:t>
            </a:r>
            <a:r>
              <a:rPr lang="it" sz="2000" dirty="0">
                <a:latin typeface="Proxima Nova"/>
                <a:ea typeface="Proxima Nova"/>
                <a:cs typeface="Proxima Nova"/>
                <a:sym typeface="Proxima Nova"/>
              </a:rPr>
              <a:t> (path)</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Tipo</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Dimensione</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Proprietario (UID, GID)</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Permessi</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Marcature Temporali</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creazione </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modifica</a:t>
            </a:r>
            <a:endParaRPr sz="2000" dirty="0">
              <a:latin typeface="Proxima Nova"/>
              <a:ea typeface="Proxima Nova"/>
              <a:cs typeface="Proxima Nova"/>
              <a:sym typeface="Proxima Nova"/>
            </a:endParaRPr>
          </a:p>
        </p:txBody>
      </p:sp>
      <p:sp>
        <p:nvSpPr>
          <p:cNvPr id="12" name="Google Shape;376;p52">
            <a:extLst>
              <a:ext uri="{FF2B5EF4-FFF2-40B4-BE49-F238E27FC236}">
                <a16:creationId xmlns:a16="http://schemas.microsoft.com/office/drawing/2014/main" id="{5F4C9B2F-534E-42C1-7997-780FC573D3B6}"/>
              </a:ext>
            </a:extLst>
          </p:cNvPr>
          <p:cNvSpPr/>
          <p:nvPr/>
        </p:nvSpPr>
        <p:spPr>
          <a:xfrm>
            <a:off x="9301259" y="3429000"/>
            <a:ext cx="876400" cy="288800"/>
          </a:xfrm>
          <a:prstGeom prst="rect">
            <a:avLst/>
          </a:prstGeom>
          <a:no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Google Shape;394;p54"/>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398" name="Google Shape;398;p54"/>
          <p:cNvSpPr/>
          <p:nvPr/>
        </p:nvSpPr>
        <p:spPr>
          <a:xfrm flipH="1">
            <a:off x="201200" y="3348567"/>
            <a:ext cx="8566800" cy="34080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sz="1600">
                <a:solidFill>
                  <a:srgbClr val="161616"/>
                </a:solidFill>
                <a:highlight>
                  <a:srgbClr val="FFFFFF"/>
                </a:highlight>
              </a:rPr>
              <a:t>I set di nomi richiesto per specificare un particolare file in una gerarchia di folder è detto percorso del file o </a:t>
            </a:r>
            <a:r>
              <a:rPr lang="it" sz="1600" i="1">
                <a:solidFill>
                  <a:srgbClr val="161616"/>
                </a:solidFill>
                <a:highlight>
                  <a:srgbClr val="FFFFFF"/>
                </a:highlight>
              </a:rPr>
              <a:t>path</a:t>
            </a:r>
            <a:r>
              <a:rPr lang="it" sz="1600">
                <a:solidFill>
                  <a:srgbClr val="161616"/>
                </a:solidFill>
                <a:highlight>
                  <a:srgbClr val="FFFFFF"/>
                </a:highlight>
              </a:rPr>
              <a:t>.</a:t>
            </a:r>
            <a:endParaRPr sz="1600">
              <a:solidFill>
                <a:srgbClr val="161616"/>
              </a:solidFill>
              <a:highlight>
                <a:srgbClr val="FFFFFF"/>
              </a:highlight>
            </a:endParaRPr>
          </a:p>
          <a:p>
            <a:r>
              <a:rPr lang="it" sz="1600">
                <a:solidFill>
                  <a:srgbClr val="161616"/>
                </a:solidFill>
                <a:highlight>
                  <a:srgbClr val="FFFFFF"/>
                </a:highlight>
              </a:rPr>
              <a:t>percorso e nome del file formano il cosiddetto </a:t>
            </a:r>
            <a:r>
              <a:rPr lang="it" sz="1600" i="1">
                <a:solidFill>
                  <a:srgbClr val="161616"/>
                </a:solidFill>
                <a:highlight>
                  <a:srgbClr val="FFFFFF"/>
                </a:highlight>
              </a:rPr>
              <a:t>pathname.</a:t>
            </a:r>
            <a:endParaRPr sz="1600" i="1">
              <a:solidFill>
                <a:srgbClr val="161616"/>
              </a:solidFill>
              <a:highlight>
                <a:srgbClr val="FFFFFF"/>
              </a:highlight>
            </a:endParaRPr>
          </a:p>
          <a:p>
            <a:endParaRPr sz="1600" i="1">
              <a:solidFill>
                <a:srgbClr val="161616"/>
              </a:solidFill>
              <a:highlight>
                <a:srgbClr val="FFFFFF"/>
              </a:highlight>
            </a:endParaRPr>
          </a:p>
          <a:p>
            <a:r>
              <a:rPr lang="it" sz="1600">
                <a:solidFill>
                  <a:srgbClr val="161616"/>
                </a:solidFill>
                <a:highlight>
                  <a:srgbClr val="FFFFFF"/>
                </a:highlight>
              </a:rPr>
              <a:t>Il percorso può essere assoluto o relativo:</a:t>
            </a:r>
            <a:endParaRPr sz="1600">
              <a:solidFill>
                <a:srgbClr val="161616"/>
              </a:solidFill>
              <a:highlight>
                <a:srgbClr val="FFFFFF"/>
              </a:highlight>
            </a:endParaRPr>
          </a:p>
          <a:p>
            <a:pPr marL="609585" indent="-406390">
              <a:buClr>
                <a:srgbClr val="161616"/>
              </a:buClr>
              <a:buSzPts val="1200"/>
              <a:buChar char="●"/>
            </a:pPr>
            <a:r>
              <a:rPr lang="it" sz="1600">
                <a:solidFill>
                  <a:srgbClr val="161616"/>
                </a:solidFill>
                <a:highlight>
                  <a:srgbClr val="FFFFFF"/>
                </a:highlight>
              </a:rPr>
              <a:t>nel path assoluto si specifica tutto il percorso dall’inizio del disco (/,root):</a:t>
            </a:r>
            <a:endParaRPr sz="1600">
              <a:solidFill>
                <a:srgbClr val="161616"/>
              </a:solidFill>
              <a:highlight>
                <a:srgbClr val="FFFFFF"/>
              </a:highlight>
            </a:endParaRPr>
          </a:p>
          <a:p>
            <a:pPr marL="1219170">
              <a:lnSpc>
                <a:spcPct val="115000"/>
              </a:lnSpc>
            </a:pPr>
            <a:r>
              <a:rPr lang="it" sz="1200">
                <a:solidFill>
                  <a:srgbClr val="161616"/>
                </a:solidFill>
                <a:latin typeface="Courier New"/>
                <a:ea typeface="Courier New"/>
                <a:cs typeface="Courier New"/>
                <a:sym typeface="Courier New"/>
              </a:rPr>
              <a:t>/u/politi/projectb/plans/1dft</a:t>
            </a:r>
            <a:endParaRPr sz="1200">
              <a:solidFill>
                <a:srgbClr val="161616"/>
              </a:solidFill>
              <a:latin typeface="Courier New"/>
              <a:ea typeface="Courier New"/>
              <a:cs typeface="Courier New"/>
              <a:sym typeface="Courier New"/>
            </a:endParaRPr>
          </a:p>
          <a:p>
            <a:pPr marL="609585" indent="-406390">
              <a:lnSpc>
                <a:spcPct val="115000"/>
              </a:lnSpc>
              <a:buClr>
                <a:srgbClr val="161616"/>
              </a:buClr>
              <a:buSzPts val="1200"/>
              <a:buChar char="●"/>
            </a:pPr>
            <a:r>
              <a:rPr lang="it" sz="1600">
                <a:solidFill>
                  <a:srgbClr val="161616"/>
                </a:solidFill>
                <a:highlight>
                  <a:srgbClr val="FFFFFF"/>
                </a:highlight>
              </a:rPr>
              <a:t>nel path relativo si può indicare il percorso a partire dal folder in cui ci si trova.</a:t>
            </a:r>
            <a:endParaRPr sz="1200">
              <a:solidFill>
                <a:srgbClr val="161616"/>
              </a:solidFill>
              <a:latin typeface="Courier New"/>
              <a:ea typeface="Courier New"/>
              <a:cs typeface="Courier New"/>
              <a:sym typeface="Courier New"/>
            </a:endParaRPr>
          </a:p>
          <a:p>
            <a:pPr marL="1219170">
              <a:lnSpc>
                <a:spcPct val="115000"/>
              </a:lnSpc>
            </a:pPr>
            <a:r>
              <a:rPr lang="it" sz="1200">
                <a:solidFill>
                  <a:srgbClr val="161616"/>
                </a:solidFill>
                <a:latin typeface="Courier New"/>
                <a:ea typeface="Courier New"/>
                <a:cs typeface="Courier New"/>
                <a:sym typeface="Courier New"/>
              </a:rPr>
              <a:t>projectb/plans/1dft</a:t>
            </a:r>
            <a:endParaRPr sz="1600">
              <a:solidFill>
                <a:srgbClr val="161616"/>
              </a:solidFill>
              <a:highlight>
                <a:srgbClr val="FFFFFF"/>
              </a:highlight>
            </a:endParaRPr>
          </a:p>
          <a:p>
            <a:pPr>
              <a:lnSpc>
                <a:spcPct val="115000"/>
              </a:lnSpc>
            </a:pPr>
            <a:r>
              <a:rPr lang="it" sz="1600">
                <a:solidFill>
                  <a:srgbClr val="161616"/>
                </a:solidFill>
                <a:highlight>
                  <a:srgbClr val="FFFFFF"/>
                </a:highlight>
              </a:rPr>
              <a:t>Un path relativo non può iniziare con /.</a:t>
            </a:r>
            <a:endParaRPr sz="1600">
              <a:solidFill>
                <a:srgbClr val="161616"/>
              </a:solidFill>
              <a:highlight>
                <a:srgbClr val="FFFFFF"/>
              </a:highlight>
            </a:endParaRPr>
          </a:p>
          <a:p>
            <a:pPr>
              <a:lnSpc>
                <a:spcPct val="115000"/>
              </a:lnSpc>
            </a:pPr>
            <a:r>
              <a:rPr lang="it" sz="1600">
                <a:solidFill>
                  <a:srgbClr val="161616"/>
                </a:solidFill>
                <a:highlight>
                  <a:srgbClr val="FFFFFF"/>
                </a:highlight>
              </a:rPr>
              <a:t>Simboli speciali:</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indica il folder corrente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indica il folder di livello superiore</a:t>
            </a:r>
            <a:endParaRPr sz="1600">
              <a:solidFill>
                <a:srgbClr val="161616"/>
              </a:solidFill>
              <a:highlight>
                <a:srgbClr val="FFFFFF"/>
              </a:highlight>
            </a:endParaRPr>
          </a:p>
        </p:txBody>
      </p:sp>
      <p:sp>
        <p:nvSpPr>
          <p:cNvPr id="393" name="Google Shape;393;p54"/>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396" name="Google Shape;396;p54"/>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8" name="Google Shape;374;p52">
            <a:extLst>
              <a:ext uri="{FF2B5EF4-FFF2-40B4-BE49-F238E27FC236}">
                <a16:creationId xmlns:a16="http://schemas.microsoft.com/office/drawing/2014/main" id="{7538FA7A-1444-32A6-54AF-461E95B25592}"/>
              </a:ext>
            </a:extLst>
          </p:cNvPr>
          <p:cNvSpPr txBox="1"/>
          <p:nvPr/>
        </p:nvSpPr>
        <p:spPr>
          <a:xfrm>
            <a:off x="8621031" y="3273198"/>
            <a:ext cx="3842688" cy="301617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000" dirty="0">
                <a:latin typeface="Proxima Nova"/>
                <a:ea typeface="Proxima Nova"/>
                <a:cs typeface="Proxima Nova"/>
                <a:sym typeface="Proxima Nova"/>
              </a:rPr>
              <a:t>Nome</a:t>
            </a:r>
            <a:endParaRPr sz="2000" dirty="0">
              <a:latin typeface="Proxima Nova"/>
              <a:ea typeface="Proxima Nova"/>
              <a:cs typeface="Proxima Nova"/>
              <a:sym typeface="Proxima Nova"/>
            </a:endParaRPr>
          </a:p>
          <a:p>
            <a:pPr marL="609585" indent="-423323">
              <a:buSzPts val="1400"/>
              <a:buFont typeface="Proxima Nova"/>
              <a:buChar char="●"/>
            </a:pPr>
            <a:r>
              <a:rPr lang="it" dirty="0">
                <a:latin typeface="Proxima Nova"/>
                <a:ea typeface="Proxima Nova"/>
                <a:cs typeface="Proxima Nova"/>
                <a:sym typeface="Proxima Nova"/>
              </a:rPr>
              <a:t>Percorso</a:t>
            </a:r>
            <a:r>
              <a:rPr lang="it" sz="2000" dirty="0">
                <a:latin typeface="Proxima Nova"/>
                <a:ea typeface="Proxima Nova"/>
                <a:cs typeface="Proxima Nova"/>
                <a:sym typeface="Proxima Nova"/>
              </a:rPr>
              <a:t> (path)</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Tipo</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Dimensione</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Proprietario (UID, GID)</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Permessi</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Marcature Temporali</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creazione </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modifica</a:t>
            </a:r>
            <a:endParaRPr sz="2000" dirty="0">
              <a:latin typeface="Proxima Nova"/>
              <a:ea typeface="Proxima Nova"/>
              <a:cs typeface="Proxima Nova"/>
              <a:sym typeface="Proxima Nova"/>
            </a:endParaRPr>
          </a:p>
        </p:txBody>
      </p:sp>
      <p:sp>
        <p:nvSpPr>
          <p:cNvPr id="9" name="Google Shape;376;p52">
            <a:extLst>
              <a:ext uri="{FF2B5EF4-FFF2-40B4-BE49-F238E27FC236}">
                <a16:creationId xmlns:a16="http://schemas.microsoft.com/office/drawing/2014/main" id="{14B19B80-B4B7-D798-B479-6A50E8520CF7}"/>
              </a:ext>
            </a:extLst>
          </p:cNvPr>
          <p:cNvSpPr/>
          <p:nvPr/>
        </p:nvSpPr>
        <p:spPr>
          <a:xfrm>
            <a:off x="9301259" y="3737610"/>
            <a:ext cx="1734406" cy="288800"/>
          </a:xfrm>
          <a:prstGeom prst="rect">
            <a:avLst/>
          </a:prstGeom>
          <a:no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5"/>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04" name="Google Shape;404;p55"/>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06" name="Google Shape;406;p55"/>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408" name="Google Shape;408;p55"/>
          <p:cNvSpPr/>
          <p:nvPr/>
        </p:nvSpPr>
        <p:spPr>
          <a:xfrm flipH="1">
            <a:off x="201200" y="3348567"/>
            <a:ext cx="8566800" cy="34080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sz="1600">
                <a:solidFill>
                  <a:srgbClr val="161616"/>
                </a:solidFill>
                <a:highlight>
                  <a:srgbClr val="FFFFFF"/>
                </a:highlight>
              </a:rPr>
              <a:t>I set di nomi richiesto per specificare un particolare file in una gerarchia di folder è detto percorso del file o </a:t>
            </a:r>
            <a:r>
              <a:rPr lang="it" sz="1600" i="1">
                <a:solidFill>
                  <a:srgbClr val="161616"/>
                </a:solidFill>
                <a:highlight>
                  <a:srgbClr val="FFFFFF"/>
                </a:highlight>
              </a:rPr>
              <a:t>path</a:t>
            </a:r>
            <a:r>
              <a:rPr lang="it" sz="1600">
                <a:solidFill>
                  <a:srgbClr val="161616"/>
                </a:solidFill>
                <a:highlight>
                  <a:srgbClr val="FFFFFF"/>
                </a:highlight>
              </a:rPr>
              <a:t>.</a:t>
            </a:r>
            <a:endParaRPr sz="1600">
              <a:solidFill>
                <a:srgbClr val="161616"/>
              </a:solidFill>
              <a:highlight>
                <a:srgbClr val="FFFFFF"/>
              </a:highlight>
            </a:endParaRPr>
          </a:p>
          <a:p>
            <a:r>
              <a:rPr lang="it" sz="1600">
                <a:solidFill>
                  <a:srgbClr val="161616"/>
                </a:solidFill>
                <a:highlight>
                  <a:srgbClr val="FFFFFF"/>
                </a:highlight>
              </a:rPr>
              <a:t>percorso e nome del file formano il cosiddetto </a:t>
            </a:r>
            <a:r>
              <a:rPr lang="it" sz="1600" i="1">
                <a:solidFill>
                  <a:srgbClr val="161616"/>
                </a:solidFill>
                <a:highlight>
                  <a:srgbClr val="FFFFFF"/>
                </a:highlight>
              </a:rPr>
              <a:t>pathname.</a:t>
            </a:r>
            <a:endParaRPr sz="1600" i="1">
              <a:solidFill>
                <a:srgbClr val="161616"/>
              </a:solidFill>
              <a:highlight>
                <a:srgbClr val="FFFFFF"/>
              </a:highlight>
            </a:endParaRPr>
          </a:p>
          <a:p>
            <a:endParaRPr sz="1600" i="1">
              <a:solidFill>
                <a:srgbClr val="161616"/>
              </a:solidFill>
              <a:highlight>
                <a:srgbClr val="FFFFFF"/>
              </a:highlight>
            </a:endParaRPr>
          </a:p>
          <a:p>
            <a:r>
              <a:rPr lang="it" sz="1600">
                <a:solidFill>
                  <a:srgbClr val="161616"/>
                </a:solidFill>
                <a:highlight>
                  <a:srgbClr val="FFFFFF"/>
                </a:highlight>
              </a:rPr>
              <a:t>Il percorso può essere assoluto o relativo:</a:t>
            </a:r>
            <a:endParaRPr sz="1600">
              <a:solidFill>
                <a:srgbClr val="161616"/>
              </a:solidFill>
              <a:highlight>
                <a:srgbClr val="FFFFFF"/>
              </a:highlight>
            </a:endParaRPr>
          </a:p>
          <a:p>
            <a:pPr marL="609585" indent="-406390">
              <a:buClr>
                <a:srgbClr val="161616"/>
              </a:buClr>
              <a:buSzPts val="1200"/>
              <a:buChar char="●"/>
            </a:pPr>
            <a:r>
              <a:rPr lang="it" sz="1600">
                <a:solidFill>
                  <a:srgbClr val="161616"/>
                </a:solidFill>
                <a:highlight>
                  <a:srgbClr val="FFFFFF"/>
                </a:highlight>
              </a:rPr>
              <a:t>nel path assoluto si specifica tutto il percorso dall’inizio del disco (/,root):</a:t>
            </a:r>
            <a:endParaRPr sz="1600">
              <a:solidFill>
                <a:srgbClr val="161616"/>
              </a:solidFill>
              <a:highlight>
                <a:srgbClr val="FFFFFF"/>
              </a:highlight>
            </a:endParaRPr>
          </a:p>
          <a:p>
            <a:pPr marL="1219170">
              <a:lnSpc>
                <a:spcPct val="115000"/>
              </a:lnSpc>
            </a:pPr>
            <a:r>
              <a:rPr lang="it" sz="1200">
                <a:solidFill>
                  <a:srgbClr val="161616"/>
                </a:solidFill>
                <a:latin typeface="Courier New"/>
                <a:ea typeface="Courier New"/>
                <a:cs typeface="Courier New"/>
                <a:sym typeface="Courier New"/>
              </a:rPr>
              <a:t>/u/politi/projectb/plans/1dft</a:t>
            </a:r>
            <a:endParaRPr sz="1200">
              <a:solidFill>
                <a:srgbClr val="161616"/>
              </a:solidFill>
              <a:latin typeface="Courier New"/>
              <a:ea typeface="Courier New"/>
              <a:cs typeface="Courier New"/>
              <a:sym typeface="Courier New"/>
            </a:endParaRPr>
          </a:p>
          <a:p>
            <a:pPr marL="609585" indent="-406390">
              <a:lnSpc>
                <a:spcPct val="115000"/>
              </a:lnSpc>
              <a:buClr>
                <a:srgbClr val="161616"/>
              </a:buClr>
              <a:buSzPts val="1200"/>
              <a:buChar char="●"/>
            </a:pPr>
            <a:r>
              <a:rPr lang="it" sz="1600">
                <a:solidFill>
                  <a:srgbClr val="161616"/>
                </a:solidFill>
                <a:highlight>
                  <a:srgbClr val="FFFFFF"/>
                </a:highlight>
              </a:rPr>
              <a:t>nel path relativo si può indicare il percorso a partire dal folder in cui ci si trova.</a:t>
            </a:r>
            <a:endParaRPr sz="1200">
              <a:solidFill>
                <a:srgbClr val="161616"/>
              </a:solidFill>
              <a:latin typeface="Courier New"/>
              <a:ea typeface="Courier New"/>
              <a:cs typeface="Courier New"/>
              <a:sym typeface="Courier New"/>
            </a:endParaRPr>
          </a:p>
          <a:p>
            <a:pPr marL="1219170">
              <a:lnSpc>
                <a:spcPct val="115000"/>
              </a:lnSpc>
            </a:pPr>
            <a:r>
              <a:rPr lang="it" sz="1200">
                <a:solidFill>
                  <a:srgbClr val="161616"/>
                </a:solidFill>
                <a:latin typeface="Courier New"/>
                <a:ea typeface="Courier New"/>
                <a:cs typeface="Courier New"/>
                <a:sym typeface="Courier New"/>
              </a:rPr>
              <a:t>projectb/plans/1dft</a:t>
            </a:r>
            <a:endParaRPr sz="1600">
              <a:solidFill>
                <a:srgbClr val="161616"/>
              </a:solidFill>
              <a:highlight>
                <a:srgbClr val="FFFFFF"/>
              </a:highlight>
            </a:endParaRPr>
          </a:p>
          <a:p>
            <a:pPr>
              <a:lnSpc>
                <a:spcPct val="115000"/>
              </a:lnSpc>
            </a:pPr>
            <a:r>
              <a:rPr lang="it" sz="1600">
                <a:solidFill>
                  <a:srgbClr val="161616"/>
                </a:solidFill>
                <a:highlight>
                  <a:srgbClr val="FFFFFF"/>
                </a:highlight>
              </a:rPr>
              <a:t>Un path relativo non può iniziare con /.</a:t>
            </a:r>
            <a:endParaRPr sz="1600">
              <a:solidFill>
                <a:srgbClr val="161616"/>
              </a:solidFill>
              <a:highlight>
                <a:srgbClr val="FFFFFF"/>
              </a:highlight>
            </a:endParaRPr>
          </a:p>
          <a:p>
            <a:pPr>
              <a:lnSpc>
                <a:spcPct val="115000"/>
              </a:lnSpc>
            </a:pPr>
            <a:r>
              <a:rPr lang="it" sz="1600">
                <a:solidFill>
                  <a:srgbClr val="161616"/>
                </a:solidFill>
                <a:highlight>
                  <a:srgbClr val="FFFFFF"/>
                </a:highlight>
              </a:rPr>
              <a:t>Simboli speciali:</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indica il folder corrente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indica il folder di livello superiore</a:t>
            </a:r>
            <a:endParaRPr sz="1600">
              <a:solidFill>
                <a:srgbClr val="161616"/>
              </a:solidFill>
              <a:highlight>
                <a:srgbClr val="FFFFFF"/>
              </a:highlight>
            </a:endParaRPr>
          </a:p>
        </p:txBody>
      </p:sp>
      <p:sp>
        <p:nvSpPr>
          <p:cNvPr id="409" name="Google Shape;409;p55"/>
          <p:cNvSpPr txBox="1"/>
          <p:nvPr/>
        </p:nvSpPr>
        <p:spPr>
          <a:xfrm>
            <a:off x="6338870" y="2905820"/>
            <a:ext cx="2429130" cy="523180"/>
          </a:xfrm>
          <a:prstGeom prst="rect">
            <a:avLst/>
          </a:prstGeom>
          <a:noFill/>
          <a:ln>
            <a:noFill/>
          </a:ln>
        </p:spPr>
        <p:txBody>
          <a:bodyPr spcFirstLastPara="1" wrap="square" lIns="121900" tIns="121900" rIns="121900" bIns="121900" anchor="t" anchorCtr="0">
            <a:spAutoFit/>
          </a:bodyPr>
          <a:lstStyle/>
          <a:p>
            <a:pPr algn="r"/>
            <a:r>
              <a:rPr lang="it" b="1" dirty="0">
                <a:latin typeface="Proxima Nova"/>
                <a:ea typeface="Proxima Nova"/>
                <a:cs typeface="Proxima Nova"/>
                <a:sym typeface="Proxima Nova"/>
              </a:rPr>
              <a:t>Max 1024</a:t>
            </a:r>
            <a:r>
              <a:rPr lang="it" sz="1200" dirty="0">
                <a:solidFill>
                  <a:srgbClr val="161616"/>
                </a:solidFill>
                <a:highlight>
                  <a:srgbClr val="FFFFFF"/>
                </a:highlight>
              </a:rPr>
              <a:t> </a:t>
            </a:r>
            <a:r>
              <a:rPr lang="it" b="1" dirty="0">
                <a:latin typeface="Proxima Nova"/>
                <a:ea typeface="Proxima Nova"/>
                <a:cs typeface="Proxima Nova"/>
                <a:sym typeface="Proxima Nova"/>
              </a:rPr>
              <a:t>caratteri</a:t>
            </a:r>
            <a:endParaRPr b="1" dirty="0">
              <a:latin typeface="Proxima Nova"/>
              <a:ea typeface="Proxima Nova"/>
              <a:cs typeface="Proxima Nova"/>
              <a:sym typeface="Proxima Nova"/>
            </a:endParaRPr>
          </a:p>
        </p:txBody>
      </p:sp>
      <p:sp>
        <p:nvSpPr>
          <p:cNvPr id="11" name="Google Shape;374;p52">
            <a:extLst>
              <a:ext uri="{FF2B5EF4-FFF2-40B4-BE49-F238E27FC236}">
                <a16:creationId xmlns:a16="http://schemas.microsoft.com/office/drawing/2014/main" id="{8F49ED5B-740C-46AA-E3F0-82611FFD408C}"/>
              </a:ext>
            </a:extLst>
          </p:cNvPr>
          <p:cNvSpPr txBox="1"/>
          <p:nvPr/>
        </p:nvSpPr>
        <p:spPr>
          <a:xfrm>
            <a:off x="8621031" y="3273198"/>
            <a:ext cx="3842688" cy="301617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000" dirty="0">
                <a:latin typeface="Proxima Nova"/>
                <a:ea typeface="Proxima Nova"/>
                <a:cs typeface="Proxima Nova"/>
                <a:sym typeface="Proxima Nova"/>
              </a:rPr>
              <a:t>Nome</a:t>
            </a:r>
            <a:endParaRPr sz="2000" dirty="0">
              <a:latin typeface="Proxima Nova"/>
              <a:ea typeface="Proxima Nova"/>
              <a:cs typeface="Proxima Nova"/>
              <a:sym typeface="Proxima Nova"/>
            </a:endParaRPr>
          </a:p>
          <a:p>
            <a:pPr marL="609585" indent="-423323">
              <a:buSzPts val="1400"/>
              <a:buFont typeface="Proxima Nova"/>
              <a:buChar char="●"/>
            </a:pPr>
            <a:r>
              <a:rPr lang="it" dirty="0">
                <a:latin typeface="Proxima Nova"/>
                <a:ea typeface="Proxima Nova"/>
                <a:cs typeface="Proxima Nova"/>
                <a:sym typeface="Proxima Nova"/>
              </a:rPr>
              <a:t>Percorso</a:t>
            </a:r>
            <a:r>
              <a:rPr lang="it" sz="2000" dirty="0">
                <a:latin typeface="Proxima Nova"/>
                <a:ea typeface="Proxima Nova"/>
                <a:cs typeface="Proxima Nova"/>
                <a:sym typeface="Proxima Nova"/>
              </a:rPr>
              <a:t> (path)</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Tipo</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Dimensione</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Proprietario (UID, GID)</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Permessi</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Marcature Temporali</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creazione </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modifica</a:t>
            </a:r>
            <a:endParaRPr sz="2000" dirty="0">
              <a:latin typeface="Proxima Nova"/>
              <a:ea typeface="Proxima Nova"/>
              <a:cs typeface="Proxima Nova"/>
              <a:sym typeface="Proxima Nova"/>
            </a:endParaRPr>
          </a:p>
        </p:txBody>
      </p:sp>
      <p:sp>
        <p:nvSpPr>
          <p:cNvPr id="12" name="Google Shape;376;p52">
            <a:extLst>
              <a:ext uri="{FF2B5EF4-FFF2-40B4-BE49-F238E27FC236}">
                <a16:creationId xmlns:a16="http://schemas.microsoft.com/office/drawing/2014/main" id="{9BBBCA0B-39AA-B9A9-5AB8-607D57A6A99F}"/>
              </a:ext>
            </a:extLst>
          </p:cNvPr>
          <p:cNvSpPr/>
          <p:nvPr/>
        </p:nvSpPr>
        <p:spPr>
          <a:xfrm>
            <a:off x="9301259" y="3737610"/>
            <a:ext cx="1734406" cy="288800"/>
          </a:xfrm>
          <a:prstGeom prst="rect">
            <a:avLst/>
          </a:prstGeom>
          <a:noFill/>
          <a:ln w="1905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5" name="Google Shape;415;p56"/>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19" name="Google Shape;419;p56"/>
          <p:cNvSpPr/>
          <p:nvPr/>
        </p:nvSpPr>
        <p:spPr>
          <a:xfrm flipH="1">
            <a:off x="201200" y="3348567"/>
            <a:ext cx="8566800" cy="34080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pPr>
            <a:r>
              <a:rPr lang="it" sz="1600">
                <a:solidFill>
                  <a:srgbClr val="161616"/>
                </a:solidFill>
                <a:highlight>
                  <a:srgbClr val="FFFFFF"/>
                </a:highlight>
              </a:rPr>
              <a:t>Il tipo di file viene identificato dal primo carattere della stringa dei permessi.</a:t>
            </a:r>
            <a:endParaRPr sz="1600">
              <a:solidFill>
                <a:srgbClr val="161616"/>
              </a:solidFill>
              <a:highlight>
                <a:srgbClr val="FFFFFF"/>
              </a:highlight>
            </a:endParaRPr>
          </a:p>
          <a:p>
            <a:pPr>
              <a:lnSpc>
                <a:spcPct val="115000"/>
              </a:lnSpc>
            </a:pPr>
            <a:r>
              <a:rPr lang="it" sz="1600">
                <a:solidFill>
                  <a:srgbClr val="161616"/>
                </a:solidFill>
                <a:highlight>
                  <a:srgbClr val="FFFFFF"/>
                </a:highlight>
                <a:latin typeface="Roboto Mono"/>
                <a:ea typeface="Roboto Mono"/>
                <a:cs typeface="Roboto Mono"/>
                <a:sym typeface="Roboto Mono"/>
              </a:rPr>
              <a:t>-rwxrwxrwx 1 romolo romolo       658 apr 30 09:56 manage.py</a:t>
            </a:r>
            <a:endParaRPr sz="1600">
              <a:solidFill>
                <a:srgbClr val="161616"/>
              </a:solidFill>
              <a:highlight>
                <a:srgbClr val="FFFFFF"/>
              </a:highlight>
              <a:latin typeface="Roboto Mono"/>
              <a:ea typeface="Roboto Mono"/>
              <a:cs typeface="Roboto Mono"/>
              <a:sym typeface="Roboto Mono"/>
            </a:endParaRPr>
          </a:p>
          <a:p>
            <a:pPr>
              <a:lnSpc>
                <a:spcPct val="115000"/>
              </a:lnSpc>
            </a:pPr>
            <a:r>
              <a:rPr lang="it" sz="1600">
                <a:solidFill>
                  <a:srgbClr val="161616"/>
                </a:solidFill>
                <a:highlight>
                  <a:srgbClr val="FFFFFF"/>
                </a:highlight>
              </a:rPr>
              <a:t>i tipi possono essere: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file regolare </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d</a:t>
            </a:r>
            <a:r>
              <a:rPr lang="it" sz="1600">
                <a:solidFill>
                  <a:srgbClr val="161616"/>
                </a:solidFill>
                <a:highlight>
                  <a:srgbClr val="FFFFFF"/>
                </a:highlight>
              </a:rPr>
              <a:t> directory</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l</a:t>
            </a:r>
            <a:r>
              <a:rPr lang="it" sz="1600">
                <a:solidFill>
                  <a:srgbClr val="161616"/>
                </a:solidFill>
                <a:highlight>
                  <a:srgbClr val="FFFFFF"/>
                </a:highlight>
              </a:rPr>
              <a:t> symbolic link</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c</a:t>
            </a:r>
            <a:r>
              <a:rPr lang="it" sz="1600">
                <a:solidFill>
                  <a:srgbClr val="161616"/>
                </a:solidFill>
                <a:highlight>
                  <a:srgbClr val="FFFFFF"/>
                </a:highlight>
              </a:rPr>
              <a:t> Character file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b</a:t>
            </a:r>
            <a:r>
              <a:rPr lang="it" sz="1600">
                <a:solidFill>
                  <a:srgbClr val="161616"/>
                </a:solidFill>
                <a:highlight>
                  <a:srgbClr val="FFFFFF"/>
                </a:highlight>
              </a:rPr>
              <a:t> block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s</a:t>
            </a:r>
            <a:r>
              <a:rPr lang="it" sz="1600">
                <a:solidFill>
                  <a:srgbClr val="161616"/>
                </a:solidFill>
                <a:highlight>
                  <a:srgbClr val="FFFFFF"/>
                </a:highlight>
              </a:rPr>
              <a:t> local socket</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p</a:t>
            </a:r>
            <a:r>
              <a:rPr lang="it" sz="1600">
                <a:solidFill>
                  <a:srgbClr val="161616"/>
                </a:solidFill>
                <a:highlight>
                  <a:srgbClr val="FFFFFF"/>
                </a:highlight>
              </a:rPr>
              <a:t> named pipe</a:t>
            </a:r>
            <a:endParaRPr sz="1600">
              <a:solidFill>
                <a:srgbClr val="161616"/>
              </a:solidFill>
              <a:highlight>
                <a:srgbClr val="FFFFFF"/>
              </a:highlight>
            </a:endParaRPr>
          </a:p>
        </p:txBody>
      </p:sp>
      <p:sp>
        <p:nvSpPr>
          <p:cNvPr id="414" name="Google Shape;414;p56"/>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17" name="Google Shape;417;p56"/>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9" name="Google Shape;374;p52">
            <a:extLst>
              <a:ext uri="{FF2B5EF4-FFF2-40B4-BE49-F238E27FC236}">
                <a16:creationId xmlns:a16="http://schemas.microsoft.com/office/drawing/2014/main" id="{3F467114-6171-991F-81A7-43578F25F46A}"/>
              </a:ext>
            </a:extLst>
          </p:cNvPr>
          <p:cNvSpPr txBox="1"/>
          <p:nvPr/>
        </p:nvSpPr>
        <p:spPr>
          <a:xfrm>
            <a:off x="8621031" y="3273198"/>
            <a:ext cx="3842688" cy="301617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000" dirty="0">
                <a:latin typeface="Proxima Nova"/>
                <a:ea typeface="Proxima Nova"/>
                <a:cs typeface="Proxima Nova"/>
                <a:sym typeface="Proxima Nova"/>
              </a:rPr>
              <a:t>Nome</a:t>
            </a:r>
            <a:endParaRPr sz="2000" dirty="0">
              <a:latin typeface="Proxima Nova"/>
              <a:ea typeface="Proxima Nova"/>
              <a:cs typeface="Proxima Nova"/>
              <a:sym typeface="Proxima Nova"/>
            </a:endParaRPr>
          </a:p>
          <a:p>
            <a:pPr marL="609585" indent="-423323">
              <a:buSzPts val="1400"/>
              <a:buFont typeface="Proxima Nova"/>
              <a:buChar char="●"/>
            </a:pPr>
            <a:r>
              <a:rPr lang="it" dirty="0">
                <a:latin typeface="Proxima Nova"/>
                <a:ea typeface="Proxima Nova"/>
                <a:cs typeface="Proxima Nova"/>
                <a:sym typeface="Proxima Nova"/>
              </a:rPr>
              <a:t>Percorso</a:t>
            </a:r>
            <a:r>
              <a:rPr lang="it" sz="2000" dirty="0">
                <a:latin typeface="Proxima Nova"/>
                <a:ea typeface="Proxima Nova"/>
                <a:cs typeface="Proxima Nova"/>
                <a:sym typeface="Proxima Nova"/>
              </a:rPr>
              <a:t> (path)</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Tipo</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Dimensione</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Proprietario (UID, GID)</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Permessi</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Marcature Temporali</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creazione </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modifica</a:t>
            </a:r>
            <a:endParaRPr sz="2000" dirty="0">
              <a:latin typeface="Proxima Nova"/>
              <a:ea typeface="Proxima Nova"/>
              <a:cs typeface="Proxima Nova"/>
              <a:sym typeface="Proxima Nova"/>
            </a:endParaRPr>
          </a:p>
        </p:txBody>
      </p:sp>
      <p:sp>
        <p:nvSpPr>
          <p:cNvPr id="10" name="Google Shape;376;p52">
            <a:extLst>
              <a:ext uri="{FF2B5EF4-FFF2-40B4-BE49-F238E27FC236}">
                <a16:creationId xmlns:a16="http://schemas.microsoft.com/office/drawing/2014/main" id="{70689E5F-6F20-0FD8-750D-78552A152D06}"/>
              </a:ext>
            </a:extLst>
          </p:cNvPr>
          <p:cNvSpPr/>
          <p:nvPr/>
        </p:nvSpPr>
        <p:spPr>
          <a:xfrm>
            <a:off x="9301259" y="4044460"/>
            <a:ext cx="609855" cy="2888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11" name="Google Shape;374;p52">
            <a:extLst>
              <a:ext uri="{FF2B5EF4-FFF2-40B4-BE49-F238E27FC236}">
                <a16:creationId xmlns:a16="http://schemas.microsoft.com/office/drawing/2014/main" id="{59B2ED58-80C6-10A1-9DF4-B4DD4A14EE9A}"/>
              </a:ext>
            </a:extLst>
          </p:cNvPr>
          <p:cNvSpPr txBox="1"/>
          <p:nvPr/>
        </p:nvSpPr>
        <p:spPr>
          <a:xfrm>
            <a:off x="8621031" y="3273198"/>
            <a:ext cx="3842688" cy="301617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000" dirty="0">
                <a:latin typeface="Proxima Nova"/>
                <a:ea typeface="Proxima Nova"/>
                <a:cs typeface="Proxima Nova"/>
                <a:sym typeface="Proxima Nova"/>
              </a:rPr>
              <a:t>Nome</a:t>
            </a:r>
            <a:endParaRPr sz="2000" dirty="0">
              <a:latin typeface="Proxima Nova"/>
              <a:ea typeface="Proxima Nova"/>
              <a:cs typeface="Proxima Nova"/>
              <a:sym typeface="Proxima Nova"/>
            </a:endParaRPr>
          </a:p>
          <a:p>
            <a:pPr marL="609585" indent="-423323">
              <a:buSzPts val="1400"/>
              <a:buFont typeface="Proxima Nova"/>
              <a:buChar char="●"/>
            </a:pPr>
            <a:r>
              <a:rPr lang="it" dirty="0">
                <a:latin typeface="Proxima Nova"/>
                <a:ea typeface="Proxima Nova"/>
                <a:cs typeface="Proxima Nova"/>
                <a:sym typeface="Proxima Nova"/>
              </a:rPr>
              <a:t>Percorso</a:t>
            </a:r>
            <a:r>
              <a:rPr lang="it" sz="2000" dirty="0">
                <a:latin typeface="Proxima Nova"/>
                <a:ea typeface="Proxima Nova"/>
                <a:cs typeface="Proxima Nova"/>
                <a:sym typeface="Proxima Nova"/>
              </a:rPr>
              <a:t> (path)</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Tipo</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Dimensione</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Proprietario (UID, GID)</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Permessi</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Marcature Temporali</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creazione </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modifica</a:t>
            </a:r>
            <a:endParaRPr sz="2000" dirty="0">
              <a:latin typeface="Proxima Nova"/>
              <a:ea typeface="Proxima Nova"/>
              <a:cs typeface="Proxima Nova"/>
              <a:sym typeface="Proxima Nova"/>
            </a:endParaRPr>
          </a:p>
        </p:txBody>
      </p:sp>
      <p:sp>
        <p:nvSpPr>
          <p:cNvPr id="12" name="Google Shape;376;p52">
            <a:extLst>
              <a:ext uri="{FF2B5EF4-FFF2-40B4-BE49-F238E27FC236}">
                <a16:creationId xmlns:a16="http://schemas.microsoft.com/office/drawing/2014/main" id="{6D0531CB-ECF8-396F-3A94-CABF64BA266A}"/>
              </a:ext>
            </a:extLst>
          </p:cNvPr>
          <p:cNvSpPr/>
          <p:nvPr/>
        </p:nvSpPr>
        <p:spPr>
          <a:xfrm>
            <a:off x="9301259" y="4044460"/>
            <a:ext cx="609855" cy="2888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4" name="Google Shape;424;p5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25" name="Google Shape;425;p57"/>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27" name="Google Shape;427;p57"/>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429" name="Google Shape;429;p57"/>
          <p:cNvSpPr/>
          <p:nvPr/>
        </p:nvSpPr>
        <p:spPr>
          <a:xfrm flipH="1">
            <a:off x="201200" y="3348567"/>
            <a:ext cx="8566800" cy="34080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pPr>
            <a:r>
              <a:rPr lang="it" sz="1600">
                <a:solidFill>
                  <a:srgbClr val="161616"/>
                </a:solidFill>
                <a:highlight>
                  <a:srgbClr val="FFFFFF"/>
                </a:highlight>
              </a:rPr>
              <a:t>Il tipo di file viene identificato dal primo carattere della stringa dei permessi.</a:t>
            </a:r>
            <a:endParaRPr sz="1600">
              <a:solidFill>
                <a:srgbClr val="161616"/>
              </a:solidFill>
              <a:highlight>
                <a:srgbClr val="FFFFFF"/>
              </a:highlight>
            </a:endParaRPr>
          </a:p>
          <a:p>
            <a:pPr>
              <a:lnSpc>
                <a:spcPct val="115000"/>
              </a:lnSpc>
            </a:pPr>
            <a:r>
              <a:rPr lang="it" sz="1600">
                <a:solidFill>
                  <a:srgbClr val="161616"/>
                </a:solidFill>
                <a:highlight>
                  <a:srgbClr val="FFFFFF"/>
                </a:highlight>
                <a:latin typeface="Roboto Mono"/>
                <a:ea typeface="Roboto Mono"/>
                <a:cs typeface="Roboto Mono"/>
                <a:sym typeface="Roboto Mono"/>
              </a:rPr>
              <a:t>-rwxrwxrwx 1 romolo romolo       658 apr 30 09:56 manage.py</a:t>
            </a:r>
            <a:endParaRPr sz="1600">
              <a:solidFill>
                <a:srgbClr val="161616"/>
              </a:solidFill>
              <a:highlight>
                <a:srgbClr val="FFFFFF"/>
              </a:highlight>
              <a:latin typeface="Roboto Mono"/>
              <a:ea typeface="Roboto Mono"/>
              <a:cs typeface="Roboto Mono"/>
              <a:sym typeface="Roboto Mono"/>
            </a:endParaRPr>
          </a:p>
          <a:p>
            <a:pPr>
              <a:lnSpc>
                <a:spcPct val="115000"/>
              </a:lnSpc>
            </a:pPr>
            <a:r>
              <a:rPr lang="it" sz="1600">
                <a:solidFill>
                  <a:srgbClr val="161616"/>
                </a:solidFill>
                <a:highlight>
                  <a:srgbClr val="FFFFFF"/>
                </a:highlight>
              </a:rPr>
              <a:t>i tipi possono essere: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file regolare </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d</a:t>
            </a:r>
            <a:r>
              <a:rPr lang="it" sz="1600">
                <a:solidFill>
                  <a:srgbClr val="161616"/>
                </a:solidFill>
                <a:highlight>
                  <a:srgbClr val="FFFFFF"/>
                </a:highlight>
              </a:rPr>
              <a:t> directory</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l</a:t>
            </a:r>
            <a:r>
              <a:rPr lang="it" sz="1600">
                <a:solidFill>
                  <a:srgbClr val="161616"/>
                </a:solidFill>
                <a:highlight>
                  <a:srgbClr val="FFFFFF"/>
                </a:highlight>
              </a:rPr>
              <a:t> symbolic link</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c</a:t>
            </a:r>
            <a:r>
              <a:rPr lang="it" sz="1600">
                <a:solidFill>
                  <a:srgbClr val="161616"/>
                </a:solidFill>
                <a:highlight>
                  <a:srgbClr val="FFFFFF"/>
                </a:highlight>
              </a:rPr>
              <a:t> Character file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b</a:t>
            </a:r>
            <a:r>
              <a:rPr lang="it" sz="1600">
                <a:solidFill>
                  <a:srgbClr val="161616"/>
                </a:solidFill>
                <a:highlight>
                  <a:srgbClr val="FFFFFF"/>
                </a:highlight>
              </a:rPr>
              <a:t> block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s</a:t>
            </a:r>
            <a:r>
              <a:rPr lang="it" sz="1600">
                <a:solidFill>
                  <a:srgbClr val="161616"/>
                </a:solidFill>
                <a:highlight>
                  <a:srgbClr val="FFFFFF"/>
                </a:highlight>
              </a:rPr>
              <a:t> local socket</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p</a:t>
            </a:r>
            <a:r>
              <a:rPr lang="it" sz="1600">
                <a:solidFill>
                  <a:srgbClr val="161616"/>
                </a:solidFill>
                <a:highlight>
                  <a:srgbClr val="FFFFFF"/>
                </a:highlight>
              </a:rPr>
              <a:t> named pipe</a:t>
            </a:r>
            <a:endParaRPr sz="1600">
              <a:solidFill>
                <a:srgbClr val="161616"/>
              </a:solidFill>
              <a:highlight>
                <a:srgbClr val="FFFFFF"/>
              </a:highlight>
            </a:endParaRPr>
          </a:p>
        </p:txBody>
      </p:sp>
      <p:pic>
        <p:nvPicPr>
          <p:cNvPr id="430" name="Google Shape;430;p57"/>
          <p:cNvPicPr preferRelativeResize="0"/>
          <p:nvPr/>
        </p:nvPicPr>
        <p:blipFill>
          <a:blip r:embed="rId3">
            <a:alphaModFix/>
          </a:blip>
          <a:stretch>
            <a:fillRect/>
          </a:stretch>
        </p:blipFill>
        <p:spPr>
          <a:xfrm>
            <a:off x="277434" y="1985000"/>
            <a:ext cx="11714628" cy="1869800"/>
          </a:xfrm>
          <a:prstGeom prst="rect">
            <a:avLst/>
          </a:prstGeom>
          <a:noFill/>
          <a:ln w="9525" cap="flat" cmpd="sng">
            <a:solidFill>
              <a:schemeClr val="accent6"/>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8"/>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36" name="Google Shape;436;p58"/>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38" name="Google Shape;438;p58"/>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439" name="Google Shape;439;p58"/>
          <p:cNvSpPr/>
          <p:nvPr/>
        </p:nvSpPr>
        <p:spPr>
          <a:xfrm>
            <a:off x="9379067" y="4467833"/>
            <a:ext cx="1757200" cy="2888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0" name="Google Shape;440;p58"/>
          <p:cNvSpPr/>
          <p:nvPr/>
        </p:nvSpPr>
        <p:spPr>
          <a:xfrm flipH="1">
            <a:off x="201200" y="3348567"/>
            <a:ext cx="8566800" cy="34080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pPr>
            <a:r>
              <a:rPr lang="it" sz="1600">
                <a:solidFill>
                  <a:srgbClr val="161616"/>
                </a:solidFill>
                <a:highlight>
                  <a:srgbClr val="FFFFFF"/>
                </a:highlight>
              </a:rPr>
              <a:t>Il tipo di file viene identificato dal primo carattere della stringa dei permessi.</a:t>
            </a:r>
            <a:endParaRPr sz="1600">
              <a:solidFill>
                <a:srgbClr val="161616"/>
              </a:solidFill>
              <a:highlight>
                <a:srgbClr val="FFFFFF"/>
              </a:highlight>
            </a:endParaRPr>
          </a:p>
          <a:p>
            <a:pPr>
              <a:lnSpc>
                <a:spcPct val="115000"/>
              </a:lnSpc>
            </a:pPr>
            <a:r>
              <a:rPr lang="it" sz="1600">
                <a:solidFill>
                  <a:srgbClr val="161616"/>
                </a:solidFill>
                <a:highlight>
                  <a:srgbClr val="FFFFFF"/>
                </a:highlight>
                <a:latin typeface="Roboto Mono"/>
                <a:ea typeface="Roboto Mono"/>
                <a:cs typeface="Roboto Mono"/>
                <a:sym typeface="Roboto Mono"/>
              </a:rPr>
              <a:t>-rwxrwxrwx 1 romolo romolo       658 apr 30 09:56 manage.py</a:t>
            </a:r>
            <a:endParaRPr sz="1600">
              <a:solidFill>
                <a:srgbClr val="161616"/>
              </a:solidFill>
              <a:highlight>
                <a:srgbClr val="FFFFFF"/>
              </a:highlight>
              <a:latin typeface="Roboto Mono"/>
              <a:ea typeface="Roboto Mono"/>
              <a:cs typeface="Roboto Mono"/>
              <a:sym typeface="Roboto Mono"/>
            </a:endParaRPr>
          </a:p>
          <a:p>
            <a:pPr>
              <a:lnSpc>
                <a:spcPct val="115000"/>
              </a:lnSpc>
            </a:pPr>
            <a:r>
              <a:rPr lang="it" sz="1600">
                <a:solidFill>
                  <a:srgbClr val="161616"/>
                </a:solidFill>
                <a:highlight>
                  <a:srgbClr val="FFFFFF"/>
                </a:highlight>
              </a:rPr>
              <a:t>i tipi possono essere: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file regolare </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d</a:t>
            </a:r>
            <a:r>
              <a:rPr lang="it" sz="1600">
                <a:solidFill>
                  <a:srgbClr val="161616"/>
                </a:solidFill>
                <a:highlight>
                  <a:srgbClr val="FFFFFF"/>
                </a:highlight>
              </a:rPr>
              <a:t> directory</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l</a:t>
            </a:r>
            <a:r>
              <a:rPr lang="it" sz="1600">
                <a:solidFill>
                  <a:srgbClr val="161616"/>
                </a:solidFill>
                <a:highlight>
                  <a:srgbClr val="FFFFFF"/>
                </a:highlight>
              </a:rPr>
              <a:t> symbolic link</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c</a:t>
            </a:r>
            <a:r>
              <a:rPr lang="it" sz="1600">
                <a:solidFill>
                  <a:srgbClr val="161616"/>
                </a:solidFill>
                <a:highlight>
                  <a:srgbClr val="FFFFFF"/>
                </a:highlight>
              </a:rPr>
              <a:t> Character file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b</a:t>
            </a:r>
            <a:r>
              <a:rPr lang="it" sz="1600">
                <a:solidFill>
                  <a:srgbClr val="161616"/>
                </a:solidFill>
                <a:highlight>
                  <a:srgbClr val="FFFFFF"/>
                </a:highlight>
              </a:rPr>
              <a:t> block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s</a:t>
            </a:r>
            <a:r>
              <a:rPr lang="it" sz="1600">
                <a:solidFill>
                  <a:srgbClr val="161616"/>
                </a:solidFill>
                <a:highlight>
                  <a:srgbClr val="FFFFFF"/>
                </a:highlight>
              </a:rPr>
              <a:t> local socket</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p</a:t>
            </a:r>
            <a:r>
              <a:rPr lang="it" sz="1600">
                <a:solidFill>
                  <a:srgbClr val="161616"/>
                </a:solidFill>
                <a:highlight>
                  <a:srgbClr val="FFFFFF"/>
                </a:highlight>
              </a:rPr>
              <a:t> named pipe</a:t>
            </a:r>
            <a:endParaRPr sz="1600">
              <a:solidFill>
                <a:srgbClr val="161616"/>
              </a:solidFill>
              <a:highlight>
                <a:srgbClr val="FFFFFF"/>
              </a:highlight>
            </a:endParaRPr>
          </a:p>
        </p:txBody>
      </p:sp>
      <p:pic>
        <p:nvPicPr>
          <p:cNvPr id="441" name="Google Shape;441;p58"/>
          <p:cNvPicPr preferRelativeResize="0"/>
          <p:nvPr/>
        </p:nvPicPr>
        <p:blipFill>
          <a:blip r:embed="rId3">
            <a:alphaModFix/>
          </a:blip>
          <a:stretch>
            <a:fillRect/>
          </a:stretch>
        </p:blipFill>
        <p:spPr>
          <a:xfrm>
            <a:off x="277434" y="1985000"/>
            <a:ext cx="11714628" cy="1869800"/>
          </a:xfrm>
          <a:prstGeom prst="rect">
            <a:avLst/>
          </a:prstGeom>
          <a:noFill/>
          <a:ln w="9525" cap="flat" cmpd="sng">
            <a:solidFill>
              <a:schemeClr val="accent6"/>
            </a:solidFill>
            <a:prstDash val="solid"/>
            <a:round/>
            <a:headEnd type="none" w="sm" len="sm"/>
            <a:tailEnd type="none" w="sm" len="sm"/>
          </a:ln>
          <a:effectLst>
            <a:outerShdw blurRad="57150" dist="19050" dir="5400000" algn="bl" rotWithShape="0">
              <a:srgbClr val="000000">
                <a:alpha val="50000"/>
              </a:srgbClr>
            </a:outerShdw>
          </a:effectLst>
        </p:spPr>
      </p:pic>
      <p:pic>
        <p:nvPicPr>
          <p:cNvPr id="442" name="Google Shape;442;p58"/>
          <p:cNvPicPr preferRelativeResize="0"/>
          <p:nvPr/>
        </p:nvPicPr>
        <p:blipFill>
          <a:blip r:embed="rId4">
            <a:alphaModFix/>
          </a:blip>
          <a:stretch>
            <a:fillRect/>
          </a:stretch>
        </p:blipFill>
        <p:spPr>
          <a:xfrm>
            <a:off x="203200" y="4074700"/>
            <a:ext cx="11785603" cy="275093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11" name="Google Shape;374;p52">
            <a:extLst>
              <a:ext uri="{FF2B5EF4-FFF2-40B4-BE49-F238E27FC236}">
                <a16:creationId xmlns:a16="http://schemas.microsoft.com/office/drawing/2014/main" id="{390F6613-90BC-7BD1-76EC-1372507CF0F1}"/>
              </a:ext>
            </a:extLst>
          </p:cNvPr>
          <p:cNvSpPr txBox="1"/>
          <p:nvPr/>
        </p:nvSpPr>
        <p:spPr>
          <a:xfrm>
            <a:off x="8621031" y="3273198"/>
            <a:ext cx="3842688" cy="3016170"/>
          </a:xfrm>
          <a:prstGeom prst="rect">
            <a:avLst/>
          </a:prstGeom>
          <a:noFill/>
          <a:ln>
            <a:noFill/>
          </a:ln>
        </p:spPr>
        <p:txBody>
          <a:bodyPr spcFirstLastPara="1" wrap="square" lIns="121900" tIns="121900" rIns="121900" bIns="121900" anchor="t" anchorCtr="0">
            <a:spAutoFit/>
          </a:bodyPr>
          <a:lstStyle/>
          <a:p>
            <a:pPr marL="609585" indent="-423323">
              <a:buSzPts val="1400"/>
              <a:buFont typeface="Proxima Nova"/>
              <a:buChar char="●"/>
            </a:pPr>
            <a:r>
              <a:rPr lang="it" sz="2000" dirty="0">
                <a:latin typeface="Proxima Nova"/>
                <a:ea typeface="Proxima Nova"/>
                <a:cs typeface="Proxima Nova"/>
                <a:sym typeface="Proxima Nova"/>
              </a:rPr>
              <a:t>Nome</a:t>
            </a:r>
            <a:endParaRPr sz="2000" dirty="0">
              <a:latin typeface="Proxima Nova"/>
              <a:ea typeface="Proxima Nova"/>
              <a:cs typeface="Proxima Nova"/>
              <a:sym typeface="Proxima Nova"/>
            </a:endParaRPr>
          </a:p>
          <a:p>
            <a:pPr marL="609585" indent="-423323">
              <a:buSzPts val="1400"/>
              <a:buFont typeface="Proxima Nova"/>
              <a:buChar char="●"/>
            </a:pPr>
            <a:r>
              <a:rPr lang="it" dirty="0">
                <a:latin typeface="Proxima Nova"/>
                <a:ea typeface="Proxima Nova"/>
                <a:cs typeface="Proxima Nova"/>
                <a:sym typeface="Proxima Nova"/>
              </a:rPr>
              <a:t>Percorso</a:t>
            </a:r>
            <a:r>
              <a:rPr lang="it" sz="2000" dirty="0">
                <a:latin typeface="Proxima Nova"/>
                <a:ea typeface="Proxima Nova"/>
                <a:cs typeface="Proxima Nova"/>
                <a:sym typeface="Proxima Nova"/>
              </a:rPr>
              <a:t> (path)</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Tipo</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Dimensione</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Proprietario (UID, GID)</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Permessi</a:t>
            </a:r>
            <a:endParaRPr sz="2000" dirty="0">
              <a:latin typeface="Proxima Nova"/>
              <a:ea typeface="Proxima Nova"/>
              <a:cs typeface="Proxima Nova"/>
              <a:sym typeface="Proxima Nova"/>
            </a:endParaRPr>
          </a:p>
          <a:p>
            <a:pPr marL="609585" indent="-423323">
              <a:buSzPts val="1400"/>
              <a:buFont typeface="Proxima Nova"/>
              <a:buChar char="●"/>
            </a:pPr>
            <a:r>
              <a:rPr lang="it" sz="2000" dirty="0">
                <a:latin typeface="Proxima Nova"/>
                <a:ea typeface="Proxima Nova"/>
                <a:cs typeface="Proxima Nova"/>
                <a:sym typeface="Proxima Nova"/>
              </a:rPr>
              <a:t>Marcature Temporali</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creazione </a:t>
            </a:r>
            <a:endParaRPr sz="2000" dirty="0">
              <a:latin typeface="Proxima Nova"/>
              <a:ea typeface="Proxima Nova"/>
              <a:cs typeface="Proxima Nova"/>
              <a:sym typeface="Proxima Nova"/>
            </a:endParaRPr>
          </a:p>
          <a:p>
            <a:pPr marL="1219170" lvl="1" indent="-423323">
              <a:buSzPts val="1400"/>
              <a:buFont typeface="Proxima Nova"/>
              <a:buChar char="○"/>
            </a:pPr>
            <a:r>
              <a:rPr lang="it" sz="2000" dirty="0">
                <a:latin typeface="Proxima Nova"/>
                <a:ea typeface="Proxima Nova"/>
                <a:cs typeface="Proxima Nova"/>
                <a:sym typeface="Proxima Nova"/>
              </a:rPr>
              <a:t>modifica</a:t>
            </a:r>
            <a:endParaRPr sz="2000" dirty="0">
              <a:latin typeface="Proxima Nova"/>
              <a:ea typeface="Proxima Nova"/>
              <a:cs typeface="Proxima Nova"/>
              <a:sym typeface="Proxima Nova"/>
            </a:endParaRPr>
          </a:p>
        </p:txBody>
      </p:sp>
      <p:sp>
        <p:nvSpPr>
          <p:cNvPr id="12" name="Google Shape;376;p52">
            <a:extLst>
              <a:ext uri="{FF2B5EF4-FFF2-40B4-BE49-F238E27FC236}">
                <a16:creationId xmlns:a16="http://schemas.microsoft.com/office/drawing/2014/main" id="{DC01ABAA-6916-C220-030A-C8A047BF528E}"/>
              </a:ext>
            </a:extLst>
          </p:cNvPr>
          <p:cNvSpPr/>
          <p:nvPr/>
        </p:nvSpPr>
        <p:spPr>
          <a:xfrm>
            <a:off x="9301259" y="4044460"/>
            <a:ext cx="609855" cy="2888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7" name="Google Shape;447;p59"/>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48" name="Google Shape;448;p59"/>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50" name="Google Shape;450;p59"/>
          <p:cNvSpPr/>
          <p:nvPr/>
        </p:nvSpPr>
        <p:spPr>
          <a:xfrm rot="769931">
            <a:off x="6090755" y="2074634"/>
            <a:ext cx="5264000" cy="466377"/>
          </a:xfrm>
          <a:prstGeom prst="rect">
            <a:avLst/>
          </a:prstGeom>
        </p:spPr>
        <p:txBody>
          <a:bodyPr>
            <a:prstTxWarp prst="textPlain">
              <a:avLst/>
            </a:prstTxWarp>
          </a:bodyPr>
          <a:lstStyle/>
          <a:p>
            <a:pPr lvl="0" algn="ctr"/>
            <a:r>
              <a:rPr sz="2400">
                <a:ln w="9525" cap="flat" cmpd="sng">
                  <a:solidFill>
                    <a:schemeClr val="dk2"/>
                  </a:solidFill>
                  <a:prstDash val="solid"/>
                  <a:round/>
                  <a:headEnd type="none" w="sm" len="sm"/>
                  <a:tailEnd type="none" w="sm" len="sm"/>
                </a:ln>
                <a:solidFill>
                  <a:schemeClr val="lt2"/>
                </a:solidFill>
                <a:latin typeface="Arial"/>
              </a:rPr>
              <a:t>Unix and Unix Like</a:t>
            </a:r>
          </a:p>
        </p:txBody>
      </p:sp>
      <p:sp>
        <p:nvSpPr>
          <p:cNvPr id="452" name="Google Shape;452;p59"/>
          <p:cNvSpPr/>
          <p:nvPr/>
        </p:nvSpPr>
        <p:spPr>
          <a:xfrm flipH="1">
            <a:off x="201200" y="3348567"/>
            <a:ext cx="8566800" cy="3408000"/>
          </a:xfrm>
          <a:prstGeom prst="rect">
            <a:avLst/>
          </a:prstGeom>
          <a:noFill/>
          <a:ln w="19050" cap="flat" cmpd="sng">
            <a:solidFill>
              <a:srgbClr val="00FFFF"/>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pPr>
            <a:r>
              <a:rPr lang="it" sz="1600">
                <a:solidFill>
                  <a:srgbClr val="161616"/>
                </a:solidFill>
                <a:highlight>
                  <a:srgbClr val="FFFFFF"/>
                </a:highlight>
              </a:rPr>
              <a:t>Il tipo di file viene identificato dal primo carattere della stringa dei permessi.</a:t>
            </a:r>
            <a:endParaRPr sz="1600">
              <a:solidFill>
                <a:srgbClr val="161616"/>
              </a:solidFill>
              <a:highlight>
                <a:srgbClr val="FFFFFF"/>
              </a:highlight>
            </a:endParaRPr>
          </a:p>
          <a:p>
            <a:pPr>
              <a:lnSpc>
                <a:spcPct val="115000"/>
              </a:lnSpc>
            </a:pPr>
            <a:r>
              <a:rPr lang="it" sz="1600">
                <a:solidFill>
                  <a:srgbClr val="161616"/>
                </a:solidFill>
                <a:highlight>
                  <a:srgbClr val="FFFFFF"/>
                </a:highlight>
                <a:latin typeface="Roboto Mono"/>
                <a:ea typeface="Roboto Mono"/>
                <a:cs typeface="Roboto Mono"/>
                <a:sym typeface="Roboto Mono"/>
              </a:rPr>
              <a:t>-rwxrwxrwx 1 romolo romolo       658 apr 30 09:56 manage.py</a:t>
            </a:r>
            <a:endParaRPr sz="1600">
              <a:solidFill>
                <a:srgbClr val="161616"/>
              </a:solidFill>
              <a:highlight>
                <a:srgbClr val="FFFFFF"/>
              </a:highlight>
              <a:latin typeface="Roboto Mono"/>
              <a:ea typeface="Roboto Mono"/>
              <a:cs typeface="Roboto Mono"/>
              <a:sym typeface="Roboto Mono"/>
            </a:endParaRPr>
          </a:p>
          <a:p>
            <a:pPr>
              <a:lnSpc>
                <a:spcPct val="115000"/>
              </a:lnSpc>
            </a:pPr>
            <a:r>
              <a:rPr lang="it" sz="1600">
                <a:solidFill>
                  <a:srgbClr val="161616"/>
                </a:solidFill>
                <a:highlight>
                  <a:srgbClr val="FFFFFF"/>
                </a:highlight>
              </a:rPr>
              <a:t>i tipi possono essere: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a:t>
            </a:r>
            <a:r>
              <a:rPr lang="it" sz="1600">
                <a:solidFill>
                  <a:srgbClr val="161616"/>
                </a:solidFill>
                <a:highlight>
                  <a:srgbClr val="FFFFFF"/>
                </a:highlight>
              </a:rPr>
              <a:t> file regolare </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d</a:t>
            </a:r>
            <a:r>
              <a:rPr lang="it" sz="1600">
                <a:solidFill>
                  <a:srgbClr val="161616"/>
                </a:solidFill>
                <a:highlight>
                  <a:srgbClr val="FFFFFF"/>
                </a:highlight>
              </a:rPr>
              <a:t> directory</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l</a:t>
            </a:r>
            <a:r>
              <a:rPr lang="it" sz="1600">
                <a:solidFill>
                  <a:srgbClr val="161616"/>
                </a:solidFill>
                <a:highlight>
                  <a:srgbClr val="FFFFFF"/>
                </a:highlight>
              </a:rPr>
              <a:t> symbolic link</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c</a:t>
            </a:r>
            <a:r>
              <a:rPr lang="it" sz="1600">
                <a:solidFill>
                  <a:srgbClr val="161616"/>
                </a:solidFill>
                <a:highlight>
                  <a:srgbClr val="FFFFFF"/>
                </a:highlight>
              </a:rPr>
              <a:t> Character file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b</a:t>
            </a:r>
            <a:r>
              <a:rPr lang="it" sz="1600">
                <a:solidFill>
                  <a:srgbClr val="161616"/>
                </a:solidFill>
                <a:highlight>
                  <a:srgbClr val="FFFFFF"/>
                </a:highlight>
              </a:rPr>
              <a:t> block device</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s</a:t>
            </a:r>
            <a:r>
              <a:rPr lang="it" sz="1600">
                <a:solidFill>
                  <a:srgbClr val="161616"/>
                </a:solidFill>
                <a:highlight>
                  <a:srgbClr val="FFFFFF"/>
                </a:highlight>
              </a:rPr>
              <a:t> local socket</a:t>
            </a:r>
            <a:endParaRPr sz="1600">
              <a:solidFill>
                <a:srgbClr val="161616"/>
              </a:solidFill>
              <a:highlight>
                <a:srgbClr val="FFFFFF"/>
              </a:highlight>
            </a:endParaRPr>
          </a:p>
          <a:p>
            <a:pPr marL="609585">
              <a:lnSpc>
                <a:spcPct val="115000"/>
              </a:lnSpc>
            </a:pPr>
            <a:r>
              <a:rPr lang="it" sz="1600" b="1">
                <a:solidFill>
                  <a:srgbClr val="161616"/>
                </a:solidFill>
                <a:highlight>
                  <a:srgbClr val="FFFFFF"/>
                </a:highlight>
              </a:rPr>
              <a:t>p</a:t>
            </a:r>
            <a:r>
              <a:rPr lang="it" sz="1600">
                <a:solidFill>
                  <a:srgbClr val="161616"/>
                </a:solidFill>
                <a:highlight>
                  <a:srgbClr val="FFFFFF"/>
                </a:highlight>
              </a:rPr>
              <a:t> named pipe</a:t>
            </a:r>
            <a:endParaRPr sz="1600">
              <a:solidFill>
                <a:srgbClr val="161616"/>
              </a:solidFill>
              <a:highlight>
                <a:srgbClr val="FFFFFF"/>
              </a:highlight>
            </a:endParaRPr>
          </a:p>
        </p:txBody>
      </p:sp>
      <p:pic>
        <p:nvPicPr>
          <p:cNvPr id="453" name="Google Shape;453;p59"/>
          <p:cNvPicPr preferRelativeResize="0"/>
          <p:nvPr/>
        </p:nvPicPr>
        <p:blipFill>
          <a:blip r:embed="rId3">
            <a:alphaModFix/>
          </a:blip>
          <a:stretch>
            <a:fillRect/>
          </a:stretch>
        </p:blipFill>
        <p:spPr>
          <a:xfrm>
            <a:off x="277434" y="1985000"/>
            <a:ext cx="11714628" cy="1869800"/>
          </a:xfrm>
          <a:prstGeom prst="rect">
            <a:avLst/>
          </a:prstGeom>
          <a:noFill/>
          <a:ln w="9525" cap="flat" cmpd="sng">
            <a:solidFill>
              <a:schemeClr val="accent6"/>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59" name="Google Shape;459;p60"/>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60" name="Google Shape;460;p60"/>
          <p:cNvSpPr txBox="1"/>
          <p:nvPr/>
        </p:nvSpPr>
        <p:spPr>
          <a:xfrm>
            <a:off x="6061367" y="1356967"/>
            <a:ext cx="5345200" cy="2400617"/>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L'</a:t>
            </a:r>
            <a:r>
              <a:rPr lang="it" sz="2000" b="1">
                <a:highlight>
                  <a:srgbClr val="FFFFFF"/>
                </a:highlight>
              </a:rPr>
              <a:t>object storage</a:t>
            </a:r>
            <a:r>
              <a:rPr lang="it" sz="2000">
                <a:highlight>
                  <a:srgbClr val="FFFFFF"/>
                </a:highlight>
              </a:rPr>
              <a:t> è un formato di storage in cui i dati sono archiviati in unità separate chiamate oggetti. Ciascuna unità ha un identificatore univoco, o chiave, che ne permette l'individuazione indipendentemente dalla posizione in cui sono memorizzate in un sistema distribuito. </a:t>
            </a:r>
            <a:endParaRPr sz="24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A6A958-31A0-F14A-B3ED-BDEA19CAFCE4}"/>
              </a:ext>
            </a:extLst>
          </p:cNvPr>
          <p:cNvSpPr>
            <a:spLocks noGrp="1"/>
          </p:cNvSpPr>
          <p:nvPr>
            <p:ph type="title"/>
          </p:nvPr>
        </p:nvSpPr>
        <p:spPr/>
        <p:txBody>
          <a:bodyPr/>
          <a:lstStyle/>
          <a:p>
            <a:r>
              <a:rPr lang="en-US" dirty="0" err="1"/>
              <a:t>Struttura</a:t>
            </a:r>
            <a:endParaRPr lang="en-US" dirty="0"/>
          </a:p>
        </p:txBody>
      </p:sp>
      <p:sp>
        <p:nvSpPr>
          <p:cNvPr id="3" name="Segnaposto contenuto 2">
            <a:extLst>
              <a:ext uri="{FF2B5EF4-FFF2-40B4-BE49-F238E27FC236}">
                <a16:creationId xmlns:a16="http://schemas.microsoft.com/office/drawing/2014/main" id="{72ACB2FB-468A-4947-98E9-EA7A65C8CACA}"/>
              </a:ext>
            </a:extLst>
          </p:cNvPr>
          <p:cNvSpPr>
            <a:spLocks noGrp="1"/>
          </p:cNvSpPr>
          <p:nvPr>
            <p:ph idx="1"/>
          </p:nvPr>
        </p:nvSpPr>
        <p:spPr/>
        <p:txBody>
          <a:bodyPr/>
          <a:lstStyle/>
          <a:p>
            <a:r>
              <a:rPr lang="it-IT" dirty="0"/>
              <a:t>La lista degli argomenti mostrata in precedenza è stata costruita per categorie.</a:t>
            </a:r>
          </a:p>
          <a:p>
            <a:r>
              <a:rPr lang="it-IT" dirty="0"/>
              <a:t>Noi seguiremo un percorso guidato dagli esempi per meglio capire la filosofia che c’è dietro.</a:t>
            </a:r>
          </a:p>
          <a:p>
            <a:r>
              <a:rPr lang="it-IT" dirty="0"/>
              <a:t>Dopo l’introduzione alla programmazione svilupperemo un esempio di programma complesso (Macchina a Stati).</a:t>
            </a:r>
          </a:p>
          <a:p>
            <a:r>
              <a:rPr lang="it-IT" dirty="0"/>
              <a:t>In ultimo svilupperemo una </a:t>
            </a:r>
            <a:r>
              <a:rPr lang="it-IT" dirty="0" err="1"/>
              <a:t>WebApp</a:t>
            </a:r>
            <a:r>
              <a:rPr lang="it-IT" dirty="0"/>
              <a:t> e la prepareremo per la distribuzione su container</a:t>
            </a:r>
          </a:p>
          <a:p>
            <a:r>
              <a:rPr lang="it-IT" dirty="0"/>
              <a:t>Per alcuni argomenti non scenderemo nel dettaglio perché lo scopo del corso è dare una visione generale ed anche perché non c’è il tempo per approfondire tutti gli argomenti. In ogni modo molti dettagli sono nelle slide o nei link riportati.</a:t>
            </a:r>
          </a:p>
        </p:txBody>
      </p:sp>
    </p:spTree>
    <p:extLst>
      <p:ext uri="{BB962C8B-B14F-4D97-AF65-F5344CB8AC3E}">
        <p14:creationId xmlns:p14="http://schemas.microsoft.com/office/powerpoint/2010/main" val="2456957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1"/>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66" name="Google Shape;466;p61"/>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67" name="Google Shape;467;p61"/>
          <p:cNvSpPr txBox="1"/>
          <p:nvPr/>
        </p:nvSpPr>
        <p:spPr>
          <a:xfrm>
            <a:off x="6061367" y="1356967"/>
            <a:ext cx="5345200" cy="2400617"/>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L'</a:t>
            </a:r>
            <a:r>
              <a:rPr lang="it" sz="2000" b="1">
                <a:highlight>
                  <a:srgbClr val="FFFFFF"/>
                </a:highlight>
              </a:rPr>
              <a:t>object storage</a:t>
            </a:r>
            <a:r>
              <a:rPr lang="it" sz="2000">
                <a:highlight>
                  <a:srgbClr val="FFFFFF"/>
                </a:highlight>
              </a:rPr>
              <a:t> è un formato di storage in cui i dati sono archiviati in unità separate chiamate oggetti. Ciascuna unità ha un identificatore univoco, o chiave, che ne permette l'individuazione indipendentemente dalla posizione in cui sono memorizzate in un sistema distribuito. </a:t>
            </a:r>
            <a:endParaRPr sz="2400">
              <a:latin typeface="Proxima Nova"/>
              <a:ea typeface="Proxima Nova"/>
              <a:cs typeface="Proxima Nova"/>
              <a:sym typeface="Proxima Nova"/>
            </a:endParaRPr>
          </a:p>
        </p:txBody>
      </p:sp>
      <p:sp>
        <p:nvSpPr>
          <p:cNvPr id="468" name="Google Shape;468;p61"/>
          <p:cNvSpPr txBox="1"/>
          <p:nvPr/>
        </p:nvSpPr>
        <p:spPr>
          <a:xfrm>
            <a:off x="629067" y="3807334"/>
            <a:ext cx="7119200" cy="1077178"/>
          </a:xfrm>
          <a:prstGeom prst="rect">
            <a:avLst/>
          </a:prstGeom>
          <a:noFill/>
          <a:ln>
            <a:noFill/>
          </a:ln>
        </p:spPr>
        <p:txBody>
          <a:bodyPr spcFirstLastPara="1" wrap="square" lIns="121900" tIns="121900" rIns="121900" bIns="121900" anchor="t" anchorCtr="0">
            <a:spAutoFit/>
          </a:bodyPr>
          <a:lstStyle/>
          <a:p>
            <a:pPr algn="just"/>
            <a:r>
              <a:rPr lang="it" dirty="0">
                <a:solidFill>
                  <a:srgbClr val="151515"/>
                </a:solidFill>
                <a:highlight>
                  <a:srgbClr val="FFFFFF"/>
                </a:highlight>
              </a:rPr>
              <a:t>Nello storage di oggetti, i dati vengono frammentati in unità discrete chiamate appunto oggetti e conservati in un unico repository invece che come file all'interno di cartelle o come blocchi su server.</a:t>
            </a:r>
            <a:endParaRPr sz="2400" dirty="0">
              <a:latin typeface="Proxima Nova"/>
              <a:ea typeface="Proxima Nova"/>
              <a:cs typeface="Proxima Nova"/>
              <a:sym typeface="Proxima Nova"/>
            </a:endParaRPr>
          </a:p>
        </p:txBody>
      </p:sp>
      <p:pic>
        <p:nvPicPr>
          <p:cNvPr id="469" name="Google Shape;469;p61"/>
          <p:cNvPicPr preferRelativeResize="0"/>
          <p:nvPr/>
        </p:nvPicPr>
        <p:blipFill>
          <a:blip r:embed="rId3">
            <a:alphaModFix/>
          </a:blip>
          <a:stretch>
            <a:fillRect/>
          </a:stretch>
        </p:blipFill>
        <p:spPr>
          <a:xfrm>
            <a:off x="8390533" y="4149668"/>
            <a:ext cx="3590400" cy="197519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2"/>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75" name="Google Shape;475;p62"/>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76" name="Google Shape;476;p62"/>
          <p:cNvSpPr txBox="1"/>
          <p:nvPr/>
        </p:nvSpPr>
        <p:spPr>
          <a:xfrm>
            <a:off x="6061367" y="1356967"/>
            <a:ext cx="5345200" cy="2400617"/>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L'</a:t>
            </a:r>
            <a:r>
              <a:rPr lang="it" sz="2000" b="1">
                <a:highlight>
                  <a:srgbClr val="FFFFFF"/>
                </a:highlight>
              </a:rPr>
              <a:t>object storage</a:t>
            </a:r>
            <a:r>
              <a:rPr lang="it" sz="2000">
                <a:highlight>
                  <a:srgbClr val="FFFFFF"/>
                </a:highlight>
              </a:rPr>
              <a:t> è un formato di storage in cui i dati sono archiviati in unità separate chiamate oggetti. Ciascuna unità ha un identificatore univoco, o chiave, che ne permette l'individuazione indipendentemente dalla posizione in cui sono memorizzate in un sistema distribuito. </a:t>
            </a:r>
            <a:endParaRPr sz="2400">
              <a:latin typeface="Proxima Nova"/>
              <a:ea typeface="Proxima Nova"/>
              <a:cs typeface="Proxima Nova"/>
              <a:sym typeface="Proxima Nova"/>
            </a:endParaRPr>
          </a:p>
        </p:txBody>
      </p:sp>
      <p:sp>
        <p:nvSpPr>
          <p:cNvPr id="477" name="Google Shape;477;p62"/>
          <p:cNvSpPr txBox="1"/>
          <p:nvPr/>
        </p:nvSpPr>
        <p:spPr>
          <a:xfrm>
            <a:off x="629067" y="3807334"/>
            <a:ext cx="7119200" cy="1077178"/>
          </a:xfrm>
          <a:prstGeom prst="rect">
            <a:avLst/>
          </a:prstGeom>
          <a:noFill/>
          <a:ln>
            <a:noFill/>
          </a:ln>
        </p:spPr>
        <p:txBody>
          <a:bodyPr spcFirstLastPara="1" wrap="square" lIns="121900" tIns="121900" rIns="121900" bIns="121900" anchor="t" anchorCtr="0">
            <a:spAutoFit/>
          </a:bodyPr>
          <a:lstStyle/>
          <a:p>
            <a:pPr algn="just"/>
            <a:r>
              <a:rPr lang="it" dirty="0">
                <a:solidFill>
                  <a:srgbClr val="151515"/>
                </a:solidFill>
                <a:highlight>
                  <a:srgbClr val="FFFFFF"/>
                </a:highlight>
              </a:rPr>
              <a:t>Nello storage di oggetti, i dati vengono frammentati in unità discrete chiamate appunto oggetti e conservati in un unico repository invece che come file all'interno di cartelle o come blocchi su server.</a:t>
            </a:r>
            <a:endParaRPr sz="2400" dirty="0">
              <a:latin typeface="Proxima Nova"/>
              <a:ea typeface="Proxima Nova"/>
              <a:cs typeface="Proxima Nova"/>
              <a:sym typeface="Proxima Nova"/>
            </a:endParaRPr>
          </a:p>
        </p:txBody>
      </p:sp>
      <p:pic>
        <p:nvPicPr>
          <p:cNvPr id="478" name="Google Shape;478;p62"/>
          <p:cNvPicPr preferRelativeResize="0"/>
          <p:nvPr/>
        </p:nvPicPr>
        <p:blipFill>
          <a:blip r:embed="rId3">
            <a:alphaModFix/>
          </a:blip>
          <a:stretch>
            <a:fillRect/>
          </a:stretch>
        </p:blipFill>
        <p:spPr>
          <a:xfrm>
            <a:off x="8390533" y="4149668"/>
            <a:ext cx="3590400" cy="1975193"/>
          </a:xfrm>
          <a:prstGeom prst="rect">
            <a:avLst/>
          </a:prstGeom>
          <a:noFill/>
          <a:ln>
            <a:noFill/>
          </a:ln>
        </p:spPr>
      </p:pic>
      <p:sp>
        <p:nvSpPr>
          <p:cNvPr id="479" name="Google Shape;479;p62"/>
          <p:cNvSpPr txBox="1"/>
          <p:nvPr/>
        </p:nvSpPr>
        <p:spPr>
          <a:xfrm>
            <a:off x="629067" y="4941767"/>
            <a:ext cx="7119200" cy="1908174"/>
          </a:xfrm>
          <a:prstGeom prst="rect">
            <a:avLst/>
          </a:prstGeom>
          <a:noFill/>
          <a:ln>
            <a:noFill/>
          </a:ln>
        </p:spPr>
        <p:txBody>
          <a:bodyPr spcFirstLastPara="1" wrap="square" lIns="121900" tIns="121900" rIns="121900" bIns="121900" anchor="t" anchorCtr="0">
            <a:spAutoFit/>
          </a:bodyPr>
          <a:lstStyle/>
          <a:p>
            <a:pPr algn="just"/>
            <a:r>
              <a:rPr lang="it" dirty="0">
                <a:solidFill>
                  <a:srgbClr val="151515"/>
                </a:solidFill>
                <a:highlight>
                  <a:srgbClr val="FFFFFF"/>
                </a:highlight>
              </a:rPr>
              <a:t>I volumi dello storage di oggetti operano come unità modulari: ognuno è un repository indipendente che conserva al suo interno i dati, un identificativo univoco che permette di individuare un oggetto in un sistema distribuito e i metadati che descrivono i dati. I metadati sono importanti e includono dettagli come l'età, privacy/sicurezza e limitazioni all'accesso. </a:t>
            </a:r>
            <a:endParaRPr sz="2400" dirty="0">
              <a:latin typeface="Proxima Nova"/>
              <a:ea typeface="Proxima Nova"/>
              <a:cs typeface="Proxima Nova"/>
              <a:sym typeface="Proxima Nov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3"/>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85" name="Google Shape;485;p63"/>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86" name="Google Shape;486;p63"/>
          <p:cNvSpPr txBox="1"/>
          <p:nvPr/>
        </p:nvSpPr>
        <p:spPr>
          <a:xfrm>
            <a:off x="6061367" y="1356967"/>
            <a:ext cx="5345200" cy="2400617"/>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L'</a:t>
            </a:r>
            <a:r>
              <a:rPr lang="it" sz="2000" b="1">
                <a:highlight>
                  <a:srgbClr val="FFFFFF"/>
                </a:highlight>
              </a:rPr>
              <a:t>object storage</a:t>
            </a:r>
            <a:r>
              <a:rPr lang="it" sz="2000">
                <a:highlight>
                  <a:srgbClr val="FFFFFF"/>
                </a:highlight>
              </a:rPr>
              <a:t> è un formato di storage in cui i dati sono archiviati in unità separate chiamate oggetti. Ciascuna unità ha un identificatore univoco, o chiave, che ne permette l'individuazione indipendentemente dalla posizione in cui sono memorizzate in un sistema distribuito. </a:t>
            </a:r>
            <a:endParaRPr sz="2400">
              <a:latin typeface="Proxima Nova"/>
              <a:ea typeface="Proxima Nova"/>
              <a:cs typeface="Proxima Nova"/>
              <a:sym typeface="Proxima Nova"/>
            </a:endParaRPr>
          </a:p>
        </p:txBody>
      </p:sp>
      <p:sp>
        <p:nvSpPr>
          <p:cNvPr id="487" name="Google Shape;487;p63"/>
          <p:cNvSpPr txBox="1"/>
          <p:nvPr/>
        </p:nvSpPr>
        <p:spPr>
          <a:xfrm>
            <a:off x="629067" y="3807334"/>
            <a:ext cx="7119200" cy="1077178"/>
          </a:xfrm>
          <a:prstGeom prst="rect">
            <a:avLst/>
          </a:prstGeom>
          <a:noFill/>
          <a:ln>
            <a:noFill/>
          </a:ln>
        </p:spPr>
        <p:txBody>
          <a:bodyPr spcFirstLastPara="1" wrap="square" lIns="121900" tIns="121900" rIns="121900" bIns="121900" anchor="t" anchorCtr="0">
            <a:spAutoFit/>
          </a:bodyPr>
          <a:lstStyle/>
          <a:p>
            <a:pPr algn="just"/>
            <a:r>
              <a:rPr lang="it" dirty="0">
                <a:solidFill>
                  <a:srgbClr val="151515"/>
                </a:solidFill>
                <a:highlight>
                  <a:srgbClr val="FFFFFF"/>
                </a:highlight>
              </a:rPr>
              <a:t>Nello storage di oggetti, i dati vengono frammentati in unità discrete chiamate appunto oggetti e conservati in un unico repository invece che come file all'interno di cartelle o come blocchi su server.</a:t>
            </a:r>
            <a:endParaRPr sz="2400" dirty="0">
              <a:latin typeface="Proxima Nova"/>
              <a:ea typeface="Proxima Nova"/>
              <a:cs typeface="Proxima Nova"/>
              <a:sym typeface="Proxima Nova"/>
            </a:endParaRPr>
          </a:p>
        </p:txBody>
      </p:sp>
      <p:pic>
        <p:nvPicPr>
          <p:cNvPr id="488" name="Google Shape;488;p63"/>
          <p:cNvPicPr preferRelativeResize="0"/>
          <p:nvPr/>
        </p:nvPicPr>
        <p:blipFill>
          <a:blip r:embed="rId3">
            <a:alphaModFix/>
          </a:blip>
          <a:stretch>
            <a:fillRect/>
          </a:stretch>
        </p:blipFill>
        <p:spPr>
          <a:xfrm>
            <a:off x="8390533" y="4149668"/>
            <a:ext cx="3590400" cy="1975193"/>
          </a:xfrm>
          <a:prstGeom prst="rect">
            <a:avLst/>
          </a:prstGeom>
          <a:noFill/>
          <a:ln>
            <a:noFill/>
          </a:ln>
        </p:spPr>
      </p:pic>
      <p:sp>
        <p:nvSpPr>
          <p:cNvPr id="489" name="Google Shape;489;p63"/>
          <p:cNvSpPr txBox="1"/>
          <p:nvPr/>
        </p:nvSpPr>
        <p:spPr>
          <a:xfrm>
            <a:off x="629067" y="4941767"/>
            <a:ext cx="7119200" cy="1908174"/>
          </a:xfrm>
          <a:prstGeom prst="rect">
            <a:avLst/>
          </a:prstGeom>
          <a:noFill/>
          <a:ln>
            <a:noFill/>
          </a:ln>
        </p:spPr>
        <p:txBody>
          <a:bodyPr spcFirstLastPara="1" wrap="square" lIns="121900" tIns="121900" rIns="121900" bIns="121900" anchor="t" anchorCtr="0">
            <a:spAutoFit/>
          </a:bodyPr>
          <a:lstStyle/>
          <a:p>
            <a:pPr algn="just"/>
            <a:r>
              <a:rPr lang="it" dirty="0">
                <a:solidFill>
                  <a:srgbClr val="151515"/>
                </a:solidFill>
                <a:highlight>
                  <a:srgbClr val="FFFFFF"/>
                </a:highlight>
              </a:rPr>
              <a:t>I volumi dello storage di oggetti operano come unità modulari: ognuno è un repository indipendente che conserva al suo interno i dati, un identificativo univoco che permette di individuare un oggetto in un sistema distribuito e i metadati che descrivono i dati. I metadati sono importanti e includono dettagli come l'età, privacy/sicurezza e limitazioni all'accesso. </a:t>
            </a:r>
            <a:endParaRPr sz="2400" dirty="0">
              <a:latin typeface="Proxima Nova"/>
              <a:ea typeface="Proxima Nova"/>
              <a:cs typeface="Proxima Nova"/>
              <a:sym typeface="Proxima Nova"/>
            </a:endParaRPr>
          </a:p>
        </p:txBody>
      </p:sp>
      <p:sp>
        <p:nvSpPr>
          <p:cNvPr id="490" name="Google Shape;490;p63"/>
          <p:cNvSpPr/>
          <p:nvPr/>
        </p:nvSpPr>
        <p:spPr>
          <a:xfrm>
            <a:off x="2557667" y="2914367"/>
            <a:ext cx="6544400" cy="168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just"/>
            <a:r>
              <a:rPr lang="it">
                <a:solidFill>
                  <a:srgbClr val="151515"/>
                </a:solidFill>
                <a:highlight>
                  <a:schemeClr val="lt2"/>
                </a:highlight>
              </a:rPr>
              <a:t>I </a:t>
            </a:r>
            <a:r>
              <a:rPr lang="it" b="1">
                <a:solidFill>
                  <a:srgbClr val="151515"/>
                </a:solidFill>
                <a:highlight>
                  <a:schemeClr val="lt2"/>
                </a:highlight>
              </a:rPr>
              <a:t>metadati</a:t>
            </a:r>
            <a:r>
              <a:rPr lang="it">
                <a:solidFill>
                  <a:srgbClr val="151515"/>
                </a:solidFill>
                <a:highlight>
                  <a:schemeClr val="lt2"/>
                </a:highlight>
              </a:rPr>
              <a:t> dello storage di oggetti possono essere estremamente dettagliati e capaci di archiviare informazioni sul luogo in cui un video è stato girato, sul tipo di fotocamera che è stato utilizzato e sugli attori che compaiono in ogni fotogramma.</a:t>
            </a:r>
            <a:r>
              <a:rPr lang="it">
                <a:solidFill>
                  <a:srgbClr val="151515"/>
                </a:solidFill>
                <a:highlight>
                  <a:schemeClr val="dk2"/>
                </a:highlight>
              </a:rPr>
              <a:t> </a:t>
            </a:r>
            <a:endParaRPr sz="2400">
              <a:highlight>
                <a:schemeClr val="dk2"/>
              </a:high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4"/>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spcBef>
                <a:spcPts val="0"/>
              </a:spcBef>
            </a:pPr>
            <a:r>
              <a:rPr lang="it"/>
              <a:t> Differenza tra </a:t>
            </a:r>
            <a:r>
              <a:rPr lang="it" b="1"/>
              <a:t>Object Storage</a:t>
            </a:r>
            <a:r>
              <a:rPr lang="it"/>
              <a:t> e </a:t>
            </a:r>
            <a:r>
              <a:rPr lang="it" b="1"/>
              <a:t>File Storage</a:t>
            </a:r>
            <a:endParaRPr b="1"/>
          </a:p>
        </p:txBody>
      </p:sp>
      <p:sp>
        <p:nvSpPr>
          <p:cNvPr id="496" name="Google Shape;496;p64"/>
          <p:cNvSpPr txBox="1"/>
          <p:nvPr/>
        </p:nvSpPr>
        <p:spPr>
          <a:xfrm>
            <a:off x="629067" y="1356967"/>
            <a:ext cx="4512000" cy="2092840"/>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Il </a:t>
            </a:r>
            <a:r>
              <a:rPr lang="it" sz="2000" b="1">
                <a:highlight>
                  <a:srgbClr val="FFFFFF"/>
                </a:highlight>
              </a:rPr>
              <a:t>file storage</a:t>
            </a:r>
            <a:r>
              <a:rPr lang="it" sz="2000">
                <a:highlight>
                  <a:srgbClr val="FFFFFF"/>
                </a:highlight>
              </a:rPr>
              <a:t> è il formato di storage maggiormente conosciuto: i dati vengono archiviati in file con cui è possibile interagire, contenuti in cartelle all'interno di una directory file gerarchica. </a:t>
            </a:r>
            <a:endParaRPr sz="2400">
              <a:latin typeface="Proxima Nova"/>
              <a:ea typeface="Proxima Nova"/>
              <a:cs typeface="Proxima Nova"/>
              <a:sym typeface="Proxima Nova"/>
            </a:endParaRPr>
          </a:p>
        </p:txBody>
      </p:sp>
      <p:sp>
        <p:nvSpPr>
          <p:cNvPr id="497" name="Google Shape;497;p64"/>
          <p:cNvSpPr txBox="1"/>
          <p:nvPr/>
        </p:nvSpPr>
        <p:spPr>
          <a:xfrm>
            <a:off x="6061367" y="1356967"/>
            <a:ext cx="5345200" cy="2400617"/>
          </a:xfrm>
          <a:prstGeom prst="rect">
            <a:avLst/>
          </a:prstGeom>
          <a:noFill/>
          <a:ln>
            <a:noFill/>
          </a:ln>
        </p:spPr>
        <p:txBody>
          <a:bodyPr spcFirstLastPara="1" wrap="square" lIns="121900" tIns="121900" rIns="121900" bIns="121900" anchor="t" anchorCtr="0">
            <a:spAutoFit/>
          </a:bodyPr>
          <a:lstStyle/>
          <a:p>
            <a:pPr algn="just"/>
            <a:r>
              <a:rPr lang="it" sz="2000">
                <a:highlight>
                  <a:srgbClr val="FFFFFF"/>
                </a:highlight>
              </a:rPr>
              <a:t>L'</a:t>
            </a:r>
            <a:r>
              <a:rPr lang="it" sz="2000" b="1">
                <a:highlight>
                  <a:srgbClr val="FFFFFF"/>
                </a:highlight>
              </a:rPr>
              <a:t>object storage</a:t>
            </a:r>
            <a:r>
              <a:rPr lang="it" sz="2000">
                <a:highlight>
                  <a:srgbClr val="FFFFFF"/>
                </a:highlight>
              </a:rPr>
              <a:t> è un formato di storage in cui i dati sono archiviati in unità separate chiamate oggetti. Ciascuna unità ha un identificatore univoco, o chiave, che ne permette l'individuazione indipendentemente dalla posizione in cui sono memorizzate in un sistema distribuito. </a:t>
            </a:r>
            <a:endParaRPr sz="2400">
              <a:latin typeface="Proxima Nova"/>
              <a:ea typeface="Proxima Nova"/>
              <a:cs typeface="Proxima Nova"/>
              <a:sym typeface="Proxima Nova"/>
            </a:endParaRPr>
          </a:p>
        </p:txBody>
      </p:sp>
      <p:sp>
        <p:nvSpPr>
          <p:cNvPr id="498" name="Google Shape;498;p64"/>
          <p:cNvSpPr txBox="1"/>
          <p:nvPr/>
        </p:nvSpPr>
        <p:spPr>
          <a:xfrm>
            <a:off x="1186800" y="5048367"/>
            <a:ext cx="9818400" cy="1477287"/>
          </a:xfrm>
          <a:prstGeom prst="rect">
            <a:avLst/>
          </a:prstGeom>
          <a:noFill/>
          <a:ln>
            <a:noFill/>
          </a:ln>
        </p:spPr>
        <p:txBody>
          <a:bodyPr spcFirstLastPara="1" wrap="square" lIns="121900" tIns="121900" rIns="121900" bIns="121900" anchor="t" anchorCtr="0">
            <a:spAutoFit/>
          </a:bodyPr>
          <a:lstStyle/>
          <a:p>
            <a:pPr algn="just"/>
            <a:r>
              <a:rPr lang="it" sz="2000" dirty="0">
                <a:highlight>
                  <a:srgbClr val="FFFFFF"/>
                </a:highlight>
              </a:rPr>
              <a:t>Il </a:t>
            </a:r>
            <a:r>
              <a:rPr lang="it" sz="2000" b="1" dirty="0">
                <a:highlight>
                  <a:srgbClr val="FFFFFF"/>
                </a:highlight>
              </a:rPr>
              <a:t>block storage</a:t>
            </a:r>
            <a:r>
              <a:rPr lang="it" sz="2000" dirty="0">
                <a:highlight>
                  <a:srgbClr val="FFFFFF"/>
                </a:highlight>
              </a:rPr>
              <a:t> suddivide i dati in componenti separati composti da blocchi di dati di dimensioni fisse, ognuno dotato di un identificatore univoco. Il block storage permette al sistema di storage sottostante di recuperarlo indipendentemente dalla posizione in cui viene memorizzato. </a:t>
            </a:r>
            <a:endParaRPr sz="2400" dirty="0">
              <a:latin typeface="Proxima Nova"/>
              <a:ea typeface="Proxima Nova"/>
              <a:cs typeface="Proxima Nova"/>
              <a:sym typeface="Proxima Nov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E952D-05D0-9F48-BE9E-C28C2E476E27}"/>
              </a:ext>
            </a:extLst>
          </p:cNvPr>
          <p:cNvSpPr>
            <a:spLocks noGrp="1"/>
          </p:cNvSpPr>
          <p:nvPr>
            <p:ph type="title"/>
          </p:nvPr>
        </p:nvSpPr>
        <p:spPr/>
        <p:txBody>
          <a:bodyPr/>
          <a:lstStyle/>
          <a:p>
            <a:r>
              <a:rPr lang="it-IT" dirty="0"/>
              <a:t>Calcolo nel </a:t>
            </a:r>
            <a:r>
              <a:rPr lang="it-IT" dirty="0" err="1"/>
              <a:t>Cloud</a:t>
            </a:r>
            <a:endParaRPr lang="it-IT" dirty="0"/>
          </a:p>
        </p:txBody>
      </p:sp>
      <p:sp>
        <p:nvSpPr>
          <p:cNvPr id="3" name="Segnaposto testo 2">
            <a:extLst>
              <a:ext uri="{FF2B5EF4-FFF2-40B4-BE49-F238E27FC236}">
                <a16:creationId xmlns:a16="http://schemas.microsoft.com/office/drawing/2014/main" id="{82916C60-3534-6E4C-BDC1-1EC195DC8E41}"/>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21156146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Calcolo nel Cloud</a:t>
            </a:r>
            <a:endParaRPr/>
          </a:p>
        </p:txBody>
      </p:sp>
      <p:sp>
        <p:nvSpPr>
          <p:cNvPr id="537" name="Google Shape;537;p70"/>
          <p:cNvSpPr txBox="1">
            <a:spLocks noGrp="1"/>
          </p:cNvSpPr>
          <p:nvPr>
            <p:ph type="body" idx="4294967295"/>
          </p:nvPr>
        </p:nvSpPr>
        <p:spPr>
          <a:xfrm>
            <a:off x="339048" y="1536700"/>
            <a:ext cx="5619963"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PaaS</a:t>
            </a:r>
            <a:endParaRPr sz="2800" b="1" dirty="0"/>
          </a:p>
          <a:p>
            <a:pPr marL="0" indent="0">
              <a:lnSpc>
                <a:spcPct val="100000"/>
              </a:lnSpc>
              <a:spcBef>
                <a:spcPts val="1600"/>
              </a:spcBef>
              <a:buNone/>
            </a:pPr>
            <a:r>
              <a:rPr lang="it" dirty="0"/>
              <a:t>Ho un ambiente di lavoro del tutto simile al pc ma con risorse molto più elevate.</a:t>
            </a:r>
            <a:endParaRPr dirty="0"/>
          </a:p>
          <a:p>
            <a:pPr marL="0" indent="0" algn="ctr">
              <a:lnSpc>
                <a:spcPct val="100000"/>
              </a:lnSpc>
              <a:spcBef>
                <a:spcPts val="1600"/>
              </a:spcBef>
              <a:buNone/>
            </a:pPr>
            <a:r>
              <a:rPr lang="it" b="1" dirty="0"/>
              <a:t>Schema di sviluppo</a:t>
            </a:r>
            <a:endParaRPr b="1" dirty="0"/>
          </a:p>
          <a:p>
            <a:pPr marL="0" indent="0">
              <a:lnSpc>
                <a:spcPct val="100000"/>
              </a:lnSpc>
              <a:spcBef>
                <a:spcPts val="1600"/>
              </a:spcBef>
              <a:buNone/>
            </a:pPr>
            <a:r>
              <a:rPr lang="it" dirty="0"/>
              <a:t>Sviluppo in locale con dataset limitati.</a:t>
            </a:r>
            <a:endParaRPr dirty="0"/>
          </a:p>
          <a:p>
            <a:pPr marL="0" indent="0">
              <a:lnSpc>
                <a:spcPct val="100000"/>
              </a:lnSpc>
              <a:spcBef>
                <a:spcPts val="1600"/>
              </a:spcBef>
              <a:buNone/>
            </a:pPr>
            <a:r>
              <a:rPr lang="it" dirty="0"/>
              <a:t>Trasferimento su cloud dei codici/dati</a:t>
            </a:r>
            <a:endParaRPr dirty="0"/>
          </a:p>
          <a:p>
            <a:pPr marL="0" indent="0">
              <a:lnSpc>
                <a:spcPct val="100000"/>
              </a:lnSpc>
              <a:spcBef>
                <a:spcPts val="1600"/>
              </a:spcBef>
              <a:buNone/>
            </a:pPr>
            <a:r>
              <a:rPr lang="it" dirty="0"/>
              <a:t>Esecuzione su larga scala.</a:t>
            </a:r>
            <a:endParaRPr dirty="0"/>
          </a:p>
          <a:p>
            <a:pPr marL="0" indent="0">
              <a:lnSpc>
                <a:spcPct val="100000"/>
              </a:lnSpc>
              <a:spcBef>
                <a:spcPts val="1600"/>
              </a:spcBef>
              <a:spcAft>
                <a:spcPts val="1600"/>
              </a:spcAft>
              <a:buNone/>
            </a:pPr>
            <a:r>
              <a:rPr lang="it" dirty="0"/>
              <a:t>(Elevato numero di CPU/GPU, RAM, FLOPs,  etc)</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Calcolo nel Cloud</a:t>
            </a:r>
            <a:endParaRPr/>
          </a:p>
        </p:txBody>
      </p:sp>
      <p:sp>
        <p:nvSpPr>
          <p:cNvPr id="537" name="Google Shape;537;p70"/>
          <p:cNvSpPr txBox="1">
            <a:spLocks noGrp="1"/>
          </p:cNvSpPr>
          <p:nvPr>
            <p:ph type="body" idx="4294967295"/>
          </p:nvPr>
        </p:nvSpPr>
        <p:spPr>
          <a:xfrm>
            <a:off x="339048" y="1536700"/>
            <a:ext cx="5619963"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PaaS</a:t>
            </a:r>
            <a:endParaRPr sz="2800" b="1" dirty="0"/>
          </a:p>
          <a:p>
            <a:pPr marL="0" indent="0">
              <a:lnSpc>
                <a:spcPct val="100000"/>
              </a:lnSpc>
              <a:spcBef>
                <a:spcPts val="1600"/>
              </a:spcBef>
              <a:buNone/>
            </a:pPr>
            <a:r>
              <a:rPr lang="it" dirty="0"/>
              <a:t>Ho un ambiente di lavoro del tutto simile al pc ma con risorse molto più elevate.</a:t>
            </a:r>
            <a:endParaRPr dirty="0"/>
          </a:p>
          <a:p>
            <a:pPr marL="0" indent="0" algn="ctr">
              <a:lnSpc>
                <a:spcPct val="100000"/>
              </a:lnSpc>
              <a:spcBef>
                <a:spcPts val="1600"/>
              </a:spcBef>
              <a:buNone/>
            </a:pPr>
            <a:r>
              <a:rPr lang="it" b="1" dirty="0"/>
              <a:t>Schema di sviluppo</a:t>
            </a:r>
            <a:endParaRPr b="1" dirty="0"/>
          </a:p>
          <a:p>
            <a:pPr marL="0" indent="0">
              <a:lnSpc>
                <a:spcPct val="100000"/>
              </a:lnSpc>
              <a:spcBef>
                <a:spcPts val="1600"/>
              </a:spcBef>
              <a:buNone/>
            </a:pPr>
            <a:r>
              <a:rPr lang="it" dirty="0"/>
              <a:t>Sviluppo in locale con dataset limitati.</a:t>
            </a:r>
            <a:endParaRPr dirty="0"/>
          </a:p>
          <a:p>
            <a:pPr marL="0" indent="0">
              <a:lnSpc>
                <a:spcPct val="100000"/>
              </a:lnSpc>
              <a:spcBef>
                <a:spcPts val="1600"/>
              </a:spcBef>
              <a:buNone/>
            </a:pPr>
            <a:r>
              <a:rPr lang="it" dirty="0"/>
              <a:t>Trasferimento su cloud dei codici/dati</a:t>
            </a:r>
            <a:endParaRPr dirty="0"/>
          </a:p>
          <a:p>
            <a:pPr marL="0" indent="0">
              <a:lnSpc>
                <a:spcPct val="100000"/>
              </a:lnSpc>
              <a:spcBef>
                <a:spcPts val="1600"/>
              </a:spcBef>
              <a:buNone/>
            </a:pPr>
            <a:r>
              <a:rPr lang="it" dirty="0"/>
              <a:t>Esecuzione su larga scala.</a:t>
            </a:r>
            <a:endParaRPr dirty="0"/>
          </a:p>
          <a:p>
            <a:pPr marL="0" indent="0">
              <a:lnSpc>
                <a:spcPct val="100000"/>
              </a:lnSpc>
              <a:spcBef>
                <a:spcPts val="1600"/>
              </a:spcBef>
              <a:spcAft>
                <a:spcPts val="1600"/>
              </a:spcAft>
              <a:buNone/>
            </a:pPr>
            <a:r>
              <a:rPr lang="it" dirty="0"/>
              <a:t>(Elevato numero di CPU/GPU, RAM, FLOPs,  etc)</a:t>
            </a:r>
            <a:endParaRPr dirty="0"/>
          </a:p>
        </p:txBody>
      </p:sp>
      <p:sp>
        <p:nvSpPr>
          <p:cNvPr id="538" name="Google Shape;538;p70"/>
          <p:cNvSpPr txBox="1">
            <a:spLocks noGrp="1"/>
          </p:cNvSpPr>
          <p:nvPr>
            <p:ph type="body" idx="4294967295"/>
          </p:nvPr>
        </p:nvSpPr>
        <p:spPr>
          <a:xfrm>
            <a:off x="6719299" y="1532276"/>
            <a:ext cx="5472701"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SaaS</a:t>
            </a:r>
            <a:endParaRPr sz="2800" b="1" dirty="0"/>
          </a:p>
          <a:p>
            <a:pPr marL="0" indent="0">
              <a:lnSpc>
                <a:spcPct val="100000"/>
              </a:lnSpc>
              <a:spcBef>
                <a:spcPts val="1600"/>
              </a:spcBef>
              <a:buNone/>
            </a:pPr>
            <a:r>
              <a:rPr lang="it" dirty="0"/>
              <a:t>Sviluppo un codice che come GUI, solitamente, una pagina web.</a:t>
            </a:r>
            <a:endParaRPr dirty="0"/>
          </a:p>
          <a:p>
            <a:pPr marL="0" indent="0" algn="ctr">
              <a:spcBef>
                <a:spcPts val="1600"/>
              </a:spcBef>
              <a:buNone/>
            </a:pPr>
            <a:r>
              <a:rPr lang="it" b="1" dirty="0"/>
              <a:t>Schema di sviluppo</a:t>
            </a:r>
            <a:endParaRPr b="1" dirty="0"/>
          </a:p>
          <a:p>
            <a:pPr marL="0" indent="0">
              <a:spcBef>
                <a:spcPts val="1600"/>
              </a:spcBef>
              <a:buNone/>
            </a:pPr>
            <a:r>
              <a:rPr lang="it" dirty="0"/>
              <a:t>Sviluppo in locale con opzioni di debug attive</a:t>
            </a:r>
            <a:endParaRPr dirty="0"/>
          </a:p>
          <a:p>
            <a:pPr marL="0" indent="0">
              <a:spcBef>
                <a:spcPts val="1600"/>
              </a:spcBef>
              <a:spcAft>
                <a:spcPts val="1600"/>
              </a:spcAft>
              <a:buNone/>
            </a:pPr>
            <a:r>
              <a:rPr lang="it" dirty="0"/>
              <a:t>Trasferimento su server e messa online.</a:t>
            </a:r>
            <a:endParaRPr dirty="0"/>
          </a:p>
        </p:txBody>
      </p:sp>
    </p:spTree>
    <p:extLst>
      <p:ext uri="{BB962C8B-B14F-4D97-AF65-F5344CB8AC3E}">
        <p14:creationId xmlns:p14="http://schemas.microsoft.com/office/powerpoint/2010/main" val="36802388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Calcolo nel Cloud</a:t>
            </a:r>
            <a:endParaRPr/>
          </a:p>
        </p:txBody>
      </p:sp>
      <p:sp>
        <p:nvSpPr>
          <p:cNvPr id="537" name="Google Shape;537;p70"/>
          <p:cNvSpPr txBox="1">
            <a:spLocks noGrp="1"/>
          </p:cNvSpPr>
          <p:nvPr>
            <p:ph type="body" idx="4294967295"/>
          </p:nvPr>
        </p:nvSpPr>
        <p:spPr>
          <a:xfrm>
            <a:off x="339048" y="1536700"/>
            <a:ext cx="5619963"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PaaS</a:t>
            </a:r>
            <a:endParaRPr sz="2800" b="1" dirty="0"/>
          </a:p>
          <a:p>
            <a:pPr marL="0" indent="0">
              <a:lnSpc>
                <a:spcPct val="100000"/>
              </a:lnSpc>
              <a:spcBef>
                <a:spcPts val="1600"/>
              </a:spcBef>
              <a:buNone/>
            </a:pPr>
            <a:r>
              <a:rPr lang="it" dirty="0"/>
              <a:t>Ho un ambiente di lavoro del tutto simile al pc ma con risorse molto più elevate.</a:t>
            </a:r>
            <a:endParaRPr dirty="0"/>
          </a:p>
          <a:p>
            <a:pPr marL="0" indent="0" algn="ctr">
              <a:lnSpc>
                <a:spcPct val="100000"/>
              </a:lnSpc>
              <a:spcBef>
                <a:spcPts val="1600"/>
              </a:spcBef>
              <a:buNone/>
            </a:pPr>
            <a:r>
              <a:rPr lang="it" b="1" dirty="0"/>
              <a:t>Schema di sviluppo</a:t>
            </a:r>
            <a:endParaRPr b="1" dirty="0"/>
          </a:p>
          <a:p>
            <a:pPr marL="0" indent="0">
              <a:lnSpc>
                <a:spcPct val="100000"/>
              </a:lnSpc>
              <a:spcBef>
                <a:spcPts val="1600"/>
              </a:spcBef>
              <a:buNone/>
            </a:pPr>
            <a:r>
              <a:rPr lang="it" dirty="0"/>
              <a:t>Sviluppo in locale con dataset limitati.</a:t>
            </a:r>
            <a:endParaRPr dirty="0"/>
          </a:p>
          <a:p>
            <a:pPr marL="0" indent="0">
              <a:lnSpc>
                <a:spcPct val="100000"/>
              </a:lnSpc>
              <a:spcBef>
                <a:spcPts val="1600"/>
              </a:spcBef>
              <a:buNone/>
            </a:pPr>
            <a:r>
              <a:rPr lang="it" dirty="0"/>
              <a:t>Trasferimento su cloud dei codici/dati</a:t>
            </a:r>
            <a:endParaRPr dirty="0"/>
          </a:p>
          <a:p>
            <a:pPr marL="0" indent="0">
              <a:lnSpc>
                <a:spcPct val="100000"/>
              </a:lnSpc>
              <a:spcBef>
                <a:spcPts val="1600"/>
              </a:spcBef>
              <a:buNone/>
            </a:pPr>
            <a:r>
              <a:rPr lang="it" dirty="0"/>
              <a:t>Esecuzione su larga scala.</a:t>
            </a:r>
            <a:endParaRPr dirty="0"/>
          </a:p>
          <a:p>
            <a:pPr marL="0" indent="0">
              <a:lnSpc>
                <a:spcPct val="100000"/>
              </a:lnSpc>
              <a:spcBef>
                <a:spcPts val="1600"/>
              </a:spcBef>
              <a:spcAft>
                <a:spcPts val="1600"/>
              </a:spcAft>
              <a:buNone/>
            </a:pPr>
            <a:r>
              <a:rPr lang="it" dirty="0"/>
              <a:t>(Elevato numero di CPU/GPU, RAM, FLOPs,  etc)</a:t>
            </a:r>
            <a:endParaRPr dirty="0"/>
          </a:p>
        </p:txBody>
      </p:sp>
      <p:sp>
        <p:nvSpPr>
          <p:cNvPr id="538" name="Google Shape;538;p70"/>
          <p:cNvSpPr txBox="1">
            <a:spLocks noGrp="1"/>
          </p:cNvSpPr>
          <p:nvPr>
            <p:ph type="body" idx="4294967295"/>
          </p:nvPr>
        </p:nvSpPr>
        <p:spPr>
          <a:xfrm>
            <a:off x="6719299" y="1532276"/>
            <a:ext cx="5472701"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SaaS</a:t>
            </a:r>
            <a:endParaRPr sz="2800" b="1" dirty="0"/>
          </a:p>
          <a:p>
            <a:pPr marL="0" indent="0">
              <a:lnSpc>
                <a:spcPct val="100000"/>
              </a:lnSpc>
              <a:spcBef>
                <a:spcPts val="1600"/>
              </a:spcBef>
              <a:buNone/>
            </a:pPr>
            <a:r>
              <a:rPr lang="it" dirty="0"/>
              <a:t>Sviluppo un codice che come GUI, solitamente, una pagina web.</a:t>
            </a:r>
            <a:endParaRPr dirty="0"/>
          </a:p>
          <a:p>
            <a:pPr marL="0" indent="0" algn="ctr">
              <a:spcBef>
                <a:spcPts val="1600"/>
              </a:spcBef>
              <a:buNone/>
            </a:pPr>
            <a:r>
              <a:rPr lang="it" b="1" dirty="0"/>
              <a:t>Schema di sviluppo</a:t>
            </a:r>
            <a:endParaRPr b="1" dirty="0"/>
          </a:p>
          <a:p>
            <a:pPr marL="0" indent="0">
              <a:spcBef>
                <a:spcPts val="1600"/>
              </a:spcBef>
              <a:buNone/>
            </a:pPr>
            <a:r>
              <a:rPr lang="it" dirty="0"/>
              <a:t>Sviluppo in locale con opzioni di </a:t>
            </a:r>
            <a:r>
              <a:rPr lang="it" b="1" dirty="0"/>
              <a:t>debug attive</a:t>
            </a:r>
            <a:endParaRPr b="1" dirty="0"/>
          </a:p>
          <a:p>
            <a:pPr marL="0" indent="0">
              <a:spcBef>
                <a:spcPts val="1600"/>
              </a:spcBef>
              <a:spcAft>
                <a:spcPts val="1600"/>
              </a:spcAft>
              <a:buNone/>
            </a:pPr>
            <a:r>
              <a:rPr lang="it" dirty="0"/>
              <a:t>Trasferimento su server e messa online.</a:t>
            </a:r>
            <a:endParaRPr dirty="0"/>
          </a:p>
        </p:txBody>
      </p:sp>
    </p:spTree>
    <p:extLst>
      <p:ext uri="{BB962C8B-B14F-4D97-AF65-F5344CB8AC3E}">
        <p14:creationId xmlns:p14="http://schemas.microsoft.com/office/powerpoint/2010/main" val="16050660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a:t>Calcolo nel Cloud</a:t>
            </a:r>
            <a:endParaRPr/>
          </a:p>
        </p:txBody>
      </p:sp>
      <p:sp>
        <p:nvSpPr>
          <p:cNvPr id="537" name="Google Shape;537;p70"/>
          <p:cNvSpPr txBox="1">
            <a:spLocks noGrp="1"/>
          </p:cNvSpPr>
          <p:nvPr>
            <p:ph type="body" idx="4294967295"/>
          </p:nvPr>
        </p:nvSpPr>
        <p:spPr>
          <a:xfrm>
            <a:off x="339048" y="1536700"/>
            <a:ext cx="5619963"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PaaS</a:t>
            </a:r>
            <a:endParaRPr sz="2800" b="1" dirty="0"/>
          </a:p>
          <a:p>
            <a:pPr marL="0" indent="0">
              <a:lnSpc>
                <a:spcPct val="100000"/>
              </a:lnSpc>
              <a:spcBef>
                <a:spcPts val="1600"/>
              </a:spcBef>
              <a:buNone/>
            </a:pPr>
            <a:r>
              <a:rPr lang="it" dirty="0"/>
              <a:t>Ho un ambiente di lavoro del tutto simile al pc ma con risorse molto più elevate.</a:t>
            </a:r>
            <a:endParaRPr dirty="0"/>
          </a:p>
          <a:p>
            <a:pPr marL="0" indent="0" algn="ctr">
              <a:lnSpc>
                <a:spcPct val="100000"/>
              </a:lnSpc>
              <a:spcBef>
                <a:spcPts val="1600"/>
              </a:spcBef>
              <a:buNone/>
            </a:pPr>
            <a:r>
              <a:rPr lang="it" b="1" dirty="0"/>
              <a:t>Schema di sviluppo</a:t>
            </a:r>
            <a:endParaRPr b="1" dirty="0"/>
          </a:p>
          <a:p>
            <a:pPr marL="0" indent="0">
              <a:lnSpc>
                <a:spcPct val="100000"/>
              </a:lnSpc>
              <a:spcBef>
                <a:spcPts val="1600"/>
              </a:spcBef>
              <a:buNone/>
            </a:pPr>
            <a:r>
              <a:rPr lang="it" dirty="0"/>
              <a:t>Sviluppo in locale con dataset limitati.</a:t>
            </a:r>
            <a:endParaRPr dirty="0"/>
          </a:p>
          <a:p>
            <a:pPr marL="0" indent="0">
              <a:lnSpc>
                <a:spcPct val="100000"/>
              </a:lnSpc>
              <a:spcBef>
                <a:spcPts val="1600"/>
              </a:spcBef>
              <a:buNone/>
            </a:pPr>
            <a:r>
              <a:rPr lang="it" dirty="0"/>
              <a:t>Trasferimento su cloud dei codici/dati</a:t>
            </a:r>
            <a:endParaRPr dirty="0"/>
          </a:p>
          <a:p>
            <a:pPr marL="0" indent="0">
              <a:lnSpc>
                <a:spcPct val="100000"/>
              </a:lnSpc>
              <a:spcBef>
                <a:spcPts val="1600"/>
              </a:spcBef>
              <a:buNone/>
            </a:pPr>
            <a:r>
              <a:rPr lang="it" dirty="0"/>
              <a:t>Esecuzione su larga scala.</a:t>
            </a:r>
            <a:endParaRPr dirty="0"/>
          </a:p>
          <a:p>
            <a:pPr marL="0" indent="0">
              <a:lnSpc>
                <a:spcPct val="100000"/>
              </a:lnSpc>
              <a:spcBef>
                <a:spcPts val="1600"/>
              </a:spcBef>
              <a:spcAft>
                <a:spcPts val="1600"/>
              </a:spcAft>
              <a:buNone/>
            </a:pPr>
            <a:r>
              <a:rPr lang="it" dirty="0"/>
              <a:t>(Elevato numero di CPU/GPU, RAM, FLOPs,  etc)</a:t>
            </a:r>
            <a:endParaRPr dirty="0"/>
          </a:p>
        </p:txBody>
      </p:sp>
      <p:sp>
        <p:nvSpPr>
          <p:cNvPr id="538" name="Google Shape;538;p70"/>
          <p:cNvSpPr txBox="1">
            <a:spLocks noGrp="1"/>
          </p:cNvSpPr>
          <p:nvPr>
            <p:ph type="body" idx="4294967295"/>
          </p:nvPr>
        </p:nvSpPr>
        <p:spPr>
          <a:xfrm>
            <a:off x="6719299" y="1532276"/>
            <a:ext cx="5472701" cy="4554538"/>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 sz="2800" b="1" dirty="0"/>
              <a:t>SaaS</a:t>
            </a:r>
            <a:endParaRPr sz="2800" b="1" dirty="0"/>
          </a:p>
          <a:p>
            <a:pPr marL="0" indent="0">
              <a:lnSpc>
                <a:spcPct val="100000"/>
              </a:lnSpc>
              <a:spcBef>
                <a:spcPts val="1600"/>
              </a:spcBef>
              <a:buNone/>
            </a:pPr>
            <a:r>
              <a:rPr lang="it" dirty="0"/>
              <a:t>Sviluppo un codice che come GUI, solitamente, una pagina web.</a:t>
            </a:r>
            <a:endParaRPr dirty="0"/>
          </a:p>
          <a:p>
            <a:pPr marL="0" indent="0" algn="ctr">
              <a:spcBef>
                <a:spcPts val="1600"/>
              </a:spcBef>
              <a:buNone/>
            </a:pPr>
            <a:r>
              <a:rPr lang="it" b="1" dirty="0"/>
              <a:t>Schema di sviluppo</a:t>
            </a:r>
            <a:endParaRPr b="1" dirty="0"/>
          </a:p>
          <a:p>
            <a:pPr marL="0" indent="0">
              <a:spcBef>
                <a:spcPts val="1600"/>
              </a:spcBef>
              <a:buNone/>
            </a:pPr>
            <a:r>
              <a:rPr lang="it" dirty="0"/>
              <a:t>Sviluppo in locale con opzioni di </a:t>
            </a:r>
            <a:r>
              <a:rPr lang="it" b="1" dirty="0"/>
              <a:t>debug attive</a:t>
            </a:r>
            <a:endParaRPr b="1" dirty="0"/>
          </a:p>
          <a:p>
            <a:pPr marL="0" indent="0">
              <a:spcBef>
                <a:spcPts val="1600"/>
              </a:spcBef>
              <a:spcAft>
                <a:spcPts val="1600"/>
              </a:spcAft>
              <a:buNone/>
            </a:pPr>
            <a:r>
              <a:rPr lang="it" dirty="0"/>
              <a:t>Trasferimento su server e messa online.</a:t>
            </a:r>
            <a:endParaRPr dirty="0"/>
          </a:p>
        </p:txBody>
      </p:sp>
      <p:sp>
        <p:nvSpPr>
          <p:cNvPr id="5" name="Google Shape;546;p71">
            <a:extLst>
              <a:ext uri="{FF2B5EF4-FFF2-40B4-BE49-F238E27FC236}">
                <a16:creationId xmlns:a16="http://schemas.microsoft.com/office/drawing/2014/main" id="{B519DC31-CD93-B546-8AB6-48CB4AB96513}"/>
              </a:ext>
            </a:extLst>
          </p:cNvPr>
          <p:cNvSpPr/>
          <p:nvPr/>
        </p:nvSpPr>
        <p:spPr>
          <a:xfrm>
            <a:off x="214792" y="4970433"/>
            <a:ext cx="11482163" cy="14444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121900" tIns="121900" rIns="121900" bIns="121900" anchor="ctr" anchorCtr="0">
            <a:noAutofit/>
          </a:bodyPr>
          <a:lstStyle/>
          <a:p>
            <a:pPr algn="just"/>
            <a:r>
              <a:rPr lang="it" sz="2400" dirty="0"/>
              <a:t>Le opzioni di debug </a:t>
            </a:r>
            <a:r>
              <a:rPr lang="it" sz="2400" b="1" dirty="0">
                <a:solidFill>
                  <a:srgbClr val="FF0000"/>
                </a:solidFill>
              </a:rPr>
              <a:t>non devono mai essere attive </a:t>
            </a:r>
            <a:r>
              <a:rPr lang="it" sz="2400" dirty="0"/>
              <a:t>sul server di produzione, questo perchè il debug, per sua natura, apre alla possibilità di Hacking/Cracking del codice e della macchina</a:t>
            </a:r>
            <a:endParaRPr sz="2400" dirty="0"/>
          </a:p>
        </p:txBody>
      </p:sp>
    </p:spTree>
    <p:extLst>
      <p:ext uri="{BB962C8B-B14F-4D97-AF65-F5344CB8AC3E}">
        <p14:creationId xmlns:p14="http://schemas.microsoft.com/office/powerpoint/2010/main" val="5774482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7C5696-6E22-872B-2838-7127B17049B4}"/>
              </a:ext>
            </a:extLst>
          </p:cNvPr>
          <p:cNvSpPr>
            <a:spLocks noGrp="1"/>
          </p:cNvSpPr>
          <p:nvPr>
            <p:ph type="title"/>
          </p:nvPr>
        </p:nvSpPr>
        <p:spPr/>
        <p:txBody>
          <a:bodyPr/>
          <a:lstStyle/>
          <a:p>
            <a:r>
              <a:rPr lang="en-US" dirty="0" err="1"/>
              <a:t>Sistemi</a:t>
            </a:r>
            <a:r>
              <a:rPr lang="en-US" dirty="0"/>
              <a:t> di </a:t>
            </a:r>
            <a:r>
              <a:rPr lang="en-US" dirty="0" err="1"/>
              <a:t>archiviazione</a:t>
            </a:r>
            <a:endParaRPr lang="en-US" dirty="0"/>
          </a:p>
        </p:txBody>
      </p:sp>
      <p:sp>
        <p:nvSpPr>
          <p:cNvPr id="3" name="Segnaposto contenuto 2">
            <a:extLst>
              <a:ext uri="{FF2B5EF4-FFF2-40B4-BE49-F238E27FC236}">
                <a16:creationId xmlns:a16="http://schemas.microsoft.com/office/drawing/2014/main" id="{B2FBC6C7-C3F1-FCB1-D7B1-F4350DC067F5}"/>
              </a:ext>
            </a:extLst>
          </p:cNvPr>
          <p:cNvSpPr>
            <a:spLocks noGrp="1"/>
          </p:cNvSpPr>
          <p:nvPr>
            <p:ph idx="1"/>
          </p:nvPr>
        </p:nvSpPr>
        <p:spPr/>
        <p:txBody>
          <a:bodyPr>
            <a:normAutofit/>
          </a:bodyPr>
          <a:lstStyle/>
          <a:p>
            <a:pPr marL="0" indent="0">
              <a:buNone/>
            </a:pPr>
            <a:r>
              <a:rPr lang="en-US" b="1" dirty="0"/>
              <a:t>Cosa</a:t>
            </a:r>
          </a:p>
          <a:p>
            <a:r>
              <a:rPr lang="en-US" dirty="0" err="1"/>
              <a:t>archiviazione</a:t>
            </a:r>
            <a:r>
              <a:rPr lang="en-US" dirty="0"/>
              <a:t> di file (file storage)</a:t>
            </a:r>
          </a:p>
          <a:p>
            <a:r>
              <a:rPr lang="en-US" dirty="0" err="1"/>
              <a:t>archiviazione</a:t>
            </a:r>
            <a:r>
              <a:rPr lang="en-US" dirty="0"/>
              <a:t> di </a:t>
            </a:r>
            <a:r>
              <a:rPr lang="en-US" dirty="0" err="1"/>
              <a:t>oggetti</a:t>
            </a:r>
            <a:r>
              <a:rPr lang="en-US" dirty="0"/>
              <a:t> (object storage/database)</a:t>
            </a:r>
          </a:p>
          <a:p>
            <a:endParaRPr lang="en-US" dirty="0"/>
          </a:p>
          <a:p>
            <a:endParaRPr lang="en-US" dirty="0"/>
          </a:p>
        </p:txBody>
      </p:sp>
    </p:spTree>
    <p:extLst>
      <p:ext uri="{BB962C8B-B14F-4D97-AF65-F5344CB8AC3E}">
        <p14:creationId xmlns:p14="http://schemas.microsoft.com/office/powerpoint/2010/main" val="15978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CDC828-73CD-2544-9AF7-19455E67330B}"/>
              </a:ext>
            </a:extLst>
          </p:cNvPr>
          <p:cNvSpPr>
            <a:spLocks noGrp="1"/>
          </p:cNvSpPr>
          <p:nvPr>
            <p:ph type="title"/>
          </p:nvPr>
        </p:nvSpPr>
        <p:spPr/>
        <p:txBody>
          <a:bodyPr/>
          <a:lstStyle/>
          <a:p>
            <a:r>
              <a:rPr lang="en-US" dirty="0"/>
              <a:t>Tipi di Cloud</a:t>
            </a:r>
          </a:p>
        </p:txBody>
      </p:sp>
      <p:sp>
        <p:nvSpPr>
          <p:cNvPr id="3" name="Segnaposto testo 2">
            <a:extLst>
              <a:ext uri="{FF2B5EF4-FFF2-40B4-BE49-F238E27FC236}">
                <a16:creationId xmlns:a16="http://schemas.microsoft.com/office/drawing/2014/main" id="{F92E92DF-6E5F-234F-93C1-8CB47EE2A44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8367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7C5696-6E22-872B-2838-7127B17049B4}"/>
              </a:ext>
            </a:extLst>
          </p:cNvPr>
          <p:cNvSpPr>
            <a:spLocks noGrp="1"/>
          </p:cNvSpPr>
          <p:nvPr>
            <p:ph type="title"/>
          </p:nvPr>
        </p:nvSpPr>
        <p:spPr/>
        <p:txBody>
          <a:bodyPr/>
          <a:lstStyle/>
          <a:p>
            <a:r>
              <a:rPr lang="en-US" dirty="0" err="1"/>
              <a:t>Sistemi</a:t>
            </a:r>
            <a:r>
              <a:rPr lang="en-US" dirty="0"/>
              <a:t> di </a:t>
            </a:r>
            <a:r>
              <a:rPr lang="en-US" dirty="0" err="1"/>
              <a:t>archiviazione</a:t>
            </a:r>
            <a:endParaRPr lang="en-US" dirty="0"/>
          </a:p>
        </p:txBody>
      </p:sp>
      <p:sp>
        <p:nvSpPr>
          <p:cNvPr id="3" name="Segnaposto contenuto 2">
            <a:extLst>
              <a:ext uri="{FF2B5EF4-FFF2-40B4-BE49-F238E27FC236}">
                <a16:creationId xmlns:a16="http://schemas.microsoft.com/office/drawing/2014/main" id="{B2FBC6C7-C3F1-FCB1-D7B1-F4350DC067F5}"/>
              </a:ext>
            </a:extLst>
          </p:cNvPr>
          <p:cNvSpPr>
            <a:spLocks noGrp="1"/>
          </p:cNvSpPr>
          <p:nvPr>
            <p:ph idx="1"/>
          </p:nvPr>
        </p:nvSpPr>
        <p:spPr/>
        <p:txBody>
          <a:bodyPr>
            <a:normAutofit/>
          </a:bodyPr>
          <a:lstStyle/>
          <a:p>
            <a:pPr marL="0" indent="0">
              <a:buNone/>
            </a:pPr>
            <a:r>
              <a:rPr lang="en-US" b="1" dirty="0"/>
              <a:t>Cosa</a:t>
            </a:r>
          </a:p>
          <a:p>
            <a:r>
              <a:rPr lang="en-US" dirty="0" err="1"/>
              <a:t>archiviazione</a:t>
            </a:r>
            <a:r>
              <a:rPr lang="en-US" dirty="0"/>
              <a:t> di file (file storage)</a:t>
            </a:r>
          </a:p>
          <a:p>
            <a:r>
              <a:rPr lang="en-US" dirty="0" err="1"/>
              <a:t>archiviazione</a:t>
            </a:r>
            <a:r>
              <a:rPr lang="en-US" dirty="0"/>
              <a:t> di </a:t>
            </a:r>
            <a:r>
              <a:rPr lang="en-US" dirty="0" err="1"/>
              <a:t>oggetti</a:t>
            </a:r>
            <a:r>
              <a:rPr lang="en-US" dirty="0"/>
              <a:t> (object storage/database)</a:t>
            </a:r>
          </a:p>
          <a:p>
            <a:pPr marL="0" indent="0">
              <a:buNone/>
            </a:pPr>
            <a:r>
              <a:rPr lang="en-US" b="1" dirty="0"/>
              <a:t>Come</a:t>
            </a:r>
          </a:p>
          <a:p>
            <a:r>
              <a:rPr lang="en-US" dirty="0" err="1"/>
              <a:t>archiviazione</a:t>
            </a:r>
            <a:r>
              <a:rPr lang="en-US" dirty="0"/>
              <a:t> </a:t>
            </a:r>
            <a:r>
              <a:rPr lang="en-US" dirty="0" err="1"/>
              <a:t>gerarchica</a:t>
            </a:r>
            <a:r>
              <a:rPr lang="en-US" dirty="0"/>
              <a:t>/</a:t>
            </a:r>
            <a:r>
              <a:rPr lang="en-US" dirty="0" err="1"/>
              <a:t>relazionale</a:t>
            </a:r>
            <a:endParaRPr lang="en-US" dirty="0"/>
          </a:p>
          <a:p>
            <a:r>
              <a:rPr lang="en-US" dirty="0" err="1"/>
              <a:t>archiviazione</a:t>
            </a:r>
            <a:r>
              <a:rPr lang="en-US" dirty="0"/>
              <a:t> </a:t>
            </a:r>
            <a:r>
              <a:rPr lang="en-US" dirty="0" err="1"/>
              <a:t>piana</a:t>
            </a:r>
            <a:endParaRPr lang="en-US" dirty="0"/>
          </a:p>
          <a:p>
            <a:endParaRPr lang="en-US" dirty="0"/>
          </a:p>
          <a:p>
            <a:endParaRPr lang="en-US" dirty="0"/>
          </a:p>
        </p:txBody>
      </p:sp>
    </p:spTree>
    <p:extLst>
      <p:ext uri="{BB962C8B-B14F-4D97-AF65-F5344CB8AC3E}">
        <p14:creationId xmlns:p14="http://schemas.microsoft.com/office/powerpoint/2010/main" val="1221393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7C5696-6E22-872B-2838-7127B17049B4}"/>
              </a:ext>
            </a:extLst>
          </p:cNvPr>
          <p:cNvSpPr>
            <a:spLocks noGrp="1"/>
          </p:cNvSpPr>
          <p:nvPr>
            <p:ph type="title"/>
          </p:nvPr>
        </p:nvSpPr>
        <p:spPr/>
        <p:txBody>
          <a:bodyPr/>
          <a:lstStyle/>
          <a:p>
            <a:r>
              <a:rPr lang="en-US" dirty="0" err="1"/>
              <a:t>Sistemi</a:t>
            </a:r>
            <a:r>
              <a:rPr lang="en-US" dirty="0"/>
              <a:t> di </a:t>
            </a:r>
            <a:r>
              <a:rPr lang="en-US" dirty="0" err="1"/>
              <a:t>archiviazione</a:t>
            </a:r>
            <a:endParaRPr lang="en-US" dirty="0"/>
          </a:p>
        </p:txBody>
      </p:sp>
      <p:sp>
        <p:nvSpPr>
          <p:cNvPr id="3" name="Segnaposto contenuto 2">
            <a:extLst>
              <a:ext uri="{FF2B5EF4-FFF2-40B4-BE49-F238E27FC236}">
                <a16:creationId xmlns:a16="http://schemas.microsoft.com/office/drawing/2014/main" id="{B2FBC6C7-C3F1-FCB1-D7B1-F4350DC067F5}"/>
              </a:ext>
            </a:extLst>
          </p:cNvPr>
          <p:cNvSpPr>
            <a:spLocks noGrp="1"/>
          </p:cNvSpPr>
          <p:nvPr>
            <p:ph idx="1"/>
          </p:nvPr>
        </p:nvSpPr>
        <p:spPr/>
        <p:txBody>
          <a:bodyPr>
            <a:normAutofit/>
          </a:bodyPr>
          <a:lstStyle/>
          <a:p>
            <a:pPr marL="0" indent="0">
              <a:buNone/>
            </a:pPr>
            <a:r>
              <a:rPr lang="en-US" b="1" dirty="0"/>
              <a:t>Cosa</a:t>
            </a:r>
          </a:p>
          <a:p>
            <a:r>
              <a:rPr lang="en-US" dirty="0" err="1"/>
              <a:t>archiviazione</a:t>
            </a:r>
            <a:r>
              <a:rPr lang="en-US" dirty="0"/>
              <a:t> di file (file storage)</a:t>
            </a:r>
          </a:p>
          <a:p>
            <a:r>
              <a:rPr lang="en-US" dirty="0" err="1"/>
              <a:t>archiviazione</a:t>
            </a:r>
            <a:r>
              <a:rPr lang="en-US" dirty="0"/>
              <a:t> di </a:t>
            </a:r>
            <a:r>
              <a:rPr lang="en-US" dirty="0" err="1"/>
              <a:t>oggetti</a:t>
            </a:r>
            <a:r>
              <a:rPr lang="en-US" dirty="0"/>
              <a:t> (object storage/database)</a:t>
            </a:r>
          </a:p>
          <a:p>
            <a:pPr marL="0" indent="0">
              <a:buNone/>
            </a:pPr>
            <a:r>
              <a:rPr lang="en-US" b="1" dirty="0"/>
              <a:t>Come</a:t>
            </a:r>
          </a:p>
          <a:p>
            <a:r>
              <a:rPr lang="en-US" dirty="0" err="1"/>
              <a:t>archiviazione</a:t>
            </a:r>
            <a:r>
              <a:rPr lang="en-US" dirty="0"/>
              <a:t> </a:t>
            </a:r>
            <a:r>
              <a:rPr lang="en-US" dirty="0" err="1"/>
              <a:t>gerarchica</a:t>
            </a:r>
            <a:r>
              <a:rPr lang="en-US" dirty="0"/>
              <a:t>/</a:t>
            </a:r>
            <a:r>
              <a:rPr lang="en-US" dirty="0" err="1"/>
              <a:t>relazionale</a:t>
            </a:r>
            <a:endParaRPr lang="en-US" dirty="0"/>
          </a:p>
          <a:p>
            <a:r>
              <a:rPr lang="en-US" dirty="0" err="1"/>
              <a:t>archiviazione</a:t>
            </a:r>
            <a:r>
              <a:rPr lang="en-US" dirty="0"/>
              <a:t> </a:t>
            </a:r>
            <a:r>
              <a:rPr lang="en-US" dirty="0" err="1"/>
              <a:t>piana</a:t>
            </a:r>
            <a:endParaRPr lang="en-US" dirty="0"/>
          </a:p>
          <a:p>
            <a:pPr marL="0" indent="0">
              <a:buNone/>
            </a:pPr>
            <a:r>
              <a:rPr lang="en-US" b="1" dirty="0" err="1"/>
              <a:t>Archiviazione</a:t>
            </a:r>
            <a:r>
              <a:rPr lang="en-US" b="1" dirty="0"/>
              <a:t> </a:t>
            </a:r>
            <a:r>
              <a:rPr lang="en-US" b="1" dirty="0" err="1"/>
              <a:t>Ibrida</a:t>
            </a:r>
            <a:endParaRPr lang="en-US" b="1" dirty="0"/>
          </a:p>
          <a:p>
            <a:endParaRPr lang="en-US" dirty="0"/>
          </a:p>
          <a:p>
            <a:endParaRPr lang="en-US" dirty="0"/>
          </a:p>
        </p:txBody>
      </p:sp>
    </p:spTree>
    <p:extLst>
      <p:ext uri="{BB962C8B-B14F-4D97-AF65-F5344CB8AC3E}">
        <p14:creationId xmlns:p14="http://schemas.microsoft.com/office/powerpoint/2010/main" val="20856883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585206-E3C6-9831-89A0-C04658B1BCD5}"/>
              </a:ext>
            </a:extLst>
          </p:cNvPr>
          <p:cNvSpPr>
            <a:spLocks noGrp="1"/>
          </p:cNvSpPr>
          <p:nvPr>
            <p:ph type="title"/>
          </p:nvPr>
        </p:nvSpPr>
        <p:spPr/>
        <p:txBody>
          <a:bodyPr/>
          <a:lstStyle/>
          <a:p>
            <a:r>
              <a:rPr lang="it" dirty="0"/>
              <a:t>Esempio Archiviazione gerarchica</a:t>
            </a:r>
            <a:endParaRPr lang="en-US" dirty="0"/>
          </a:p>
        </p:txBody>
      </p:sp>
      <p:pic>
        <p:nvPicPr>
          <p:cNvPr id="3" name="Google Shape;575;p76">
            <a:extLst>
              <a:ext uri="{FF2B5EF4-FFF2-40B4-BE49-F238E27FC236}">
                <a16:creationId xmlns:a16="http://schemas.microsoft.com/office/drawing/2014/main" id="{D8243532-2F86-4009-AB0A-9EBB2F2294AD}"/>
              </a:ext>
            </a:extLst>
          </p:cNvPr>
          <p:cNvPicPr preferRelativeResize="0"/>
          <p:nvPr/>
        </p:nvPicPr>
        <p:blipFill>
          <a:blip r:embed="rId2">
            <a:alphaModFix/>
          </a:blip>
          <a:stretch>
            <a:fillRect/>
          </a:stretch>
        </p:blipFill>
        <p:spPr>
          <a:xfrm>
            <a:off x="203201" y="1560168"/>
            <a:ext cx="4682567" cy="3274489"/>
          </a:xfrm>
          <a:prstGeom prst="rect">
            <a:avLst/>
          </a:prstGeom>
          <a:noFill/>
          <a:ln>
            <a:noFill/>
          </a:ln>
        </p:spPr>
      </p:pic>
      <p:sp>
        <p:nvSpPr>
          <p:cNvPr id="4" name="Google Shape;576;p76">
            <a:extLst>
              <a:ext uri="{FF2B5EF4-FFF2-40B4-BE49-F238E27FC236}">
                <a16:creationId xmlns:a16="http://schemas.microsoft.com/office/drawing/2014/main" id="{3E9B7ADE-5402-E81D-017C-03092FC5A255}"/>
              </a:ext>
            </a:extLst>
          </p:cNvPr>
          <p:cNvSpPr/>
          <p:nvPr/>
        </p:nvSpPr>
        <p:spPr>
          <a:xfrm>
            <a:off x="6740200" y="1550733"/>
            <a:ext cx="1628568" cy="1264392"/>
          </a:xfrm>
          <a:prstGeom prst="flowChartMultidocument">
            <a:avLst/>
          </a:prstGeom>
          <a:solidFill>
            <a:srgbClr val="4A86E8"/>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r>
              <a:rPr lang="it" sz="2000" dirty="0"/>
              <a:t>Immagini</a:t>
            </a:r>
            <a:endParaRPr sz="2000" dirty="0"/>
          </a:p>
        </p:txBody>
      </p:sp>
      <p:cxnSp>
        <p:nvCxnSpPr>
          <p:cNvPr id="5" name="Google Shape;577;p76">
            <a:extLst>
              <a:ext uri="{FF2B5EF4-FFF2-40B4-BE49-F238E27FC236}">
                <a16:creationId xmlns:a16="http://schemas.microsoft.com/office/drawing/2014/main" id="{79CC068D-4320-1624-8511-9D8ACB48F6AA}"/>
              </a:ext>
            </a:extLst>
          </p:cNvPr>
          <p:cNvCxnSpPr>
            <a:endCxn id="6" idx="1"/>
          </p:cNvCxnSpPr>
          <p:nvPr/>
        </p:nvCxnSpPr>
        <p:spPr>
          <a:xfrm rot="10800000" flipH="1">
            <a:off x="3250600" y="2182929"/>
            <a:ext cx="6639200" cy="374400"/>
          </a:xfrm>
          <a:prstGeom prst="straightConnector1">
            <a:avLst/>
          </a:prstGeom>
          <a:noFill/>
          <a:ln w="9525" cap="flat" cmpd="sng">
            <a:solidFill>
              <a:schemeClr val="dk2"/>
            </a:solidFill>
            <a:prstDash val="solid"/>
            <a:round/>
            <a:headEnd type="none" w="med" len="med"/>
            <a:tailEnd type="triangle" w="med" len="med"/>
          </a:ln>
        </p:spPr>
      </p:cxnSp>
      <p:sp>
        <p:nvSpPr>
          <p:cNvPr id="6" name="Google Shape;578;p76">
            <a:extLst>
              <a:ext uri="{FF2B5EF4-FFF2-40B4-BE49-F238E27FC236}">
                <a16:creationId xmlns:a16="http://schemas.microsoft.com/office/drawing/2014/main" id="{FC53EE7D-E6C8-4D66-DC46-162F8DE9DDE2}"/>
              </a:ext>
            </a:extLst>
          </p:cNvPr>
          <p:cNvSpPr/>
          <p:nvPr/>
        </p:nvSpPr>
        <p:spPr>
          <a:xfrm>
            <a:off x="9889800" y="1550733"/>
            <a:ext cx="1628568" cy="1264392"/>
          </a:xfrm>
          <a:prstGeom prst="flowChartMultidocumen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sz="2000"/>
              <a:t>Immagini</a:t>
            </a:r>
            <a:endParaRPr sz="2000"/>
          </a:p>
        </p:txBody>
      </p:sp>
      <p:cxnSp>
        <p:nvCxnSpPr>
          <p:cNvPr id="7" name="Google Shape;579;p76">
            <a:extLst>
              <a:ext uri="{FF2B5EF4-FFF2-40B4-BE49-F238E27FC236}">
                <a16:creationId xmlns:a16="http://schemas.microsoft.com/office/drawing/2014/main" id="{979B250B-4A7D-F314-DB77-274BBD985607}"/>
              </a:ext>
            </a:extLst>
          </p:cNvPr>
          <p:cNvCxnSpPr>
            <a:endCxn id="4" idx="1"/>
          </p:cNvCxnSpPr>
          <p:nvPr/>
        </p:nvCxnSpPr>
        <p:spPr>
          <a:xfrm>
            <a:off x="1517400" y="2033329"/>
            <a:ext cx="5222800" cy="149600"/>
          </a:xfrm>
          <a:prstGeom prst="straightConnector1">
            <a:avLst/>
          </a:prstGeom>
          <a:noFill/>
          <a:ln w="9525" cap="flat" cmpd="sng">
            <a:solidFill>
              <a:srgbClr val="0000FF"/>
            </a:solidFill>
            <a:prstDash val="solid"/>
            <a:round/>
            <a:headEnd type="none" w="med" len="med"/>
            <a:tailEnd type="triangle" w="med" len="med"/>
          </a:ln>
        </p:spPr>
      </p:cxnSp>
      <p:sp>
        <p:nvSpPr>
          <p:cNvPr id="8" name="Google Shape;580;p76">
            <a:extLst>
              <a:ext uri="{FF2B5EF4-FFF2-40B4-BE49-F238E27FC236}">
                <a16:creationId xmlns:a16="http://schemas.microsoft.com/office/drawing/2014/main" id="{5E5DEEA5-8175-4217-346D-408321217B66}"/>
              </a:ext>
            </a:extLst>
          </p:cNvPr>
          <p:cNvSpPr txBox="1"/>
          <p:nvPr/>
        </p:nvSpPr>
        <p:spPr>
          <a:xfrm>
            <a:off x="505767" y="1689201"/>
            <a:ext cx="758800" cy="615513"/>
          </a:xfrm>
          <a:prstGeom prst="rect">
            <a:avLst/>
          </a:prstGeom>
          <a:noFill/>
          <a:ln>
            <a:noFill/>
          </a:ln>
        </p:spPr>
        <p:txBody>
          <a:bodyPr spcFirstLastPara="1" wrap="square" lIns="121900" tIns="121900" rIns="121900" bIns="121900" anchor="t" anchorCtr="0">
            <a:spAutoFit/>
          </a:bodyPr>
          <a:lstStyle/>
          <a:p>
            <a:r>
              <a:rPr lang="it" sz="2400">
                <a:latin typeface="Proxima Nova"/>
                <a:ea typeface="Proxima Nova"/>
                <a:cs typeface="Proxima Nova"/>
                <a:sym typeface="Proxima Nova"/>
              </a:rPr>
              <a:t>Mio</a:t>
            </a:r>
            <a:endParaRPr sz="2400">
              <a:latin typeface="Proxima Nova"/>
              <a:ea typeface="Proxima Nova"/>
              <a:cs typeface="Proxima Nova"/>
              <a:sym typeface="Proxima Nova"/>
            </a:endParaRPr>
          </a:p>
        </p:txBody>
      </p:sp>
      <p:sp>
        <p:nvSpPr>
          <p:cNvPr id="9" name="Google Shape;581;p76">
            <a:extLst>
              <a:ext uri="{FF2B5EF4-FFF2-40B4-BE49-F238E27FC236}">
                <a16:creationId xmlns:a16="http://schemas.microsoft.com/office/drawing/2014/main" id="{AFE0E7C7-B489-E864-C696-32A5594D2E07}"/>
              </a:ext>
            </a:extLst>
          </p:cNvPr>
          <p:cNvSpPr txBox="1"/>
          <p:nvPr/>
        </p:nvSpPr>
        <p:spPr>
          <a:xfrm>
            <a:off x="1926991" y="2589468"/>
            <a:ext cx="885176"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MPO</a:t>
            </a:r>
            <a:endParaRPr sz="2400" dirty="0">
              <a:latin typeface="Proxima Nova"/>
              <a:ea typeface="Proxima Nova"/>
              <a:cs typeface="Proxima Nova"/>
              <a:sym typeface="Proxima Nova"/>
            </a:endParaRPr>
          </a:p>
        </p:txBody>
      </p:sp>
      <p:sp>
        <p:nvSpPr>
          <p:cNvPr id="10" name="Google Shape;582;p76">
            <a:extLst>
              <a:ext uri="{FF2B5EF4-FFF2-40B4-BE49-F238E27FC236}">
                <a16:creationId xmlns:a16="http://schemas.microsoft.com/office/drawing/2014/main" id="{C60AC354-9FC3-C704-2FEE-B8C1CC97709E}"/>
              </a:ext>
            </a:extLst>
          </p:cNvPr>
          <p:cNvSpPr/>
          <p:nvPr/>
        </p:nvSpPr>
        <p:spPr>
          <a:xfrm>
            <a:off x="8103515" y="4474467"/>
            <a:ext cx="1444400" cy="415600"/>
          </a:xfrm>
          <a:prstGeom prst="roundRect">
            <a:avLst>
              <a:gd name="adj" fmla="val 50000"/>
            </a:avLst>
          </a:prstGeom>
          <a:solidFill>
            <a:srgbClr val="0944A1"/>
          </a:solidFill>
          <a:ln>
            <a:noFill/>
          </a:ln>
        </p:spPr>
        <p:txBody>
          <a:bodyPr spcFirstLastPara="1" wrap="square" lIns="121900" tIns="121900" rIns="121900" bIns="121900" anchor="ctr" anchorCtr="0">
            <a:noAutofit/>
          </a:bodyPr>
          <a:lstStyle/>
          <a:p>
            <a:pPr algn="ctr"/>
            <a:r>
              <a:rPr lang="it" sz="1333">
                <a:solidFill>
                  <a:srgbClr val="FFFFFF"/>
                </a:solidFill>
                <a:latin typeface="Roboto"/>
                <a:ea typeface="Roboto"/>
                <a:cs typeface="Roboto"/>
                <a:sym typeface="Roboto"/>
              </a:rPr>
              <a:t>BepiColombo</a:t>
            </a:r>
            <a:endParaRPr sz="2400">
              <a:solidFill>
                <a:srgbClr val="FFFFFF"/>
              </a:solidFill>
            </a:endParaRPr>
          </a:p>
        </p:txBody>
      </p:sp>
      <p:sp>
        <p:nvSpPr>
          <p:cNvPr id="11" name="Google Shape;583;p76">
            <a:extLst>
              <a:ext uri="{FF2B5EF4-FFF2-40B4-BE49-F238E27FC236}">
                <a16:creationId xmlns:a16="http://schemas.microsoft.com/office/drawing/2014/main" id="{F442140F-EB25-D61C-23CF-95964BD84F64}"/>
              </a:ext>
            </a:extLst>
          </p:cNvPr>
          <p:cNvSpPr/>
          <p:nvPr/>
        </p:nvSpPr>
        <p:spPr>
          <a:xfrm>
            <a:off x="9766040" y="5319401"/>
            <a:ext cx="1444400" cy="415600"/>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algn="ctr"/>
            <a:r>
              <a:rPr lang="it" sz="1333">
                <a:solidFill>
                  <a:srgbClr val="FFFFFF"/>
                </a:solidFill>
                <a:latin typeface="Roboto"/>
                <a:ea typeface="Roboto"/>
                <a:cs typeface="Roboto"/>
                <a:sym typeface="Roboto"/>
              </a:rPr>
              <a:t>MPO</a:t>
            </a:r>
            <a:endParaRPr sz="2400">
              <a:solidFill>
                <a:srgbClr val="FFFFFF"/>
              </a:solidFill>
            </a:endParaRPr>
          </a:p>
        </p:txBody>
      </p:sp>
      <p:sp>
        <p:nvSpPr>
          <p:cNvPr id="12" name="Google Shape;584;p76">
            <a:extLst>
              <a:ext uri="{FF2B5EF4-FFF2-40B4-BE49-F238E27FC236}">
                <a16:creationId xmlns:a16="http://schemas.microsoft.com/office/drawing/2014/main" id="{B7DF8AC4-5C77-B944-3850-20E89EA38558}"/>
              </a:ext>
            </a:extLst>
          </p:cNvPr>
          <p:cNvSpPr/>
          <p:nvPr/>
        </p:nvSpPr>
        <p:spPr>
          <a:xfrm>
            <a:off x="6440989" y="5319401"/>
            <a:ext cx="1444400" cy="415600"/>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algn="ctr"/>
            <a:r>
              <a:rPr lang="it" sz="1333">
                <a:solidFill>
                  <a:srgbClr val="FFFFFF"/>
                </a:solidFill>
                <a:latin typeface="Roboto"/>
                <a:ea typeface="Roboto"/>
                <a:cs typeface="Roboto"/>
                <a:sym typeface="Roboto"/>
              </a:rPr>
              <a:t>Mio</a:t>
            </a:r>
            <a:endParaRPr sz="2400">
              <a:solidFill>
                <a:srgbClr val="FFFFFF"/>
              </a:solidFill>
            </a:endParaRPr>
          </a:p>
        </p:txBody>
      </p:sp>
      <p:sp>
        <p:nvSpPr>
          <p:cNvPr id="13" name="Google Shape;585;p76">
            <a:extLst>
              <a:ext uri="{FF2B5EF4-FFF2-40B4-BE49-F238E27FC236}">
                <a16:creationId xmlns:a16="http://schemas.microsoft.com/office/drawing/2014/main" id="{3F7591A1-5E36-3976-D1CD-DCFED4631E7E}"/>
              </a:ext>
            </a:extLst>
          </p:cNvPr>
          <p:cNvSpPr/>
          <p:nvPr/>
        </p:nvSpPr>
        <p:spPr>
          <a:xfrm>
            <a:off x="5647200" y="6164336"/>
            <a:ext cx="1444400" cy="415600"/>
          </a:xfrm>
          <a:prstGeom prst="roundRect">
            <a:avLst>
              <a:gd name="adj" fmla="val 50000"/>
            </a:avLst>
          </a:prstGeom>
          <a:solidFill>
            <a:srgbClr val="307BF3"/>
          </a:solidFill>
          <a:ln>
            <a:noFill/>
          </a:ln>
        </p:spPr>
        <p:txBody>
          <a:bodyPr spcFirstLastPara="1" wrap="square" lIns="121900" tIns="121900" rIns="121900" bIns="121900" anchor="ctr" anchorCtr="0">
            <a:noAutofit/>
          </a:bodyPr>
          <a:lstStyle/>
          <a:p>
            <a:pPr algn="ctr"/>
            <a:r>
              <a:rPr lang="it" sz="1333">
                <a:solidFill>
                  <a:srgbClr val="FFFFFF"/>
                </a:solidFill>
                <a:latin typeface="Roboto"/>
                <a:ea typeface="Roboto"/>
                <a:cs typeface="Roboto"/>
                <a:sym typeface="Roboto"/>
              </a:rPr>
              <a:t>Orbit #X</a:t>
            </a:r>
            <a:endParaRPr sz="2400">
              <a:solidFill>
                <a:srgbClr val="FFFFFF"/>
              </a:solidFill>
            </a:endParaRPr>
          </a:p>
        </p:txBody>
      </p:sp>
      <p:sp>
        <p:nvSpPr>
          <p:cNvPr id="14" name="Google Shape;586;p76">
            <a:extLst>
              <a:ext uri="{FF2B5EF4-FFF2-40B4-BE49-F238E27FC236}">
                <a16:creationId xmlns:a16="http://schemas.microsoft.com/office/drawing/2014/main" id="{780692CD-431B-236C-4871-6A86C3020671}"/>
              </a:ext>
            </a:extLst>
          </p:cNvPr>
          <p:cNvSpPr/>
          <p:nvPr/>
        </p:nvSpPr>
        <p:spPr>
          <a:xfrm>
            <a:off x="7234780" y="6164336"/>
            <a:ext cx="1444400" cy="415600"/>
          </a:xfrm>
          <a:prstGeom prst="roundRect">
            <a:avLst>
              <a:gd name="adj" fmla="val 50000"/>
            </a:avLst>
          </a:prstGeom>
          <a:solidFill>
            <a:srgbClr val="307BF3"/>
          </a:solidFill>
          <a:ln>
            <a:noFill/>
          </a:ln>
        </p:spPr>
        <p:txBody>
          <a:bodyPr spcFirstLastPara="1" wrap="square" lIns="121900" tIns="121900" rIns="121900" bIns="121900" anchor="ctr" anchorCtr="0">
            <a:noAutofit/>
          </a:bodyPr>
          <a:lstStyle/>
          <a:p>
            <a:pPr algn="ctr"/>
            <a:r>
              <a:rPr lang="it" sz="1333">
                <a:solidFill>
                  <a:srgbClr val="FFFFFF"/>
                </a:solidFill>
                <a:latin typeface="Roboto"/>
                <a:ea typeface="Roboto"/>
                <a:cs typeface="Roboto"/>
                <a:sym typeface="Roboto"/>
              </a:rPr>
              <a:t>Orbit #Y</a:t>
            </a:r>
            <a:endParaRPr sz="2400">
              <a:solidFill>
                <a:srgbClr val="FFFFFF"/>
              </a:solidFill>
            </a:endParaRPr>
          </a:p>
        </p:txBody>
      </p:sp>
      <p:sp>
        <p:nvSpPr>
          <p:cNvPr id="15" name="Google Shape;587;p76">
            <a:extLst>
              <a:ext uri="{FF2B5EF4-FFF2-40B4-BE49-F238E27FC236}">
                <a16:creationId xmlns:a16="http://schemas.microsoft.com/office/drawing/2014/main" id="{196C7FA0-4728-4ABA-5721-AFBE51209530}"/>
              </a:ext>
            </a:extLst>
          </p:cNvPr>
          <p:cNvSpPr/>
          <p:nvPr/>
        </p:nvSpPr>
        <p:spPr>
          <a:xfrm>
            <a:off x="8972256" y="6164336"/>
            <a:ext cx="1444400" cy="415600"/>
          </a:xfrm>
          <a:prstGeom prst="roundRect">
            <a:avLst>
              <a:gd name="adj" fmla="val 50000"/>
            </a:avLst>
          </a:prstGeom>
          <a:solidFill>
            <a:srgbClr val="307BF3"/>
          </a:solidFill>
          <a:ln>
            <a:noFill/>
          </a:ln>
        </p:spPr>
        <p:txBody>
          <a:bodyPr spcFirstLastPara="1" wrap="square" lIns="121900" tIns="121900" rIns="121900" bIns="121900" anchor="ctr" anchorCtr="0">
            <a:noAutofit/>
          </a:bodyPr>
          <a:lstStyle/>
          <a:p>
            <a:pPr algn="ctr"/>
            <a:r>
              <a:rPr lang="it" sz="1333">
                <a:solidFill>
                  <a:schemeClr val="lt1"/>
                </a:solidFill>
                <a:latin typeface="Roboto"/>
                <a:ea typeface="Roboto"/>
                <a:cs typeface="Roboto"/>
                <a:sym typeface="Roboto"/>
              </a:rPr>
              <a:t>Orbit #X</a:t>
            </a:r>
            <a:endParaRPr sz="2400">
              <a:solidFill>
                <a:srgbClr val="FFFFFF"/>
              </a:solidFill>
            </a:endParaRPr>
          </a:p>
        </p:txBody>
      </p:sp>
      <p:sp>
        <p:nvSpPr>
          <p:cNvPr id="16" name="Google Shape;588;p76">
            <a:extLst>
              <a:ext uri="{FF2B5EF4-FFF2-40B4-BE49-F238E27FC236}">
                <a16:creationId xmlns:a16="http://schemas.microsoft.com/office/drawing/2014/main" id="{7AE18897-52E1-690D-9496-A5CA3D78D034}"/>
              </a:ext>
            </a:extLst>
          </p:cNvPr>
          <p:cNvSpPr/>
          <p:nvPr/>
        </p:nvSpPr>
        <p:spPr>
          <a:xfrm>
            <a:off x="10559836" y="6164336"/>
            <a:ext cx="1444400" cy="415600"/>
          </a:xfrm>
          <a:prstGeom prst="roundRect">
            <a:avLst>
              <a:gd name="adj" fmla="val 50000"/>
            </a:avLst>
          </a:prstGeom>
          <a:solidFill>
            <a:srgbClr val="307BF3"/>
          </a:solidFill>
          <a:ln>
            <a:noFill/>
          </a:ln>
        </p:spPr>
        <p:txBody>
          <a:bodyPr spcFirstLastPara="1" wrap="square" lIns="121900" tIns="121900" rIns="121900" bIns="121900" anchor="ctr" anchorCtr="0">
            <a:noAutofit/>
          </a:bodyPr>
          <a:lstStyle/>
          <a:p>
            <a:pPr algn="ctr"/>
            <a:r>
              <a:rPr lang="it" sz="1333">
                <a:solidFill>
                  <a:schemeClr val="lt1"/>
                </a:solidFill>
                <a:latin typeface="Roboto"/>
                <a:ea typeface="Roboto"/>
                <a:cs typeface="Roboto"/>
                <a:sym typeface="Roboto"/>
              </a:rPr>
              <a:t>Orbit #Y</a:t>
            </a:r>
            <a:endParaRPr sz="2400">
              <a:solidFill>
                <a:srgbClr val="FFFFFF"/>
              </a:solidFill>
            </a:endParaRPr>
          </a:p>
        </p:txBody>
      </p:sp>
      <p:cxnSp>
        <p:nvCxnSpPr>
          <p:cNvPr id="17" name="Google Shape;589;p76">
            <a:extLst>
              <a:ext uri="{FF2B5EF4-FFF2-40B4-BE49-F238E27FC236}">
                <a16:creationId xmlns:a16="http://schemas.microsoft.com/office/drawing/2014/main" id="{A47C8514-9079-CF51-8AB5-FFE7520F9053}"/>
              </a:ext>
            </a:extLst>
          </p:cNvPr>
          <p:cNvCxnSpPr>
            <a:stCxn id="10" idx="2"/>
            <a:endCxn id="11" idx="0"/>
          </p:cNvCxnSpPr>
          <p:nvPr/>
        </p:nvCxnSpPr>
        <p:spPr>
          <a:xfrm rot="-5400000" flipH="1">
            <a:off x="9442315" y="4273467"/>
            <a:ext cx="429200" cy="1662400"/>
          </a:xfrm>
          <a:prstGeom prst="bentConnector3">
            <a:avLst>
              <a:gd name="adj1" fmla="val 50016"/>
            </a:avLst>
          </a:prstGeom>
          <a:noFill/>
          <a:ln w="9525" cap="flat" cmpd="sng">
            <a:solidFill>
              <a:srgbClr val="C2C2C2"/>
            </a:solidFill>
            <a:prstDash val="solid"/>
            <a:round/>
            <a:headEnd type="none" w="sm" len="sm"/>
            <a:tailEnd type="none" w="sm" len="sm"/>
          </a:ln>
        </p:spPr>
      </p:cxnSp>
      <p:cxnSp>
        <p:nvCxnSpPr>
          <p:cNvPr id="18" name="Google Shape;590;p76">
            <a:extLst>
              <a:ext uri="{FF2B5EF4-FFF2-40B4-BE49-F238E27FC236}">
                <a16:creationId xmlns:a16="http://schemas.microsoft.com/office/drawing/2014/main" id="{75DD7023-C384-3987-EBCC-223D15C7751D}"/>
              </a:ext>
            </a:extLst>
          </p:cNvPr>
          <p:cNvCxnSpPr>
            <a:stCxn id="12" idx="0"/>
            <a:endCxn id="10" idx="2"/>
          </p:cNvCxnSpPr>
          <p:nvPr/>
        </p:nvCxnSpPr>
        <p:spPr>
          <a:xfrm rot="-5400000">
            <a:off x="7779789" y="4273601"/>
            <a:ext cx="429200" cy="1662400"/>
          </a:xfrm>
          <a:prstGeom prst="bentConnector3">
            <a:avLst>
              <a:gd name="adj1" fmla="val 50016"/>
            </a:avLst>
          </a:prstGeom>
          <a:noFill/>
          <a:ln w="9525" cap="flat" cmpd="sng">
            <a:solidFill>
              <a:srgbClr val="C2C2C2"/>
            </a:solidFill>
            <a:prstDash val="solid"/>
            <a:round/>
            <a:headEnd type="none" w="sm" len="sm"/>
            <a:tailEnd type="none" w="sm" len="sm"/>
          </a:ln>
        </p:spPr>
      </p:cxnSp>
      <p:cxnSp>
        <p:nvCxnSpPr>
          <p:cNvPr id="19" name="Google Shape;591;p76">
            <a:extLst>
              <a:ext uri="{FF2B5EF4-FFF2-40B4-BE49-F238E27FC236}">
                <a16:creationId xmlns:a16="http://schemas.microsoft.com/office/drawing/2014/main" id="{2C4DA24F-DBDE-C739-20D1-8AD70047EF31}"/>
              </a:ext>
            </a:extLst>
          </p:cNvPr>
          <p:cNvCxnSpPr>
            <a:stCxn id="12" idx="2"/>
            <a:endCxn id="14" idx="0"/>
          </p:cNvCxnSpPr>
          <p:nvPr/>
        </p:nvCxnSpPr>
        <p:spPr>
          <a:xfrm rot="-5400000" flipH="1">
            <a:off x="7345389" y="5552801"/>
            <a:ext cx="429200" cy="793600"/>
          </a:xfrm>
          <a:prstGeom prst="bentConnector3">
            <a:avLst>
              <a:gd name="adj1" fmla="val 50016"/>
            </a:avLst>
          </a:prstGeom>
          <a:noFill/>
          <a:ln w="9525" cap="flat" cmpd="sng">
            <a:solidFill>
              <a:srgbClr val="C2C2C2"/>
            </a:solidFill>
            <a:prstDash val="solid"/>
            <a:round/>
            <a:headEnd type="none" w="sm" len="sm"/>
            <a:tailEnd type="none" w="sm" len="sm"/>
          </a:ln>
        </p:spPr>
      </p:cxnSp>
      <p:cxnSp>
        <p:nvCxnSpPr>
          <p:cNvPr id="20" name="Google Shape;592;p76">
            <a:extLst>
              <a:ext uri="{FF2B5EF4-FFF2-40B4-BE49-F238E27FC236}">
                <a16:creationId xmlns:a16="http://schemas.microsoft.com/office/drawing/2014/main" id="{CF154CB7-0F62-BBE3-29C0-B3188A0EBEBA}"/>
              </a:ext>
            </a:extLst>
          </p:cNvPr>
          <p:cNvCxnSpPr>
            <a:stCxn id="13" idx="0"/>
            <a:endCxn id="12" idx="2"/>
          </p:cNvCxnSpPr>
          <p:nvPr/>
        </p:nvCxnSpPr>
        <p:spPr>
          <a:xfrm rot="-5400000">
            <a:off x="6551600" y="5552936"/>
            <a:ext cx="429200" cy="793600"/>
          </a:xfrm>
          <a:prstGeom prst="bentConnector3">
            <a:avLst>
              <a:gd name="adj1" fmla="val 50016"/>
            </a:avLst>
          </a:prstGeom>
          <a:noFill/>
          <a:ln w="9525" cap="flat" cmpd="sng">
            <a:solidFill>
              <a:srgbClr val="C2C2C2"/>
            </a:solidFill>
            <a:prstDash val="solid"/>
            <a:round/>
            <a:headEnd type="none" w="sm" len="sm"/>
            <a:tailEnd type="none" w="sm" len="sm"/>
          </a:ln>
        </p:spPr>
      </p:cxnSp>
      <p:cxnSp>
        <p:nvCxnSpPr>
          <p:cNvPr id="21" name="Google Shape;593;p76">
            <a:extLst>
              <a:ext uri="{FF2B5EF4-FFF2-40B4-BE49-F238E27FC236}">
                <a16:creationId xmlns:a16="http://schemas.microsoft.com/office/drawing/2014/main" id="{BF87BFBE-D224-044F-3D5F-B7C7D8895631}"/>
              </a:ext>
            </a:extLst>
          </p:cNvPr>
          <p:cNvCxnSpPr>
            <a:stCxn id="11" idx="2"/>
            <a:endCxn id="16" idx="0"/>
          </p:cNvCxnSpPr>
          <p:nvPr/>
        </p:nvCxnSpPr>
        <p:spPr>
          <a:xfrm rot="-5400000" flipH="1">
            <a:off x="10670440" y="5552801"/>
            <a:ext cx="429200" cy="793600"/>
          </a:xfrm>
          <a:prstGeom prst="bentConnector3">
            <a:avLst>
              <a:gd name="adj1" fmla="val 50016"/>
            </a:avLst>
          </a:prstGeom>
          <a:noFill/>
          <a:ln w="9525" cap="flat" cmpd="sng">
            <a:solidFill>
              <a:srgbClr val="C2C2C2"/>
            </a:solidFill>
            <a:prstDash val="solid"/>
            <a:round/>
            <a:headEnd type="none" w="sm" len="sm"/>
            <a:tailEnd type="none" w="sm" len="sm"/>
          </a:ln>
        </p:spPr>
      </p:cxnSp>
      <p:cxnSp>
        <p:nvCxnSpPr>
          <p:cNvPr id="22" name="Google Shape;594;p76">
            <a:extLst>
              <a:ext uri="{FF2B5EF4-FFF2-40B4-BE49-F238E27FC236}">
                <a16:creationId xmlns:a16="http://schemas.microsoft.com/office/drawing/2014/main" id="{FEEBF54E-0BCD-629E-8E8E-BA45CFC58561}"/>
              </a:ext>
            </a:extLst>
          </p:cNvPr>
          <p:cNvCxnSpPr>
            <a:stCxn id="15" idx="0"/>
            <a:endCxn id="11" idx="2"/>
          </p:cNvCxnSpPr>
          <p:nvPr/>
        </p:nvCxnSpPr>
        <p:spPr>
          <a:xfrm rot="-5400000">
            <a:off x="9876656" y="5552936"/>
            <a:ext cx="429200" cy="793600"/>
          </a:xfrm>
          <a:prstGeom prst="bentConnector3">
            <a:avLst>
              <a:gd name="adj1" fmla="val 50016"/>
            </a:avLst>
          </a:prstGeom>
          <a:noFill/>
          <a:ln w="9525" cap="flat" cmpd="sng">
            <a:solidFill>
              <a:srgbClr val="C2C2C2"/>
            </a:solidFill>
            <a:prstDash val="solid"/>
            <a:round/>
            <a:headEnd type="none" w="sm" len="sm"/>
            <a:tailEnd type="none" w="sm" len="sm"/>
          </a:ln>
        </p:spPr>
      </p:cxnSp>
    </p:spTree>
    <p:extLst>
      <p:ext uri="{BB962C8B-B14F-4D97-AF65-F5344CB8AC3E}">
        <p14:creationId xmlns:p14="http://schemas.microsoft.com/office/powerpoint/2010/main" val="1421972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585206-E3C6-9831-89A0-C04658B1BCD5}"/>
              </a:ext>
            </a:extLst>
          </p:cNvPr>
          <p:cNvSpPr>
            <a:spLocks noGrp="1"/>
          </p:cNvSpPr>
          <p:nvPr>
            <p:ph type="title"/>
          </p:nvPr>
        </p:nvSpPr>
        <p:spPr/>
        <p:txBody>
          <a:bodyPr/>
          <a:lstStyle/>
          <a:p>
            <a:r>
              <a:rPr lang="it" dirty="0"/>
              <a:t>Esempio Archiviazione gerarchica</a:t>
            </a:r>
            <a:endParaRPr lang="en-US" dirty="0"/>
          </a:p>
        </p:txBody>
      </p:sp>
      <p:pic>
        <p:nvPicPr>
          <p:cNvPr id="3" name="Google Shape;575;p76">
            <a:extLst>
              <a:ext uri="{FF2B5EF4-FFF2-40B4-BE49-F238E27FC236}">
                <a16:creationId xmlns:a16="http://schemas.microsoft.com/office/drawing/2014/main" id="{D8243532-2F86-4009-AB0A-9EBB2F2294AD}"/>
              </a:ext>
            </a:extLst>
          </p:cNvPr>
          <p:cNvPicPr preferRelativeResize="0"/>
          <p:nvPr/>
        </p:nvPicPr>
        <p:blipFill>
          <a:blip r:embed="rId2">
            <a:alphaModFix/>
          </a:blip>
          <a:stretch>
            <a:fillRect/>
          </a:stretch>
        </p:blipFill>
        <p:spPr>
          <a:xfrm>
            <a:off x="203201" y="1560168"/>
            <a:ext cx="4682567" cy="3274489"/>
          </a:xfrm>
          <a:prstGeom prst="rect">
            <a:avLst/>
          </a:prstGeom>
          <a:noFill/>
          <a:ln>
            <a:noFill/>
          </a:ln>
        </p:spPr>
      </p:pic>
      <p:sp>
        <p:nvSpPr>
          <p:cNvPr id="4" name="Google Shape;576;p76">
            <a:extLst>
              <a:ext uri="{FF2B5EF4-FFF2-40B4-BE49-F238E27FC236}">
                <a16:creationId xmlns:a16="http://schemas.microsoft.com/office/drawing/2014/main" id="{3E9B7ADE-5402-E81D-017C-03092FC5A255}"/>
              </a:ext>
            </a:extLst>
          </p:cNvPr>
          <p:cNvSpPr/>
          <p:nvPr/>
        </p:nvSpPr>
        <p:spPr>
          <a:xfrm>
            <a:off x="6740200" y="1550733"/>
            <a:ext cx="1628568" cy="1264392"/>
          </a:xfrm>
          <a:prstGeom prst="flowChartMultidocument">
            <a:avLst/>
          </a:prstGeom>
          <a:solidFill>
            <a:srgbClr val="4A86E8"/>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r>
              <a:rPr lang="it" sz="2000" dirty="0"/>
              <a:t>Immagini</a:t>
            </a:r>
            <a:endParaRPr sz="2000" dirty="0"/>
          </a:p>
        </p:txBody>
      </p:sp>
      <p:cxnSp>
        <p:nvCxnSpPr>
          <p:cNvPr id="5" name="Google Shape;577;p76">
            <a:extLst>
              <a:ext uri="{FF2B5EF4-FFF2-40B4-BE49-F238E27FC236}">
                <a16:creationId xmlns:a16="http://schemas.microsoft.com/office/drawing/2014/main" id="{79CC068D-4320-1624-8511-9D8ACB48F6AA}"/>
              </a:ext>
            </a:extLst>
          </p:cNvPr>
          <p:cNvCxnSpPr>
            <a:endCxn id="6" idx="1"/>
          </p:cNvCxnSpPr>
          <p:nvPr/>
        </p:nvCxnSpPr>
        <p:spPr>
          <a:xfrm rot="10800000" flipH="1">
            <a:off x="3250600" y="2182929"/>
            <a:ext cx="6639200" cy="374400"/>
          </a:xfrm>
          <a:prstGeom prst="straightConnector1">
            <a:avLst/>
          </a:prstGeom>
          <a:noFill/>
          <a:ln w="9525" cap="flat" cmpd="sng">
            <a:solidFill>
              <a:schemeClr val="dk2"/>
            </a:solidFill>
            <a:prstDash val="solid"/>
            <a:round/>
            <a:headEnd type="none" w="med" len="med"/>
            <a:tailEnd type="triangle" w="med" len="med"/>
          </a:ln>
        </p:spPr>
      </p:cxnSp>
      <p:sp>
        <p:nvSpPr>
          <p:cNvPr id="6" name="Google Shape;578;p76">
            <a:extLst>
              <a:ext uri="{FF2B5EF4-FFF2-40B4-BE49-F238E27FC236}">
                <a16:creationId xmlns:a16="http://schemas.microsoft.com/office/drawing/2014/main" id="{FC53EE7D-E6C8-4D66-DC46-162F8DE9DDE2}"/>
              </a:ext>
            </a:extLst>
          </p:cNvPr>
          <p:cNvSpPr/>
          <p:nvPr/>
        </p:nvSpPr>
        <p:spPr>
          <a:xfrm>
            <a:off x="9889800" y="1550733"/>
            <a:ext cx="1628568" cy="1264392"/>
          </a:xfrm>
          <a:prstGeom prst="flowChartMultidocumen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sz="2000"/>
              <a:t>Immagini</a:t>
            </a:r>
            <a:endParaRPr sz="2000"/>
          </a:p>
        </p:txBody>
      </p:sp>
      <p:cxnSp>
        <p:nvCxnSpPr>
          <p:cNvPr id="7" name="Google Shape;579;p76">
            <a:extLst>
              <a:ext uri="{FF2B5EF4-FFF2-40B4-BE49-F238E27FC236}">
                <a16:creationId xmlns:a16="http://schemas.microsoft.com/office/drawing/2014/main" id="{979B250B-4A7D-F314-DB77-274BBD985607}"/>
              </a:ext>
            </a:extLst>
          </p:cNvPr>
          <p:cNvCxnSpPr>
            <a:endCxn id="4" idx="1"/>
          </p:cNvCxnSpPr>
          <p:nvPr/>
        </p:nvCxnSpPr>
        <p:spPr>
          <a:xfrm>
            <a:off x="1517400" y="2033329"/>
            <a:ext cx="5222800" cy="149600"/>
          </a:xfrm>
          <a:prstGeom prst="straightConnector1">
            <a:avLst/>
          </a:prstGeom>
          <a:noFill/>
          <a:ln w="9525" cap="flat" cmpd="sng">
            <a:solidFill>
              <a:srgbClr val="0000FF"/>
            </a:solidFill>
            <a:prstDash val="solid"/>
            <a:round/>
            <a:headEnd type="none" w="med" len="med"/>
            <a:tailEnd type="triangle" w="med" len="med"/>
          </a:ln>
        </p:spPr>
      </p:cxnSp>
      <p:sp>
        <p:nvSpPr>
          <p:cNvPr id="8" name="Google Shape;580;p76">
            <a:extLst>
              <a:ext uri="{FF2B5EF4-FFF2-40B4-BE49-F238E27FC236}">
                <a16:creationId xmlns:a16="http://schemas.microsoft.com/office/drawing/2014/main" id="{5E5DEEA5-8175-4217-346D-408321217B66}"/>
              </a:ext>
            </a:extLst>
          </p:cNvPr>
          <p:cNvSpPr txBox="1"/>
          <p:nvPr/>
        </p:nvSpPr>
        <p:spPr>
          <a:xfrm>
            <a:off x="505767" y="1689201"/>
            <a:ext cx="758800" cy="615513"/>
          </a:xfrm>
          <a:prstGeom prst="rect">
            <a:avLst/>
          </a:prstGeom>
          <a:noFill/>
          <a:ln>
            <a:noFill/>
          </a:ln>
        </p:spPr>
        <p:txBody>
          <a:bodyPr spcFirstLastPara="1" wrap="square" lIns="121900" tIns="121900" rIns="121900" bIns="121900" anchor="t" anchorCtr="0">
            <a:spAutoFit/>
          </a:bodyPr>
          <a:lstStyle/>
          <a:p>
            <a:r>
              <a:rPr lang="it" sz="2400">
                <a:latin typeface="Proxima Nova"/>
                <a:ea typeface="Proxima Nova"/>
                <a:cs typeface="Proxima Nova"/>
                <a:sym typeface="Proxima Nova"/>
              </a:rPr>
              <a:t>Mio</a:t>
            </a:r>
            <a:endParaRPr sz="2400">
              <a:latin typeface="Proxima Nova"/>
              <a:ea typeface="Proxima Nova"/>
              <a:cs typeface="Proxima Nova"/>
              <a:sym typeface="Proxima Nova"/>
            </a:endParaRPr>
          </a:p>
        </p:txBody>
      </p:sp>
      <p:sp>
        <p:nvSpPr>
          <p:cNvPr id="9" name="Google Shape;581;p76">
            <a:extLst>
              <a:ext uri="{FF2B5EF4-FFF2-40B4-BE49-F238E27FC236}">
                <a16:creationId xmlns:a16="http://schemas.microsoft.com/office/drawing/2014/main" id="{AFE0E7C7-B489-E864-C696-32A5594D2E07}"/>
              </a:ext>
            </a:extLst>
          </p:cNvPr>
          <p:cNvSpPr txBox="1"/>
          <p:nvPr/>
        </p:nvSpPr>
        <p:spPr>
          <a:xfrm>
            <a:off x="1926991" y="2589468"/>
            <a:ext cx="885176" cy="615513"/>
          </a:xfrm>
          <a:prstGeom prst="rect">
            <a:avLst/>
          </a:prstGeom>
          <a:noFill/>
          <a:ln>
            <a:noFill/>
          </a:ln>
        </p:spPr>
        <p:txBody>
          <a:bodyPr spcFirstLastPara="1" wrap="square" lIns="121900" tIns="121900" rIns="121900" bIns="121900" anchor="t" anchorCtr="0">
            <a:spAutoFit/>
          </a:bodyPr>
          <a:lstStyle/>
          <a:p>
            <a:r>
              <a:rPr lang="it" sz="2400" dirty="0">
                <a:latin typeface="Proxima Nova"/>
                <a:ea typeface="Proxima Nova"/>
                <a:cs typeface="Proxima Nova"/>
                <a:sym typeface="Proxima Nova"/>
              </a:rPr>
              <a:t>MPO</a:t>
            </a:r>
            <a:endParaRPr sz="2400" dirty="0">
              <a:latin typeface="Proxima Nova"/>
              <a:ea typeface="Proxima Nova"/>
              <a:cs typeface="Proxima Nova"/>
              <a:sym typeface="Proxima Nova"/>
            </a:endParaRPr>
          </a:p>
        </p:txBody>
      </p:sp>
      <p:sp>
        <p:nvSpPr>
          <p:cNvPr id="23" name="Google Shape;601;p77">
            <a:extLst>
              <a:ext uri="{FF2B5EF4-FFF2-40B4-BE49-F238E27FC236}">
                <a16:creationId xmlns:a16="http://schemas.microsoft.com/office/drawing/2014/main" id="{33933653-48CA-7742-1A46-7BB3B9E70617}"/>
              </a:ext>
            </a:extLst>
          </p:cNvPr>
          <p:cNvSpPr/>
          <p:nvPr/>
        </p:nvSpPr>
        <p:spPr>
          <a:xfrm>
            <a:off x="8913036" y="3371950"/>
            <a:ext cx="500700" cy="876300"/>
          </a:xfrm>
          <a:prstGeom prst="downArrow">
            <a:avLst>
              <a:gd name="adj1" fmla="val 50000"/>
              <a:gd name="adj2" fmla="val 50000"/>
            </a:avLst>
          </a:prstGeom>
          <a:solidFill>
            <a:srgbClr val="B7B7B7"/>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602;p77">
            <a:extLst>
              <a:ext uri="{FF2B5EF4-FFF2-40B4-BE49-F238E27FC236}">
                <a16:creationId xmlns:a16="http://schemas.microsoft.com/office/drawing/2014/main" id="{CAB86333-7394-F11E-F17C-723A3C9FD6CD}"/>
              </a:ext>
            </a:extLst>
          </p:cNvPr>
          <p:cNvPicPr preferRelativeResize="0"/>
          <p:nvPr/>
        </p:nvPicPr>
        <p:blipFill>
          <a:blip r:embed="rId3">
            <a:alphaModFix/>
          </a:blip>
          <a:stretch>
            <a:fillRect/>
          </a:stretch>
        </p:blipFill>
        <p:spPr>
          <a:xfrm>
            <a:off x="7813711" y="3850622"/>
            <a:ext cx="2550175" cy="2550175"/>
          </a:xfrm>
          <a:prstGeom prst="rect">
            <a:avLst/>
          </a:prstGeom>
          <a:noFill/>
          <a:ln>
            <a:noFill/>
          </a:ln>
        </p:spPr>
      </p:pic>
    </p:spTree>
    <p:extLst>
      <p:ext uri="{BB962C8B-B14F-4D97-AF65-F5344CB8AC3E}">
        <p14:creationId xmlns:p14="http://schemas.microsoft.com/office/powerpoint/2010/main" val="2169185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617E10-0253-1A21-AAAF-619EBC1C0348}"/>
              </a:ext>
            </a:extLst>
          </p:cNvPr>
          <p:cNvSpPr>
            <a:spLocks noGrp="1"/>
          </p:cNvSpPr>
          <p:nvPr>
            <p:ph type="title"/>
          </p:nvPr>
        </p:nvSpPr>
        <p:spPr/>
        <p:txBody>
          <a:bodyPr/>
          <a:lstStyle/>
          <a:p>
            <a:r>
              <a:rPr lang="en-US" dirty="0" err="1"/>
              <a:t>Quali</a:t>
            </a:r>
            <a:r>
              <a:rPr lang="en-US" dirty="0"/>
              <a:t> </a:t>
            </a:r>
            <a:r>
              <a:rPr lang="en-US" dirty="0" err="1"/>
              <a:t>dei</a:t>
            </a:r>
            <a:r>
              <a:rPr lang="en-US" dirty="0"/>
              <a:t> due </a:t>
            </a:r>
            <a:r>
              <a:rPr lang="en-US" dirty="0" err="1"/>
              <a:t>è</a:t>
            </a:r>
            <a:r>
              <a:rPr lang="en-US" dirty="0"/>
              <a:t> </a:t>
            </a:r>
            <a:r>
              <a:rPr lang="en-US" dirty="0" err="1"/>
              <a:t>più</a:t>
            </a:r>
            <a:r>
              <a:rPr lang="en-US" dirty="0"/>
              <a:t> </a:t>
            </a:r>
            <a:r>
              <a:rPr lang="en-US" dirty="0" err="1"/>
              <a:t>efficiente</a:t>
            </a:r>
            <a:r>
              <a:rPr lang="en-US" dirty="0"/>
              <a:t>?</a:t>
            </a:r>
          </a:p>
        </p:txBody>
      </p:sp>
      <p:sp>
        <p:nvSpPr>
          <p:cNvPr id="3" name="Rettangolo 2">
            <a:extLst>
              <a:ext uri="{FF2B5EF4-FFF2-40B4-BE49-F238E27FC236}">
                <a16:creationId xmlns:a16="http://schemas.microsoft.com/office/drawing/2014/main" id="{0F15D480-6855-411A-7AEF-A9A76F8EC64A}"/>
              </a:ext>
            </a:extLst>
          </p:cNvPr>
          <p:cNvSpPr/>
          <p:nvPr/>
        </p:nvSpPr>
        <p:spPr>
          <a:xfrm>
            <a:off x="990600" y="1843366"/>
            <a:ext cx="6096000" cy="369332"/>
          </a:xfrm>
          <a:prstGeom prst="rect">
            <a:avLst/>
          </a:prstGeom>
        </p:spPr>
        <p:txBody>
          <a:bodyPr>
            <a:spAutoFit/>
          </a:bodyPr>
          <a:lstStyle/>
          <a:p>
            <a:r>
              <a:rPr lang="it-IT" dirty="0"/>
              <a:t>La risposta è…</a:t>
            </a:r>
          </a:p>
        </p:txBody>
      </p:sp>
    </p:spTree>
    <p:extLst>
      <p:ext uri="{BB962C8B-B14F-4D97-AF65-F5344CB8AC3E}">
        <p14:creationId xmlns:p14="http://schemas.microsoft.com/office/powerpoint/2010/main" val="35042152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617E10-0253-1A21-AAAF-619EBC1C0348}"/>
              </a:ext>
            </a:extLst>
          </p:cNvPr>
          <p:cNvSpPr>
            <a:spLocks noGrp="1"/>
          </p:cNvSpPr>
          <p:nvPr>
            <p:ph type="title"/>
          </p:nvPr>
        </p:nvSpPr>
        <p:spPr/>
        <p:txBody>
          <a:bodyPr/>
          <a:lstStyle/>
          <a:p>
            <a:r>
              <a:rPr lang="en-US" dirty="0" err="1"/>
              <a:t>Quali</a:t>
            </a:r>
            <a:r>
              <a:rPr lang="en-US" dirty="0"/>
              <a:t> </a:t>
            </a:r>
            <a:r>
              <a:rPr lang="en-US" dirty="0" err="1"/>
              <a:t>dei</a:t>
            </a:r>
            <a:r>
              <a:rPr lang="en-US" dirty="0"/>
              <a:t> due </a:t>
            </a:r>
            <a:r>
              <a:rPr lang="en-US" dirty="0" err="1"/>
              <a:t>è</a:t>
            </a:r>
            <a:r>
              <a:rPr lang="en-US" dirty="0"/>
              <a:t> </a:t>
            </a:r>
            <a:r>
              <a:rPr lang="en-US" dirty="0" err="1"/>
              <a:t>più</a:t>
            </a:r>
            <a:r>
              <a:rPr lang="en-US" dirty="0"/>
              <a:t> </a:t>
            </a:r>
            <a:r>
              <a:rPr lang="en-US" dirty="0" err="1"/>
              <a:t>efficiente</a:t>
            </a:r>
            <a:r>
              <a:rPr lang="en-US" dirty="0"/>
              <a:t>?</a:t>
            </a:r>
          </a:p>
        </p:txBody>
      </p:sp>
      <p:sp>
        <p:nvSpPr>
          <p:cNvPr id="3" name="Rettangolo 2">
            <a:extLst>
              <a:ext uri="{FF2B5EF4-FFF2-40B4-BE49-F238E27FC236}">
                <a16:creationId xmlns:a16="http://schemas.microsoft.com/office/drawing/2014/main" id="{0F15D480-6855-411A-7AEF-A9A76F8EC64A}"/>
              </a:ext>
            </a:extLst>
          </p:cNvPr>
          <p:cNvSpPr/>
          <p:nvPr/>
        </p:nvSpPr>
        <p:spPr>
          <a:xfrm>
            <a:off x="990600" y="1843366"/>
            <a:ext cx="6096000" cy="369332"/>
          </a:xfrm>
          <a:prstGeom prst="rect">
            <a:avLst/>
          </a:prstGeom>
        </p:spPr>
        <p:txBody>
          <a:bodyPr>
            <a:spAutoFit/>
          </a:bodyPr>
          <a:lstStyle/>
          <a:p>
            <a:r>
              <a:rPr lang="it-IT" dirty="0"/>
              <a:t>La risposta è… un’altra domanda</a:t>
            </a:r>
          </a:p>
        </p:txBody>
      </p:sp>
    </p:spTree>
    <p:extLst>
      <p:ext uri="{BB962C8B-B14F-4D97-AF65-F5344CB8AC3E}">
        <p14:creationId xmlns:p14="http://schemas.microsoft.com/office/powerpoint/2010/main" val="6457554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617E10-0253-1A21-AAAF-619EBC1C0348}"/>
              </a:ext>
            </a:extLst>
          </p:cNvPr>
          <p:cNvSpPr>
            <a:spLocks noGrp="1"/>
          </p:cNvSpPr>
          <p:nvPr>
            <p:ph type="title"/>
          </p:nvPr>
        </p:nvSpPr>
        <p:spPr/>
        <p:txBody>
          <a:bodyPr/>
          <a:lstStyle/>
          <a:p>
            <a:r>
              <a:rPr lang="en-US" dirty="0" err="1"/>
              <a:t>Quali</a:t>
            </a:r>
            <a:r>
              <a:rPr lang="en-US" dirty="0"/>
              <a:t> </a:t>
            </a:r>
            <a:r>
              <a:rPr lang="en-US" dirty="0" err="1"/>
              <a:t>dei</a:t>
            </a:r>
            <a:r>
              <a:rPr lang="en-US" dirty="0"/>
              <a:t> due </a:t>
            </a:r>
            <a:r>
              <a:rPr lang="en-US" dirty="0" err="1"/>
              <a:t>è</a:t>
            </a:r>
            <a:r>
              <a:rPr lang="en-US" dirty="0"/>
              <a:t> </a:t>
            </a:r>
            <a:r>
              <a:rPr lang="en-US" dirty="0" err="1"/>
              <a:t>più</a:t>
            </a:r>
            <a:r>
              <a:rPr lang="en-US" dirty="0"/>
              <a:t> </a:t>
            </a:r>
            <a:r>
              <a:rPr lang="en-US" dirty="0" err="1"/>
              <a:t>efficiente</a:t>
            </a:r>
            <a:r>
              <a:rPr lang="en-US" dirty="0"/>
              <a:t>?</a:t>
            </a:r>
          </a:p>
        </p:txBody>
      </p:sp>
      <p:sp>
        <p:nvSpPr>
          <p:cNvPr id="3" name="Rettangolo 2">
            <a:extLst>
              <a:ext uri="{FF2B5EF4-FFF2-40B4-BE49-F238E27FC236}">
                <a16:creationId xmlns:a16="http://schemas.microsoft.com/office/drawing/2014/main" id="{0F15D480-6855-411A-7AEF-A9A76F8EC64A}"/>
              </a:ext>
            </a:extLst>
          </p:cNvPr>
          <p:cNvSpPr/>
          <p:nvPr/>
        </p:nvSpPr>
        <p:spPr>
          <a:xfrm>
            <a:off x="990600" y="1843366"/>
            <a:ext cx="6096000" cy="851515"/>
          </a:xfrm>
          <a:prstGeom prst="rect">
            <a:avLst/>
          </a:prstGeom>
        </p:spPr>
        <p:txBody>
          <a:bodyPr>
            <a:spAutoFit/>
          </a:bodyPr>
          <a:lstStyle/>
          <a:p>
            <a:r>
              <a:rPr lang="it-IT" dirty="0"/>
              <a:t>La risposta è… un’altra domanda</a:t>
            </a:r>
          </a:p>
          <a:p>
            <a:pPr>
              <a:spcBef>
                <a:spcPts val="1600"/>
              </a:spcBef>
            </a:pPr>
            <a:r>
              <a:rPr lang="it-IT" dirty="0"/>
              <a:t>Chi deve “vedere l’archivio”?</a:t>
            </a:r>
          </a:p>
        </p:txBody>
      </p:sp>
    </p:spTree>
    <p:extLst>
      <p:ext uri="{BB962C8B-B14F-4D97-AF65-F5344CB8AC3E}">
        <p14:creationId xmlns:p14="http://schemas.microsoft.com/office/powerpoint/2010/main" val="3504378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617E10-0253-1A21-AAAF-619EBC1C0348}"/>
              </a:ext>
            </a:extLst>
          </p:cNvPr>
          <p:cNvSpPr>
            <a:spLocks noGrp="1"/>
          </p:cNvSpPr>
          <p:nvPr>
            <p:ph type="title"/>
          </p:nvPr>
        </p:nvSpPr>
        <p:spPr/>
        <p:txBody>
          <a:bodyPr/>
          <a:lstStyle/>
          <a:p>
            <a:r>
              <a:rPr lang="en-US" dirty="0" err="1"/>
              <a:t>Quali</a:t>
            </a:r>
            <a:r>
              <a:rPr lang="en-US" dirty="0"/>
              <a:t> </a:t>
            </a:r>
            <a:r>
              <a:rPr lang="en-US" dirty="0" err="1"/>
              <a:t>dei</a:t>
            </a:r>
            <a:r>
              <a:rPr lang="en-US" dirty="0"/>
              <a:t> due </a:t>
            </a:r>
            <a:r>
              <a:rPr lang="en-US" dirty="0" err="1"/>
              <a:t>è</a:t>
            </a:r>
            <a:r>
              <a:rPr lang="en-US" dirty="0"/>
              <a:t> </a:t>
            </a:r>
            <a:r>
              <a:rPr lang="en-US" dirty="0" err="1"/>
              <a:t>più</a:t>
            </a:r>
            <a:r>
              <a:rPr lang="en-US" dirty="0"/>
              <a:t> </a:t>
            </a:r>
            <a:r>
              <a:rPr lang="en-US" dirty="0" err="1"/>
              <a:t>efficiente</a:t>
            </a:r>
            <a:r>
              <a:rPr lang="en-US" dirty="0"/>
              <a:t>?</a:t>
            </a:r>
          </a:p>
        </p:txBody>
      </p:sp>
      <p:sp>
        <p:nvSpPr>
          <p:cNvPr id="3" name="Rettangolo 2">
            <a:extLst>
              <a:ext uri="{FF2B5EF4-FFF2-40B4-BE49-F238E27FC236}">
                <a16:creationId xmlns:a16="http://schemas.microsoft.com/office/drawing/2014/main" id="{0F15D480-6855-411A-7AEF-A9A76F8EC64A}"/>
              </a:ext>
            </a:extLst>
          </p:cNvPr>
          <p:cNvSpPr/>
          <p:nvPr/>
        </p:nvSpPr>
        <p:spPr>
          <a:xfrm>
            <a:off x="990600" y="1843366"/>
            <a:ext cx="6096000" cy="851515"/>
          </a:xfrm>
          <a:prstGeom prst="rect">
            <a:avLst/>
          </a:prstGeom>
        </p:spPr>
        <p:txBody>
          <a:bodyPr>
            <a:spAutoFit/>
          </a:bodyPr>
          <a:lstStyle/>
          <a:p>
            <a:r>
              <a:rPr lang="it-IT" dirty="0"/>
              <a:t>La risposta è… un’altra domanda</a:t>
            </a:r>
          </a:p>
          <a:p>
            <a:pPr>
              <a:spcBef>
                <a:spcPts val="1600"/>
              </a:spcBef>
            </a:pPr>
            <a:r>
              <a:rPr lang="it-IT" dirty="0"/>
              <a:t>Chi deve “vedere l’archivio”?</a:t>
            </a:r>
          </a:p>
        </p:txBody>
      </p:sp>
      <p:sp>
        <p:nvSpPr>
          <p:cNvPr id="4" name="Google Shape;643;p83">
            <a:extLst>
              <a:ext uri="{FF2B5EF4-FFF2-40B4-BE49-F238E27FC236}">
                <a16:creationId xmlns:a16="http://schemas.microsoft.com/office/drawing/2014/main" id="{A4BDB6A1-690C-4C9B-F097-B51C09D39EB9}"/>
              </a:ext>
            </a:extLst>
          </p:cNvPr>
          <p:cNvSpPr txBox="1"/>
          <p:nvPr/>
        </p:nvSpPr>
        <p:spPr>
          <a:xfrm>
            <a:off x="627133" y="3277267"/>
            <a:ext cx="3397346" cy="820800"/>
          </a:xfrm>
          <a:prstGeom prst="rect">
            <a:avLst/>
          </a:prstGeom>
          <a:noFill/>
          <a:ln>
            <a:noFill/>
          </a:ln>
        </p:spPr>
        <p:txBody>
          <a:bodyPr spcFirstLastPara="1" wrap="square" lIns="121900" tIns="121900" rIns="121900" bIns="121900" anchor="t" anchorCtr="0">
            <a:noAutofit/>
          </a:bodyPr>
          <a:lstStyle/>
          <a:p>
            <a:pPr algn="ctr"/>
            <a:r>
              <a:rPr lang="it" sz="2400" b="1" dirty="0">
                <a:latin typeface="Proxima Nova"/>
                <a:ea typeface="Proxima Nova"/>
                <a:cs typeface="Proxima Nova"/>
                <a:sym typeface="Proxima Nova"/>
              </a:rPr>
              <a:t>Macchina</a:t>
            </a:r>
            <a:endParaRPr sz="2400" b="1" dirty="0">
              <a:latin typeface="Proxima Nova"/>
              <a:ea typeface="Proxima Nova"/>
              <a:cs typeface="Proxima Nova"/>
              <a:sym typeface="Proxima Nova"/>
            </a:endParaRPr>
          </a:p>
          <a:p>
            <a:pPr algn="ctr"/>
            <a:r>
              <a:rPr lang="it" sz="2400" dirty="0">
                <a:latin typeface="Proxima Nova"/>
                <a:ea typeface="Proxima Nova"/>
                <a:cs typeface="Proxima Nova"/>
                <a:sym typeface="Proxima Nova"/>
              </a:rPr>
              <a:t>Archiviazione piana</a:t>
            </a:r>
            <a:endParaRPr sz="2400" dirty="0">
              <a:latin typeface="Proxima Nova"/>
              <a:ea typeface="Proxima Nova"/>
              <a:cs typeface="Proxima Nova"/>
              <a:sym typeface="Proxima Nova"/>
            </a:endParaRPr>
          </a:p>
        </p:txBody>
      </p:sp>
    </p:spTree>
    <p:extLst>
      <p:ext uri="{BB962C8B-B14F-4D97-AF65-F5344CB8AC3E}">
        <p14:creationId xmlns:p14="http://schemas.microsoft.com/office/powerpoint/2010/main" val="42456670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617E10-0253-1A21-AAAF-619EBC1C0348}"/>
              </a:ext>
            </a:extLst>
          </p:cNvPr>
          <p:cNvSpPr>
            <a:spLocks noGrp="1"/>
          </p:cNvSpPr>
          <p:nvPr>
            <p:ph type="title"/>
          </p:nvPr>
        </p:nvSpPr>
        <p:spPr/>
        <p:txBody>
          <a:bodyPr/>
          <a:lstStyle/>
          <a:p>
            <a:r>
              <a:rPr lang="en-US" dirty="0" err="1"/>
              <a:t>Quali</a:t>
            </a:r>
            <a:r>
              <a:rPr lang="en-US" dirty="0"/>
              <a:t> </a:t>
            </a:r>
            <a:r>
              <a:rPr lang="en-US" dirty="0" err="1"/>
              <a:t>dei</a:t>
            </a:r>
            <a:r>
              <a:rPr lang="en-US" dirty="0"/>
              <a:t> due </a:t>
            </a:r>
            <a:r>
              <a:rPr lang="en-US" dirty="0" err="1"/>
              <a:t>è</a:t>
            </a:r>
            <a:r>
              <a:rPr lang="en-US" dirty="0"/>
              <a:t> </a:t>
            </a:r>
            <a:r>
              <a:rPr lang="en-US" dirty="0" err="1"/>
              <a:t>più</a:t>
            </a:r>
            <a:r>
              <a:rPr lang="en-US" dirty="0"/>
              <a:t> </a:t>
            </a:r>
            <a:r>
              <a:rPr lang="en-US" dirty="0" err="1"/>
              <a:t>efficiente</a:t>
            </a:r>
            <a:r>
              <a:rPr lang="en-US" dirty="0"/>
              <a:t>?</a:t>
            </a:r>
          </a:p>
        </p:txBody>
      </p:sp>
      <p:sp>
        <p:nvSpPr>
          <p:cNvPr id="3" name="Rettangolo 2">
            <a:extLst>
              <a:ext uri="{FF2B5EF4-FFF2-40B4-BE49-F238E27FC236}">
                <a16:creationId xmlns:a16="http://schemas.microsoft.com/office/drawing/2014/main" id="{0F15D480-6855-411A-7AEF-A9A76F8EC64A}"/>
              </a:ext>
            </a:extLst>
          </p:cNvPr>
          <p:cNvSpPr/>
          <p:nvPr/>
        </p:nvSpPr>
        <p:spPr>
          <a:xfrm>
            <a:off x="990600" y="1843366"/>
            <a:ext cx="6096000" cy="851515"/>
          </a:xfrm>
          <a:prstGeom prst="rect">
            <a:avLst/>
          </a:prstGeom>
        </p:spPr>
        <p:txBody>
          <a:bodyPr>
            <a:spAutoFit/>
          </a:bodyPr>
          <a:lstStyle/>
          <a:p>
            <a:r>
              <a:rPr lang="it-IT" dirty="0"/>
              <a:t>La risposta è… un’altra domanda</a:t>
            </a:r>
          </a:p>
          <a:p>
            <a:pPr>
              <a:spcBef>
                <a:spcPts val="1600"/>
              </a:spcBef>
            </a:pPr>
            <a:r>
              <a:rPr lang="it-IT" dirty="0"/>
              <a:t>Chi deve “vedere l’archivio”?</a:t>
            </a:r>
          </a:p>
        </p:txBody>
      </p:sp>
      <p:sp>
        <p:nvSpPr>
          <p:cNvPr id="4" name="Google Shape;643;p83">
            <a:extLst>
              <a:ext uri="{FF2B5EF4-FFF2-40B4-BE49-F238E27FC236}">
                <a16:creationId xmlns:a16="http://schemas.microsoft.com/office/drawing/2014/main" id="{A4BDB6A1-690C-4C9B-F097-B51C09D39EB9}"/>
              </a:ext>
            </a:extLst>
          </p:cNvPr>
          <p:cNvSpPr txBox="1"/>
          <p:nvPr/>
        </p:nvSpPr>
        <p:spPr>
          <a:xfrm>
            <a:off x="627133" y="3277267"/>
            <a:ext cx="3397346" cy="820800"/>
          </a:xfrm>
          <a:prstGeom prst="rect">
            <a:avLst/>
          </a:prstGeom>
          <a:noFill/>
          <a:ln>
            <a:noFill/>
          </a:ln>
        </p:spPr>
        <p:txBody>
          <a:bodyPr spcFirstLastPara="1" wrap="square" lIns="121900" tIns="121900" rIns="121900" bIns="121900" anchor="t" anchorCtr="0">
            <a:noAutofit/>
          </a:bodyPr>
          <a:lstStyle/>
          <a:p>
            <a:pPr algn="ctr"/>
            <a:r>
              <a:rPr lang="it" sz="2400" b="1" dirty="0">
                <a:latin typeface="Proxima Nova"/>
                <a:ea typeface="Proxima Nova"/>
                <a:cs typeface="Proxima Nova"/>
                <a:sym typeface="Proxima Nova"/>
              </a:rPr>
              <a:t>Macchina</a:t>
            </a:r>
            <a:endParaRPr sz="2400" b="1" dirty="0">
              <a:latin typeface="Proxima Nova"/>
              <a:ea typeface="Proxima Nova"/>
              <a:cs typeface="Proxima Nova"/>
              <a:sym typeface="Proxima Nova"/>
            </a:endParaRPr>
          </a:p>
          <a:p>
            <a:pPr algn="ctr"/>
            <a:r>
              <a:rPr lang="it" sz="2400" dirty="0">
                <a:latin typeface="Proxima Nova"/>
                <a:ea typeface="Proxima Nova"/>
                <a:cs typeface="Proxima Nova"/>
                <a:sym typeface="Proxima Nova"/>
              </a:rPr>
              <a:t>Archiviazione piana</a:t>
            </a:r>
            <a:endParaRPr sz="2400" dirty="0">
              <a:latin typeface="Proxima Nova"/>
              <a:ea typeface="Proxima Nova"/>
              <a:cs typeface="Proxima Nova"/>
              <a:sym typeface="Proxima Nova"/>
            </a:endParaRPr>
          </a:p>
        </p:txBody>
      </p:sp>
      <p:sp>
        <p:nvSpPr>
          <p:cNvPr id="5" name="Google Shape;644;p83">
            <a:extLst>
              <a:ext uri="{FF2B5EF4-FFF2-40B4-BE49-F238E27FC236}">
                <a16:creationId xmlns:a16="http://schemas.microsoft.com/office/drawing/2014/main" id="{00CC7BF8-28B8-C839-FE61-08398B295ABD}"/>
              </a:ext>
            </a:extLst>
          </p:cNvPr>
          <p:cNvSpPr txBox="1"/>
          <p:nvPr/>
        </p:nvSpPr>
        <p:spPr>
          <a:xfrm>
            <a:off x="4795433" y="3277267"/>
            <a:ext cx="3397346" cy="820800"/>
          </a:xfrm>
          <a:prstGeom prst="rect">
            <a:avLst/>
          </a:prstGeom>
          <a:noFill/>
          <a:ln>
            <a:noFill/>
          </a:ln>
        </p:spPr>
        <p:txBody>
          <a:bodyPr spcFirstLastPara="1" wrap="square" lIns="121900" tIns="121900" rIns="121900" bIns="121900" anchor="t" anchorCtr="0">
            <a:noAutofit/>
          </a:bodyPr>
          <a:lstStyle/>
          <a:p>
            <a:pPr algn="ctr"/>
            <a:r>
              <a:rPr lang="it" sz="2400" b="1">
                <a:latin typeface="Proxima Nova"/>
                <a:ea typeface="Proxima Nova"/>
                <a:cs typeface="Proxima Nova"/>
                <a:sym typeface="Proxima Nova"/>
              </a:rPr>
              <a:t>Uomo</a:t>
            </a:r>
            <a:endParaRPr sz="2400" b="1">
              <a:latin typeface="Proxima Nova"/>
              <a:ea typeface="Proxima Nova"/>
              <a:cs typeface="Proxima Nova"/>
              <a:sym typeface="Proxima Nova"/>
            </a:endParaRPr>
          </a:p>
          <a:p>
            <a:pPr algn="ctr"/>
            <a:r>
              <a:rPr lang="it" sz="2400">
                <a:latin typeface="Proxima Nova"/>
                <a:ea typeface="Proxima Nova"/>
                <a:cs typeface="Proxima Nova"/>
                <a:sym typeface="Proxima Nova"/>
              </a:rPr>
              <a:t>Archiviazione gerarchica</a:t>
            </a:r>
            <a:endParaRPr sz="2400">
              <a:latin typeface="Proxima Nova"/>
              <a:ea typeface="Proxima Nova"/>
              <a:cs typeface="Proxima Nova"/>
              <a:sym typeface="Proxima Nova"/>
            </a:endParaRPr>
          </a:p>
        </p:txBody>
      </p:sp>
    </p:spTree>
    <p:extLst>
      <p:ext uri="{BB962C8B-B14F-4D97-AF65-F5344CB8AC3E}">
        <p14:creationId xmlns:p14="http://schemas.microsoft.com/office/powerpoint/2010/main" val="16647198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8FBC73-C945-BA26-1528-D39865EF3B3E}"/>
              </a:ext>
            </a:extLst>
          </p:cNvPr>
          <p:cNvSpPr>
            <a:spLocks noGrp="1"/>
          </p:cNvSpPr>
          <p:nvPr>
            <p:ph type="title"/>
          </p:nvPr>
        </p:nvSpPr>
        <p:spPr/>
        <p:txBody>
          <a:bodyPr/>
          <a:lstStyle/>
          <a:p>
            <a:r>
              <a:rPr lang="it" dirty="0"/>
              <a:t>Concetto di Data Preservation</a:t>
            </a:r>
            <a:endParaRPr lang="en-US" dirty="0"/>
          </a:p>
        </p:txBody>
      </p:sp>
      <p:sp>
        <p:nvSpPr>
          <p:cNvPr id="3" name="Segnaposto contenuto 2">
            <a:extLst>
              <a:ext uri="{FF2B5EF4-FFF2-40B4-BE49-F238E27FC236}">
                <a16:creationId xmlns:a16="http://schemas.microsoft.com/office/drawing/2014/main" id="{06D5785D-7DEA-CA17-C9DE-6C34BE6F03C9}"/>
              </a:ext>
            </a:extLst>
          </p:cNvPr>
          <p:cNvSpPr>
            <a:spLocks noGrp="1"/>
          </p:cNvSpPr>
          <p:nvPr>
            <p:ph idx="1"/>
          </p:nvPr>
        </p:nvSpPr>
        <p:spPr/>
        <p:txBody>
          <a:bodyPr/>
          <a:lstStyle/>
          <a:p>
            <a:pPr marL="0" indent="0">
              <a:buNone/>
            </a:pPr>
            <a:r>
              <a:rPr lang="it-IT" dirty="0"/>
              <a:t>Nella gestione dei dati (</a:t>
            </a:r>
            <a:r>
              <a:rPr lang="it-IT" i="1" dirty="0"/>
              <a:t>Data Management</a:t>
            </a:r>
            <a:r>
              <a:rPr lang="it-IT" dirty="0"/>
              <a:t>), il </a:t>
            </a:r>
            <a:r>
              <a:rPr lang="it-IT" b="1" i="1" dirty="0"/>
              <a:t>Data </a:t>
            </a:r>
            <a:r>
              <a:rPr lang="it-IT" b="1" i="1" dirty="0" err="1"/>
              <a:t>Preservation</a:t>
            </a:r>
            <a:r>
              <a:rPr lang="it-IT" dirty="0"/>
              <a:t> è il processo di che permette di mantenere l’accesso ai dati, in modo che questi possano essere trovati, compresi ed utilizzati in futuro.</a:t>
            </a:r>
          </a:p>
          <a:p>
            <a:pPr marL="536575" indent="-177800">
              <a:spcBef>
                <a:spcPts val="1600"/>
              </a:spcBef>
            </a:pPr>
            <a:r>
              <a:rPr lang="it-IT" dirty="0"/>
              <a:t>short-</a:t>
            </a:r>
            <a:r>
              <a:rPr lang="it-IT" dirty="0" err="1"/>
              <a:t>term</a:t>
            </a:r>
            <a:endParaRPr lang="it-IT" dirty="0"/>
          </a:p>
          <a:p>
            <a:pPr marL="536575" indent="-177800"/>
            <a:r>
              <a:rPr lang="it-IT" dirty="0"/>
              <a:t>medium-</a:t>
            </a:r>
            <a:r>
              <a:rPr lang="it-IT" dirty="0" err="1"/>
              <a:t>term</a:t>
            </a:r>
            <a:endParaRPr lang="it-IT" dirty="0"/>
          </a:p>
          <a:p>
            <a:pPr marL="536575" indent="-177800"/>
            <a:r>
              <a:rPr lang="it-IT" dirty="0"/>
              <a:t>long-</a:t>
            </a:r>
            <a:r>
              <a:rPr lang="it-IT" dirty="0" err="1"/>
              <a:t>term</a:t>
            </a:r>
            <a:endParaRPr lang="it-IT" dirty="0"/>
          </a:p>
          <a:p>
            <a:pPr marL="0" indent="0">
              <a:buNone/>
            </a:pPr>
            <a:endParaRPr lang="en-US" dirty="0"/>
          </a:p>
        </p:txBody>
      </p:sp>
    </p:spTree>
    <p:extLst>
      <p:ext uri="{BB962C8B-B14F-4D97-AF65-F5344CB8AC3E}">
        <p14:creationId xmlns:p14="http://schemas.microsoft.com/office/powerpoint/2010/main" val="226017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2CD3C6-C631-FD4D-81DE-A2C93CF3584F}"/>
              </a:ext>
            </a:extLst>
          </p:cNvPr>
          <p:cNvSpPr>
            <a:spLocks noGrp="1"/>
          </p:cNvSpPr>
          <p:nvPr>
            <p:ph type="title"/>
          </p:nvPr>
        </p:nvSpPr>
        <p:spPr/>
        <p:txBody>
          <a:bodyPr/>
          <a:lstStyle/>
          <a:p>
            <a:r>
              <a:rPr lang="en-US" dirty="0"/>
              <a:t>Tipi di Cloud</a:t>
            </a:r>
          </a:p>
        </p:txBody>
      </p:sp>
      <p:pic>
        <p:nvPicPr>
          <p:cNvPr id="4" name="Google Shape;97;p19">
            <a:extLst>
              <a:ext uri="{FF2B5EF4-FFF2-40B4-BE49-F238E27FC236}">
                <a16:creationId xmlns:a16="http://schemas.microsoft.com/office/drawing/2014/main" id="{DB459D33-DE74-AE44-9A03-C6346D0A89EA}"/>
              </a:ext>
            </a:extLst>
          </p:cNvPr>
          <p:cNvPicPr preferRelativeResize="0"/>
          <p:nvPr/>
        </p:nvPicPr>
        <p:blipFill>
          <a:blip r:embed="rId2">
            <a:alphaModFix/>
          </a:blip>
          <a:stretch>
            <a:fillRect/>
          </a:stretch>
        </p:blipFill>
        <p:spPr>
          <a:xfrm>
            <a:off x="721100" y="1789900"/>
            <a:ext cx="2841299" cy="1584000"/>
          </a:xfrm>
          <a:prstGeom prst="rect">
            <a:avLst/>
          </a:prstGeom>
          <a:noFill/>
          <a:ln>
            <a:noFill/>
          </a:ln>
        </p:spPr>
      </p:pic>
      <p:pic>
        <p:nvPicPr>
          <p:cNvPr id="5" name="Google Shape;98;p19">
            <a:extLst>
              <a:ext uri="{FF2B5EF4-FFF2-40B4-BE49-F238E27FC236}">
                <a16:creationId xmlns:a16="http://schemas.microsoft.com/office/drawing/2014/main" id="{C5AB9EFF-F56A-2C49-B180-A42A1AB38D00}"/>
              </a:ext>
            </a:extLst>
          </p:cNvPr>
          <p:cNvPicPr preferRelativeResize="0"/>
          <p:nvPr/>
        </p:nvPicPr>
        <p:blipFill>
          <a:blip r:embed="rId3">
            <a:alphaModFix/>
          </a:blip>
          <a:stretch>
            <a:fillRect/>
          </a:stretch>
        </p:blipFill>
        <p:spPr>
          <a:xfrm>
            <a:off x="711200" y="3484880"/>
            <a:ext cx="2566736" cy="960000"/>
          </a:xfrm>
          <a:prstGeom prst="rect">
            <a:avLst/>
          </a:prstGeom>
          <a:noFill/>
          <a:ln>
            <a:noFill/>
          </a:ln>
        </p:spPr>
      </p:pic>
      <p:sp>
        <p:nvSpPr>
          <p:cNvPr id="6" name="Google Shape;99;p19">
            <a:extLst>
              <a:ext uri="{FF2B5EF4-FFF2-40B4-BE49-F238E27FC236}">
                <a16:creationId xmlns:a16="http://schemas.microsoft.com/office/drawing/2014/main" id="{25B3C7B2-667D-744D-BC8A-6CFB20E741AE}"/>
              </a:ext>
            </a:extLst>
          </p:cNvPr>
          <p:cNvSpPr txBox="1"/>
          <p:nvPr/>
        </p:nvSpPr>
        <p:spPr>
          <a:xfrm>
            <a:off x="557267" y="1536633"/>
            <a:ext cx="5826400" cy="615513"/>
          </a:xfrm>
          <a:prstGeom prst="rect">
            <a:avLst/>
          </a:prstGeom>
          <a:noFill/>
          <a:ln>
            <a:noFill/>
          </a:ln>
        </p:spPr>
        <p:txBody>
          <a:bodyPr spcFirstLastPara="1" wrap="square" lIns="121900" tIns="121900" rIns="121900" bIns="121900" anchor="t" anchorCtr="0">
            <a:spAutoFit/>
          </a:bodyPr>
          <a:lstStyle/>
          <a:p>
            <a:r>
              <a:rPr lang="it" sz="2400" b="1">
                <a:solidFill>
                  <a:srgbClr val="B7B7B7"/>
                </a:solidFill>
                <a:latin typeface="Proxima Nova"/>
                <a:ea typeface="Proxima Nova"/>
                <a:cs typeface="Proxima Nova"/>
                <a:sym typeface="Proxima Nova"/>
              </a:rPr>
              <a:t>In Promise</a:t>
            </a:r>
            <a:endParaRPr sz="2400" b="1">
              <a:solidFill>
                <a:srgbClr val="B7B7B7"/>
              </a:solidFill>
              <a:latin typeface="Proxima Nova"/>
              <a:ea typeface="Proxima Nova"/>
              <a:cs typeface="Proxima Nova"/>
              <a:sym typeface="Proxima Nova"/>
            </a:endParaRPr>
          </a:p>
        </p:txBody>
      </p:sp>
      <p:sp>
        <p:nvSpPr>
          <p:cNvPr id="7" name="Google Shape;100;p19">
            <a:extLst>
              <a:ext uri="{FF2B5EF4-FFF2-40B4-BE49-F238E27FC236}">
                <a16:creationId xmlns:a16="http://schemas.microsoft.com/office/drawing/2014/main" id="{239E1C11-BAD2-D74C-BEEE-821655E3196E}"/>
              </a:ext>
            </a:extLst>
          </p:cNvPr>
          <p:cNvSpPr txBox="1"/>
          <p:nvPr/>
        </p:nvSpPr>
        <p:spPr>
          <a:xfrm>
            <a:off x="5858467" y="1536633"/>
            <a:ext cx="5826400" cy="615513"/>
          </a:xfrm>
          <a:prstGeom prst="rect">
            <a:avLst/>
          </a:prstGeom>
          <a:noFill/>
          <a:ln>
            <a:noFill/>
          </a:ln>
        </p:spPr>
        <p:txBody>
          <a:bodyPr spcFirstLastPara="1" wrap="square" lIns="121900" tIns="121900" rIns="121900" bIns="121900" anchor="t" anchorCtr="0">
            <a:spAutoFit/>
          </a:bodyPr>
          <a:lstStyle/>
          <a:p>
            <a:r>
              <a:rPr lang="it" sz="2400" b="1">
                <a:solidFill>
                  <a:srgbClr val="B7B7B7"/>
                </a:solidFill>
                <a:latin typeface="Proxima Nova"/>
                <a:ea typeface="Proxima Nova"/>
                <a:cs typeface="Proxima Nova"/>
                <a:sym typeface="Proxima Nova"/>
              </a:rPr>
              <a:t>Out Promise</a:t>
            </a:r>
            <a:endParaRPr sz="2400" b="1">
              <a:solidFill>
                <a:srgbClr val="B7B7B7"/>
              </a:solidFill>
              <a:latin typeface="Proxima Nova"/>
              <a:ea typeface="Proxima Nova"/>
              <a:cs typeface="Proxima Nova"/>
              <a:sym typeface="Proxima Nova"/>
            </a:endParaRPr>
          </a:p>
        </p:txBody>
      </p:sp>
      <p:pic>
        <p:nvPicPr>
          <p:cNvPr id="8" name="Google Shape;101;p19">
            <a:extLst>
              <a:ext uri="{FF2B5EF4-FFF2-40B4-BE49-F238E27FC236}">
                <a16:creationId xmlns:a16="http://schemas.microsoft.com/office/drawing/2014/main" id="{370833C4-F948-C64B-A350-4466BBE8870A}"/>
              </a:ext>
            </a:extLst>
          </p:cNvPr>
          <p:cNvPicPr preferRelativeResize="0"/>
          <p:nvPr/>
        </p:nvPicPr>
        <p:blipFill>
          <a:blip r:embed="rId4">
            <a:alphaModFix/>
          </a:blip>
          <a:stretch>
            <a:fillRect/>
          </a:stretch>
        </p:blipFill>
        <p:spPr>
          <a:xfrm>
            <a:off x="5414365" y="2213834"/>
            <a:ext cx="3408000" cy="1919999"/>
          </a:xfrm>
          <a:prstGeom prst="rect">
            <a:avLst/>
          </a:prstGeom>
          <a:noFill/>
          <a:ln>
            <a:noFill/>
          </a:ln>
        </p:spPr>
      </p:pic>
      <p:pic>
        <p:nvPicPr>
          <p:cNvPr id="9" name="Google Shape;102;p19">
            <a:extLst>
              <a:ext uri="{FF2B5EF4-FFF2-40B4-BE49-F238E27FC236}">
                <a16:creationId xmlns:a16="http://schemas.microsoft.com/office/drawing/2014/main" id="{15964BE3-FEC1-314C-9382-ED19ADBC3CCC}"/>
              </a:ext>
            </a:extLst>
          </p:cNvPr>
          <p:cNvPicPr preferRelativeResize="0"/>
          <p:nvPr/>
        </p:nvPicPr>
        <p:blipFill>
          <a:blip r:embed="rId5">
            <a:alphaModFix/>
          </a:blip>
          <a:stretch>
            <a:fillRect/>
          </a:stretch>
        </p:blipFill>
        <p:spPr>
          <a:xfrm>
            <a:off x="9877734" y="3626480"/>
            <a:ext cx="1807140" cy="1094400"/>
          </a:xfrm>
          <a:prstGeom prst="rect">
            <a:avLst/>
          </a:prstGeom>
          <a:noFill/>
          <a:ln>
            <a:noFill/>
          </a:ln>
        </p:spPr>
      </p:pic>
      <p:pic>
        <p:nvPicPr>
          <p:cNvPr id="10" name="Google Shape;103;p19">
            <a:extLst>
              <a:ext uri="{FF2B5EF4-FFF2-40B4-BE49-F238E27FC236}">
                <a16:creationId xmlns:a16="http://schemas.microsoft.com/office/drawing/2014/main" id="{0384511D-A393-4B48-88A2-06038899D75F}"/>
              </a:ext>
            </a:extLst>
          </p:cNvPr>
          <p:cNvPicPr preferRelativeResize="0"/>
          <p:nvPr/>
        </p:nvPicPr>
        <p:blipFill>
          <a:blip r:embed="rId6">
            <a:alphaModFix/>
          </a:blip>
          <a:stretch>
            <a:fillRect/>
          </a:stretch>
        </p:blipFill>
        <p:spPr>
          <a:xfrm>
            <a:off x="6362834" y="5314818"/>
            <a:ext cx="3326605" cy="960001"/>
          </a:xfrm>
          <a:prstGeom prst="rect">
            <a:avLst/>
          </a:prstGeom>
          <a:noFill/>
          <a:ln>
            <a:noFill/>
          </a:ln>
        </p:spPr>
      </p:pic>
    </p:spTree>
    <p:extLst>
      <p:ext uri="{BB962C8B-B14F-4D97-AF65-F5344CB8AC3E}">
        <p14:creationId xmlns:p14="http://schemas.microsoft.com/office/powerpoint/2010/main" val="32643953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8FBC73-C945-BA26-1528-D39865EF3B3E}"/>
              </a:ext>
            </a:extLst>
          </p:cNvPr>
          <p:cNvSpPr>
            <a:spLocks noGrp="1"/>
          </p:cNvSpPr>
          <p:nvPr>
            <p:ph type="title"/>
          </p:nvPr>
        </p:nvSpPr>
        <p:spPr/>
        <p:txBody>
          <a:bodyPr/>
          <a:lstStyle/>
          <a:p>
            <a:r>
              <a:rPr lang="it" dirty="0"/>
              <a:t>Concetto di Data Preservation</a:t>
            </a:r>
            <a:endParaRPr lang="en-US" dirty="0"/>
          </a:p>
        </p:txBody>
      </p:sp>
      <p:sp>
        <p:nvSpPr>
          <p:cNvPr id="3" name="Segnaposto contenuto 2">
            <a:extLst>
              <a:ext uri="{FF2B5EF4-FFF2-40B4-BE49-F238E27FC236}">
                <a16:creationId xmlns:a16="http://schemas.microsoft.com/office/drawing/2014/main" id="{06D5785D-7DEA-CA17-C9DE-6C34BE6F03C9}"/>
              </a:ext>
            </a:extLst>
          </p:cNvPr>
          <p:cNvSpPr>
            <a:spLocks noGrp="1"/>
          </p:cNvSpPr>
          <p:nvPr>
            <p:ph idx="1"/>
          </p:nvPr>
        </p:nvSpPr>
        <p:spPr/>
        <p:txBody>
          <a:bodyPr/>
          <a:lstStyle/>
          <a:p>
            <a:pPr marL="0" indent="0">
              <a:buNone/>
            </a:pPr>
            <a:r>
              <a:rPr lang="it-IT" dirty="0"/>
              <a:t>Nella gestione dei dati (</a:t>
            </a:r>
            <a:r>
              <a:rPr lang="it-IT" i="1" dirty="0"/>
              <a:t>Data Management</a:t>
            </a:r>
            <a:r>
              <a:rPr lang="it-IT" dirty="0"/>
              <a:t>), il </a:t>
            </a:r>
            <a:r>
              <a:rPr lang="it-IT" b="1" i="1" dirty="0"/>
              <a:t>Data </a:t>
            </a:r>
            <a:r>
              <a:rPr lang="it-IT" b="1" i="1" dirty="0" err="1"/>
              <a:t>Preservation</a:t>
            </a:r>
            <a:r>
              <a:rPr lang="it-IT" dirty="0"/>
              <a:t> è il processo di che permette di mantenere l’accesso ai dati, in modo che questi possano essere trovati, compresi ed utilizzati in futuro.</a:t>
            </a:r>
          </a:p>
          <a:p>
            <a:pPr marL="536575" indent="-177800">
              <a:spcBef>
                <a:spcPts val="1600"/>
              </a:spcBef>
            </a:pPr>
            <a:r>
              <a:rPr lang="it-IT" dirty="0"/>
              <a:t>short-</a:t>
            </a:r>
            <a:r>
              <a:rPr lang="it-IT" dirty="0" err="1"/>
              <a:t>term</a:t>
            </a:r>
            <a:endParaRPr lang="it-IT" dirty="0"/>
          </a:p>
          <a:p>
            <a:pPr marL="536575" indent="-177800"/>
            <a:r>
              <a:rPr lang="it-IT" dirty="0"/>
              <a:t>medium-</a:t>
            </a:r>
            <a:r>
              <a:rPr lang="it-IT" dirty="0" err="1"/>
              <a:t>term</a:t>
            </a:r>
            <a:endParaRPr lang="it-IT" dirty="0"/>
          </a:p>
          <a:p>
            <a:pPr marL="536575" indent="-177800"/>
            <a:r>
              <a:rPr lang="it-IT" dirty="0"/>
              <a:t>long-</a:t>
            </a:r>
            <a:r>
              <a:rPr lang="it-IT" dirty="0" err="1"/>
              <a:t>term</a:t>
            </a:r>
            <a:endParaRPr lang="it-IT" dirty="0"/>
          </a:p>
          <a:p>
            <a:pPr marL="0" indent="0">
              <a:buNone/>
            </a:pPr>
            <a:endParaRPr lang="en-US" dirty="0"/>
          </a:p>
        </p:txBody>
      </p:sp>
      <p:cxnSp>
        <p:nvCxnSpPr>
          <p:cNvPr id="5" name="Connettore 1 4">
            <a:extLst>
              <a:ext uri="{FF2B5EF4-FFF2-40B4-BE49-F238E27FC236}">
                <a16:creationId xmlns:a16="http://schemas.microsoft.com/office/drawing/2014/main" id="{ABDF9A6A-AD6E-AB91-9440-F27E05E773B7}"/>
              </a:ext>
            </a:extLst>
          </p:cNvPr>
          <p:cNvCxnSpPr/>
          <p:nvPr/>
        </p:nvCxnSpPr>
        <p:spPr>
          <a:xfrm>
            <a:off x="1405353" y="3485766"/>
            <a:ext cx="1681514"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1992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8FBC73-C945-BA26-1528-D39865EF3B3E}"/>
              </a:ext>
            </a:extLst>
          </p:cNvPr>
          <p:cNvSpPr>
            <a:spLocks noGrp="1"/>
          </p:cNvSpPr>
          <p:nvPr>
            <p:ph type="title"/>
          </p:nvPr>
        </p:nvSpPr>
        <p:spPr/>
        <p:txBody>
          <a:bodyPr/>
          <a:lstStyle/>
          <a:p>
            <a:r>
              <a:rPr lang="it" dirty="0"/>
              <a:t>Concetto di Data Preservation</a:t>
            </a:r>
            <a:endParaRPr lang="en-US" dirty="0"/>
          </a:p>
        </p:txBody>
      </p:sp>
      <p:sp>
        <p:nvSpPr>
          <p:cNvPr id="3" name="Segnaposto contenuto 2">
            <a:extLst>
              <a:ext uri="{FF2B5EF4-FFF2-40B4-BE49-F238E27FC236}">
                <a16:creationId xmlns:a16="http://schemas.microsoft.com/office/drawing/2014/main" id="{06D5785D-7DEA-CA17-C9DE-6C34BE6F03C9}"/>
              </a:ext>
            </a:extLst>
          </p:cNvPr>
          <p:cNvSpPr>
            <a:spLocks noGrp="1"/>
          </p:cNvSpPr>
          <p:nvPr>
            <p:ph idx="1"/>
          </p:nvPr>
        </p:nvSpPr>
        <p:spPr/>
        <p:txBody>
          <a:bodyPr/>
          <a:lstStyle/>
          <a:p>
            <a:pPr marL="0" indent="0">
              <a:buNone/>
            </a:pPr>
            <a:r>
              <a:rPr lang="it-IT" dirty="0"/>
              <a:t>Nella gestione dei dati (</a:t>
            </a:r>
            <a:r>
              <a:rPr lang="it-IT" i="1" dirty="0"/>
              <a:t>Data Management</a:t>
            </a:r>
            <a:r>
              <a:rPr lang="it-IT" dirty="0"/>
              <a:t>), il </a:t>
            </a:r>
            <a:r>
              <a:rPr lang="it-IT" b="1" i="1" dirty="0"/>
              <a:t>Data </a:t>
            </a:r>
            <a:r>
              <a:rPr lang="it-IT" b="1" i="1" dirty="0" err="1"/>
              <a:t>Preservation</a:t>
            </a:r>
            <a:r>
              <a:rPr lang="it-IT" dirty="0"/>
              <a:t> è il processo di che permette di mantenere l’accesso ai dati, in modo che questi possano essere trovati, compresi ed utilizzati in futuro.</a:t>
            </a:r>
          </a:p>
          <a:p>
            <a:pPr marL="536575" indent="-177800">
              <a:spcBef>
                <a:spcPts val="1600"/>
              </a:spcBef>
            </a:pPr>
            <a:r>
              <a:rPr lang="it-IT" dirty="0"/>
              <a:t>short-</a:t>
            </a:r>
            <a:r>
              <a:rPr lang="it-IT" dirty="0" err="1"/>
              <a:t>term</a:t>
            </a:r>
            <a:endParaRPr lang="it-IT" dirty="0"/>
          </a:p>
          <a:p>
            <a:pPr marL="536575" indent="-177800"/>
            <a:r>
              <a:rPr lang="it-IT" dirty="0"/>
              <a:t>medium-</a:t>
            </a:r>
            <a:r>
              <a:rPr lang="it-IT" dirty="0" err="1"/>
              <a:t>term</a:t>
            </a:r>
            <a:endParaRPr lang="it-IT" dirty="0"/>
          </a:p>
          <a:p>
            <a:pPr marL="536575" indent="-177800"/>
            <a:r>
              <a:rPr lang="it-IT" dirty="0"/>
              <a:t>long-</a:t>
            </a:r>
            <a:r>
              <a:rPr lang="it-IT" dirty="0" err="1"/>
              <a:t>term</a:t>
            </a:r>
            <a:endParaRPr lang="it-IT" dirty="0"/>
          </a:p>
          <a:p>
            <a:pPr marL="0" indent="0">
              <a:buNone/>
            </a:pPr>
            <a:endParaRPr lang="en-US" dirty="0"/>
          </a:p>
        </p:txBody>
      </p:sp>
      <p:cxnSp>
        <p:nvCxnSpPr>
          <p:cNvPr id="5" name="Connettore 1 4">
            <a:extLst>
              <a:ext uri="{FF2B5EF4-FFF2-40B4-BE49-F238E27FC236}">
                <a16:creationId xmlns:a16="http://schemas.microsoft.com/office/drawing/2014/main" id="{ABDF9A6A-AD6E-AB91-9440-F27E05E773B7}"/>
              </a:ext>
            </a:extLst>
          </p:cNvPr>
          <p:cNvCxnSpPr/>
          <p:nvPr/>
        </p:nvCxnSpPr>
        <p:spPr>
          <a:xfrm>
            <a:off x="1405353" y="3485766"/>
            <a:ext cx="168151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Google Shape;675;p88">
            <a:extLst>
              <a:ext uri="{FF2B5EF4-FFF2-40B4-BE49-F238E27FC236}">
                <a16:creationId xmlns:a16="http://schemas.microsoft.com/office/drawing/2014/main" id="{228E079A-AAEB-CBAA-E644-092CE59A5ADD}"/>
              </a:ext>
            </a:extLst>
          </p:cNvPr>
          <p:cNvSpPr/>
          <p:nvPr/>
        </p:nvSpPr>
        <p:spPr>
          <a:xfrm>
            <a:off x="4562111" y="2736056"/>
            <a:ext cx="5704944" cy="1780709"/>
          </a:xfrm>
          <a:prstGeom prst="wedgeRoundRectCallout">
            <a:avLst>
              <a:gd name="adj1" fmla="val -80900"/>
              <a:gd name="adj2" fmla="val -35887"/>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b="1">
                <a:solidFill>
                  <a:schemeClr val="accent3"/>
                </a:solidFill>
              </a:rPr>
              <a:t>Conservazione a breve termine</a:t>
            </a:r>
            <a:r>
              <a:rPr lang="it">
                <a:solidFill>
                  <a:schemeClr val="accent3"/>
                </a:solidFill>
              </a:rPr>
              <a:t>. </a:t>
            </a:r>
            <a:endParaRPr>
              <a:solidFill>
                <a:schemeClr val="accent3"/>
              </a:solidFill>
            </a:endParaRPr>
          </a:p>
          <a:p>
            <a:pPr marL="0" lvl="0" indent="0" algn="just" rtl="0">
              <a:spcBef>
                <a:spcPts val="0"/>
              </a:spcBef>
              <a:spcAft>
                <a:spcPts val="0"/>
              </a:spcAft>
              <a:buNone/>
            </a:pPr>
            <a:r>
              <a:rPr lang="it">
                <a:solidFill>
                  <a:schemeClr val="accent3"/>
                </a:solidFill>
              </a:rPr>
              <a:t>Accesso ai materiali digitali per un periodo di tempo definito durante il quale è previsto l'uso ma che non si estende oltre il prevedibile futuro e/o fino a quando non diventa inaccessibile a causa dei cambiamenti tecnologici.</a:t>
            </a:r>
            <a:endParaRPr>
              <a:solidFill>
                <a:schemeClr val="accent3"/>
              </a:solidFill>
            </a:endParaRPr>
          </a:p>
        </p:txBody>
      </p:sp>
    </p:spTree>
    <p:extLst>
      <p:ext uri="{BB962C8B-B14F-4D97-AF65-F5344CB8AC3E}">
        <p14:creationId xmlns:p14="http://schemas.microsoft.com/office/powerpoint/2010/main" val="36288372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8FBC73-C945-BA26-1528-D39865EF3B3E}"/>
              </a:ext>
            </a:extLst>
          </p:cNvPr>
          <p:cNvSpPr>
            <a:spLocks noGrp="1"/>
          </p:cNvSpPr>
          <p:nvPr>
            <p:ph type="title"/>
          </p:nvPr>
        </p:nvSpPr>
        <p:spPr/>
        <p:txBody>
          <a:bodyPr/>
          <a:lstStyle/>
          <a:p>
            <a:r>
              <a:rPr lang="it" dirty="0"/>
              <a:t>Concetto di Data Preservation</a:t>
            </a:r>
            <a:endParaRPr lang="en-US" dirty="0"/>
          </a:p>
        </p:txBody>
      </p:sp>
      <p:sp>
        <p:nvSpPr>
          <p:cNvPr id="3" name="Segnaposto contenuto 2">
            <a:extLst>
              <a:ext uri="{FF2B5EF4-FFF2-40B4-BE49-F238E27FC236}">
                <a16:creationId xmlns:a16="http://schemas.microsoft.com/office/drawing/2014/main" id="{06D5785D-7DEA-CA17-C9DE-6C34BE6F03C9}"/>
              </a:ext>
            </a:extLst>
          </p:cNvPr>
          <p:cNvSpPr>
            <a:spLocks noGrp="1"/>
          </p:cNvSpPr>
          <p:nvPr>
            <p:ph idx="1"/>
          </p:nvPr>
        </p:nvSpPr>
        <p:spPr/>
        <p:txBody>
          <a:bodyPr/>
          <a:lstStyle/>
          <a:p>
            <a:pPr marL="0" indent="0">
              <a:buNone/>
            </a:pPr>
            <a:r>
              <a:rPr lang="it-IT" dirty="0"/>
              <a:t>Nella gestione dei dati (</a:t>
            </a:r>
            <a:r>
              <a:rPr lang="it-IT" i="1" dirty="0"/>
              <a:t>Data Management</a:t>
            </a:r>
            <a:r>
              <a:rPr lang="it-IT" dirty="0"/>
              <a:t>), il </a:t>
            </a:r>
            <a:r>
              <a:rPr lang="it-IT" b="1" i="1" dirty="0"/>
              <a:t>Data </a:t>
            </a:r>
            <a:r>
              <a:rPr lang="it-IT" b="1" i="1" dirty="0" err="1"/>
              <a:t>Preservation</a:t>
            </a:r>
            <a:r>
              <a:rPr lang="it-IT" dirty="0"/>
              <a:t> è il processo di che permette di mantenere l’accesso ai dati, in modo che questi possano essere trovati, compresi ed utilizzati in futuro.</a:t>
            </a:r>
          </a:p>
          <a:p>
            <a:pPr marL="536575" indent="-177800">
              <a:spcBef>
                <a:spcPts val="1600"/>
              </a:spcBef>
            </a:pPr>
            <a:r>
              <a:rPr lang="it-IT" dirty="0"/>
              <a:t>short-</a:t>
            </a:r>
            <a:r>
              <a:rPr lang="it-IT" dirty="0" err="1"/>
              <a:t>term</a:t>
            </a:r>
            <a:endParaRPr lang="it-IT" dirty="0"/>
          </a:p>
          <a:p>
            <a:pPr marL="536575" indent="-177800"/>
            <a:r>
              <a:rPr lang="it-IT" dirty="0"/>
              <a:t>medium-</a:t>
            </a:r>
            <a:r>
              <a:rPr lang="it-IT" dirty="0" err="1"/>
              <a:t>term</a:t>
            </a:r>
            <a:endParaRPr lang="it-IT" dirty="0"/>
          </a:p>
          <a:p>
            <a:pPr marL="536575" indent="-177800"/>
            <a:r>
              <a:rPr lang="it-IT" dirty="0"/>
              <a:t>long-</a:t>
            </a:r>
            <a:r>
              <a:rPr lang="it-IT" dirty="0" err="1"/>
              <a:t>term</a:t>
            </a:r>
            <a:endParaRPr lang="it-IT" dirty="0"/>
          </a:p>
          <a:p>
            <a:pPr marL="0" indent="0">
              <a:buNone/>
            </a:pPr>
            <a:endParaRPr lang="en-US" dirty="0"/>
          </a:p>
        </p:txBody>
      </p:sp>
      <p:cxnSp>
        <p:nvCxnSpPr>
          <p:cNvPr id="5" name="Connettore 1 4">
            <a:extLst>
              <a:ext uri="{FF2B5EF4-FFF2-40B4-BE49-F238E27FC236}">
                <a16:creationId xmlns:a16="http://schemas.microsoft.com/office/drawing/2014/main" id="{ABDF9A6A-AD6E-AB91-9440-F27E05E773B7}"/>
              </a:ext>
            </a:extLst>
          </p:cNvPr>
          <p:cNvCxnSpPr/>
          <p:nvPr/>
        </p:nvCxnSpPr>
        <p:spPr>
          <a:xfrm>
            <a:off x="1405353" y="3485766"/>
            <a:ext cx="168151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Google Shape;675;p88">
            <a:extLst>
              <a:ext uri="{FF2B5EF4-FFF2-40B4-BE49-F238E27FC236}">
                <a16:creationId xmlns:a16="http://schemas.microsoft.com/office/drawing/2014/main" id="{228E079A-AAEB-CBAA-E644-092CE59A5ADD}"/>
              </a:ext>
            </a:extLst>
          </p:cNvPr>
          <p:cNvSpPr/>
          <p:nvPr/>
        </p:nvSpPr>
        <p:spPr>
          <a:xfrm>
            <a:off x="4562111" y="2736056"/>
            <a:ext cx="5704944" cy="1780709"/>
          </a:xfrm>
          <a:prstGeom prst="wedgeRoundRectCallout">
            <a:avLst>
              <a:gd name="adj1" fmla="val -81008"/>
              <a:gd name="adj2" fmla="val 19943"/>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gn="just"/>
            <a:r>
              <a:rPr lang="it-IT" b="1" dirty="0">
                <a:solidFill>
                  <a:schemeClr val="accent3"/>
                </a:solidFill>
              </a:rPr>
              <a:t>Conservazione a lungo termine </a:t>
            </a:r>
          </a:p>
          <a:p>
            <a:pPr lvl="0" algn="just"/>
            <a:r>
              <a:rPr lang="it-IT" dirty="0">
                <a:solidFill>
                  <a:schemeClr val="accent3"/>
                </a:solidFill>
              </a:rPr>
              <a:t>Accesso continuo ai materiali digitali, o almeno alle informazioni in essi contenute, a tempo indeterminato.</a:t>
            </a:r>
          </a:p>
        </p:txBody>
      </p:sp>
    </p:spTree>
    <p:extLst>
      <p:ext uri="{BB962C8B-B14F-4D97-AF65-F5344CB8AC3E}">
        <p14:creationId xmlns:p14="http://schemas.microsoft.com/office/powerpoint/2010/main" val="35562246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CC11E5-CDC4-BC2C-5220-A37D3EEEAA66}"/>
              </a:ext>
            </a:extLst>
          </p:cNvPr>
          <p:cNvSpPr>
            <a:spLocks noGrp="1"/>
          </p:cNvSpPr>
          <p:nvPr>
            <p:ph type="title"/>
          </p:nvPr>
        </p:nvSpPr>
        <p:spPr>
          <a:xfrm>
            <a:off x="986333" y="219015"/>
            <a:ext cx="11360800" cy="763600"/>
          </a:xfrm>
        </p:spPr>
        <p:txBody>
          <a:bodyPr>
            <a:normAutofit fontScale="90000"/>
          </a:bodyPr>
          <a:lstStyle/>
          <a:p>
            <a:r>
              <a:rPr lang="it" dirty="0"/>
              <a:t>Archiviazione Ibrida</a:t>
            </a:r>
            <a:endParaRPr lang="en-US" dirty="0"/>
          </a:p>
        </p:txBody>
      </p:sp>
      <p:sp>
        <p:nvSpPr>
          <p:cNvPr id="3" name="Segnaposto testo 2">
            <a:extLst>
              <a:ext uri="{FF2B5EF4-FFF2-40B4-BE49-F238E27FC236}">
                <a16:creationId xmlns:a16="http://schemas.microsoft.com/office/drawing/2014/main" id="{CD17D601-AAA6-9A9F-948E-0080AC88F7B3}"/>
              </a:ext>
            </a:extLst>
          </p:cNvPr>
          <p:cNvSpPr>
            <a:spLocks noGrp="1"/>
          </p:cNvSpPr>
          <p:nvPr>
            <p:ph type="body" idx="1"/>
          </p:nvPr>
        </p:nvSpPr>
        <p:spPr/>
        <p:txBody>
          <a:bodyPr/>
          <a:lstStyle/>
          <a:p>
            <a:pPr marL="186262" indent="0">
              <a:buNone/>
            </a:pPr>
            <a:r>
              <a:rPr lang="en-US" b="1" dirty="0"/>
              <a:t>Long Term Preservation</a:t>
            </a:r>
          </a:p>
          <a:p>
            <a:r>
              <a:rPr lang="en-US" dirty="0"/>
              <a:t>File Storage</a:t>
            </a:r>
          </a:p>
          <a:p>
            <a:r>
              <a:rPr lang="en-US" dirty="0" err="1"/>
              <a:t>Archiviazione</a:t>
            </a:r>
            <a:r>
              <a:rPr lang="en-US" dirty="0"/>
              <a:t> </a:t>
            </a:r>
            <a:r>
              <a:rPr lang="en-US" dirty="0" err="1"/>
              <a:t>Gerarchica</a:t>
            </a:r>
            <a:endParaRPr lang="en-US" dirty="0"/>
          </a:p>
          <a:p>
            <a:pPr marL="186262" indent="0">
              <a:buNone/>
            </a:pPr>
            <a:endParaRPr lang="en-US" dirty="0"/>
          </a:p>
        </p:txBody>
      </p:sp>
      <p:sp>
        <p:nvSpPr>
          <p:cNvPr id="4" name="Segnaposto testo 3">
            <a:extLst>
              <a:ext uri="{FF2B5EF4-FFF2-40B4-BE49-F238E27FC236}">
                <a16:creationId xmlns:a16="http://schemas.microsoft.com/office/drawing/2014/main" id="{6F6F4805-BCAC-75B6-BF1A-E88ACC940B23}"/>
              </a:ext>
            </a:extLst>
          </p:cNvPr>
          <p:cNvSpPr>
            <a:spLocks noGrp="1"/>
          </p:cNvSpPr>
          <p:nvPr>
            <p:ph type="body" idx="2"/>
          </p:nvPr>
        </p:nvSpPr>
        <p:spPr/>
        <p:txBody>
          <a:bodyPr/>
          <a:lstStyle/>
          <a:p>
            <a:pPr marL="186262" indent="0">
              <a:buNone/>
            </a:pPr>
            <a:r>
              <a:rPr lang="en-US" b="1" dirty="0"/>
              <a:t>STP</a:t>
            </a:r>
          </a:p>
          <a:p>
            <a:r>
              <a:rPr lang="en-US" dirty="0"/>
              <a:t>Object Storage</a:t>
            </a:r>
          </a:p>
          <a:p>
            <a:r>
              <a:rPr lang="en-US" dirty="0" err="1"/>
              <a:t>Archiviazione</a:t>
            </a:r>
            <a:r>
              <a:rPr lang="en-US" dirty="0"/>
              <a:t> </a:t>
            </a:r>
            <a:r>
              <a:rPr lang="en-US" dirty="0" err="1"/>
              <a:t>Piana</a:t>
            </a:r>
            <a:endParaRPr lang="en-US" dirty="0"/>
          </a:p>
          <a:p>
            <a:r>
              <a:rPr lang="en-US" dirty="0"/>
              <a:t>Database </a:t>
            </a:r>
            <a:r>
              <a:rPr lang="en-US" dirty="0" err="1"/>
              <a:t>Relazionale</a:t>
            </a:r>
            <a:endParaRPr lang="en-US" dirty="0"/>
          </a:p>
        </p:txBody>
      </p:sp>
    </p:spTree>
    <p:extLst>
      <p:ext uri="{BB962C8B-B14F-4D97-AF65-F5344CB8AC3E}">
        <p14:creationId xmlns:p14="http://schemas.microsoft.com/office/powerpoint/2010/main" val="23602668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7DB36-A33E-90C7-05DB-6893A208CFC8}"/>
              </a:ext>
            </a:extLst>
          </p:cNvPr>
          <p:cNvSpPr>
            <a:spLocks noGrp="1"/>
          </p:cNvSpPr>
          <p:nvPr>
            <p:ph type="title"/>
          </p:nvPr>
        </p:nvSpPr>
        <p:spPr/>
        <p:txBody>
          <a:bodyPr/>
          <a:lstStyle/>
          <a:p>
            <a:r>
              <a:rPr lang="en-US" dirty="0"/>
              <a:t>Database </a:t>
            </a:r>
            <a:r>
              <a:rPr lang="en-US" dirty="0" err="1"/>
              <a:t>Relazionale</a:t>
            </a:r>
            <a:endParaRPr lang="en-US" dirty="0"/>
          </a:p>
        </p:txBody>
      </p:sp>
      <p:sp>
        <p:nvSpPr>
          <p:cNvPr id="3" name="Segnaposto testo 2">
            <a:extLst>
              <a:ext uri="{FF2B5EF4-FFF2-40B4-BE49-F238E27FC236}">
                <a16:creationId xmlns:a16="http://schemas.microsoft.com/office/drawing/2014/main" id="{C27C3246-42A2-E6FD-983A-05DCAB11BC0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826802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CF9382-66A8-95C6-F284-BAE0C07F800F}"/>
              </a:ext>
            </a:extLst>
          </p:cNvPr>
          <p:cNvSpPr>
            <a:spLocks noGrp="1"/>
          </p:cNvSpPr>
          <p:nvPr>
            <p:ph type="title"/>
          </p:nvPr>
        </p:nvSpPr>
        <p:spPr/>
        <p:txBody>
          <a:bodyPr/>
          <a:lstStyle/>
          <a:p>
            <a:r>
              <a:rPr lang="en-US" dirty="0" err="1"/>
              <a:t>Cos’è</a:t>
            </a:r>
            <a:r>
              <a:rPr lang="en-US" dirty="0"/>
              <a:t> un Database </a:t>
            </a:r>
            <a:r>
              <a:rPr lang="en-US" dirty="0" err="1"/>
              <a:t>relazionale</a:t>
            </a:r>
            <a:endParaRPr lang="en-US" dirty="0"/>
          </a:p>
        </p:txBody>
      </p:sp>
      <p:sp>
        <p:nvSpPr>
          <p:cNvPr id="3" name="Rettangolo 2">
            <a:extLst>
              <a:ext uri="{FF2B5EF4-FFF2-40B4-BE49-F238E27FC236}">
                <a16:creationId xmlns:a16="http://schemas.microsoft.com/office/drawing/2014/main" id="{3505DE6B-DF3B-1C29-E086-388D6F4ED6F0}"/>
              </a:ext>
            </a:extLst>
          </p:cNvPr>
          <p:cNvSpPr/>
          <p:nvPr/>
        </p:nvSpPr>
        <p:spPr>
          <a:xfrm>
            <a:off x="990600" y="1413918"/>
            <a:ext cx="10988654" cy="1682512"/>
          </a:xfrm>
          <a:prstGeom prst="rect">
            <a:avLst/>
          </a:prstGeom>
        </p:spPr>
        <p:txBody>
          <a:bodyPr wrap="square">
            <a:spAutoFit/>
          </a:bodyPr>
          <a:lstStyle/>
          <a:p>
            <a:pPr algn="just"/>
            <a:r>
              <a:rPr lang="it-IT" dirty="0">
                <a:solidFill>
                  <a:srgbClr val="202122"/>
                </a:solidFill>
                <a:highlight>
                  <a:srgbClr val="FFFFFF"/>
                </a:highlight>
                <a:latin typeface="Arial"/>
                <a:ea typeface="Arial"/>
                <a:cs typeface="Arial"/>
                <a:sym typeface="Arial"/>
              </a:rPr>
              <a:t>Il termine </a:t>
            </a:r>
            <a:r>
              <a:rPr lang="it-IT" b="1" dirty="0" err="1">
                <a:solidFill>
                  <a:srgbClr val="202122"/>
                </a:solidFill>
                <a:latin typeface="Arial"/>
                <a:ea typeface="Arial"/>
                <a:cs typeface="Arial"/>
                <a:sym typeface="Arial"/>
              </a:rPr>
              <a:t>relational</a:t>
            </a:r>
            <a:r>
              <a:rPr lang="it-IT" b="1" dirty="0">
                <a:solidFill>
                  <a:srgbClr val="202122"/>
                </a:solidFill>
                <a:latin typeface="Arial"/>
                <a:ea typeface="Arial"/>
                <a:cs typeface="Arial"/>
                <a:sym typeface="Arial"/>
              </a:rPr>
              <a:t> database management system</a:t>
            </a:r>
            <a:r>
              <a:rPr lang="it-IT" dirty="0">
                <a:solidFill>
                  <a:srgbClr val="202122"/>
                </a:solidFill>
                <a:highlight>
                  <a:srgbClr val="FFFFFF"/>
                </a:highlight>
                <a:latin typeface="Arial"/>
                <a:ea typeface="Arial"/>
                <a:cs typeface="Arial"/>
                <a:sym typeface="Arial"/>
              </a:rPr>
              <a:t> (</a:t>
            </a:r>
            <a:r>
              <a:rPr lang="it-IT" b="1" dirty="0">
                <a:solidFill>
                  <a:srgbClr val="202122"/>
                </a:solidFill>
                <a:latin typeface="Arial"/>
                <a:ea typeface="Arial"/>
                <a:cs typeface="Arial"/>
                <a:sym typeface="Arial"/>
              </a:rPr>
              <a:t>RDBMS</a:t>
            </a:r>
            <a:r>
              <a:rPr lang="it-IT" dirty="0">
                <a:solidFill>
                  <a:srgbClr val="202122"/>
                </a:solidFill>
                <a:highlight>
                  <a:srgbClr val="FFFFFF"/>
                </a:highlight>
                <a:latin typeface="Arial"/>
                <a:ea typeface="Arial"/>
                <a:cs typeface="Arial"/>
                <a:sym typeface="Arial"/>
              </a:rPr>
              <a:t>, sistema per la gestione di </a:t>
            </a:r>
            <a:r>
              <a:rPr lang="it-IT" dirty="0">
                <a:solidFill>
                  <a:srgbClr val="0B0080"/>
                </a:solidFill>
                <a:uFill>
                  <a:noFill/>
                </a:uFill>
                <a:latin typeface="Arial"/>
                <a:ea typeface="Arial"/>
                <a:cs typeface="Arial"/>
                <a:sym typeface="Arial"/>
                <a:hlinkClick r:id="rId2">
                  <a:extLst>
                    <a:ext uri="{A12FA001-AC4F-418D-AE19-62706E023703}">
                      <ahyp:hlinkClr xmlns:ahyp="http://schemas.microsoft.com/office/drawing/2018/hyperlinkcolor" val="tx"/>
                    </a:ext>
                  </a:extLst>
                </a:hlinkClick>
              </a:rPr>
              <a:t>basi di dati</a:t>
            </a:r>
            <a:r>
              <a:rPr lang="it-IT" dirty="0">
                <a:solidFill>
                  <a:srgbClr val="202122"/>
                </a:solidFill>
                <a:highlight>
                  <a:srgbClr val="FFFFFF"/>
                </a:highlight>
                <a:latin typeface="Arial"/>
                <a:ea typeface="Arial"/>
                <a:cs typeface="Arial"/>
                <a:sym typeface="Arial"/>
              </a:rPr>
              <a:t> relazionali) indica un </a:t>
            </a:r>
            <a:r>
              <a:rPr lang="it-IT" i="1" dirty="0">
                <a:solidFill>
                  <a:srgbClr val="0B008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database management system</a:t>
            </a:r>
            <a:r>
              <a:rPr lang="it-IT" dirty="0">
                <a:solidFill>
                  <a:srgbClr val="202122"/>
                </a:solidFill>
                <a:highlight>
                  <a:srgbClr val="FFFFFF"/>
                </a:highlight>
                <a:latin typeface="Arial"/>
                <a:ea typeface="Arial"/>
                <a:cs typeface="Arial"/>
                <a:sym typeface="Arial"/>
              </a:rPr>
              <a:t> basato sul </a:t>
            </a:r>
            <a:r>
              <a:rPr lang="it-IT" dirty="0">
                <a:solidFill>
                  <a:srgbClr val="0B0080"/>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modello relazionale</a:t>
            </a:r>
            <a:r>
              <a:rPr lang="it-IT" dirty="0">
                <a:solidFill>
                  <a:srgbClr val="202122"/>
                </a:solidFill>
                <a:highlight>
                  <a:srgbClr val="FFFFFF"/>
                </a:highlight>
                <a:latin typeface="Arial"/>
                <a:ea typeface="Arial"/>
                <a:cs typeface="Arial"/>
                <a:sym typeface="Arial"/>
              </a:rPr>
              <a:t>, introdotto da </a:t>
            </a:r>
            <a:r>
              <a:rPr lang="it-IT" dirty="0">
                <a:solidFill>
                  <a:srgbClr val="0B0080"/>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Edgar F. Codd</a:t>
            </a:r>
            <a:r>
              <a:rPr lang="it-IT" dirty="0">
                <a:solidFill>
                  <a:srgbClr val="202122"/>
                </a:solidFill>
                <a:highlight>
                  <a:srgbClr val="FFFFFF"/>
                </a:highlight>
                <a:latin typeface="Arial"/>
                <a:ea typeface="Arial"/>
                <a:cs typeface="Arial"/>
                <a:sym typeface="Arial"/>
              </a:rPr>
              <a:t>. </a:t>
            </a:r>
          </a:p>
          <a:p>
            <a:pPr algn="just">
              <a:spcBef>
                <a:spcPts val="1600"/>
              </a:spcBef>
            </a:pPr>
            <a:r>
              <a:rPr lang="it-IT" dirty="0">
                <a:solidFill>
                  <a:srgbClr val="202122"/>
                </a:solidFill>
                <a:highlight>
                  <a:srgbClr val="FFFFFF"/>
                </a:highlight>
                <a:latin typeface="Arial"/>
                <a:ea typeface="Arial"/>
                <a:cs typeface="Arial"/>
                <a:sym typeface="Arial"/>
              </a:rPr>
              <a:t>Oltre a questi, anche se meno diffusi a livello commerciale, altri sistemi di gestione di basi di dati che implementano </a:t>
            </a:r>
            <a:r>
              <a:rPr lang="it-IT" dirty="0">
                <a:solidFill>
                  <a:srgbClr val="0B0080"/>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modelli dei dati</a:t>
            </a:r>
            <a:r>
              <a:rPr lang="it-IT" dirty="0">
                <a:solidFill>
                  <a:srgbClr val="202122"/>
                </a:solidFill>
                <a:highlight>
                  <a:srgbClr val="FFFFFF"/>
                </a:highlight>
                <a:latin typeface="Arial"/>
                <a:ea typeface="Arial"/>
                <a:cs typeface="Arial"/>
                <a:sym typeface="Arial"/>
              </a:rPr>
              <a:t> alternativi a quello relazionale: </a:t>
            </a:r>
            <a:r>
              <a:rPr lang="it-IT" dirty="0">
                <a:solidFill>
                  <a:srgbClr val="0B0080"/>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gerarchico</a:t>
            </a:r>
            <a:r>
              <a:rPr lang="it-IT" dirty="0">
                <a:solidFill>
                  <a:srgbClr val="202122"/>
                </a:solidFill>
                <a:highlight>
                  <a:srgbClr val="FFFFFF"/>
                </a:highlight>
                <a:latin typeface="Arial"/>
                <a:ea typeface="Arial"/>
                <a:cs typeface="Arial"/>
                <a:sym typeface="Arial"/>
              </a:rPr>
              <a:t>, </a:t>
            </a:r>
            <a:r>
              <a:rPr lang="it-IT" dirty="0">
                <a:solidFill>
                  <a:srgbClr val="0B0080"/>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reticolare</a:t>
            </a:r>
            <a:r>
              <a:rPr lang="it-IT" dirty="0">
                <a:solidFill>
                  <a:srgbClr val="202122"/>
                </a:solidFill>
                <a:highlight>
                  <a:srgbClr val="FFFFFF"/>
                </a:highlight>
                <a:latin typeface="Arial"/>
                <a:ea typeface="Arial"/>
                <a:cs typeface="Arial"/>
                <a:sym typeface="Arial"/>
              </a:rPr>
              <a:t> e </a:t>
            </a:r>
            <a:r>
              <a:rPr lang="it-IT" dirty="0">
                <a:solidFill>
                  <a:srgbClr val="0B0080"/>
                </a:solidFill>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a oggetti</a:t>
            </a:r>
            <a:r>
              <a:rPr lang="it-IT" dirty="0">
                <a:solidFill>
                  <a:srgbClr val="202122"/>
                </a:solidFill>
                <a:highlight>
                  <a:srgbClr val="FFFFFF"/>
                </a:highlight>
                <a:latin typeface="Arial"/>
                <a:ea typeface="Arial"/>
                <a:cs typeface="Arial"/>
                <a:sym typeface="Arial"/>
              </a:rPr>
              <a:t>.</a:t>
            </a:r>
          </a:p>
        </p:txBody>
      </p:sp>
      <p:sp>
        <p:nvSpPr>
          <p:cNvPr id="8" name="Rettangolo 7">
            <a:extLst>
              <a:ext uri="{FF2B5EF4-FFF2-40B4-BE49-F238E27FC236}">
                <a16:creationId xmlns:a16="http://schemas.microsoft.com/office/drawing/2014/main" id="{860EE815-4F61-B591-F013-E7443C553188}"/>
              </a:ext>
            </a:extLst>
          </p:cNvPr>
          <p:cNvSpPr/>
          <p:nvPr/>
        </p:nvSpPr>
        <p:spPr>
          <a:xfrm>
            <a:off x="7284515" y="2776511"/>
            <a:ext cx="1092371" cy="2857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FFF90CDC-3929-1D48-4559-D5D4E45F756D}"/>
              </a:ext>
            </a:extLst>
          </p:cNvPr>
          <p:cNvSpPr/>
          <p:nvPr/>
        </p:nvSpPr>
        <p:spPr>
          <a:xfrm>
            <a:off x="10462244" y="3096430"/>
            <a:ext cx="1338828" cy="369332"/>
          </a:xfrm>
          <a:prstGeom prst="rect">
            <a:avLst/>
          </a:prstGeom>
        </p:spPr>
        <p:txBody>
          <a:bodyPr wrap="none">
            <a:spAutoFit/>
          </a:bodyPr>
          <a:lstStyle/>
          <a:p>
            <a:pPr algn="r">
              <a:spcBef>
                <a:spcPts val="1600"/>
              </a:spcBef>
              <a:spcAft>
                <a:spcPts val="1600"/>
              </a:spcAft>
            </a:pPr>
            <a:r>
              <a:rPr lang="it-IT" dirty="0">
                <a:solidFill>
                  <a:srgbClr val="202122"/>
                </a:solidFill>
                <a:highlight>
                  <a:srgbClr val="FFFFFF"/>
                </a:highlight>
                <a:latin typeface="Arial"/>
                <a:ea typeface="Arial"/>
                <a:cs typeface="Arial"/>
                <a:sym typeface="Arial"/>
              </a:rPr>
              <a:t>(</a:t>
            </a:r>
            <a:r>
              <a:rPr lang="it-IT" u="sng" dirty="0">
                <a:solidFill>
                  <a:schemeClr val="hlink"/>
                </a:solidFill>
                <a:highlight>
                  <a:srgbClr val="FFFFFF"/>
                </a:highlight>
                <a:latin typeface="Arial"/>
                <a:ea typeface="Arial"/>
                <a:cs typeface="Arial"/>
                <a:sym typeface="Arial"/>
                <a:hlinkClick r:id="rId10"/>
              </a:rPr>
              <a:t>Wikipedia</a:t>
            </a:r>
            <a:r>
              <a:rPr lang="it-IT" dirty="0">
                <a:solidFill>
                  <a:srgbClr val="202122"/>
                </a:solidFill>
                <a:highlight>
                  <a:srgbClr val="FFFFFF"/>
                </a:highlight>
                <a:latin typeface="Arial"/>
                <a:ea typeface="Arial"/>
                <a:cs typeface="Arial"/>
                <a:sym typeface="Arial"/>
              </a:rPr>
              <a:t>)</a:t>
            </a:r>
          </a:p>
        </p:txBody>
      </p:sp>
    </p:spTree>
    <p:extLst>
      <p:ext uri="{BB962C8B-B14F-4D97-AF65-F5344CB8AC3E}">
        <p14:creationId xmlns:p14="http://schemas.microsoft.com/office/powerpoint/2010/main" val="30659228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CF9382-66A8-95C6-F284-BAE0C07F800F}"/>
              </a:ext>
            </a:extLst>
          </p:cNvPr>
          <p:cNvSpPr>
            <a:spLocks noGrp="1"/>
          </p:cNvSpPr>
          <p:nvPr>
            <p:ph type="title"/>
          </p:nvPr>
        </p:nvSpPr>
        <p:spPr/>
        <p:txBody>
          <a:bodyPr/>
          <a:lstStyle/>
          <a:p>
            <a:r>
              <a:rPr lang="en-US" dirty="0" err="1"/>
              <a:t>Cos’è</a:t>
            </a:r>
            <a:r>
              <a:rPr lang="en-US" dirty="0"/>
              <a:t> un Database </a:t>
            </a:r>
            <a:r>
              <a:rPr lang="en-US" dirty="0" err="1"/>
              <a:t>relazionale</a:t>
            </a:r>
            <a:endParaRPr lang="en-US" dirty="0"/>
          </a:p>
        </p:txBody>
      </p:sp>
      <p:sp>
        <p:nvSpPr>
          <p:cNvPr id="3" name="Rettangolo 2">
            <a:extLst>
              <a:ext uri="{FF2B5EF4-FFF2-40B4-BE49-F238E27FC236}">
                <a16:creationId xmlns:a16="http://schemas.microsoft.com/office/drawing/2014/main" id="{3505DE6B-DF3B-1C29-E086-388D6F4ED6F0}"/>
              </a:ext>
            </a:extLst>
          </p:cNvPr>
          <p:cNvSpPr/>
          <p:nvPr/>
        </p:nvSpPr>
        <p:spPr>
          <a:xfrm>
            <a:off x="990600" y="1413918"/>
            <a:ext cx="10988654" cy="1682512"/>
          </a:xfrm>
          <a:prstGeom prst="rect">
            <a:avLst/>
          </a:prstGeom>
        </p:spPr>
        <p:txBody>
          <a:bodyPr wrap="square">
            <a:spAutoFit/>
          </a:bodyPr>
          <a:lstStyle/>
          <a:p>
            <a:pPr algn="just"/>
            <a:r>
              <a:rPr lang="it-IT" dirty="0">
                <a:solidFill>
                  <a:srgbClr val="202122"/>
                </a:solidFill>
                <a:highlight>
                  <a:srgbClr val="FFFFFF"/>
                </a:highlight>
                <a:latin typeface="Arial"/>
                <a:ea typeface="Arial"/>
                <a:cs typeface="Arial"/>
                <a:sym typeface="Arial"/>
              </a:rPr>
              <a:t>Il termine </a:t>
            </a:r>
            <a:r>
              <a:rPr lang="it-IT" b="1" dirty="0" err="1">
                <a:solidFill>
                  <a:srgbClr val="202122"/>
                </a:solidFill>
                <a:latin typeface="Arial"/>
                <a:ea typeface="Arial"/>
                <a:cs typeface="Arial"/>
                <a:sym typeface="Arial"/>
              </a:rPr>
              <a:t>relational</a:t>
            </a:r>
            <a:r>
              <a:rPr lang="it-IT" b="1" dirty="0">
                <a:solidFill>
                  <a:srgbClr val="202122"/>
                </a:solidFill>
                <a:latin typeface="Arial"/>
                <a:ea typeface="Arial"/>
                <a:cs typeface="Arial"/>
                <a:sym typeface="Arial"/>
              </a:rPr>
              <a:t> database management system</a:t>
            </a:r>
            <a:r>
              <a:rPr lang="it-IT" dirty="0">
                <a:solidFill>
                  <a:srgbClr val="202122"/>
                </a:solidFill>
                <a:highlight>
                  <a:srgbClr val="FFFFFF"/>
                </a:highlight>
                <a:latin typeface="Arial"/>
                <a:ea typeface="Arial"/>
                <a:cs typeface="Arial"/>
                <a:sym typeface="Arial"/>
              </a:rPr>
              <a:t> (</a:t>
            </a:r>
            <a:r>
              <a:rPr lang="it-IT" b="1" dirty="0">
                <a:solidFill>
                  <a:srgbClr val="202122"/>
                </a:solidFill>
                <a:latin typeface="Arial"/>
                <a:ea typeface="Arial"/>
                <a:cs typeface="Arial"/>
                <a:sym typeface="Arial"/>
              </a:rPr>
              <a:t>RDBMS</a:t>
            </a:r>
            <a:r>
              <a:rPr lang="it-IT" dirty="0">
                <a:solidFill>
                  <a:srgbClr val="202122"/>
                </a:solidFill>
                <a:highlight>
                  <a:srgbClr val="FFFFFF"/>
                </a:highlight>
                <a:latin typeface="Arial"/>
                <a:ea typeface="Arial"/>
                <a:cs typeface="Arial"/>
                <a:sym typeface="Arial"/>
              </a:rPr>
              <a:t>, sistema per la gestione di </a:t>
            </a:r>
            <a:r>
              <a:rPr lang="it-IT" dirty="0">
                <a:solidFill>
                  <a:srgbClr val="0B0080"/>
                </a:solidFill>
                <a:uFill>
                  <a:noFill/>
                </a:uFill>
                <a:latin typeface="Arial"/>
                <a:ea typeface="Arial"/>
                <a:cs typeface="Arial"/>
                <a:sym typeface="Arial"/>
                <a:hlinkClick r:id="rId2">
                  <a:extLst>
                    <a:ext uri="{A12FA001-AC4F-418D-AE19-62706E023703}">
                      <ahyp:hlinkClr xmlns:ahyp="http://schemas.microsoft.com/office/drawing/2018/hyperlinkcolor" val="tx"/>
                    </a:ext>
                  </a:extLst>
                </a:hlinkClick>
              </a:rPr>
              <a:t>basi di dati</a:t>
            </a:r>
            <a:r>
              <a:rPr lang="it-IT" dirty="0">
                <a:solidFill>
                  <a:srgbClr val="202122"/>
                </a:solidFill>
                <a:highlight>
                  <a:srgbClr val="FFFFFF"/>
                </a:highlight>
                <a:latin typeface="Arial"/>
                <a:ea typeface="Arial"/>
                <a:cs typeface="Arial"/>
                <a:sym typeface="Arial"/>
              </a:rPr>
              <a:t> relazionali) indica un </a:t>
            </a:r>
            <a:r>
              <a:rPr lang="it-IT" i="1" dirty="0">
                <a:solidFill>
                  <a:srgbClr val="0B008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database management system</a:t>
            </a:r>
            <a:r>
              <a:rPr lang="it-IT" dirty="0">
                <a:solidFill>
                  <a:srgbClr val="202122"/>
                </a:solidFill>
                <a:highlight>
                  <a:srgbClr val="FFFFFF"/>
                </a:highlight>
                <a:latin typeface="Arial"/>
                <a:ea typeface="Arial"/>
                <a:cs typeface="Arial"/>
                <a:sym typeface="Arial"/>
              </a:rPr>
              <a:t> basato sul </a:t>
            </a:r>
            <a:r>
              <a:rPr lang="it-IT" dirty="0">
                <a:solidFill>
                  <a:srgbClr val="0B0080"/>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modello relazionale</a:t>
            </a:r>
            <a:r>
              <a:rPr lang="it-IT" dirty="0">
                <a:solidFill>
                  <a:srgbClr val="202122"/>
                </a:solidFill>
                <a:highlight>
                  <a:srgbClr val="FFFFFF"/>
                </a:highlight>
                <a:latin typeface="Arial"/>
                <a:ea typeface="Arial"/>
                <a:cs typeface="Arial"/>
                <a:sym typeface="Arial"/>
              </a:rPr>
              <a:t>, introdotto da </a:t>
            </a:r>
            <a:r>
              <a:rPr lang="it-IT" dirty="0">
                <a:solidFill>
                  <a:srgbClr val="0B0080"/>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Edgar F. Codd</a:t>
            </a:r>
            <a:r>
              <a:rPr lang="it-IT" dirty="0">
                <a:solidFill>
                  <a:srgbClr val="202122"/>
                </a:solidFill>
                <a:highlight>
                  <a:srgbClr val="FFFFFF"/>
                </a:highlight>
                <a:latin typeface="Arial"/>
                <a:ea typeface="Arial"/>
                <a:cs typeface="Arial"/>
                <a:sym typeface="Arial"/>
              </a:rPr>
              <a:t>. </a:t>
            </a:r>
          </a:p>
          <a:p>
            <a:pPr algn="just">
              <a:spcBef>
                <a:spcPts val="1600"/>
              </a:spcBef>
            </a:pPr>
            <a:r>
              <a:rPr lang="it-IT" dirty="0">
                <a:solidFill>
                  <a:srgbClr val="202122"/>
                </a:solidFill>
                <a:highlight>
                  <a:srgbClr val="FFFFFF"/>
                </a:highlight>
                <a:latin typeface="Arial"/>
                <a:ea typeface="Arial"/>
                <a:cs typeface="Arial"/>
                <a:sym typeface="Arial"/>
              </a:rPr>
              <a:t>Oltre a questi, anche se meno diffusi a livello commerciale, altri sistemi di gestione di basi di dati che implementano </a:t>
            </a:r>
            <a:r>
              <a:rPr lang="it-IT" dirty="0">
                <a:solidFill>
                  <a:srgbClr val="0B0080"/>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modelli dei dati</a:t>
            </a:r>
            <a:r>
              <a:rPr lang="it-IT" dirty="0">
                <a:solidFill>
                  <a:srgbClr val="202122"/>
                </a:solidFill>
                <a:highlight>
                  <a:srgbClr val="FFFFFF"/>
                </a:highlight>
                <a:latin typeface="Arial"/>
                <a:ea typeface="Arial"/>
                <a:cs typeface="Arial"/>
                <a:sym typeface="Arial"/>
              </a:rPr>
              <a:t> alternativi a quello relazionale: </a:t>
            </a:r>
            <a:r>
              <a:rPr lang="it-IT" dirty="0">
                <a:solidFill>
                  <a:srgbClr val="0B0080"/>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gerarchico</a:t>
            </a:r>
            <a:r>
              <a:rPr lang="it-IT" dirty="0">
                <a:solidFill>
                  <a:srgbClr val="202122"/>
                </a:solidFill>
                <a:highlight>
                  <a:srgbClr val="FFFFFF"/>
                </a:highlight>
                <a:latin typeface="Arial"/>
                <a:ea typeface="Arial"/>
                <a:cs typeface="Arial"/>
                <a:sym typeface="Arial"/>
              </a:rPr>
              <a:t>, </a:t>
            </a:r>
            <a:r>
              <a:rPr lang="it-IT" dirty="0">
                <a:solidFill>
                  <a:srgbClr val="0B0080"/>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reticolare</a:t>
            </a:r>
            <a:r>
              <a:rPr lang="it-IT" dirty="0">
                <a:solidFill>
                  <a:srgbClr val="202122"/>
                </a:solidFill>
                <a:highlight>
                  <a:srgbClr val="FFFFFF"/>
                </a:highlight>
                <a:latin typeface="Arial"/>
                <a:ea typeface="Arial"/>
                <a:cs typeface="Arial"/>
                <a:sym typeface="Arial"/>
              </a:rPr>
              <a:t> e </a:t>
            </a:r>
            <a:r>
              <a:rPr lang="it-IT" dirty="0">
                <a:solidFill>
                  <a:srgbClr val="0B0080"/>
                </a:solidFill>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a oggetti</a:t>
            </a:r>
            <a:r>
              <a:rPr lang="it-IT" dirty="0">
                <a:solidFill>
                  <a:srgbClr val="202122"/>
                </a:solidFill>
                <a:highlight>
                  <a:srgbClr val="FFFFFF"/>
                </a:highlight>
                <a:latin typeface="Arial"/>
                <a:ea typeface="Arial"/>
                <a:cs typeface="Arial"/>
                <a:sym typeface="Arial"/>
              </a:rPr>
              <a:t>.</a:t>
            </a:r>
          </a:p>
        </p:txBody>
      </p:sp>
      <p:pic>
        <p:nvPicPr>
          <p:cNvPr id="4" name="Google Shape;730;p95">
            <a:extLst>
              <a:ext uri="{FF2B5EF4-FFF2-40B4-BE49-F238E27FC236}">
                <a16:creationId xmlns:a16="http://schemas.microsoft.com/office/drawing/2014/main" id="{FE33053E-1981-C159-4081-7EC17D648C6A}"/>
              </a:ext>
            </a:extLst>
          </p:cNvPr>
          <p:cNvPicPr preferRelativeResize="0"/>
          <p:nvPr/>
        </p:nvPicPr>
        <p:blipFill>
          <a:blip r:embed="rId10">
            <a:alphaModFix/>
          </a:blip>
          <a:stretch>
            <a:fillRect/>
          </a:stretch>
        </p:blipFill>
        <p:spPr>
          <a:xfrm>
            <a:off x="5712605" y="4477434"/>
            <a:ext cx="2400004" cy="1801297"/>
          </a:xfrm>
          <a:prstGeom prst="rect">
            <a:avLst/>
          </a:prstGeom>
          <a:noFill/>
          <a:ln>
            <a:noFill/>
          </a:ln>
        </p:spPr>
      </p:pic>
      <p:cxnSp>
        <p:nvCxnSpPr>
          <p:cNvPr id="6" name="Google Shape;732;p95">
            <a:extLst>
              <a:ext uri="{FF2B5EF4-FFF2-40B4-BE49-F238E27FC236}">
                <a16:creationId xmlns:a16="http://schemas.microsoft.com/office/drawing/2014/main" id="{C10FB261-DF40-3771-3B18-7E2B12EAFFA2}"/>
              </a:ext>
            </a:extLst>
          </p:cNvPr>
          <p:cNvCxnSpPr>
            <a:cxnSpLocks/>
            <a:stCxn id="8" idx="2"/>
            <a:endCxn id="4" idx="0"/>
          </p:cNvCxnSpPr>
          <p:nvPr/>
        </p:nvCxnSpPr>
        <p:spPr>
          <a:xfrm flipH="1">
            <a:off x="6912607" y="3062235"/>
            <a:ext cx="918094" cy="1415199"/>
          </a:xfrm>
          <a:prstGeom prst="straightConnector1">
            <a:avLst/>
          </a:prstGeom>
          <a:noFill/>
          <a:ln w="9525" cap="flat" cmpd="sng">
            <a:solidFill>
              <a:srgbClr val="0B5394"/>
            </a:solidFill>
            <a:prstDash val="solid"/>
            <a:round/>
            <a:headEnd type="none" w="med" len="med"/>
            <a:tailEnd type="stealth" w="med" len="med"/>
          </a:ln>
        </p:spPr>
      </p:cxnSp>
      <p:sp>
        <p:nvSpPr>
          <p:cNvPr id="8" name="Rettangolo 7">
            <a:extLst>
              <a:ext uri="{FF2B5EF4-FFF2-40B4-BE49-F238E27FC236}">
                <a16:creationId xmlns:a16="http://schemas.microsoft.com/office/drawing/2014/main" id="{860EE815-4F61-B591-F013-E7443C553188}"/>
              </a:ext>
            </a:extLst>
          </p:cNvPr>
          <p:cNvSpPr/>
          <p:nvPr/>
        </p:nvSpPr>
        <p:spPr>
          <a:xfrm>
            <a:off x="7284515" y="2776511"/>
            <a:ext cx="1092371" cy="2857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FFF90CDC-3929-1D48-4559-D5D4E45F756D}"/>
              </a:ext>
            </a:extLst>
          </p:cNvPr>
          <p:cNvSpPr/>
          <p:nvPr/>
        </p:nvSpPr>
        <p:spPr>
          <a:xfrm>
            <a:off x="10462244" y="3096430"/>
            <a:ext cx="1338828" cy="369332"/>
          </a:xfrm>
          <a:prstGeom prst="rect">
            <a:avLst/>
          </a:prstGeom>
        </p:spPr>
        <p:txBody>
          <a:bodyPr wrap="none">
            <a:spAutoFit/>
          </a:bodyPr>
          <a:lstStyle/>
          <a:p>
            <a:pPr algn="r">
              <a:spcBef>
                <a:spcPts val="1600"/>
              </a:spcBef>
              <a:spcAft>
                <a:spcPts val="1600"/>
              </a:spcAft>
            </a:pPr>
            <a:r>
              <a:rPr lang="it-IT" dirty="0">
                <a:solidFill>
                  <a:srgbClr val="202122"/>
                </a:solidFill>
                <a:highlight>
                  <a:srgbClr val="FFFFFF"/>
                </a:highlight>
                <a:latin typeface="Arial"/>
                <a:ea typeface="Arial"/>
                <a:cs typeface="Arial"/>
                <a:sym typeface="Arial"/>
              </a:rPr>
              <a:t>(</a:t>
            </a:r>
            <a:r>
              <a:rPr lang="it-IT" u="sng" dirty="0">
                <a:solidFill>
                  <a:schemeClr val="hlink"/>
                </a:solidFill>
                <a:highlight>
                  <a:srgbClr val="FFFFFF"/>
                </a:highlight>
                <a:latin typeface="Arial"/>
                <a:ea typeface="Arial"/>
                <a:cs typeface="Arial"/>
                <a:sym typeface="Arial"/>
                <a:hlinkClick r:id="rId11"/>
              </a:rPr>
              <a:t>Wikipedia</a:t>
            </a:r>
            <a:r>
              <a:rPr lang="it-IT" dirty="0">
                <a:solidFill>
                  <a:srgbClr val="202122"/>
                </a:solidFill>
                <a:highlight>
                  <a:srgbClr val="FFFFFF"/>
                </a:highlight>
                <a:latin typeface="Arial"/>
                <a:ea typeface="Arial"/>
                <a:cs typeface="Arial"/>
                <a:sym typeface="Arial"/>
              </a:rPr>
              <a:t>)</a:t>
            </a:r>
          </a:p>
        </p:txBody>
      </p:sp>
    </p:spTree>
    <p:extLst>
      <p:ext uri="{BB962C8B-B14F-4D97-AF65-F5344CB8AC3E}">
        <p14:creationId xmlns:p14="http://schemas.microsoft.com/office/powerpoint/2010/main" val="3574977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CF9382-66A8-95C6-F284-BAE0C07F800F}"/>
              </a:ext>
            </a:extLst>
          </p:cNvPr>
          <p:cNvSpPr>
            <a:spLocks noGrp="1"/>
          </p:cNvSpPr>
          <p:nvPr>
            <p:ph type="title"/>
          </p:nvPr>
        </p:nvSpPr>
        <p:spPr/>
        <p:txBody>
          <a:bodyPr/>
          <a:lstStyle/>
          <a:p>
            <a:r>
              <a:rPr lang="en-US" dirty="0" err="1"/>
              <a:t>Cos’è</a:t>
            </a:r>
            <a:r>
              <a:rPr lang="en-US" dirty="0"/>
              <a:t> un Database </a:t>
            </a:r>
            <a:r>
              <a:rPr lang="en-US" dirty="0" err="1"/>
              <a:t>relazionale</a:t>
            </a:r>
            <a:endParaRPr lang="en-US" dirty="0"/>
          </a:p>
        </p:txBody>
      </p:sp>
      <p:sp>
        <p:nvSpPr>
          <p:cNvPr id="3" name="Rettangolo 2">
            <a:extLst>
              <a:ext uri="{FF2B5EF4-FFF2-40B4-BE49-F238E27FC236}">
                <a16:creationId xmlns:a16="http://schemas.microsoft.com/office/drawing/2014/main" id="{3505DE6B-DF3B-1C29-E086-388D6F4ED6F0}"/>
              </a:ext>
            </a:extLst>
          </p:cNvPr>
          <p:cNvSpPr/>
          <p:nvPr/>
        </p:nvSpPr>
        <p:spPr>
          <a:xfrm>
            <a:off x="990600" y="1413918"/>
            <a:ext cx="10988654" cy="1682512"/>
          </a:xfrm>
          <a:prstGeom prst="rect">
            <a:avLst/>
          </a:prstGeom>
        </p:spPr>
        <p:txBody>
          <a:bodyPr wrap="square">
            <a:spAutoFit/>
          </a:bodyPr>
          <a:lstStyle/>
          <a:p>
            <a:pPr algn="just"/>
            <a:r>
              <a:rPr lang="it-IT" dirty="0">
                <a:solidFill>
                  <a:srgbClr val="202122"/>
                </a:solidFill>
                <a:highlight>
                  <a:srgbClr val="FFFFFF"/>
                </a:highlight>
                <a:latin typeface="Arial"/>
                <a:ea typeface="Arial"/>
                <a:cs typeface="Arial"/>
                <a:sym typeface="Arial"/>
              </a:rPr>
              <a:t>Il termine </a:t>
            </a:r>
            <a:r>
              <a:rPr lang="it-IT" b="1" dirty="0" err="1">
                <a:solidFill>
                  <a:srgbClr val="202122"/>
                </a:solidFill>
                <a:latin typeface="Arial"/>
                <a:ea typeface="Arial"/>
                <a:cs typeface="Arial"/>
                <a:sym typeface="Arial"/>
              </a:rPr>
              <a:t>relational</a:t>
            </a:r>
            <a:r>
              <a:rPr lang="it-IT" b="1" dirty="0">
                <a:solidFill>
                  <a:srgbClr val="202122"/>
                </a:solidFill>
                <a:latin typeface="Arial"/>
                <a:ea typeface="Arial"/>
                <a:cs typeface="Arial"/>
                <a:sym typeface="Arial"/>
              </a:rPr>
              <a:t> database management system</a:t>
            </a:r>
            <a:r>
              <a:rPr lang="it-IT" dirty="0">
                <a:solidFill>
                  <a:srgbClr val="202122"/>
                </a:solidFill>
                <a:highlight>
                  <a:srgbClr val="FFFFFF"/>
                </a:highlight>
                <a:latin typeface="Arial"/>
                <a:ea typeface="Arial"/>
                <a:cs typeface="Arial"/>
                <a:sym typeface="Arial"/>
              </a:rPr>
              <a:t> (</a:t>
            </a:r>
            <a:r>
              <a:rPr lang="it-IT" b="1" dirty="0">
                <a:solidFill>
                  <a:srgbClr val="202122"/>
                </a:solidFill>
                <a:latin typeface="Arial"/>
                <a:ea typeface="Arial"/>
                <a:cs typeface="Arial"/>
                <a:sym typeface="Arial"/>
              </a:rPr>
              <a:t>RDBMS</a:t>
            </a:r>
            <a:r>
              <a:rPr lang="it-IT" dirty="0">
                <a:solidFill>
                  <a:srgbClr val="202122"/>
                </a:solidFill>
                <a:highlight>
                  <a:srgbClr val="FFFFFF"/>
                </a:highlight>
                <a:latin typeface="Arial"/>
                <a:ea typeface="Arial"/>
                <a:cs typeface="Arial"/>
                <a:sym typeface="Arial"/>
              </a:rPr>
              <a:t>, sistema per la gestione di </a:t>
            </a:r>
            <a:r>
              <a:rPr lang="it-IT" dirty="0">
                <a:solidFill>
                  <a:srgbClr val="0B0080"/>
                </a:solidFill>
                <a:uFill>
                  <a:noFill/>
                </a:uFill>
                <a:latin typeface="Arial"/>
                <a:ea typeface="Arial"/>
                <a:cs typeface="Arial"/>
                <a:sym typeface="Arial"/>
                <a:hlinkClick r:id="rId2">
                  <a:extLst>
                    <a:ext uri="{A12FA001-AC4F-418D-AE19-62706E023703}">
                      <ahyp:hlinkClr xmlns:ahyp="http://schemas.microsoft.com/office/drawing/2018/hyperlinkcolor" val="tx"/>
                    </a:ext>
                  </a:extLst>
                </a:hlinkClick>
              </a:rPr>
              <a:t>basi di dati</a:t>
            </a:r>
            <a:r>
              <a:rPr lang="it-IT" dirty="0">
                <a:solidFill>
                  <a:srgbClr val="202122"/>
                </a:solidFill>
                <a:highlight>
                  <a:srgbClr val="FFFFFF"/>
                </a:highlight>
                <a:latin typeface="Arial"/>
                <a:ea typeface="Arial"/>
                <a:cs typeface="Arial"/>
                <a:sym typeface="Arial"/>
              </a:rPr>
              <a:t> relazionali) indica un </a:t>
            </a:r>
            <a:r>
              <a:rPr lang="it-IT" i="1" dirty="0">
                <a:solidFill>
                  <a:srgbClr val="0B008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database management system</a:t>
            </a:r>
            <a:r>
              <a:rPr lang="it-IT" dirty="0">
                <a:solidFill>
                  <a:srgbClr val="202122"/>
                </a:solidFill>
                <a:highlight>
                  <a:srgbClr val="FFFFFF"/>
                </a:highlight>
                <a:latin typeface="Arial"/>
                <a:ea typeface="Arial"/>
                <a:cs typeface="Arial"/>
                <a:sym typeface="Arial"/>
              </a:rPr>
              <a:t> basato sul </a:t>
            </a:r>
            <a:r>
              <a:rPr lang="it-IT" dirty="0">
                <a:solidFill>
                  <a:srgbClr val="0B0080"/>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modello relazionale</a:t>
            </a:r>
            <a:r>
              <a:rPr lang="it-IT" dirty="0">
                <a:solidFill>
                  <a:srgbClr val="202122"/>
                </a:solidFill>
                <a:highlight>
                  <a:srgbClr val="FFFFFF"/>
                </a:highlight>
                <a:latin typeface="Arial"/>
                <a:ea typeface="Arial"/>
                <a:cs typeface="Arial"/>
                <a:sym typeface="Arial"/>
              </a:rPr>
              <a:t>, introdotto da </a:t>
            </a:r>
            <a:r>
              <a:rPr lang="it-IT" dirty="0">
                <a:solidFill>
                  <a:srgbClr val="0B0080"/>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Edgar F. Codd</a:t>
            </a:r>
            <a:r>
              <a:rPr lang="it-IT" dirty="0">
                <a:solidFill>
                  <a:srgbClr val="202122"/>
                </a:solidFill>
                <a:highlight>
                  <a:srgbClr val="FFFFFF"/>
                </a:highlight>
                <a:latin typeface="Arial"/>
                <a:ea typeface="Arial"/>
                <a:cs typeface="Arial"/>
                <a:sym typeface="Arial"/>
              </a:rPr>
              <a:t>. </a:t>
            </a:r>
          </a:p>
          <a:p>
            <a:pPr algn="just">
              <a:spcBef>
                <a:spcPts val="1600"/>
              </a:spcBef>
            </a:pPr>
            <a:r>
              <a:rPr lang="it-IT" dirty="0">
                <a:solidFill>
                  <a:srgbClr val="202122"/>
                </a:solidFill>
                <a:highlight>
                  <a:srgbClr val="FFFFFF"/>
                </a:highlight>
                <a:latin typeface="Arial"/>
                <a:ea typeface="Arial"/>
                <a:cs typeface="Arial"/>
                <a:sym typeface="Arial"/>
              </a:rPr>
              <a:t>Oltre a questi, anche se meno diffusi a livello commerciale, altri sistemi di gestione di basi di dati che implementano </a:t>
            </a:r>
            <a:r>
              <a:rPr lang="it-IT" dirty="0">
                <a:solidFill>
                  <a:srgbClr val="0B0080"/>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modelli dei dati</a:t>
            </a:r>
            <a:r>
              <a:rPr lang="it-IT" dirty="0">
                <a:solidFill>
                  <a:srgbClr val="202122"/>
                </a:solidFill>
                <a:highlight>
                  <a:srgbClr val="FFFFFF"/>
                </a:highlight>
                <a:latin typeface="Arial"/>
                <a:ea typeface="Arial"/>
                <a:cs typeface="Arial"/>
                <a:sym typeface="Arial"/>
              </a:rPr>
              <a:t> alternativi a quello relazionale: </a:t>
            </a:r>
            <a:r>
              <a:rPr lang="it-IT" dirty="0">
                <a:solidFill>
                  <a:srgbClr val="0B0080"/>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gerarchico</a:t>
            </a:r>
            <a:r>
              <a:rPr lang="it-IT" dirty="0">
                <a:solidFill>
                  <a:srgbClr val="202122"/>
                </a:solidFill>
                <a:highlight>
                  <a:srgbClr val="FFFFFF"/>
                </a:highlight>
                <a:latin typeface="Arial"/>
                <a:ea typeface="Arial"/>
                <a:cs typeface="Arial"/>
                <a:sym typeface="Arial"/>
              </a:rPr>
              <a:t>, </a:t>
            </a:r>
            <a:r>
              <a:rPr lang="it-IT" dirty="0">
                <a:solidFill>
                  <a:srgbClr val="0B0080"/>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reticolare</a:t>
            </a:r>
            <a:r>
              <a:rPr lang="it-IT" dirty="0">
                <a:solidFill>
                  <a:srgbClr val="202122"/>
                </a:solidFill>
                <a:highlight>
                  <a:srgbClr val="FFFFFF"/>
                </a:highlight>
                <a:latin typeface="Arial"/>
                <a:ea typeface="Arial"/>
                <a:cs typeface="Arial"/>
                <a:sym typeface="Arial"/>
              </a:rPr>
              <a:t> e </a:t>
            </a:r>
            <a:r>
              <a:rPr lang="it-IT" dirty="0">
                <a:solidFill>
                  <a:srgbClr val="0B0080"/>
                </a:solidFill>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a oggetti</a:t>
            </a:r>
            <a:r>
              <a:rPr lang="it-IT" dirty="0">
                <a:solidFill>
                  <a:srgbClr val="202122"/>
                </a:solidFill>
                <a:highlight>
                  <a:srgbClr val="FFFFFF"/>
                </a:highlight>
                <a:latin typeface="Arial"/>
                <a:ea typeface="Arial"/>
                <a:cs typeface="Arial"/>
                <a:sym typeface="Arial"/>
              </a:rPr>
              <a:t>.</a:t>
            </a:r>
          </a:p>
        </p:txBody>
      </p:sp>
      <p:pic>
        <p:nvPicPr>
          <p:cNvPr id="4" name="Google Shape;730;p95">
            <a:extLst>
              <a:ext uri="{FF2B5EF4-FFF2-40B4-BE49-F238E27FC236}">
                <a16:creationId xmlns:a16="http://schemas.microsoft.com/office/drawing/2014/main" id="{FE33053E-1981-C159-4081-7EC17D648C6A}"/>
              </a:ext>
            </a:extLst>
          </p:cNvPr>
          <p:cNvPicPr preferRelativeResize="0"/>
          <p:nvPr/>
        </p:nvPicPr>
        <p:blipFill>
          <a:blip r:embed="rId10">
            <a:alphaModFix/>
          </a:blip>
          <a:stretch>
            <a:fillRect/>
          </a:stretch>
        </p:blipFill>
        <p:spPr>
          <a:xfrm>
            <a:off x="5712605" y="4477434"/>
            <a:ext cx="2400004" cy="1801297"/>
          </a:xfrm>
          <a:prstGeom prst="rect">
            <a:avLst/>
          </a:prstGeom>
          <a:noFill/>
          <a:ln>
            <a:noFill/>
          </a:ln>
        </p:spPr>
      </p:pic>
      <p:pic>
        <p:nvPicPr>
          <p:cNvPr id="5" name="Google Shape;731;p95">
            <a:extLst>
              <a:ext uri="{FF2B5EF4-FFF2-40B4-BE49-F238E27FC236}">
                <a16:creationId xmlns:a16="http://schemas.microsoft.com/office/drawing/2014/main" id="{CE6CB219-3A9E-3E6D-5790-F951A65D27B2}"/>
              </a:ext>
            </a:extLst>
          </p:cNvPr>
          <p:cNvPicPr preferRelativeResize="0"/>
          <p:nvPr/>
        </p:nvPicPr>
        <p:blipFill>
          <a:blip r:embed="rId11">
            <a:alphaModFix/>
          </a:blip>
          <a:stretch>
            <a:fillRect/>
          </a:stretch>
        </p:blipFill>
        <p:spPr>
          <a:xfrm>
            <a:off x="9084061" y="4647539"/>
            <a:ext cx="2400004" cy="1800315"/>
          </a:xfrm>
          <a:prstGeom prst="rect">
            <a:avLst/>
          </a:prstGeom>
          <a:noFill/>
          <a:ln>
            <a:noFill/>
          </a:ln>
        </p:spPr>
      </p:pic>
      <p:cxnSp>
        <p:nvCxnSpPr>
          <p:cNvPr id="6" name="Google Shape;732;p95">
            <a:extLst>
              <a:ext uri="{FF2B5EF4-FFF2-40B4-BE49-F238E27FC236}">
                <a16:creationId xmlns:a16="http://schemas.microsoft.com/office/drawing/2014/main" id="{C10FB261-DF40-3771-3B18-7E2B12EAFFA2}"/>
              </a:ext>
            </a:extLst>
          </p:cNvPr>
          <p:cNvCxnSpPr>
            <a:cxnSpLocks/>
            <a:stCxn id="8" idx="2"/>
            <a:endCxn id="4" idx="0"/>
          </p:cNvCxnSpPr>
          <p:nvPr/>
        </p:nvCxnSpPr>
        <p:spPr>
          <a:xfrm flipH="1">
            <a:off x="6912607" y="3062235"/>
            <a:ext cx="918094" cy="1415199"/>
          </a:xfrm>
          <a:prstGeom prst="straightConnector1">
            <a:avLst/>
          </a:prstGeom>
          <a:noFill/>
          <a:ln w="9525" cap="flat" cmpd="sng">
            <a:solidFill>
              <a:srgbClr val="0B5394"/>
            </a:solidFill>
            <a:prstDash val="solid"/>
            <a:round/>
            <a:headEnd type="none" w="med" len="med"/>
            <a:tailEnd type="stealth" w="med" len="med"/>
          </a:ln>
        </p:spPr>
      </p:cxnSp>
      <p:cxnSp>
        <p:nvCxnSpPr>
          <p:cNvPr id="7" name="Google Shape;733;p95">
            <a:extLst>
              <a:ext uri="{FF2B5EF4-FFF2-40B4-BE49-F238E27FC236}">
                <a16:creationId xmlns:a16="http://schemas.microsoft.com/office/drawing/2014/main" id="{CD4AC302-4B0A-B898-74F5-8E9F2FCB1849}"/>
              </a:ext>
            </a:extLst>
          </p:cNvPr>
          <p:cNvCxnSpPr>
            <a:cxnSpLocks/>
            <a:stCxn id="11" idx="2"/>
            <a:endCxn id="5" idx="0"/>
          </p:cNvCxnSpPr>
          <p:nvPr/>
        </p:nvCxnSpPr>
        <p:spPr>
          <a:xfrm>
            <a:off x="8987509" y="3053387"/>
            <a:ext cx="1296554" cy="1594152"/>
          </a:xfrm>
          <a:prstGeom prst="straightConnector1">
            <a:avLst/>
          </a:prstGeom>
          <a:noFill/>
          <a:ln w="9525" cap="flat" cmpd="sng">
            <a:solidFill>
              <a:srgbClr val="0B5394"/>
            </a:solidFill>
            <a:prstDash val="solid"/>
            <a:round/>
            <a:headEnd type="none" w="med" len="med"/>
            <a:tailEnd type="stealth" w="med" len="med"/>
          </a:ln>
        </p:spPr>
      </p:cxnSp>
      <p:sp>
        <p:nvSpPr>
          <p:cNvPr id="8" name="Rettangolo 7">
            <a:extLst>
              <a:ext uri="{FF2B5EF4-FFF2-40B4-BE49-F238E27FC236}">
                <a16:creationId xmlns:a16="http://schemas.microsoft.com/office/drawing/2014/main" id="{860EE815-4F61-B591-F013-E7443C553188}"/>
              </a:ext>
            </a:extLst>
          </p:cNvPr>
          <p:cNvSpPr/>
          <p:nvPr/>
        </p:nvSpPr>
        <p:spPr>
          <a:xfrm>
            <a:off x="7284515" y="2776511"/>
            <a:ext cx="1092371" cy="2857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tangolo 10">
            <a:extLst>
              <a:ext uri="{FF2B5EF4-FFF2-40B4-BE49-F238E27FC236}">
                <a16:creationId xmlns:a16="http://schemas.microsoft.com/office/drawing/2014/main" id="{C4E9689F-78BF-8558-38AD-5D8398A0017A}"/>
              </a:ext>
            </a:extLst>
          </p:cNvPr>
          <p:cNvSpPr/>
          <p:nvPr/>
        </p:nvSpPr>
        <p:spPr>
          <a:xfrm>
            <a:off x="8468940" y="2754590"/>
            <a:ext cx="1037138" cy="298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FFF90CDC-3929-1D48-4559-D5D4E45F756D}"/>
              </a:ext>
            </a:extLst>
          </p:cNvPr>
          <p:cNvSpPr/>
          <p:nvPr/>
        </p:nvSpPr>
        <p:spPr>
          <a:xfrm>
            <a:off x="10462244" y="3096430"/>
            <a:ext cx="1338828" cy="369332"/>
          </a:xfrm>
          <a:prstGeom prst="rect">
            <a:avLst/>
          </a:prstGeom>
        </p:spPr>
        <p:txBody>
          <a:bodyPr wrap="none">
            <a:spAutoFit/>
          </a:bodyPr>
          <a:lstStyle/>
          <a:p>
            <a:pPr algn="r">
              <a:spcBef>
                <a:spcPts val="1600"/>
              </a:spcBef>
              <a:spcAft>
                <a:spcPts val="1600"/>
              </a:spcAft>
            </a:pPr>
            <a:r>
              <a:rPr lang="it-IT" dirty="0">
                <a:solidFill>
                  <a:srgbClr val="202122"/>
                </a:solidFill>
                <a:highlight>
                  <a:srgbClr val="FFFFFF"/>
                </a:highlight>
                <a:latin typeface="Arial"/>
                <a:ea typeface="Arial"/>
                <a:cs typeface="Arial"/>
                <a:sym typeface="Arial"/>
              </a:rPr>
              <a:t>(</a:t>
            </a:r>
            <a:r>
              <a:rPr lang="it-IT" u="sng" dirty="0">
                <a:solidFill>
                  <a:schemeClr val="hlink"/>
                </a:solidFill>
                <a:highlight>
                  <a:srgbClr val="FFFFFF"/>
                </a:highlight>
                <a:latin typeface="Arial"/>
                <a:ea typeface="Arial"/>
                <a:cs typeface="Arial"/>
                <a:sym typeface="Arial"/>
                <a:hlinkClick r:id="rId12"/>
              </a:rPr>
              <a:t>Wikipedia</a:t>
            </a:r>
            <a:r>
              <a:rPr lang="it-IT" dirty="0">
                <a:solidFill>
                  <a:srgbClr val="202122"/>
                </a:solidFill>
                <a:highlight>
                  <a:srgbClr val="FFFFFF"/>
                </a:highlight>
                <a:latin typeface="Arial"/>
                <a:ea typeface="Arial"/>
                <a:cs typeface="Arial"/>
                <a:sym typeface="Arial"/>
              </a:rPr>
              <a:t>)</a:t>
            </a:r>
          </a:p>
        </p:txBody>
      </p:sp>
    </p:spTree>
    <p:extLst>
      <p:ext uri="{BB962C8B-B14F-4D97-AF65-F5344CB8AC3E}">
        <p14:creationId xmlns:p14="http://schemas.microsoft.com/office/powerpoint/2010/main" val="1611989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CF9382-66A8-95C6-F284-BAE0C07F800F}"/>
              </a:ext>
            </a:extLst>
          </p:cNvPr>
          <p:cNvSpPr>
            <a:spLocks noGrp="1"/>
          </p:cNvSpPr>
          <p:nvPr>
            <p:ph type="title"/>
          </p:nvPr>
        </p:nvSpPr>
        <p:spPr/>
        <p:txBody>
          <a:bodyPr/>
          <a:lstStyle/>
          <a:p>
            <a:r>
              <a:rPr lang="en-US" dirty="0" err="1"/>
              <a:t>Cos’è</a:t>
            </a:r>
            <a:r>
              <a:rPr lang="en-US" dirty="0"/>
              <a:t> un Database </a:t>
            </a:r>
            <a:r>
              <a:rPr lang="en-US" dirty="0" err="1"/>
              <a:t>relazionale</a:t>
            </a:r>
            <a:endParaRPr lang="en-US" dirty="0"/>
          </a:p>
        </p:txBody>
      </p:sp>
      <p:sp>
        <p:nvSpPr>
          <p:cNvPr id="3" name="Rettangolo 2">
            <a:extLst>
              <a:ext uri="{FF2B5EF4-FFF2-40B4-BE49-F238E27FC236}">
                <a16:creationId xmlns:a16="http://schemas.microsoft.com/office/drawing/2014/main" id="{3505DE6B-DF3B-1C29-E086-388D6F4ED6F0}"/>
              </a:ext>
            </a:extLst>
          </p:cNvPr>
          <p:cNvSpPr/>
          <p:nvPr/>
        </p:nvSpPr>
        <p:spPr>
          <a:xfrm>
            <a:off x="990600" y="1413918"/>
            <a:ext cx="10988654" cy="1682512"/>
          </a:xfrm>
          <a:prstGeom prst="rect">
            <a:avLst/>
          </a:prstGeom>
        </p:spPr>
        <p:txBody>
          <a:bodyPr wrap="square">
            <a:spAutoFit/>
          </a:bodyPr>
          <a:lstStyle/>
          <a:p>
            <a:pPr algn="just"/>
            <a:r>
              <a:rPr lang="it-IT" dirty="0">
                <a:solidFill>
                  <a:srgbClr val="202122"/>
                </a:solidFill>
                <a:highlight>
                  <a:srgbClr val="FFFFFF"/>
                </a:highlight>
                <a:latin typeface="Arial"/>
                <a:ea typeface="Arial"/>
                <a:cs typeface="Arial"/>
                <a:sym typeface="Arial"/>
              </a:rPr>
              <a:t>Il termine </a:t>
            </a:r>
            <a:r>
              <a:rPr lang="it-IT" b="1" dirty="0" err="1">
                <a:solidFill>
                  <a:srgbClr val="202122"/>
                </a:solidFill>
                <a:latin typeface="Arial"/>
                <a:ea typeface="Arial"/>
                <a:cs typeface="Arial"/>
                <a:sym typeface="Arial"/>
              </a:rPr>
              <a:t>relational</a:t>
            </a:r>
            <a:r>
              <a:rPr lang="it-IT" b="1" dirty="0">
                <a:solidFill>
                  <a:srgbClr val="202122"/>
                </a:solidFill>
                <a:latin typeface="Arial"/>
                <a:ea typeface="Arial"/>
                <a:cs typeface="Arial"/>
                <a:sym typeface="Arial"/>
              </a:rPr>
              <a:t> database management system</a:t>
            </a:r>
            <a:r>
              <a:rPr lang="it-IT" dirty="0">
                <a:solidFill>
                  <a:srgbClr val="202122"/>
                </a:solidFill>
                <a:highlight>
                  <a:srgbClr val="FFFFFF"/>
                </a:highlight>
                <a:latin typeface="Arial"/>
                <a:ea typeface="Arial"/>
                <a:cs typeface="Arial"/>
                <a:sym typeface="Arial"/>
              </a:rPr>
              <a:t> (</a:t>
            </a:r>
            <a:r>
              <a:rPr lang="it-IT" b="1" dirty="0">
                <a:solidFill>
                  <a:srgbClr val="202122"/>
                </a:solidFill>
                <a:latin typeface="Arial"/>
                <a:ea typeface="Arial"/>
                <a:cs typeface="Arial"/>
                <a:sym typeface="Arial"/>
              </a:rPr>
              <a:t>RDBMS</a:t>
            </a:r>
            <a:r>
              <a:rPr lang="it-IT" dirty="0">
                <a:solidFill>
                  <a:srgbClr val="202122"/>
                </a:solidFill>
                <a:highlight>
                  <a:srgbClr val="FFFFFF"/>
                </a:highlight>
                <a:latin typeface="Arial"/>
                <a:ea typeface="Arial"/>
                <a:cs typeface="Arial"/>
                <a:sym typeface="Arial"/>
              </a:rPr>
              <a:t>, sistema per la gestione di </a:t>
            </a:r>
            <a:r>
              <a:rPr lang="it-IT" dirty="0">
                <a:solidFill>
                  <a:srgbClr val="0B0080"/>
                </a:solidFill>
                <a:uFill>
                  <a:noFill/>
                </a:uFill>
                <a:latin typeface="Arial"/>
                <a:ea typeface="Arial"/>
                <a:cs typeface="Arial"/>
                <a:sym typeface="Arial"/>
                <a:hlinkClick r:id="rId2">
                  <a:extLst>
                    <a:ext uri="{A12FA001-AC4F-418D-AE19-62706E023703}">
                      <ahyp:hlinkClr xmlns:ahyp="http://schemas.microsoft.com/office/drawing/2018/hyperlinkcolor" val="tx"/>
                    </a:ext>
                  </a:extLst>
                </a:hlinkClick>
              </a:rPr>
              <a:t>basi di dati</a:t>
            </a:r>
            <a:r>
              <a:rPr lang="it-IT" dirty="0">
                <a:solidFill>
                  <a:srgbClr val="202122"/>
                </a:solidFill>
                <a:highlight>
                  <a:srgbClr val="FFFFFF"/>
                </a:highlight>
                <a:latin typeface="Arial"/>
                <a:ea typeface="Arial"/>
                <a:cs typeface="Arial"/>
                <a:sym typeface="Arial"/>
              </a:rPr>
              <a:t> relazionali) indica un </a:t>
            </a:r>
            <a:r>
              <a:rPr lang="it-IT" i="1" dirty="0">
                <a:solidFill>
                  <a:srgbClr val="0B008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database management system</a:t>
            </a:r>
            <a:r>
              <a:rPr lang="it-IT" dirty="0">
                <a:solidFill>
                  <a:srgbClr val="202122"/>
                </a:solidFill>
                <a:highlight>
                  <a:srgbClr val="FFFFFF"/>
                </a:highlight>
                <a:latin typeface="Arial"/>
                <a:ea typeface="Arial"/>
                <a:cs typeface="Arial"/>
                <a:sym typeface="Arial"/>
              </a:rPr>
              <a:t> basato sul </a:t>
            </a:r>
            <a:r>
              <a:rPr lang="it-IT" dirty="0">
                <a:solidFill>
                  <a:srgbClr val="0B0080"/>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modello relazionale</a:t>
            </a:r>
            <a:r>
              <a:rPr lang="it-IT" dirty="0">
                <a:solidFill>
                  <a:srgbClr val="202122"/>
                </a:solidFill>
                <a:highlight>
                  <a:srgbClr val="FFFFFF"/>
                </a:highlight>
                <a:latin typeface="Arial"/>
                <a:ea typeface="Arial"/>
                <a:cs typeface="Arial"/>
                <a:sym typeface="Arial"/>
              </a:rPr>
              <a:t>, introdotto da </a:t>
            </a:r>
            <a:r>
              <a:rPr lang="it-IT" dirty="0">
                <a:solidFill>
                  <a:srgbClr val="0B0080"/>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Edgar F. Codd</a:t>
            </a:r>
            <a:r>
              <a:rPr lang="it-IT" dirty="0">
                <a:solidFill>
                  <a:srgbClr val="202122"/>
                </a:solidFill>
                <a:highlight>
                  <a:srgbClr val="FFFFFF"/>
                </a:highlight>
                <a:latin typeface="Arial"/>
                <a:ea typeface="Arial"/>
                <a:cs typeface="Arial"/>
                <a:sym typeface="Arial"/>
              </a:rPr>
              <a:t>. </a:t>
            </a:r>
          </a:p>
          <a:p>
            <a:pPr algn="just">
              <a:spcBef>
                <a:spcPts val="1600"/>
              </a:spcBef>
            </a:pPr>
            <a:r>
              <a:rPr lang="it-IT" dirty="0">
                <a:solidFill>
                  <a:srgbClr val="202122"/>
                </a:solidFill>
                <a:highlight>
                  <a:srgbClr val="FFFFFF"/>
                </a:highlight>
                <a:latin typeface="Arial"/>
                <a:ea typeface="Arial"/>
                <a:cs typeface="Arial"/>
                <a:sym typeface="Arial"/>
              </a:rPr>
              <a:t>Oltre a questi, anche se meno diffusi a livello commerciale, altri sistemi di gestione di basi di dati che implementano </a:t>
            </a:r>
            <a:r>
              <a:rPr lang="it-IT" dirty="0">
                <a:solidFill>
                  <a:srgbClr val="0B0080"/>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modelli dei dati</a:t>
            </a:r>
            <a:r>
              <a:rPr lang="it-IT" dirty="0">
                <a:solidFill>
                  <a:srgbClr val="202122"/>
                </a:solidFill>
                <a:highlight>
                  <a:srgbClr val="FFFFFF"/>
                </a:highlight>
                <a:latin typeface="Arial"/>
                <a:ea typeface="Arial"/>
                <a:cs typeface="Arial"/>
                <a:sym typeface="Arial"/>
              </a:rPr>
              <a:t> alternativi a quello relazionale: </a:t>
            </a:r>
            <a:r>
              <a:rPr lang="it-IT" dirty="0">
                <a:solidFill>
                  <a:srgbClr val="0B0080"/>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gerarchico</a:t>
            </a:r>
            <a:r>
              <a:rPr lang="it-IT" dirty="0">
                <a:solidFill>
                  <a:srgbClr val="202122"/>
                </a:solidFill>
                <a:highlight>
                  <a:srgbClr val="FFFFFF"/>
                </a:highlight>
                <a:latin typeface="Arial"/>
                <a:ea typeface="Arial"/>
                <a:cs typeface="Arial"/>
                <a:sym typeface="Arial"/>
              </a:rPr>
              <a:t>, </a:t>
            </a:r>
            <a:r>
              <a:rPr lang="it-IT" dirty="0">
                <a:solidFill>
                  <a:srgbClr val="0B0080"/>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reticolare</a:t>
            </a:r>
            <a:r>
              <a:rPr lang="it-IT" dirty="0">
                <a:solidFill>
                  <a:srgbClr val="202122"/>
                </a:solidFill>
                <a:highlight>
                  <a:srgbClr val="FFFFFF"/>
                </a:highlight>
                <a:latin typeface="Arial"/>
                <a:ea typeface="Arial"/>
                <a:cs typeface="Arial"/>
                <a:sym typeface="Arial"/>
              </a:rPr>
              <a:t> e </a:t>
            </a:r>
            <a:r>
              <a:rPr lang="it-IT" dirty="0">
                <a:solidFill>
                  <a:srgbClr val="0B0080"/>
                </a:solidFill>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a oggetti</a:t>
            </a:r>
            <a:r>
              <a:rPr lang="it-IT" dirty="0">
                <a:solidFill>
                  <a:srgbClr val="202122"/>
                </a:solidFill>
                <a:highlight>
                  <a:srgbClr val="FFFFFF"/>
                </a:highlight>
                <a:latin typeface="Arial"/>
                <a:ea typeface="Arial"/>
                <a:cs typeface="Arial"/>
                <a:sym typeface="Arial"/>
              </a:rPr>
              <a:t>.</a:t>
            </a:r>
          </a:p>
        </p:txBody>
      </p:sp>
      <p:pic>
        <p:nvPicPr>
          <p:cNvPr id="4" name="Google Shape;730;p95">
            <a:extLst>
              <a:ext uri="{FF2B5EF4-FFF2-40B4-BE49-F238E27FC236}">
                <a16:creationId xmlns:a16="http://schemas.microsoft.com/office/drawing/2014/main" id="{FE33053E-1981-C159-4081-7EC17D648C6A}"/>
              </a:ext>
            </a:extLst>
          </p:cNvPr>
          <p:cNvPicPr preferRelativeResize="0"/>
          <p:nvPr/>
        </p:nvPicPr>
        <p:blipFill>
          <a:blip r:embed="rId10">
            <a:alphaModFix/>
          </a:blip>
          <a:stretch>
            <a:fillRect/>
          </a:stretch>
        </p:blipFill>
        <p:spPr>
          <a:xfrm>
            <a:off x="5712605" y="4477434"/>
            <a:ext cx="2400004" cy="1801297"/>
          </a:xfrm>
          <a:prstGeom prst="rect">
            <a:avLst/>
          </a:prstGeom>
          <a:noFill/>
          <a:ln>
            <a:noFill/>
          </a:ln>
        </p:spPr>
      </p:pic>
      <p:pic>
        <p:nvPicPr>
          <p:cNvPr id="5" name="Google Shape;731;p95">
            <a:extLst>
              <a:ext uri="{FF2B5EF4-FFF2-40B4-BE49-F238E27FC236}">
                <a16:creationId xmlns:a16="http://schemas.microsoft.com/office/drawing/2014/main" id="{CE6CB219-3A9E-3E6D-5790-F951A65D27B2}"/>
              </a:ext>
            </a:extLst>
          </p:cNvPr>
          <p:cNvPicPr preferRelativeResize="0"/>
          <p:nvPr/>
        </p:nvPicPr>
        <p:blipFill>
          <a:blip r:embed="rId11">
            <a:alphaModFix/>
          </a:blip>
          <a:stretch>
            <a:fillRect/>
          </a:stretch>
        </p:blipFill>
        <p:spPr>
          <a:xfrm>
            <a:off x="9084061" y="4647539"/>
            <a:ext cx="2400004" cy="1800315"/>
          </a:xfrm>
          <a:prstGeom prst="rect">
            <a:avLst/>
          </a:prstGeom>
          <a:noFill/>
          <a:ln>
            <a:noFill/>
          </a:ln>
        </p:spPr>
      </p:pic>
      <p:cxnSp>
        <p:nvCxnSpPr>
          <p:cNvPr id="6" name="Google Shape;732;p95">
            <a:extLst>
              <a:ext uri="{FF2B5EF4-FFF2-40B4-BE49-F238E27FC236}">
                <a16:creationId xmlns:a16="http://schemas.microsoft.com/office/drawing/2014/main" id="{C10FB261-DF40-3771-3B18-7E2B12EAFFA2}"/>
              </a:ext>
            </a:extLst>
          </p:cNvPr>
          <p:cNvCxnSpPr>
            <a:cxnSpLocks/>
            <a:stCxn id="8" idx="2"/>
            <a:endCxn id="4" idx="0"/>
          </p:cNvCxnSpPr>
          <p:nvPr/>
        </p:nvCxnSpPr>
        <p:spPr>
          <a:xfrm flipH="1">
            <a:off x="6912607" y="3062235"/>
            <a:ext cx="918094" cy="1415199"/>
          </a:xfrm>
          <a:prstGeom prst="straightConnector1">
            <a:avLst/>
          </a:prstGeom>
          <a:noFill/>
          <a:ln w="9525" cap="flat" cmpd="sng">
            <a:solidFill>
              <a:srgbClr val="0B5394"/>
            </a:solidFill>
            <a:prstDash val="solid"/>
            <a:round/>
            <a:headEnd type="none" w="med" len="med"/>
            <a:tailEnd type="stealth" w="med" len="med"/>
          </a:ln>
        </p:spPr>
      </p:cxnSp>
      <p:cxnSp>
        <p:nvCxnSpPr>
          <p:cNvPr id="7" name="Google Shape;733;p95">
            <a:extLst>
              <a:ext uri="{FF2B5EF4-FFF2-40B4-BE49-F238E27FC236}">
                <a16:creationId xmlns:a16="http://schemas.microsoft.com/office/drawing/2014/main" id="{CD4AC302-4B0A-B898-74F5-8E9F2FCB1849}"/>
              </a:ext>
            </a:extLst>
          </p:cNvPr>
          <p:cNvCxnSpPr>
            <a:cxnSpLocks/>
            <a:stCxn id="11" idx="2"/>
            <a:endCxn id="5" idx="0"/>
          </p:cNvCxnSpPr>
          <p:nvPr/>
        </p:nvCxnSpPr>
        <p:spPr>
          <a:xfrm>
            <a:off x="8987509" y="3053387"/>
            <a:ext cx="1296554" cy="1594152"/>
          </a:xfrm>
          <a:prstGeom prst="straightConnector1">
            <a:avLst/>
          </a:prstGeom>
          <a:noFill/>
          <a:ln w="9525" cap="flat" cmpd="sng">
            <a:solidFill>
              <a:srgbClr val="0B5394"/>
            </a:solidFill>
            <a:prstDash val="solid"/>
            <a:round/>
            <a:headEnd type="none" w="med" len="med"/>
            <a:tailEnd type="stealth" w="med" len="med"/>
          </a:ln>
        </p:spPr>
      </p:cxnSp>
      <p:sp>
        <p:nvSpPr>
          <p:cNvPr id="8" name="Rettangolo 7">
            <a:extLst>
              <a:ext uri="{FF2B5EF4-FFF2-40B4-BE49-F238E27FC236}">
                <a16:creationId xmlns:a16="http://schemas.microsoft.com/office/drawing/2014/main" id="{860EE815-4F61-B591-F013-E7443C553188}"/>
              </a:ext>
            </a:extLst>
          </p:cNvPr>
          <p:cNvSpPr/>
          <p:nvPr/>
        </p:nvSpPr>
        <p:spPr>
          <a:xfrm>
            <a:off x="7284515" y="2776511"/>
            <a:ext cx="1092371" cy="2857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tangolo 10">
            <a:extLst>
              <a:ext uri="{FF2B5EF4-FFF2-40B4-BE49-F238E27FC236}">
                <a16:creationId xmlns:a16="http://schemas.microsoft.com/office/drawing/2014/main" id="{C4E9689F-78BF-8558-38AD-5D8398A0017A}"/>
              </a:ext>
            </a:extLst>
          </p:cNvPr>
          <p:cNvSpPr/>
          <p:nvPr/>
        </p:nvSpPr>
        <p:spPr>
          <a:xfrm>
            <a:off x="8468940" y="2754590"/>
            <a:ext cx="1037138" cy="298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734;p95">
            <a:extLst>
              <a:ext uri="{FF2B5EF4-FFF2-40B4-BE49-F238E27FC236}">
                <a16:creationId xmlns:a16="http://schemas.microsoft.com/office/drawing/2014/main" id="{BBAED619-168C-7650-B5E9-5FF7A6AD06A9}"/>
              </a:ext>
            </a:extLst>
          </p:cNvPr>
          <p:cNvSpPr txBox="1"/>
          <p:nvPr/>
        </p:nvSpPr>
        <p:spPr>
          <a:xfrm>
            <a:off x="200268" y="3528921"/>
            <a:ext cx="5277200" cy="1354176"/>
          </a:xfrm>
          <a:prstGeom prst="rect">
            <a:avLst/>
          </a:prstGeom>
          <a:noFill/>
          <a:ln>
            <a:noFill/>
          </a:ln>
        </p:spPr>
        <p:txBody>
          <a:bodyPr spcFirstLastPara="1" wrap="square" lIns="121900" tIns="121900" rIns="121900" bIns="121900" anchor="t" anchorCtr="0">
            <a:spAutoFit/>
          </a:bodyPr>
          <a:lstStyle/>
          <a:p>
            <a:pPr algn="just"/>
            <a:r>
              <a:rPr lang="it" sz="2400" dirty="0">
                <a:latin typeface="Proxima Nova"/>
                <a:ea typeface="Proxima Nova"/>
                <a:cs typeface="Proxima Nova"/>
                <a:sym typeface="Proxima Nova"/>
              </a:rPr>
              <a:t>Tra i vari database di relazionali e DB ad oggetti PostgreSQL è quello con la più elevata diffusione</a:t>
            </a:r>
            <a:endParaRPr sz="2400" dirty="0">
              <a:latin typeface="Proxima Nova"/>
              <a:ea typeface="Proxima Nova"/>
              <a:cs typeface="Proxima Nova"/>
              <a:sym typeface="Proxima Nova"/>
            </a:endParaRPr>
          </a:p>
        </p:txBody>
      </p:sp>
      <p:pic>
        <p:nvPicPr>
          <p:cNvPr id="15" name="Google Shape;735;p95">
            <a:extLst>
              <a:ext uri="{FF2B5EF4-FFF2-40B4-BE49-F238E27FC236}">
                <a16:creationId xmlns:a16="http://schemas.microsoft.com/office/drawing/2014/main" id="{85C48038-703B-C800-64F2-E0EC0CB0DEDF}"/>
              </a:ext>
            </a:extLst>
          </p:cNvPr>
          <p:cNvPicPr preferRelativeResize="0"/>
          <p:nvPr/>
        </p:nvPicPr>
        <p:blipFill>
          <a:blip r:embed="rId12">
            <a:alphaModFix/>
          </a:blip>
          <a:stretch>
            <a:fillRect/>
          </a:stretch>
        </p:blipFill>
        <p:spPr>
          <a:xfrm>
            <a:off x="200268" y="5080000"/>
            <a:ext cx="3556000" cy="1778000"/>
          </a:xfrm>
          <a:prstGeom prst="rect">
            <a:avLst/>
          </a:prstGeom>
          <a:noFill/>
          <a:ln>
            <a:noFill/>
          </a:ln>
        </p:spPr>
      </p:pic>
      <p:sp>
        <p:nvSpPr>
          <p:cNvPr id="16" name="Rettangolo 15">
            <a:extLst>
              <a:ext uri="{FF2B5EF4-FFF2-40B4-BE49-F238E27FC236}">
                <a16:creationId xmlns:a16="http://schemas.microsoft.com/office/drawing/2014/main" id="{FFF90CDC-3929-1D48-4559-D5D4E45F756D}"/>
              </a:ext>
            </a:extLst>
          </p:cNvPr>
          <p:cNvSpPr/>
          <p:nvPr/>
        </p:nvSpPr>
        <p:spPr>
          <a:xfrm>
            <a:off x="10462244" y="3096430"/>
            <a:ext cx="1338828" cy="369332"/>
          </a:xfrm>
          <a:prstGeom prst="rect">
            <a:avLst/>
          </a:prstGeom>
        </p:spPr>
        <p:txBody>
          <a:bodyPr wrap="none">
            <a:spAutoFit/>
          </a:bodyPr>
          <a:lstStyle/>
          <a:p>
            <a:pPr algn="r">
              <a:spcBef>
                <a:spcPts val="1600"/>
              </a:spcBef>
              <a:spcAft>
                <a:spcPts val="1600"/>
              </a:spcAft>
            </a:pPr>
            <a:r>
              <a:rPr lang="it-IT" dirty="0">
                <a:solidFill>
                  <a:srgbClr val="202122"/>
                </a:solidFill>
                <a:highlight>
                  <a:srgbClr val="FFFFFF"/>
                </a:highlight>
                <a:latin typeface="Arial"/>
                <a:ea typeface="Arial"/>
                <a:cs typeface="Arial"/>
                <a:sym typeface="Arial"/>
              </a:rPr>
              <a:t>(</a:t>
            </a:r>
            <a:r>
              <a:rPr lang="it-IT" u="sng" dirty="0">
                <a:solidFill>
                  <a:schemeClr val="hlink"/>
                </a:solidFill>
                <a:highlight>
                  <a:srgbClr val="FFFFFF"/>
                </a:highlight>
                <a:latin typeface="Arial"/>
                <a:ea typeface="Arial"/>
                <a:cs typeface="Arial"/>
                <a:sym typeface="Arial"/>
                <a:hlinkClick r:id="rId13"/>
              </a:rPr>
              <a:t>Wikipedia</a:t>
            </a:r>
            <a:r>
              <a:rPr lang="it-IT" dirty="0">
                <a:solidFill>
                  <a:srgbClr val="202122"/>
                </a:solidFill>
                <a:highlight>
                  <a:srgbClr val="FFFFFF"/>
                </a:highlight>
                <a:latin typeface="Arial"/>
                <a:ea typeface="Arial"/>
                <a:cs typeface="Arial"/>
                <a:sym typeface="Arial"/>
              </a:rPr>
              <a:t>)</a:t>
            </a:r>
          </a:p>
        </p:txBody>
      </p:sp>
    </p:spTree>
    <p:extLst>
      <p:ext uri="{BB962C8B-B14F-4D97-AF65-F5344CB8AC3E}">
        <p14:creationId xmlns:p14="http://schemas.microsoft.com/office/powerpoint/2010/main" val="2990550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CF9382-66A8-95C6-F284-BAE0C07F800F}"/>
              </a:ext>
            </a:extLst>
          </p:cNvPr>
          <p:cNvSpPr>
            <a:spLocks noGrp="1"/>
          </p:cNvSpPr>
          <p:nvPr>
            <p:ph type="title"/>
          </p:nvPr>
        </p:nvSpPr>
        <p:spPr/>
        <p:txBody>
          <a:bodyPr/>
          <a:lstStyle/>
          <a:p>
            <a:r>
              <a:rPr lang="en-US" dirty="0" err="1"/>
              <a:t>Cos’è</a:t>
            </a:r>
            <a:r>
              <a:rPr lang="en-US" dirty="0"/>
              <a:t> un Database </a:t>
            </a:r>
            <a:r>
              <a:rPr lang="en-US" dirty="0" err="1"/>
              <a:t>relazionale</a:t>
            </a:r>
            <a:endParaRPr lang="en-US" dirty="0"/>
          </a:p>
        </p:txBody>
      </p:sp>
      <p:sp>
        <p:nvSpPr>
          <p:cNvPr id="3" name="Rettangolo 2">
            <a:extLst>
              <a:ext uri="{FF2B5EF4-FFF2-40B4-BE49-F238E27FC236}">
                <a16:creationId xmlns:a16="http://schemas.microsoft.com/office/drawing/2014/main" id="{3505DE6B-DF3B-1C29-E086-388D6F4ED6F0}"/>
              </a:ext>
            </a:extLst>
          </p:cNvPr>
          <p:cNvSpPr/>
          <p:nvPr/>
        </p:nvSpPr>
        <p:spPr>
          <a:xfrm>
            <a:off x="990600" y="1413918"/>
            <a:ext cx="10988654" cy="1682512"/>
          </a:xfrm>
          <a:prstGeom prst="rect">
            <a:avLst/>
          </a:prstGeom>
        </p:spPr>
        <p:txBody>
          <a:bodyPr wrap="square">
            <a:spAutoFit/>
          </a:bodyPr>
          <a:lstStyle/>
          <a:p>
            <a:pPr algn="just"/>
            <a:r>
              <a:rPr lang="it-IT" dirty="0">
                <a:solidFill>
                  <a:srgbClr val="202122"/>
                </a:solidFill>
                <a:highlight>
                  <a:srgbClr val="FFFFFF"/>
                </a:highlight>
                <a:latin typeface="Arial"/>
                <a:ea typeface="Arial"/>
                <a:cs typeface="Arial"/>
                <a:sym typeface="Arial"/>
              </a:rPr>
              <a:t>Il termine </a:t>
            </a:r>
            <a:r>
              <a:rPr lang="it-IT" b="1" dirty="0" err="1">
                <a:solidFill>
                  <a:srgbClr val="202122"/>
                </a:solidFill>
                <a:latin typeface="Arial"/>
                <a:ea typeface="Arial"/>
                <a:cs typeface="Arial"/>
                <a:sym typeface="Arial"/>
              </a:rPr>
              <a:t>relational</a:t>
            </a:r>
            <a:r>
              <a:rPr lang="it-IT" b="1" dirty="0">
                <a:solidFill>
                  <a:srgbClr val="202122"/>
                </a:solidFill>
                <a:latin typeface="Arial"/>
                <a:ea typeface="Arial"/>
                <a:cs typeface="Arial"/>
                <a:sym typeface="Arial"/>
              </a:rPr>
              <a:t> database management system</a:t>
            </a:r>
            <a:r>
              <a:rPr lang="it-IT" dirty="0">
                <a:solidFill>
                  <a:srgbClr val="202122"/>
                </a:solidFill>
                <a:highlight>
                  <a:srgbClr val="FFFFFF"/>
                </a:highlight>
                <a:latin typeface="Arial"/>
                <a:ea typeface="Arial"/>
                <a:cs typeface="Arial"/>
                <a:sym typeface="Arial"/>
              </a:rPr>
              <a:t> (</a:t>
            </a:r>
            <a:r>
              <a:rPr lang="it-IT" b="1" dirty="0">
                <a:solidFill>
                  <a:srgbClr val="202122"/>
                </a:solidFill>
                <a:latin typeface="Arial"/>
                <a:ea typeface="Arial"/>
                <a:cs typeface="Arial"/>
                <a:sym typeface="Arial"/>
              </a:rPr>
              <a:t>RDBMS</a:t>
            </a:r>
            <a:r>
              <a:rPr lang="it-IT" dirty="0">
                <a:solidFill>
                  <a:srgbClr val="202122"/>
                </a:solidFill>
                <a:highlight>
                  <a:srgbClr val="FFFFFF"/>
                </a:highlight>
                <a:latin typeface="Arial"/>
                <a:ea typeface="Arial"/>
                <a:cs typeface="Arial"/>
                <a:sym typeface="Arial"/>
              </a:rPr>
              <a:t>, sistema per la gestione di </a:t>
            </a:r>
            <a:r>
              <a:rPr lang="it-IT" dirty="0">
                <a:solidFill>
                  <a:srgbClr val="0B0080"/>
                </a:solidFill>
                <a:uFill>
                  <a:noFill/>
                </a:uFill>
                <a:latin typeface="Arial"/>
                <a:ea typeface="Arial"/>
                <a:cs typeface="Arial"/>
                <a:sym typeface="Arial"/>
                <a:hlinkClick r:id="rId2">
                  <a:extLst>
                    <a:ext uri="{A12FA001-AC4F-418D-AE19-62706E023703}">
                      <ahyp:hlinkClr xmlns:ahyp="http://schemas.microsoft.com/office/drawing/2018/hyperlinkcolor" val="tx"/>
                    </a:ext>
                  </a:extLst>
                </a:hlinkClick>
              </a:rPr>
              <a:t>basi di dati</a:t>
            </a:r>
            <a:r>
              <a:rPr lang="it-IT" dirty="0">
                <a:solidFill>
                  <a:srgbClr val="202122"/>
                </a:solidFill>
                <a:highlight>
                  <a:srgbClr val="FFFFFF"/>
                </a:highlight>
                <a:latin typeface="Arial"/>
                <a:ea typeface="Arial"/>
                <a:cs typeface="Arial"/>
                <a:sym typeface="Arial"/>
              </a:rPr>
              <a:t> relazionali) indica un </a:t>
            </a:r>
            <a:r>
              <a:rPr lang="it-IT" i="1" dirty="0">
                <a:solidFill>
                  <a:srgbClr val="0B008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database management system</a:t>
            </a:r>
            <a:r>
              <a:rPr lang="it-IT" dirty="0">
                <a:solidFill>
                  <a:srgbClr val="202122"/>
                </a:solidFill>
                <a:highlight>
                  <a:srgbClr val="FFFFFF"/>
                </a:highlight>
                <a:latin typeface="Arial"/>
                <a:ea typeface="Arial"/>
                <a:cs typeface="Arial"/>
                <a:sym typeface="Arial"/>
              </a:rPr>
              <a:t> basato sul </a:t>
            </a:r>
            <a:r>
              <a:rPr lang="it-IT" dirty="0">
                <a:solidFill>
                  <a:srgbClr val="0B0080"/>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modello relazionale</a:t>
            </a:r>
            <a:r>
              <a:rPr lang="it-IT" dirty="0">
                <a:solidFill>
                  <a:srgbClr val="202122"/>
                </a:solidFill>
                <a:highlight>
                  <a:srgbClr val="FFFFFF"/>
                </a:highlight>
                <a:latin typeface="Arial"/>
                <a:ea typeface="Arial"/>
                <a:cs typeface="Arial"/>
                <a:sym typeface="Arial"/>
              </a:rPr>
              <a:t>, introdotto da </a:t>
            </a:r>
            <a:r>
              <a:rPr lang="it-IT" dirty="0">
                <a:solidFill>
                  <a:srgbClr val="0B0080"/>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Edgar F. Codd</a:t>
            </a:r>
            <a:r>
              <a:rPr lang="it-IT" dirty="0">
                <a:solidFill>
                  <a:srgbClr val="202122"/>
                </a:solidFill>
                <a:highlight>
                  <a:srgbClr val="FFFFFF"/>
                </a:highlight>
                <a:latin typeface="Arial"/>
                <a:ea typeface="Arial"/>
                <a:cs typeface="Arial"/>
                <a:sym typeface="Arial"/>
              </a:rPr>
              <a:t>. </a:t>
            </a:r>
          </a:p>
          <a:p>
            <a:pPr algn="just">
              <a:spcBef>
                <a:spcPts val="1600"/>
              </a:spcBef>
            </a:pPr>
            <a:r>
              <a:rPr lang="it-IT" dirty="0">
                <a:solidFill>
                  <a:srgbClr val="202122"/>
                </a:solidFill>
                <a:highlight>
                  <a:srgbClr val="FFFFFF"/>
                </a:highlight>
                <a:latin typeface="Arial"/>
                <a:ea typeface="Arial"/>
                <a:cs typeface="Arial"/>
                <a:sym typeface="Arial"/>
              </a:rPr>
              <a:t>Oltre a questi, anche se meno diffusi a livello commerciale, altri sistemi di gestione di basi di dati che implementano </a:t>
            </a:r>
            <a:r>
              <a:rPr lang="it-IT" dirty="0">
                <a:solidFill>
                  <a:srgbClr val="0B0080"/>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modelli dei dati</a:t>
            </a:r>
            <a:r>
              <a:rPr lang="it-IT" dirty="0">
                <a:solidFill>
                  <a:srgbClr val="202122"/>
                </a:solidFill>
                <a:highlight>
                  <a:srgbClr val="FFFFFF"/>
                </a:highlight>
                <a:latin typeface="Arial"/>
                <a:ea typeface="Arial"/>
                <a:cs typeface="Arial"/>
                <a:sym typeface="Arial"/>
              </a:rPr>
              <a:t> alternativi a quello relazionale: </a:t>
            </a:r>
            <a:r>
              <a:rPr lang="it-IT" dirty="0">
                <a:solidFill>
                  <a:srgbClr val="0B0080"/>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gerarchico</a:t>
            </a:r>
            <a:r>
              <a:rPr lang="it-IT" dirty="0">
                <a:solidFill>
                  <a:srgbClr val="202122"/>
                </a:solidFill>
                <a:highlight>
                  <a:srgbClr val="FFFFFF"/>
                </a:highlight>
                <a:latin typeface="Arial"/>
                <a:ea typeface="Arial"/>
                <a:cs typeface="Arial"/>
                <a:sym typeface="Arial"/>
              </a:rPr>
              <a:t>, </a:t>
            </a:r>
            <a:r>
              <a:rPr lang="it-IT" dirty="0">
                <a:solidFill>
                  <a:srgbClr val="0B0080"/>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reticolare</a:t>
            </a:r>
            <a:r>
              <a:rPr lang="it-IT" dirty="0">
                <a:solidFill>
                  <a:srgbClr val="202122"/>
                </a:solidFill>
                <a:highlight>
                  <a:srgbClr val="FFFFFF"/>
                </a:highlight>
                <a:latin typeface="Arial"/>
                <a:ea typeface="Arial"/>
                <a:cs typeface="Arial"/>
                <a:sym typeface="Arial"/>
              </a:rPr>
              <a:t> e </a:t>
            </a:r>
            <a:r>
              <a:rPr lang="it-IT" dirty="0">
                <a:solidFill>
                  <a:srgbClr val="0B0080"/>
                </a:solidFill>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a oggetti</a:t>
            </a:r>
            <a:r>
              <a:rPr lang="it-IT" dirty="0">
                <a:solidFill>
                  <a:srgbClr val="202122"/>
                </a:solidFill>
                <a:highlight>
                  <a:srgbClr val="FFFFFF"/>
                </a:highlight>
                <a:latin typeface="Arial"/>
                <a:ea typeface="Arial"/>
                <a:cs typeface="Arial"/>
                <a:sym typeface="Arial"/>
              </a:rPr>
              <a:t>.</a:t>
            </a:r>
          </a:p>
        </p:txBody>
      </p:sp>
      <p:pic>
        <p:nvPicPr>
          <p:cNvPr id="4" name="Google Shape;730;p95">
            <a:extLst>
              <a:ext uri="{FF2B5EF4-FFF2-40B4-BE49-F238E27FC236}">
                <a16:creationId xmlns:a16="http://schemas.microsoft.com/office/drawing/2014/main" id="{FE33053E-1981-C159-4081-7EC17D648C6A}"/>
              </a:ext>
            </a:extLst>
          </p:cNvPr>
          <p:cNvPicPr preferRelativeResize="0"/>
          <p:nvPr/>
        </p:nvPicPr>
        <p:blipFill>
          <a:blip r:embed="rId10">
            <a:alphaModFix/>
          </a:blip>
          <a:stretch>
            <a:fillRect/>
          </a:stretch>
        </p:blipFill>
        <p:spPr>
          <a:xfrm>
            <a:off x="5712605" y="4477434"/>
            <a:ext cx="2400004" cy="1801297"/>
          </a:xfrm>
          <a:prstGeom prst="rect">
            <a:avLst/>
          </a:prstGeom>
          <a:noFill/>
          <a:ln>
            <a:noFill/>
          </a:ln>
        </p:spPr>
      </p:pic>
      <p:pic>
        <p:nvPicPr>
          <p:cNvPr id="5" name="Google Shape;731;p95">
            <a:extLst>
              <a:ext uri="{FF2B5EF4-FFF2-40B4-BE49-F238E27FC236}">
                <a16:creationId xmlns:a16="http://schemas.microsoft.com/office/drawing/2014/main" id="{CE6CB219-3A9E-3E6D-5790-F951A65D27B2}"/>
              </a:ext>
            </a:extLst>
          </p:cNvPr>
          <p:cNvPicPr preferRelativeResize="0"/>
          <p:nvPr/>
        </p:nvPicPr>
        <p:blipFill>
          <a:blip r:embed="rId11">
            <a:alphaModFix/>
          </a:blip>
          <a:stretch>
            <a:fillRect/>
          </a:stretch>
        </p:blipFill>
        <p:spPr>
          <a:xfrm>
            <a:off x="9084061" y="4647539"/>
            <a:ext cx="2400004" cy="1800315"/>
          </a:xfrm>
          <a:prstGeom prst="rect">
            <a:avLst/>
          </a:prstGeom>
          <a:noFill/>
          <a:ln>
            <a:noFill/>
          </a:ln>
        </p:spPr>
      </p:pic>
      <p:cxnSp>
        <p:nvCxnSpPr>
          <p:cNvPr id="6" name="Google Shape;732;p95">
            <a:extLst>
              <a:ext uri="{FF2B5EF4-FFF2-40B4-BE49-F238E27FC236}">
                <a16:creationId xmlns:a16="http://schemas.microsoft.com/office/drawing/2014/main" id="{C10FB261-DF40-3771-3B18-7E2B12EAFFA2}"/>
              </a:ext>
            </a:extLst>
          </p:cNvPr>
          <p:cNvCxnSpPr>
            <a:cxnSpLocks/>
            <a:stCxn id="8" idx="2"/>
            <a:endCxn id="4" idx="0"/>
          </p:cNvCxnSpPr>
          <p:nvPr/>
        </p:nvCxnSpPr>
        <p:spPr>
          <a:xfrm flipH="1">
            <a:off x="6912607" y="3062235"/>
            <a:ext cx="918094" cy="1415199"/>
          </a:xfrm>
          <a:prstGeom prst="straightConnector1">
            <a:avLst/>
          </a:prstGeom>
          <a:noFill/>
          <a:ln w="9525" cap="flat" cmpd="sng">
            <a:solidFill>
              <a:srgbClr val="0B5394"/>
            </a:solidFill>
            <a:prstDash val="solid"/>
            <a:round/>
            <a:headEnd type="none" w="med" len="med"/>
            <a:tailEnd type="stealth" w="med" len="med"/>
          </a:ln>
        </p:spPr>
      </p:cxnSp>
      <p:cxnSp>
        <p:nvCxnSpPr>
          <p:cNvPr id="7" name="Google Shape;733;p95">
            <a:extLst>
              <a:ext uri="{FF2B5EF4-FFF2-40B4-BE49-F238E27FC236}">
                <a16:creationId xmlns:a16="http://schemas.microsoft.com/office/drawing/2014/main" id="{CD4AC302-4B0A-B898-74F5-8E9F2FCB1849}"/>
              </a:ext>
            </a:extLst>
          </p:cNvPr>
          <p:cNvCxnSpPr>
            <a:cxnSpLocks/>
            <a:stCxn id="11" idx="2"/>
            <a:endCxn id="5" idx="0"/>
          </p:cNvCxnSpPr>
          <p:nvPr/>
        </p:nvCxnSpPr>
        <p:spPr>
          <a:xfrm>
            <a:off x="8987509" y="3053387"/>
            <a:ext cx="1296554" cy="1594152"/>
          </a:xfrm>
          <a:prstGeom prst="straightConnector1">
            <a:avLst/>
          </a:prstGeom>
          <a:noFill/>
          <a:ln w="9525" cap="flat" cmpd="sng">
            <a:solidFill>
              <a:srgbClr val="0B5394"/>
            </a:solidFill>
            <a:prstDash val="solid"/>
            <a:round/>
            <a:headEnd type="none" w="med" len="med"/>
            <a:tailEnd type="stealth" w="med" len="med"/>
          </a:ln>
        </p:spPr>
      </p:cxnSp>
      <p:sp>
        <p:nvSpPr>
          <p:cNvPr id="8" name="Rettangolo 7">
            <a:extLst>
              <a:ext uri="{FF2B5EF4-FFF2-40B4-BE49-F238E27FC236}">
                <a16:creationId xmlns:a16="http://schemas.microsoft.com/office/drawing/2014/main" id="{860EE815-4F61-B591-F013-E7443C553188}"/>
              </a:ext>
            </a:extLst>
          </p:cNvPr>
          <p:cNvSpPr/>
          <p:nvPr/>
        </p:nvSpPr>
        <p:spPr>
          <a:xfrm>
            <a:off x="7284515" y="2776511"/>
            <a:ext cx="1092371" cy="2857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tangolo 10">
            <a:extLst>
              <a:ext uri="{FF2B5EF4-FFF2-40B4-BE49-F238E27FC236}">
                <a16:creationId xmlns:a16="http://schemas.microsoft.com/office/drawing/2014/main" id="{C4E9689F-78BF-8558-38AD-5D8398A0017A}"/>
              </a:ext>
            </a:extLst>
          </p:cNvPr>
          <p:cNvSpPr/>
          <p:nvPr/>
        </p:nvSpPr>
        <p:spPr>
          <a:xfrm>
            <a:off x="8468940" y="2754590"/>
            <a:ext cx="1037138" cy="298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734;p95">
            <a:extLst>
              <a:ext uri="{FF2B5EF4-FFF2-40B4-BE49-F238E27FC236}">
                <a16:creationId xmlns:a16="http://schemas.microsoft.com/office/drawing/2014/main" id="{BBAED619-168C-7650-B5E9-5FF7A6AD06A9}"/>
              </a:ext>
            </a:extLst>
          </p:cNvPr>
          <p:cNvSpPr txBox="1"/>
          <p:nvPr/>
        </p:nvSpPr>
        <p:spPr>
          <a:xfrm>
            <a:off x="200268" y="3528921"/>
            <a:ext cx="5277200" cy="1354176"/>
          </a:xfrm>
          <a:prstGeom prst="rect">
            <a:avLst/>
          </a:prstGeom>
          <a:noFill/>
          <a:ln>
            <a:noFill/>
          </a:ln>
        </p:spPr>
        <p:txBody>
          <a:bodyPr spcFirstLastPara="1" wrap="square" lIns="121900" tIns="121900" rIns="121900" bIns="121900" anchor="t" anchorCtr="0">
            <a:spAutoFit/>
          </a:bodyPr>
          <a:lstStyle/>
          <a:p>
            <a:pPr algn="just"/>
            <a:r>
              <a:rPr lang="it" sz="2400" dirty="0">
                <a:latin typeface="Proxima Nova"/>
                <a:ea typeface="Proxima Nova"/>
                <a:cs typeface="Proxima Nova"/>
                <a:sym typeface="Proxima Nova"/>
              </a:rPr>
              <a:t>Tra i vari database di relazionali e DB ad oggetti PostgreSQL è quello con la più elevata diffusione</a:t>
            </a:r>
            <a:endParaRPr sz="2400" dirty="0">
              <a:latin typeface="Proxima Nova"/>
              <a:ea typeface="Proxima Nova"/>
              <a:cs typeface="Proxima Nova"/>
              <a:sym typeface="Proxima Nova"/>
            </a:endParaRPr>
          </a:p>
        </p:txBody>
      </p:sp>
      <p:pic>
        <p:nvPicPr>
          <p:cNvPr id="15" name="Google Shape;735;p95">
            <a:extLst>
              <a:ext uri="{FF2B5EF4-FFF2-40B4-BE49-F238E27FC236}">
                <a16:creationId xmlns:a16="http://schemas.microsoft.com/office/drawing/2014/main" id="{85C48038-703B-C800-64F2-E0EC0CB0DEDF}"/>
              </a:ext>
            </a:extLst>
          </p:cNvPr>
          <p:cNvPicPr preferRelativeResize="0"/>
          <p:nvPr/>
        </p:nvPicPr>
        <p:blipFill>
          <a:blip r:embed="rId12">
            <a:alphaModFix/>
          </a:blip>
          <a:stretch>
            <a:fillRect/>
          </a:stretch>
        </p:blipFill>
        <p:spPr>
          <a:xfrm>
            <a:off x="200268" y="5080000"/>
            <a:ext cx="3556000" cy="1778000"/>
          </a:xfrm>
          <a:prstGeom prst="rect">
            <a:avLst/>
          </a:prstGeom>
          <a:noFill/>
          <a:ln>
            <a:noFill/>
          </a:ln>
        </p:spPr>
      </p:pic>
      <p:sp>
        <p:nvSpPr>
          <p:cNvPr id="16" name="Rettangolo 15">
            <a:extLst>
              <a:ext uri="{FF2B5EF4-FFF2-40B4-BE49-F238E27FC236}">
                <a16:creationId xmlns:a16="http://schemas.microsoft.com/office/drawing/2014/main" id="{FFF90CDC-3929-1D48-4559-D5D4E45F756D}"/>
              </a:ext>
            </a:extLst>
          </p:cNvPr>
          <p:cNvSpPr/>
          <p:nvPr/>
        </p:nvSpPr>
        <p:spPr>
          <a:xfrm>
            <a:off x="10462244" y="3096430"/>
            <a:ext cx="1338828" cy="369332"/>
          </a:xfrm>
          <a:prstGeom prst="rect">
            <a:avLst/>
          </a:prstGeom>
        </p:spPr>
        <p:txBody>
          <a:bodyPr wrap="none">
            <a:spAutoFit/>
          </a:bodyPr>
          <a:lstStyle/>
          <a:p>
            <a:pPr algn="r">
              <a:spcBef>
                <a:spcPts val="1600"/>
              </a:spcBef>
              <a:spcAft>
                <a:spcPts val="1600"/>
              </a:spcAft>
            </a:pPr>
            <a:r>
              <a:rPr lang="it-IT" dirty="0">
                <a:solidFill>
                  <a:srgbClr val="202122"/>
                </a:solidFill>
                <a:highlight>
                  <a:srgbClr val="FFFFFF"/>
                </a:highlight>
                <a:latin typeface="Arial"/>
                <a:ea typeface="Arial"/>
                <a:cs typeface="Arial"/>
                <a:sym typeface="Arial"/>
              </a:rPr>
              <a:t>(</a:t>
            </a:r>
            <a:r>
              <a:rPr lang="it-IT" u="sng" dirty="0">
                <a:solidFill>
                  <a:schemeClr val="hlink"/>
                </a:solidFill>
                <a:highlight>
                  <a:srgbClr val="FFFFFF"/>
                </a:highlight>
                <a:latin typeface="Arial"/>
                <a:ea typeface="Arial"/>
                <a:cs typeface="Arial"/>
                <a:sym typeface="Arial"/>
                <a:hlinkClick r:id="rId13"/>
              </a:rPr>
              <a:t>Wikipedia</a:t>
            </a:r>
            <a:r>
              <a:rPr lang="it-IT" dirty="0">
                <a:solidFill>
                  <a:srgbClr val="202122"/>
                </a:solidFill>
                <a:highlight>
                  <a:srgbClr val="FFFFFF"/>
                </a:highlight>
                <a:latin typeface="Arial"/>
                <a:ea typeface="Arial"/>
                <a:cs typeface="Arial"/>
                <a:sym typeface="Arial"/>
              </a:rPr>
              <a:t>)</a:t>
            </a:r>
          </a:p>
        </p:txBody>
      </p:sp>
      <p:sp>
        <p:nvSpPr>
          <p:cNvPr id="13" name="Google Shape;748;p96">
            <a:extLst>
              <a:ext uri="{FF2B5EF4-FFF2-40B4-BE49-F238E27FC236}">
                <a16:creationId xmlns:a16="http://schemas.microsoft.com/office/drawing/2014/main" id="{0F7F497F-955A-7330-2425-AA797BF949E6}"/>
              </a:ext>
            </a:extLst>
          </p:cNvPr>
          <p:cNvSpPr/>
          <p:nvPr/>
        </p:nvSpPr>
        <p:spPr>
          <a:xfrm>
            <a:off x="5389015" y="3694857"/>
            <a:ext cx="6524161" cy="1166700"/>
          </a:xfrm>
          <a:prstGeom prst="roundRect">
            <a:avLst>
              <a:gd name="adj" fmla="val 16667"/>
            </a:avLst>
          </a:prstGeom>
          <a:solidFill>
            <a:schemeClr val="accent6"/>
          </a:solidFill>
          <a:ln w="9525" cap="flat" cmpd="sng">
            <a:solidFill>
              <a:schemeClr val="accent1"/>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it" b="1"/>
              <a:t>Nota per programmatore:</a:t>
            </a:r>
            <a:endParaRPr b="1"/>
          </a:p>
          <a:p>
            <a:pPr marL="0" lvl="0" indent="0" algn="l" rtl="0">
              <a:spcBef>
                <a:spcPts val="0"/>
              </a:spcBef>
              <a:spcAft>
                <a:spcPts val="0"/>
              </a:spcAft>
              <a:buNone/>
            </a:pPr>
            <a:r>
              <a:rPr lang="it"/>
              <a:t>in Python esistono diverse librerie che permettono l’accesso ai dati di un DB. Tra queste alcune convertono il db relazionale in classi python</a:t>
            </a:r>
            <a:endParaRPr/>
          </a:p>
        </p:txBody>
      </p:sp>
    </p:spTree>
    <p:extLst>
      <p:ext uri="{BB962C8B-B14F-4D97-AF65-F5344CB8AC3E}">
        <p14:creationId xmlns:p14="http://schemas.microsoft.com/office/powerpoint/2010/main" val="405132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B6ED3E-A053-3045-8F7E-DEC9DE4054DF}"/>
              </a:ext>
            </a:extLst>
          </p:cNvPr>
          <p:cNvSpPr>
            <a:spLocks noGrp="1"/>
          </p:cNvSpPr>
          <p:nvPr>
            <p:ph type="title"/>
          </p:nvPr>
        </p:nvSpPr>
        <p:spPr/>
        <p:txBody>
          <a:bodyPr/>
          <a:lstStyle/>
          <a:p>
            <a:r>
              <a:rPr lang="en-US" dirty="0" err="1"/>
              <a:t>Struttura</a:t>
            </a:r>
            <a:r>
              <a:rPr lang="en-US" dirty="0"/>
              <a:t> del Cloud</a:t>
            </a:r>
          </a:p>
        </p:txBody>
      </p:sp>
      <p:sp>
        <p:nvSpPr>
          <p:cNvPr id="3" name="Segnaposto testo 2">
            <a:extLst>
              <a:ext uri="{FF2B5EF4-FFF2-40B4-BE49-F238E27FC236}">
                <a16:creationId xmlns:a16="http://schemas.microsoft.com/office/drawing/2014/main" id="{0C6B4164-9A56-764A-A207-3DFD771A844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4924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it" dirty="0"/>
              <a:t>Struttura di un cloud</a:t>
            </a:r>
            <a:endParaRPr dirty="0"/>
          </a:p>
        </p:txBody>
      </p:sp>
      <p:pic>
        <p:nvPicPr>
          <p:cNvPr id="114" name="Google Shape;114;p21"/>
          <p:cNvPicPr preferRelativeResize="0"/>
          <p:nvPr/>
        </p:nvPicPr>
        <p:blipFill>
          <a:blip r:embed="rId3">
            <a:alphaModFix/>
          </a:blip>
          <a:stretch>
            <a:fillRect/>
          </a:stretch>
        </p:blipFill>
        <p:spPr>
          <a:xfrm>
            <a:off x="1012401" y="1539934"/>
            <a:ext cx="9057127" cy="5094633"/>
          </a:xfrm>
          <a:prstGeom prst="rect">
            <a:avLst/>
          </a:prstGeom>
          <a:noFill/>
          <a:ln>
            <a:noFill/>
          </a:ln>
        </p:spPr>
      </p:pic>
    </p:spTree>
  </p:cSld>
  <p:clrMapOvr>
    <a:masterClrMapping/>
  </p:clrMapOvr>
</p:sld>
</file>

<file path=ppt/theme/theme1.xml><?xml version="1.0" encoding="utf-8"?>
<a:theme xmlns:a="http://schemas.openxmlformats.org/drawingml/2006/main" name="DashVTI">
  <a:themeElements>
    <a:clrScheme name="AnalogousFromLightSeedRightStep">
      <a:dk1>
        <a:srgbClr val="000000"/>
      </a:dk1>
      <a:lt1>
        <a:srgbClr val="FFFFFF"/>
      </a:lt1>
      <a:dk2>
        <a:srgbClr val="2A301B"/>
      </a:dk2>
      <a:lt2>
        <a:srgbClr val="F0F1F3"/>
      </a:lt2>
      <a:accent1>
        <a:srgbClr val="AAA156"/>
      </a:accent1>
      <a:accent2>
        <a:srgbClr val="8CAC42"/>
      </a:accent2>
      <a:accent3>
        <a:srgbClr val="66B349"/>
      </a:accent3>
      <a:accent4>
        <a:srgbClr val="3FB750"/>
      </a:accent4>
      <a:accent5>
        <a:srgbClr val="45B482"/>
      </a:accent5>
      <a:accent6>
        <a:srgbClr val="43B0AD"/>
      </a:accent6>
      <a:hlink>
        <a:srgbClr val="6D75B0"/>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4291</Words>
  <Application>Microsoft Macintosh PowerPoint</Application>
  <PresentationFormat>Widescreen</PresentationFormat>
  <Paragraphs>529</Paragraphs>
  <Slides>79</Slides>
  <Notes>48</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79</vt:i4>
      </vt:variant>
    </vt:vector>
  </HeadingPairs>
  <TitlesOfParts>
    <vt:vector size="88" baseType="lpstr">
      <vt:lpstr>Arial</vt:lpstr>
      <vt:lpstr>Calibri</vt:lpstr>
      <vt:lpstr>Courier New</vt:lpstr>
      <vt:lpstr>Grandview Display</vt:lpstr>
      <vt:lpstr>Montserrat</vt:lpstr>
      <vt:lpstr>Proxima Nova</vt:lpstr>
      <vt:lpstr>Roboto</vt:lpstr>
      <vt:lpstr>Roboto Mono</vt:lpstr>
      <vt:lpstr>DashVTI</vt:lpstr>
      <vt:lpstr>Cloud Archive and  Computation</vt:lpstr>
      <vt:lpstr>Panoramica del corso</vt:lpstr>
      <vt:lpstr>Panoramica del Corso</vt:lpstr>
      <vt:lpstr>Tools</vt:lpstr>
      <vt:lpstr>Struttura</vt:lpstr>
      <vt:lpstr>Tipi di Cloud</vt:lpstr>
      <vt:lpstr>Tipi di Cloud</vt:lpstr>
      <vt:lpstr>Struttura del Cloud</vt:lpstr>
      <vt:lpstr>Struttura di un cloud</vt:lpstr>
      <vt:lpstr>Struttura di un cloud</vt:lpstr>
      <vt:lpstr>Struttura di un cloud</vt:lpstr>
      <vt:lpstr>Struttura di un cloud</vt:lpstr>
      <vt:lpstr>Componenti Principali</vt:lpstr>
      <vt:lpstr>Componenti Principali</vt:lpstr>
      <vt:lpstr>Componenti Principali</vt:lpstr>
      <vt:lpstr>Componenti Principali</vt:lpstr>
      <vt:lpstr>Componenti Principali</vt:lpstr>
      <vt:lpstr>Componenti Principali</vt:lpstr>
      <vt:lpstr>Componenti Principali</vt:lpstr>
      <vt:lpstr>Componenti Principali</vt:lpstr>
      <vt:lpstr>Componenti Principali</vt:lpstr>
      <vt:lpstr>Componenti Principali</vt:lpstr>
      <vt:lpstr>Componenti Principali</vt:lpstr>
      <vt:lpstr>Componenti Principali</vt:lpstr>
      <vt:lpstr>Componenti Principali</vt:lpstr>
      <vt:lpstr>Componenti Principali</vt:lpstr>
      <vt:lpstr>Dati e Metadati</vt:lpstr>
      <vt:lpstr>Definizione di Dato</vt:lpstr>
      <vt:lpstr>Definizione di Metadato</vt:lpstr>
      <vt:lpstr>Dato e Metadato in Planetologia</vt:lpstr>
      <vt:lpstr>Dato e Metadato in Planetologia</vt:lpstr>
      <vt:lpstr>Dato e Metadato in Planetologia</vt:lpstr>
      <vt:lpstr>Dato e Metadato in Planetologia</vt:lpstr>
      <vt:lpstr>Dato e Metadato in Planetologia</vt:lpstr>
      <vt:lpstr>Dato e Metadato in Planetologia</vt:lpstr>
      <vt:lpstr>Dato e Metadato in Planetologia</vt:lpstr>
      <vt:lpstr>Dati nel Cloud</vt:lpstr>
      <vt:lpstr>Dati nel Cloud</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 Differenza tra Object Storage e File Storage</vt:lpstr>
      <vt:lpstr>Calcolo nel Cloud</vt:lpstr>
      <vt:lpstr>Calcolo nel Cloud</vt:lpstr>
      <vt:lpstr>Calcolo nel Cloud</vt:lpstr>
      <vt:lpstr>Calcolo nel Cloud</vt:lpstr>
      <vt:lpstr>Calcolo nel Cloud</vt:lpstr>
      <vt:lpstr>Sistemi di archiviazione</vt:lpstr>
      <vt:lpstr>Sistemi di archiviazione</vt:lpstr>
      <vt:lpstr>Sistemi di archiviazione</vt:lpstr>
      <vt:lpstr>Esempio Archiviazione gerarchica</vt:lpstr>
      <vt:lpstr>Esempio Archiviazione gerarchica</vt:lpstr>
      <vt:lpstr>Quali dei due è più efficiente?</vt:lpstr>
      <vt:lpstr>Quali dei due è più efficiente?</vt:lpstr>
      <vt:lpstr>Quali dei due è più efficiente?</vt:lpstr>
      <vt:lpstr>Quali dei due è più efficiente?</vt:lpstr>
      <vt:lpstr>Quali dei due è più efficiente?</vt:lpstr>
      <vt:lpstr>Concetto di Data Preservation</vt:lpstr>
      <vt:lpstr>Concetto di Data Preservation</vt:lpstr>
      <vt:lpstr>Concetto di Data Preservation</vt:lpstr>
      <vt:lpstr>Concetto di Data Preservation</vt:lpstr>
      <vt:lpstr>Archiviazione Ibrida</vt:lpstr>
      <vt:lpstr>Database Relazionale</vt:lpstr>
      <vt:lpstr>Cos’è un Database relazionale</vt:lpstr>
      <vt:lpstr>Cos’è un Database relazionale</vt:lpstr>
      <vt:lpstr>Cos’è un Database relazionale</vt:lpstr>
      <vt:lpstr>Cos’è un Database relazionale</vt:lpstr>
      <vt:lpstr>Cos’è un Database relazionale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Archive and  Computation</dc:title>
  <dc:creator>Romolo Politi</dc:creator>
  <cp:lastModifiedBy>Romolo Politi</cp:lastModifiedBy>
  <cp:revision>7</cp:revision>
  <dcterms:created xsi:type="dcterms:W3CDTF">2022-03-27T08:27:59Z</dcterms:created>
  <dcterms:modified xsi:type="dcterms:W3CDTF">2022-05-06T17:41:46Z</dcterms:modified>
</cp:coreProperties>
</file>