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25" r:id="rId2"/>
    <p:sldId id="404" r:id="rId3"/>
    <p:sldId id="605" r:id="rId4"/>
    <p:sldId id="412" r:id="rId5"/>
    <p:sldId id="405" r:id="rId6"/>
    <p:sldId id="417" r:id="rId7"/>
    <p:sldId id="398" r:id="rId8"/>
    <p:sldId id="403" r:id="rId9"/>
    <p:sldId id="399" r:id="rId10"/>
    <p:sldId id="401" r:id="rId11"/>
    <p:sldId id="406" r:id="rId12"/>
    <p:sldId id="407" r:id="rId13"/>
    <p:sldId id="350" r:id="rId14"/>
    <p:sldId id="343" r:id="rId15"/>
    <p:sldId id="351" r:id="rId16"/>
    <p:sldId id="346" r:id="rId17"/>
    <p:sldId id="345" r:id="rId18"/>
    <p:sldId id="347" r:id="rId19"/>
    <p:sldId id="418" r:id="rId20"/>
    <p:sldId id="408" r:id="rId21"/>
    <p:sldId id="419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77"/>
    <p:restoredTop sz="94361"/>
  </p:normalViewPr>
  <p:slideViewPr>
    <p:cSldViewPr snapToGrid="0" snapToObjects="1">
      <p:cViewPr varScale="1">
        <p:scale>
          <a:sx n="108" d="100"/>
          <a:sy n="108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90" d="100"/>
          <a:sy n="90" d="100"/>
        </p:scale>
        <p:origin x="40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E60C202-8EB6-393E-E4FF-046C42FD69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C758EF6-64D3-C979-F41B-39AFE30D2C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2D464-DE4C-DE4C-9CCB-B3FC2086D4C2}" type="datetimeFigureOut">
              <a:rPr lang="fr-FR" smtClean="0"/>
              <a:t>09/09/2024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D0B018-DC6D-84DF-A61D-7193CBABA7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9E5937-4189-299E-550A-4761A2063A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BF2AC8-E841-B54D-B9FA-52F632795C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308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915F8F-47E4-AF4E-AD2C-6B18539D0794}" type="datetimeFigureOut">
              <a:rPr lang="fr-FR" smtClean="0"/>
              <a:t>09/09/2024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EB7BF-6490-0048-9439-8F5B4C9DE7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6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B2C844-89D5-A147-9906-2494FFFC7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5A508C-3FB0-D246-9948-D36D07709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971D0E-4C7D-1447-B8B1-BBB006BA1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0EBD4D-7C9B-6F4B-90E4-DCA54B4D35D8}" type="datetime1">
              <a:rPr lang="fr-FR" smtClean="0"/>
              <a:t>09/09/2024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C85B96-510B-0741-A5DD-CAA1B331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1B9932-9D76-034C-A007-10550237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017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6B2AD6-AC52-DE48-AE95-BF12AC5C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AFE0BC-A40E-4E4F-9A6A-24FC638C2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846476-6DD2-4140-82AA-5D7D684A7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3BBF-F7F1-A54F-ACF0-896CA452EAD8}" type="datetime1">
              <a:rPr lang="fr-FR" smtClean="0"/>
              <a:t>09/09/2024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BB41D6-7F83-364B-AE7E-296B3561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98209-6AB5-2A48-9422-90AA9778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374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54000CE-BF96-6740-BA3C-36E8B5C050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E9B0D8-69B3-2B4B-9E9D-B8CBE2500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E8F99A-2AF8-4F47-983F-E7B23E813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9D57-B0B5-5242-988F-CC444519B81C}" type="datetime1">
              <a:rPr lang="fr-FR" smtClean="0"/>
              <a:t>09/09/2024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BC6110-2C70-4442-8004-D4C56878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0A46A-9305-FA42-A6D8-D1E5C26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88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5E504E-DEA2-0046-81E8-85371F07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F125DE-1EE8-FB45-9551-725423F5F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E8BC32-25C9-5342-B9E9-DDAF67BE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07F50-4161-AC43-85E4-375E9A6727C9}" type="datetime1">
              <a:rPr lang="fr-FR" smtClean="0"/>
              <a:t>09/09/2024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CE1EB7-3E63-7C4E-8B7D-10F5D694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Département Management</a:t>
            </a: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32C9B3-3803-A746-AEE1-AF1366AF6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743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8D1A7D-D450-D24A-8A6A-00526B5D8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96CD1E-D457-D34E-8754-30989F085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549C92-909B-6A46-9317-41E9484CF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F0483-5DCD-6A43-AA4C-D463E7C40068}" type="datetime1">
              <a:rPr lang="fr-FR" smtClean="0"/>
              <a:t>09/09/2024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18F426B-E7ED-674F-B6F5-803CC5A2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Département Management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D6EC4-4950-984E-B607-1BD105A6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69CF16-BFAA-2240-9F93-ACA35586DE43}"/>
              </a:ext>
            </a:extLst>
          </p:cNvPr>
          <p:cNvSpPr/>
          <p:nvPr userDrawn="1"/>
        </p:nvSpPr>
        <p:spPr>
          <a:xfrm>
            <a:off x="11988272" y="0"/>
            <a:ext cx="2227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05DDE5-04D2-BF46-BF35-F8891370BFD0}"/>
              </a:ext>
            </a:extLst>
          </p:cNvPr>
          <p:cNvSpPr/>
          <p:nvPr userDrawn="1"/>
        </p:nvSpPr>
        <p:spPr>
          <a:xfrm>
            <a:off x="11839575" y="0"/>
            <a:ext cx="1486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6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B904E-237C-EA4D-A502-3ABFC956F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940CD-1423-B04F-A833-977603A113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10E15C-B828-724F-9A49-E38B2D979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1C8318-F3C9-2747-89CE-1E15753F8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E6DEE-AF57-4B44-BD04-1ECA6FDE8679}" type="datetime1">
              <a:rPr lang="fr-FR" smtClean="0"/>
              <a:t>09/09/2024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580707-A87A-0144-8A5C-F234130C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33A0548-8E80-CF41-B5F2-DEC6F9A8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2908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CFE56-DF15-7141-B482-1B35D7E3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BF2D9F-C888-8E42-ADA9-2DAFC659F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EB7C51-BFB5-5443-B525-19C0B9C73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1B7639-0F48-534C-A979-ED0120647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A06D543-F3F2-294F-9DF0-0086C616F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57D62-1766-0240-9B8A-C62A1D06D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29C40-9C2E-934A-9999-4EB6D78D8638}" type="datetime1">
              <a:rPr lang="fr-FR" smtClean="0"/>
              <a:t>09/09/2024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4B6BB5F-1C82-8A4A-8450-F22B600B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49FC7DE-15B4-DB49-9083-851852E1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46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5CD976-4A7F-C445-945C-F6A4A913A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2CA4EE3-A8B3-DC47-8671-5D9CA0B9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3B34-F69A-E146-AACF-865E786E872F}" type="datetime1">
              <a:rPr lang="fr-FR" smtClean="0"/>
              <a:t>09/09/2024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D725B31-5061-5346-94C9-4F1C5672A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DF2B8B4-BD6F-C640-9C5C-02E91A2D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6779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048BFAD-D6B2-CD44-A314-6EFCE8FC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61DC0-359A-444F-9A11-3D7F3A6A0DB8}" type="datetime1">
              <a:rPr lang="fr-FR" smtClean="0"/>
              <a:t>09/09/2024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31644EE-EB47-CA4D-86DE-B32D6B1A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F73E3B-947A-1C4D-A8C0-8F0AC614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649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814D9-0E16-0743-B1F6-947601769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A48451-97BB-FB4E-A743-49B4E1704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A7643A-92ED-7C48-936C-48EC2423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D343F3-95C7-984A-AA05-78F90A6CC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508B4-DCF6-144D-82E9-D4DC9CDF633F}" type="datetime1">
              <a:rPr lang="fr-FR" smtClean="0"/>
              <a:t>09/09/2024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84D933-889A-2946-8284-F84597A90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D6D080-ABEC-CA42-B190-789D14B9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394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692705-D4A5-2C42-B546-9737F092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69C3E56-31D3-5B4C-81FB-D8BCE8F0E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F739A7-1842-944F-90F2-23CC132DA7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8510C0-5AC6-E249-AFDA-738BC4F47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C7-E0AD-5441-B064-ED3C78DED307}" type="datetime1">
              <a:rPr lang="fr-FR" smtClean="0"/>
              <a:t>09/09/2024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27078E-116E-8244-AA1F-88229CB8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C88C80-2237-FA47-815C-93DB31EA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703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BA637B8-A979-0949-BCAC-C5F795814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5205A8-9A6C-C14A-A26D-461E8AF1D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18B4FB-9B27-C040-92E2-314330FB1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3AC5C-1328-A340-9A11-7569F444E016}" type="datetime1">
              <a:rPr lang="fr-FR" smtClean="0"/>
              <a:t>09/09/2024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A5B1E-51EF-7B4C-887A-D66A4DC74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Département Management 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433B81-9EE0-6E4C-8ED6-5E3C42743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FF347-1676-334F-9C0B-EAE235CF5A8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F72456-C13E-7A41-A1D6-D06905D53EA6}"/>
              </a:ext>
            </a:extLst>
          </p:cNvPr>
          <p:cNvSpPr/>
          <p:nvPr userDrawn="1"/>
        </p:nvSpPr>
        <p:spPr>
          <a:xfrm>
            <a:off x="11988272" y="0"/>
            <a:ext cx="22277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4B17F-6F88-714F-AAF7-604BF0785ED0}"/>
              </a:ext>
            </a:extLst>
          </p:cNvPr>
          <p:cNvSpPr/>
          <p:nvPr userDrawn="1"/>
        </p:nvSpPr>
        <p:spPr>
          <a:xfrm>
            <a:off x="11839575" y="0"/>
            <a:ext cx="148697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8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Tahoma" panose="020B060403050404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1419A-E660-D442-83EC-73F31F0E5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996" y="1672668"/>
            <a:ext cx="10515600" cy="2852737"/>
          </a:xfrm>
        </p:spPr>
        <p:txBody>
          <a:bodyPr anchor="ctr"/>
          <a:lstStyle/>
          <a:p>
            <a:pPr algn="ctr"/>
            <a:r>
              <a:rPr lang="fr-FR" dirty="0"/>
              <a:t>Culture économique et financière de l’ingénieur</a:t>
            </a: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13EC701-2D61-6E4E-82FE-1424A856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411B42-8552-9247-B25F-C9E78432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Département Management </a:t>
            </a:r>
          </a:p>
        </p:txBody>
      </p:sp>
    </p:spTree>
    <p:extLst>
      <p:ext uri="{BB962C8B-B14F-4D97-AF65-F5344CB8AC3E}">
        <p14:creationId xmlns:p14="http://schemas.microsoft.com/office/powerpoint/2010/main" val="2685292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7F5D5-67B9-DC4F-8CAD-AF45E74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074075"/>
            <a:ext cx="11069595" cy="5058891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sz="2400" b="1" dirty="0"/>
              <a:t>Les coûts</a:t>
            </a:r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sz="2200" b="1" dirty="0"/>
              <a:t>Coût  de revient </a:t>
            </a:r>
            <a:r>
              <a:rPr lang="fr-FR" sz="2200" dirty="0"/>
              <a:t>= somme des charges liées à un bien ou une prestation de service au stade final d’élaboration, frais de vente compris</a:t>
            </a:r>
          </a:p>
          <a:p>
            <a:pPr lvl="1" algn="just">
              <a:lnSpc>
                <a:spcPct val="100000"/>
              </a:lnSpc>
              <a:buClr>
                <a:srgbClr val="501428"/>
              </a:buClr>
              <a:buFont typeface="Police système Courant"/>
              <a:buChar char="-"/>
            </a:pPr>
            <a:endParaRPr lang="fr-FR" sz="2200" dirty="0"/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sz="2200" b="1" dirty="0"/>
              <a:t>CR entreprise de négoce = </a:t>
            </a:r>
            <a:r>
              <a:rPr lang="fr-FR" sz="2200" dirty="0"/>
              <a:t>Coût d’achat + coût de stockage des marchandises vendues + coût de distribution</a:t>
            </a:r>
          </a:p>
          <a:p>
            <a:pPr lvl="1" algn="just">
              <a:lnSpc>
                <a:spcPct val="100000"/>
              </a:lnSpc>
              <a:buClr>
                <a:srgbClr val="501428"/>
              </a:buClr>
              <a:buFont typeface="Police système Courant"/>
              <a:buChar char="-"/>
            </a:pPr>
            <a:endParaRPr lang="fr-FR" sz="2200" dirty="0"/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sz="2200" b="1" dirty="0"/>
              <a:t>CR </a:t>
            </a:r>
            <a:r>
              <a:rPr lang="fr-FR" sz="2200" b="1" dirty="0" err="1"/>
              <a:t>entrep</a:t>
            </a:r>
            <a:r>
              <a:rPr lang="fr-FR" sz="2200" b="1" dirty="0"/>
              <a:t> de production</a:t>
            </a:r>
            <a:r>
              <a:rPr lang="fr-FR" sz="2200" dirty="0"/>
              <a:t>= Coût de production des produits vendus + Coût de distribution</a:t>
            </a:r>
          </a:p>
          <a:p>
            <a:pPr lvl="1" algn="just">
              <a:lnSpc>
                <a:spcPct val="100000"/>
              </a:lnSpc>
              <a:buClr>
                <a:srgbClr val="501428"/>
              </a:buClr>
              <a:buFont typeface="Police système Courant"/>
              <a:buChar char="-"/>
            </a:pPr>
            <a:endParaRPr lang="fr-FR" sz="2200" dirty="0"/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sz="2200" b="1" dirty="0"/>
              <a:t>CR </a:t>
            </a:r>
            <a:r>
              <a:rPr lang="fr-FR" sz="2200" dirty="0"/>
              <a:t>service= somme de toutes les charges nécessaires à la réalisation de la prestation de service</a:t>
            </a:r>
          </a:p>
          <a:p>
            <a:pPr lvl="1" algn="just">
              <a:buClr>
                <a:srgbClr val="501428"/>
              </a:buClr>
              <a:buFont typeface="Police système Courant"/>
              <a:buChar char="-"/>
            </a:pPr>
            <a:endParaRPr lang="fr-FR" sz="2200" b="1" dirty="0"/>
          </a:p>
          <a:p>
            <a:pPr marL="342900" indent="-342900">
              <a:buFont typeface="+mj-lt"/>
              <a:buAutoNum type="arabicPeriod"/>
            </a:pPr>
            <a:endParaRPr lang="fr-FR" sz="2400" b="1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0FCE7-95C2-B549-B335-349B9FC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187DC-6F3F-9345-8DA1-3C2E6FE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48D015-A033-EC4A-B2F5-8B88DBE33EA0}"/>
              </a:ext>
            </a:extLst>
          </p:cNvPr>
          <p:cNvSpPr txBox="1">
            <a:spLocks/>
          </p:cNvSpPr>
          <p:nvPr/>
        </p:nvSpPr>
        <p:spPr>
          <a:xfrm>
            <a:off x="163271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Des éléments de définition en gestion</a:t>
            </a:r>
          </a:p>
        </p:txBody>
      </p:sp>
    </p:spTree>
    <p:extLst>
      <p:ext uri="{BB962C8B-B14F-4D97-AF65-F5344CB8AC3E}">
        <p14:creationId xmlns:p14="http://schemas.microsoft.com/office/powerpoint/2010/main" val="344383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7F5D5-67B9-DC4F-8CAD-AF45E74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297459"/>
            <a:ext cx="11069595" cy="4953439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fr-FR" sz="2000" b="1" dirty="0"/>
              <a:t>Les coûts</a:t>
            </a:r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sz="2000" b="1" dirty="0"/>
              <a:t>Coût d’achat </a:t>
            </a:r>
            <a:r>
              <a:rPr lang="fr-FR" sz="2000" dirty="0"/>
              <a:t>= toutes les charges lors de l’opération d’approvisionnement jusqu’à la mise en stock</a:t>
            </a:r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endParaRPr lang="fr-FR" sz="2000" dirty="0"/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sz="2000" b="1" dirty="0"/>
              <a:t>Coût de production </a:t>
            </a:r>
            <a:r>
              <a:rPr lang="fr-FR" sz="2000" dirty="0"/>
              <a:t>= coût d’achat des matières consommées + charges liées aux opérations de production (salaires , amortissements des investissements, des outils de production, services extérieurs achetés comme l’énergie, location matériel …..)</a:t>
            </a:r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endParaRPr lang="fr-FR" sz="2000" dirty="0"/>
          </a:p>
          <a:p>
            <a:pPr lvl="1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sz="2000" b="1" dirty="0"/>
              <a:t>Coût  de distribution </a:t>
            </a:r>
            <a:r>
              <a:rPr lang="fr-FR" sz="2000" dirty="0"/>
              <a:t>(ou de commercialisation) </a:t>
            </a:r>
          </a:p>
          <a:p>
            <a:pPr lvl="2" algn="just">
              <a:lnSpc>
                <a:spcPct val="150000"/>
              </a:lnSpc>
              <a:buClr>
                <a:srgbClr val="501428"/>
              </a:buClr>
              <a:buFont typeface="Police système Courant"/>
              <a:buChar char="-"/>
            </a:pPr>
            <a:r>
              <a:rPr lang="fr-FR" dirty="0"/>
              <a:t>Livraison , préparation des commandes, SAV, force de vente, pub….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fr-FR" sz="2000" b="1" dirty="0"/>
          </a:p>
          <a:p>
            <a:pPr marL="342900" indent="-342900">
              <a:buFont typeface="+mj-lt"/>
              <a:buAutoNum type="arabicPeriod" startAt="2"/>
            </a:pPr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0FCE7-95C2-B549-B335-349B9FC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187DC-6F3F-9345-8DA1-3C2E6FE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11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48D015-A033-EC4A-B2F5-8B88DBE33EA0}"/>
              </a:ext>
            </a:extLst>
          </p:cNvPr>
          <p:cNvSpPr txBox="1">
            <a:spLocks/>
          </p:cNvSpPr>
          <p:nvPr/>
        </p:nvSpPr>
        <p:spPr>
          <a:xfrm>
            <a:off x="148281" y="3651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Des éléments de définition en gestion</a:t>
            </a:r>
          </a:p>
        </p:txBody>
      </p:sp>
    </p:spTree>
    <p:extLst>
      <p:ext uri="{BB962C8B-B14F-4D97-AF65-F5344CB8AC3E}">
        <p14:creationId xmlns:p14="http://schemas.microsoft.com/office/powerpoint/2010/main" val="126717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7F5D5-67B9-DC4F-8CAD-AF45E74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198605"/>
            <a:ext cx="11069595" cy="552287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3"/>
            </a:pPr>
            <a:r>
              <a:rPr lang="fr-FR" sz="2400" b="1" dirty="0"/>
              <a:t>La typologie des charges pour calculer les coûts</a:t>
            </a:r>
          </a:p>
          <a:p>
            <a:pPr marL="457200" indent="-457200" algn="just">
              <a:buFont typeface="+mj-lt"/>
              <a:buAutoNum type="arabicPeriod" startAt="3"/>
            </a:pPr>
            <a:endParaRPr lang="fr-FR" sz="2400" b="1" dirty="0"/>
          </a:p>
          <a:p>
            <a:pPr lvl="1" algn="just">
              <a:lnSpc>
                <a:spcPct val="140000"/>
              </a:lnSpc>
              <a:buFont typeface="Police système Courant"/>
              <a:buChar char="-"/>
            </a:pPr>
            <a:r>
              <a:rPr lang="fr-FR" sz="2200" b="1" dirty="0"/>
              <a:t>Charges directes :</a:t>
            </a:r>
            <a:r>
              <a:rPr lang="fr-FR" sz="2200" dirty="0"/>
              <a:t>directement affectables à un produit, service, activité….</a:t>
            </a:r>
          </a:p>
          <a:p>
            <a:pPr lvl="1" algn="just">
              <a:lnSpc>
                <a:spcPct val="140000"/>
              </a:lnSpc>
              <a:buFont typeface="Police système Courant"/>
              <a:buChar char="-"/>
            </a:pPr>
            <a:endParaRPr lang="fr-FR" sz="2200" dirty="0"/>
          </a:p>
          <a:p>
            <a:pPr lvl="1" algn="just">
              <a:lnSpc>
                <a:spcPct val="140000"/>
              </a:lnSpc>
              <a:buFont typeface="Police système Courant"/>
              <a:buChar char="-"/>
            </a:pPr>
            <a:r>
              <a:rPr lang="fr-FR" sz="2200" b="1" dirty="0"/>
              <a:t>Charges indirectes</a:t>
            </a:r>
            <a:r>
              <a:rPr lang="fr-FR" sz="2200" dirty="0"/>
              <a:t>: non affectables directement à un produit, service…, réparties en fonction de clés de répartition</a:t>
            </a:r>
          </a:p>
          <a:p>
            <a:pPr lvl="1" algn="just">
              <a:lnSpc>
                <a:spcPct val="140000"/>
              </a:lnSpc>
              <a:buFont typeface="Police système Courant"/>
              <a:buChar char="-"/>
            </a:pPr>
            <a:endParaRPr lang="fr-FR" sz="2200" dirty="0"/>
          </a:p>
          <a:p>
            <a:pPr lvl="1" algn="just">
              <a:lnSpc>
                <a:spcPct val="140000"/>
              </a:lnSpc>
              <a:buFont typeface="Police système Courant"/>
              <a:buChar char="-"/>
            </a:pPr>
            <a:r>
              <a:rPr lang="fr-FR" sz="2200" b="1" i="1" dirty="0"/>
              <a:t>Charges fixes</a:t>
            </a:r>
            <a:r>
              <a:rPr lang="fr-FR" sz="2200" dirty="0"/>
              <a:t>: constantes pour un niveau d’activité donné</a:t>
            </a:r>
          </a:p>
          <a:p>
            <a:pPr lvl="1" algn="just">
              <a:lnSpc>
                <a:spcPct val="140000"/>
              </a:lnSpc>
              <a:buFont typeface="Police système Courant"/>
              <a:buChar char="-"/>
            </a:pPr>
            <a:endParaRPr lang="fr-FR" sz="2200" dirty="0"/>
          </a:p>
          <a:p>
            <a:pPr lvl="1" algn="just">
              <a:lnSpc>
                <a:spcPct val="140000"/>
              </a:lnSpc>
              <a:buFont typeface="Police système Courant"/>
              <a:buChar char="-"/>
            </a:pPr>
            <a:r>
              <a:rPr lang="fr-FR" sz="2200" b="1" i="1" dirty="0"/>
              <a:t>Charges variables</a:t>
            </a:r>
            <a:r>
              <a:rPr lang="fr-FR" sz="2200" dirty="0"/>
              <a:t>: « varient avec le volume d’activité sans qu’il y ait nécessairement une exacte proportionnalité entre la variation des charges et la variation de volume »</a:t>
            </a:r>
          </a:p>
          <a:p>
            <a:pPr lvl="2" algn="just">
              <a:buClr>
                <a:srgbClr val="501428"/>
              </a:buClr>
            </a:pPr>
            <a:endParaRPr lang="fr-FR" sz="2200" dirty="0"/>
          </a:p>
          <a:p>
            <a:pPr lvl="2" algn="just">
              <a:buClr>
                <a:srgbClr val="501428"/>
              </a:buClr>
            </a:pPr>
            <a:endParaRPr lang="fr-FR" sz="2200" dirty="0"/>
          </a:p>
          <a:p>
            <a:pPr marL="342900" indent="-342900" algn="just">
              <a:buFont typeface="+mj-lt"/>
              <a:buAutoNum type="arabicPeriod" startAt="3"/>
            </a:pP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0FCE7-95C2-B549-B335-349B9FC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187DC-6F3F-9345-8DA1-3C2E6FE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12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48D015-A033-EC4A-B2F5-8B88DBE33EA0}"/>
              </a:ext>
            </a:extLst>
          </p:cNvPr>
          <p:cNvSpPr txBox="1">
            <a:spLocks/>
          </p:cNvSpPr>
          <p:nvPr/>
        </p:nvSpPr>
        <p:spPr>
          <a:xfrm>
            <a:off x="160638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Des éléments de définition en gestion</a:t>
            </a:r>
          </a:p>
        </p:txBody>
      </p:sp>
    </p:spTree>
    <p:extLst>
      <p:ext uri="{BB962C8B-B14F-4D97-AF65-F5344CB8AC3E}">
        <p14:creationId xmlns:p14="http://schemas.microsoft.com/office/powerpoint/2010/main" val="522200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7F5D5-67B9-DC4F-8CAD-AF45E74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198605"/>
            <a:ext cx="11069595" cy="5522870"/>
          </a:xfrm>
        </p:spPr>
        <p:txBody>
          <a:bodyPr>
            <a:no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fr-FR" sz="2600" b="1" dirty="0"/>
              <a:t>Calcul de coûts complets </a:t>
            </a:r>
            <a:endParaRPr lang="fr-FR" sz="1800" dirty="0">
              <a:highlight>
                <a:srgbClr val="FFFF00"/>
              </a:highlight>
            </a:endParaRPr>
          </a:p>
          <a:p>
            <a:pPr lvl="2">
              <a:lnSpc>
                <a:spcPct val="140000"/>
              </a:lnSpc>
              <a:buFont typeface="Police système Courant"/>
              <a:buChar char="-"/>
            </a:pPr>
            <a:r>
              <a:rPr lang="fr-FR" sz="2200" dirty="0"/>
              <a:t>On prend en compte l’ensemble des charges directes liées au produit (ou service) ainsi que les charges indirectes affectées par des clés de répartition</a:t>
            </a:r>
          </a:p>
          <a:p>
            <a:pPr marL="514350" indent="-514350">
              <a:lnSpc>
                <a:spcPct val="140000"/>
              </a:lnSpc>
              <a:buFont typeface="+mj-lt"/>
              <a:buAutoNum type="arabicPeriod"/>
            </a:pPr>
            <a:r>
              <a:rPr lang="fr-FR" sz="2600" b="1" dirty="0"/>
              <a:t>Le Direct </a:t>
            </a:r>
            <a:r>
              <a:rPr lang="fr-FR" sz="2600" b="1" dirty="0" err="1"/>
              <a:t>costing</a:t>
            </a:r>
            <a:endParaRPr lang="fr-FR" sz="2600" b="1" dirty="0"/>
          </a:p>
          <a:p>
            <a:pPr lvl="2">
              <a:lnSpc>
                <a:spcPct val="140000"/>
              </a:lnSpc>
              <a:buFont typeface="Police système Courant"/>
              <a:buChar char="-"/>
            </a:pPr>
            <a:r>
              <a:rPr lang="fr-FR" dirty="0"/>
              <a:t>Quels sont les coûts utiles à la prise de décision pour le manager, sur quels types de coûts peut-il agir ?</a:t>
            </a:r>
          </a:p>
          <a:p>
            <a:pPr lvl="2">
              <a:lnSpc>
                <a:spcPct val="140000"/>
              </a:lnSpc>
              <a:buFont typeface="Police système Courant"/>
              <a:buChar char="-"/>
            </a:pPr>
            <a:r>
              <a:rPr lang="fr-FR" dirty="0"/>
              <a:t>Des coûts variables en fonction de l’activité</a:t>
            </a:r>
          </a:p>
          <a:p>
            <a:pPr lvl="2">
              <a:lnSpc>
                <a:spcPct val="140000"/>
              </a:lnSpc>
              <a:buFont typeface="Police système Courant"/>
              <a:buChar char="-"/>
            </a:pPr>
            <a:r>
              <a:rPr lang="fr-FR" dirty="0"/>
              <a:t>Calculer la marge sur coûts variables et s’assurer qu’elle couvre les coûts fixes</a:t>
            </a:r>
          </a:p>
          <a:p>
            <a:pPr lvl="2">
              <a:lnSpc>
                <a:spcPct val="140000"/>
              </a:lnSpc>
              <a:buFont typeface="Police système Courant"/>
              <a:buChar char="-"/>
            </a:pPr>
            <a:r>
              <a:rPr lang="fr-FR" dirty="0"/>
              <a:t>Si plusieurs produits et ou services, l’ensemble des marges doit couvrir les coûts fixes</a:t>
            </a:r>
            <a:endParaRPr lang="fr-FR" sz="2200" dirty="0"/>
          </a:p>
          <a:p>
            <a:pPr marL="457200" indent="-457200">
              <a:buFont typeface="+mj-lt"/>
              <a:buAutoNum type="arabicPeriod" startAt="3"/>
            </a:pPr>
            <a:endParaRPr lang="fr-FR" sz="2200" b="1" dirty="0"/>
          </a:p>
          <a:p>
            <a:pPr lvl="1">
              <a:lnSpc>
                <a:spcPct val="140000"/>
              </a:lnSpc>
              <a:buFont typeface="Police système Courant"/>
              <a:buChar char="-"/>
            </a:pPr>
            <a:endParaRPr lang="fr-FR" sz="2200" b="1" dirty="0"/>
          </a:p>
          <a:p>
            <a:pPr lvl="2" algn="just">
              <a:buClr>
                <a:srgbClr val="501428"/>
              </a:buClr>
            </a:pPr>
            <a:endParaRPr lang="fr-FR" sz="2200" dirty="0"/>
          </a:p>
          <a:p>
            <a:pPr lvl="2" algn="just">
              <a:buClr>
                <a:srgbClr val="501428"/>
              </a:buClr>
            </a:pPr>
            <a:endParaRPr lang="fr-FR" sz="2200" dirty="0"/>
          </a:p>
          <a:p>
            <a:pPr marL="342900" indent="-342900">
              <a:buFont typeface="+mj-lt"/>
              <a:buAutoNum type="arabicPeriod" startAt="3"/>
            </a:pP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0FCE7-95C2-B549-B335-349B9FC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187DC-6F3F-9345-8DA1-3C2E6FE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13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48D015-A033-EC4A-B2F5-8B88DBE33EA0}"/>
              </a:ext>
            </a:extLst>
          </p:cNvPr>
          <p:cNvSpPr txBox="1">
            <a:spLocks/>
          </p:cNvSpPr>
          <p:nvPr/>
        </p:nvSpPr>
        <p:spPr>
          <a:xfrm>
            <a:off x="160638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METHODES DE CALCUL DE COÛTS</a:t>
            </a:r>
          </a:p>
        </p:txBody>
      </p:sp>
    </p:spTree>
    <p:extLst>
      <p:ext uri="{BB962C8B-B14F-4D97-AF65-F5344CB8AC3E}">
        <p14:creationId xmlns:p14="http://schemas.microsoft.com/office/powerpoint/2010/main" val="701843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EBE916F-9669-1744-885E-CB1D58B4DBA1}"/>
              </a:ext>
            </a:extLst>
          </p:cNvPr>
          <p:cNvSpPr txBox="1"/>
          <p:nvPr/>
        </p:nvSpPr>
        <p:spPr>
          <a:xfrm>
            <a:off x="2442754" y="49246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8E91642B-DD34-5842-A3FA-03CC13B37F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519567"/>
              </p:ext>
            </p:extLst>
          </p:nvPr>
        </p:nvGraphicFramePr>
        <p:xfrm>
          <a:off x="1517822" y="1686544"/>
          <a:ext cx="9034848" cy="4482899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316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70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7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403">
                <a:tc>
                  <a:txBody>
                    <a:bodyPr/>
                    <a:lstStyle/>
                    <a:p>
                      <a:pPr algn="ctr"/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Total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PA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PB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PC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03"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CA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1</a:t>
                      </a:r>
                      <a:r>
                        <a:rPr lang="fr-FR" sz="1800" b="1" baseline="0">
                          <a:solidFill>
                            <a:srgbClr val="56162C"/>
                          </a:solidFill>
                        </a:rPr>
                        <a:t> 127 500</a:t>
                      </a:r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692 500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187 500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247 500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91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Coût var. MP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  77 500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 49 000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10 000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18 500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87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Chges</a:t>
                      </a:r>
                      <a:r>
                        <a:rPr lang="fr-FR" sz="1800" baseline="0">
                          <a:solidFill>
                            <a:srgbClr val="56162C"/>
                          </a:solidFill>
                        </a:rPr>
                        <a:t> var. </a:t>
                      </a:r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de prod.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365 250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230</a:t>
                      </a:r>
                      <a:r>
                        <a:rPr lang="fr-FR" sz="1800" baseline="0">
                          <a:solidFill>
                            <a:srgbClr val="56162C"/>
                          </a:solidFill>
                        </a:rPr>
                        <a:t> 000</a:t>
                      </a:r>
                      <a:endParaRPr lang="fr-FR" sz="1800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61 500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73 750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91"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Coût</a:t>
                      </a:r>
                      <a:r>
                        <a:rPr lang="fr-FR" sz="1800" b="1" i="1" baseline="0">
                          <a:solidFill>
                            <a:srgbClr val="56162C"/>
                          </a:solidFill>
                        </a:rPr>
                        <a:t> var. de Prod</a:t>
                      </a:r>
                      <a:endParaRPr lang="fr-FR" sz="1800" b="1" i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442 750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279 000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71 500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92 250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891"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Coût</a:t>
                      </a:r>
                      <a:r>
                        <a:rPr lang="fr-FR" sz="1800" baseline="0">
                          <a:solidFill>
                            <a:srgbClr val="56162C"/>
                          </a:solidFill>
                        </a:rPr>
                        <a:t> var. de distrib.</a:t>
                      </a:r>
                      <a:endParaRPr lang="fr-FR" sz="1800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 42 500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   8 500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19 000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>
                          <a:solidFill>
                            <a:srgbClr val="56162C"/>
                          </a:solidFill>
                        </a:rPr>
                        <a:t>  15 000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497"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Coût</a:t>
                      </a:r>
                      <a:r>
                        <a:rPr lang="fr-FR" sz="1800" b="1" i="1" baseline="0">
                          <a:solidFill>
                            <a:srgbClr val="56162C"/>
                          </a:solidFill>
                        </a:rPr>
                        <a:t> var. Total</a:t>
                      </a:r>
                      <a:endParaRPr lang="fr-FR" sz="1800" b="1" i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 baseline="0">
                          <a:solidFill>
                            <a:srgbClr val="56162C"/>
                          </a:solidFill>
                        </a:rPr>
                        <a:t> 485 250</a:t>
                      </a:r>
                      <a:endParaRPr lang="fr-FR" sz="1800" b="1" i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 287 500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90 500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i="1">
                          <a:solidFill>
                            <a:srgbClr val="56162C"/>
                          </a:solidFill>
                        </a:rPr>
                        <a:t>107 250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2506"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MARGE/CV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642 250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 405 000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  97 000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140 250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fr-FR" sz="1800" b="1" err="1">
                          <a:solidFill>
                            <a:srgbClr val="56162C"/>
                          </a:solidFill>
                        </a:rPr>
                        <a:t>Tx</a:t>
                      </a:r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 de marge/CV</a:t>
                      </a:r>
                    </a:p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Marge /CA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57%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58%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52%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57%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CF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341 250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42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42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4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168"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RESULTAT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>
                          <a:solidFill>
                            <a:srgbClr val="56162C"/>
                          </a:solidFill>
                        </a:rPr>
                        <a:t>301 000</a:t>
                      </a: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42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428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800" b="1">
                        <a:solidFill>
                          <a:srgbClr val="56162C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56162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0142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4133A2C4-D2F6-D941-9D62-6A1F56F1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14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886D62F0-E43E-F94A-999F-27CFDE21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F5DAEACD-9636-6849-BDE3-26CB7AE24A49}"/>
              </a:ext>
            </a:extLst>
          </p:cNvPr>
          <p:cNvSpPr txBox="1">
            <a:spLocks/>
          </p:cNvSpPr>
          <p:nvPr/>
        </p:nvSpPr>
        <p:spPr>
          <a:xfrm>
            <a:off x="172995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Direct </a:t>
            </a:r>
            <a:r>
              <a:rPr lang="fr-FR" sz="2800" dirty="0" err="1">
                <a:solidFill>
                  <a:schemeClr val="bg1"/>
                </a:solidFill>
              </a:rPr>
              <a:t>Costing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3452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7F5D5-67B9-DC4F-8CAD-AF45E74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198605"/>
            <a:ext cx="11069595" cy="55228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fr-FR" sz="2400" b="1" dirty="0"/>
          </a:p>
          <a:p>
            <a:pPr lvl="1">
              <a:buFont typeface="Police système Courant"/>
              <a:buChar char="-"/>
            </a:pPr>
            <a:r>
              <a:rPr lang="fr-FR" sz="2200" dirty="0"/>
              <a:t>Niveau des ventes à partir duquel on fait des bénéfices</a:t>
            </a:r>
          </a:p>
          <a:p>
            <a:pPr lvl="1">
              <a:buFont typeface="Police système Courant"/>
              <a:buChar char="-"/>
            </a:pPr>
            <a:endParaRPr lang="fr-FR" sz="2200" dirty="0"/>
          </a:p>
          <a:p>
            <a:pPr lvl="1">
              <a:buFont typeface="Police système Courant"/>
              <a:buChar char="-"/>
            </a:pPr>
            <a:r>
              <a:rPr lang="fr-FR" sz="2200" dirty="0"/>
              <a:t>Permet de déterminer le CA minimum à réaliser pour être à l’équilibre</a:t>
            </a:r>
          </a:p>
          <a:p>
            <a:pPr lvl="1">
              <a:buFont typeface="Police système Courant"/>
              <a:buChar char="-"/>
            </a:pPr>
            <a:endParaRPr lang="fr-FR" sz="2200" dirty="0"/>
          </a:p>
          <a:p>
            <a:pPr lvl="1">
              <a:buFont typeface="Police système Courant"/>
              <a:buChar char="-"/>
            </a:pPr>
            <a:r>
              <a:rPr lang="fr-FR" sz="2200" dirty="0"/>
              <a:t>Il peut permettre de fixer un objectif de vente</a:t>
            </a:r>
          </a:p>
          <a:p>
            <a:pPr lvl="1">
              <a:buFont typeface="Police système Courant"/>
              <a:buChar char="-"/>
            </a:pPr>
            <a:endParaRPr lang="fr-FR" sz="2200" dirty="0"/>
          </a:p>
          <a:p>
            <a:pPr lvl="1">
              <a:buFont typeface="Police système Courant"/>
              <a:buChar char="-"/>
            </a:pPr>
            <a:r>
              <a:rPr lang="fr-FR" sz="2200" dirty="0"/>
              <a:t>Des éléments à considérer</a:t>
            </a:r>
          </a:p>
          <a:p>
            <a:pPr lvl="2">
              <a:buFont typeface="Police système Courant"/>
              <a:buChar char="-"/>
            </a:pPr>
            <a:r>
              <a:rPr lang="fr-FR" sz="1800" dirty="0"/>
              <a:t>Raisonnement à CT</a:t>
            </a:r>
          </a:p>
          <a:p>
            <a:pPr lvl="2">
              <a:buFont typeface="Police système Courant"/>
              <a:buChar char="-"/>
            </a:pPr>
            <a:r>
              <a:rPr lang="fr-FR" sz="1800" dirty="0"/>
              <a:t>Des prix relativement stables sur la période envisagée</a:t>
            </a:r>
          </a:p>
          <a:p>
            <a:pPr marL="457200" indent="-457200">
              <a:buFont typeface="+mj-lt"/>
              <a:buAutoNum type="arabicPeriod" startAt="4"/>
            </a:pPr>
            <a:endParaRPr lang="fr-FR" sz="2200" dirty="0"/>
          </a:p>
          <a:p>
            <a:pPr lvl="1">
              <a:lnSpc>
                <a:spcPct val="140000"/>
              </a:lnSpc>
              <a:buFont typeface="Police système Courant"/>
              <a:buChar char="-"/>
            </a:pPr>
            <a:endParaRPr lang="fr-FR" sz="2200" b="1" dirty="0"/>
          </a:p>
          <a:p>
            <a:pPr lvl="2" algn="just">
              <a:buClr>
                <a:srgbClr val="501428"/>
              </a:buClr>
            </a:pPr>
            <a:endParaRPr lang="fr-FR" sz="2200" dirty="0"/>
          </a:p>
          <a:p>
            <a:pPr lvl="2" algn="just">
              <a:buClr>
                <a:srgbClr val="501428"/>
              </a:buClr>
            </a:pPr>
            <a:endParaRPr lang="fr-FR" sz="2200" dirty="0"/>
          </a:p>
          <a:p>
            <a:pPr marL="342900" indent="-342900">
              <a:buFont typeface="+mj-lt"/>
              <a:buAutoNum type="arabicPeriod" startAt="4"/>
            </a:pPr>
            <a:endParaRPr lang="fr-FR" sz="2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0FCE7-95C2-B549-B335-349B9FC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- Christine Doutriaux  Longo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187DC-6F3F-9345-8DA1-3C2E6FE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15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48D015-A033-EC4A-B2F5-8B88DBE33EA0}"/>
              </a:ext>
            </a:extLst>
          </p:cNvPr>
          <p:cNvSpPr txBox="1">
            <a:spLocks/>
          </p:cNvSpPr>
          <p:nvPr/>
        </p:nvSpPr>
        <p:spPr>
          <a:xfrm>
            <a:off x="284205" y="136525"/>
            <a:ext cx="11417644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LE SEUIL DE RENTABILITE</a:t>
            </a:r>
          </a:p>
        </p:txBody>
      </p:sp>
    </p:spTree>
    <p:extLst>
      <p:ext uri="{BB962C8B-B14F-4D97-AF65-F5344CB8AC3E}">
        <p14:creationId xmlns:p14="http://schemas.microsoft.com/office/powerpoint/2010/main" val="294866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8AA9BB-8EF7-C147-80B2-68F8088F55EE}"/>
              </a:ext>
            </a:extLst>
          </p:cNvPr>
          <p:cNvSpPr/>
          <p:nvPr/>
        </p:nvSpPr>
        <p:spPr>
          <a:xfrm>
            <a:off x="160638" y="1161535"/>
            <a:ext cx="11701848" cy="412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endParaRPr lang="fr-FR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r>
              <a:rPr lang="fr-FR" sz="2200" dirty="0">
                <a:solidFill>
                  <a:srgbClr val="000000"/>
                </a:solidFill>
                <a:latin typeface="Calibri" pitchFamily="34" charset="0"/>
              </a:rPr>
              <a:t>Marge sur coûts variables  :    MCV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endParaRPr lang="fr-FR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r>
              <a:rPr lang="fr-FR" sz="2200" dirty="0">
                <a:solidFill>
                  <a:srgbClr val="000000"/>
                </a:solidFill>
                <a:latin typeface="Calibri" pitchFamily="34" charset="0"/>
              </a:rPr>
              <a:t>Taux de marge sur CV :     MCV/CA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tabLst>
                <a:tab pos="1146175" algn="l"/>
              </a:tabLst>
            </a:pPr>
            <a:endParaRPr lang="fr-FR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r>
              <a:rPr lang="fr-FR" sz="2200" dirty="0">
                <a:solidFill>
                  <a:srgbClr val="000000"/>
                </a:solidFill>
                <a:latin typeface="Calibri" pitchFamily="34" charset="0"/>
              </a:rPr>
              <a:t>Le CA au seuil de rentabilité est tel que: ( (taux de MCV) x (</a:t>
            </a:r>
            <a:r>
              <a:rPr lang="fr-FR" sz="2200" dirty="0">
                <a:solidFill>
                  <a:srgbClr val="FF0000"/>
                </a:solidFill>
                <a:latin typeface="Calibri" pitchFamily="34" charset="0"/>
              </a:rPr>
              <a:t>CA </a:t>
            </a:r>
            <a:r>
              <a:rPr lang="fr-FR" sz="1600" dirty="0">
                <a:solidFill>
                  <a:srgbClr val="FF0000"/>
                </a:solidFill>
                <a:latin typeface="Calibri" pitchFamily="34" charset="0"/>
              </a:rPr>
              <a:t>seuil de </a:t>
            </a:r>
            <a:r>
              <a:rPr lang="fr-FR" sz="1600" dirty="0" err="1">
                <a:solidFill>
                  <a:srgbClr val="FF0000"/>
                </a:solidFill>
                <a:latin typeface="Calibri" pitchFamily="34" charset="0"/>
              </a:rPr>
              <a:t>rentab</a:t>
            </a:r>
            <a:r>
              <a:rPr lang="fr-FR" sz="2200" dirty="0">
                <a:solidFill>
                  <a:srgbClr val="000000"/>
                </a:solidFill>
                <a:latin typeface="Calibri" pitchFamily="34" charset="0"/>
              </a:rPr>
              <a:t>) ) = CF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endParaRPr lang="fr-FR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r>
              <a:rPr lang="fr-FR" sz="2200" dirty="0">
                <a:solidFill>
                  <a:srgbClr val="000000"/>
                </a:solidFill>
                <a:latin typeface="Calibri" pitchFamily="34" charset="0"/>
              </a:rPr>
              <a:t>Seuil de rentabilité = CF / Taux de marge sur CV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endParaRPr lang="fr-FR" sz="2200" dirty="0">
              <a:solidFill>
                <a:srgbClr val="000000"/>
              </a:solidFill>
              <a:latin typeface="Calibri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r>
              <a:rPr lang="fr-FR" sz="2200" dirty="0">
                <a:solidFill>
                  <a:srgbClr val="000000"/>
                </a:solidFill>
                <a:latin typeface="Calibri" pitchFamily="34" charset="0"/>
              </a:rPr>
              <a:t>Nécessité de connaître le niveau de CF et le taux de MCV</a:t>
            </a:r>
          </a:p>
          <a:p>
            <a:pPr marL="1146175" indent="-1146175">
              <a:lnSpc>
                <a:spcPct val="90000"/>
              </a:lnSpc>
              <a:spcBef>
                <a:spcPct val="20000"/>
              </a:spcBef>
              <a:buFont typeface="Police système Courant"/>
              <a:buChar char="-"/>
              <a:tabLst>
                <a:tab pos="1146175" algn="l"/>
              </a:tabLst>
            </a:pPr>
            <a:endParaRPr lang="fr-FR" sz="2200" dirty="0">
              <a:solidFill>
                <a:srgbClr val="501428"/>
              </a:solidFill>
              <a:latin typeface="Calibri" pitchFamily="34" charset="0"/>
            </a:endParaRP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1DDF753-2EAF-A146-B368-5E7740A0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16</a:t>
            </a:fld>
            <a:endParaRPr lang="fr-FR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DB89B6A3-5570-E642-98F3-D8E30082D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- Christine Doutriaux  Longo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F685868A-C27B-0A40-A93F-3C1C739097B3}"/>
              </a:ext>
            </a:extLst>
          </p:cNvPr>
          <p:cNvSpPr txBox="1">
            <a:spLocks/>
          </p:cNvSpPr>
          <p:nvPr/>
        </p:nvSpPr>
        <p:spPr>
          <a:xfrm>
            <a:off x="160638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 SEUIL DE RENTABILITE - CALCUL</a:t>
            </a:r>
          </a:p>
        </p:txBody>
      </p:sp>
    </p:spTree>
    <p:extLst>
      <p:ext uri="{BB962C8B-B14F-4D97-AF65-F5344CB8AC3E}">
        <p14:creationId xmlns:p14="http://schemas.microsoft.com/office/powerpoint/2010/main" val="4166914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534692-4A89-174B-8263-DA09390467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0435" y="850692"/>
            <a:ext cx="7332328" cy="5865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fr-FR" sz="2200" dirty="0">
              <a:latin typeface="Calibri" pitchFamily="34" charset="0"/>
            </a:endParaRPr>
          </a:p>
          <a:p>
            <a:pPr marL="0" indent="0" algn="l">
              <a:buNone/>
            </a:pPr>
            <a:r>
              <a:rPr lang="fr-FR" sz="2200" dirty="0">
                <a:latin typeface="Calibri" pitchFamily="34" charset="0"/>
              </a:rPr>
              <a:t>Questions sur décisions de gestion:</a:t>
            </a:r>
          </a:p>
          <a:p>
            <a:pPr marL="0" indent="0" algn="l">
              <a:buNone/>
            </a:pPr>
            <a:endParaRPr lang="fr-FR" sz="2200" dirty="0">
              <a:latin typeface="Calibri" pitchFamily="34" charset="0"/>
            </a:endParaRPr>
          </a:p>
          <a:p>
            <a:pPr lvl="1" algn="l">
              <a:buFont typeface="Calibri" pitchFamily="34" charset="0"/>
              <a:buChar char="­"/>
            </a:pPr>
            <a:r>
              <a:rPr lang="fr-FR" sz="2200" dirty="0">
                <a:latin typeface="Calibri" pitchFamily="34" charset="0"/>
                <a:sym typeface="Wingdings" pitchFamily="2" charset="2"/>
              </a:rPr>
              <a:t>Impact sur la rentabilité d’une modification des CF, des CV, du prix de vente ?</a:t>
            </a:r>
          </a:p>
          <a:p>
            <a:pPr lvl="1" algn="l">
              <a:buFont typeface="Calibri" pitchFamily="34" charset="0"/>
              <a:buChar char="­"/>
            </a:pPr>
            <a:endParaRPr lang="fr-FR" sz="2200" dirty="0">
              <a:latin typeface="Calibri" pitchFamily="34" charset="0"/>
              <a:sym typeface="Wingdings" pitchFamily="2" charset="2"/>
            </a:endParaRPr>
          </a:p>
          <a:p>
            <a:pPr lvl="1" algn="l">
              <a:buFont typeface="Calibri" pitchFamily="34" charset="0"/>
              <a:buChar char="­"/>
            </a:pPr>
            <a:r>
              <a:rPr lang="fr-FR" sz="2200" dirty="0">
                <a:sym typeface="Wingdings" pitchFamily="2" charset="2"/>
              </a:rPr>
              <a:t>F</a:t>
            </a:r>
            <a:r>
              <a:rPr lang="fr-FR" sz="2200" dirty="0">
                <a:latin typeface="Calibri" pitchFamily="34" charset="0"/>
                <a:sym typeface="Wingdings" pitchFamily="2" charset="2"/>
              </a:rPr>
              <a:t>ixer des objectifs de ventes </a:t>
            </a:r>
          </a:p>
          <a:p>
            <a:pPr lvl="1" algn="l">
              <a:buFont typeface="Calibri" pitchFamily="34" charset="0"/>
              <a:buChar char="­"/>
            </a:pPr>
            <a:r>
              <a:rPr lang="fr-FR" sz="2200" dirty="0">
                <a:latin typeface="Calibri" pitchFamily="34" charset="0"/>
                <a:sym typeface="Wingdings" pitchFamily="2" charset="2"/>
              </a:rPr>
              <a:t>Quel niveau de CA pour un résultat donné</a:t>
            </a:r>
          </a:p>
          <a:p>
            <a:pPr lvl="1" algn="l">
              <a:buFont typeface="Calibri" pitchFamily="34" charset="0"/>
              <a:buChar char="­"/>
            </a:pPr>
            <a:endParaRPr lang="fr-FR" sz="2200" dirty="0">
              <a:latin typeface="Calibri" pitchFamily="34" charset="0"/>
              <a:sym typeface="Wingdings" pitchFamily="2" charset="2"/>
            </a:endParaRPr>
          </a:p>
          <a:p>
            <a:pPr lvl="1" algn="l">
              <a:buFont typeface="Calibri" pitchFamily="34" charset="0"/>
              <a:buChar char="­"/>
            </a:pPr>
            <a:r>
              <a:rPr lang="fr-FR" sz="2200" dirty="0">
                <a:latin typeface="Calibri" pitchFamily="34" charset="0"/>
              </a:rPr>
              <a:t>Déterminer la marge de sécurité del’entrep. jusqu’où diminuer ses ventes sans cesser d’être rentable ? </a:t>
            </a:r>
          </a:p>
          <a:p>
            <a:pPr lvl="1" algn="l">
              <a:buFont typeface="Calibri" pitchFamily="34" charset="0"/>
              <a:buChar char="­"/>
            </a:pPr>
            <a:endParaRPr lang="fr-FR" sz="2200" dirty="0">
              <a:latin typeface="Calibri" pitchFamily="34" charset="0"/>
            </a:endParaRPr>
          </a:p>
          <a:p>
            <a:pPr lvl="1" algn="l">
              <a:buFont typeface="Calibri" pitchFamily="34" charset="0"/>
              <a:buChar char="­"/>
            </a:pPr>
            <a:r>
              <a:rPr lang="fr-FR" sz="2200" dirty="0">
                <a:latin typeface="Calibri" pitchFamily="34" charset="0"/>
                <a:sym typeface="Wingdings" pitchFamily="2" charset="2"/>
              </a:rPr>
              <a:t>Orienter une politique de produits (les effets d’une modification du prix, d’une promotion..)</a:t>
            </a:r>
          </a:p>
          <a:p>
            <a:pPr lvl="1" algn="l">
              <a:buFont typeface="Calibri" pitchFamily="34" charset="0"/>
              <a:buChar char="­"/>
            </a:pPr>
            <a:endParaRPr lang="fr-FR" sz="2200" dirty="0">
              <a:sym typeface="Wingdings" pitchFamily="2" charset="2"/>
            </a:endParaRPr>
          </a:p>
          <a:p>
            <a:pPr lvl="1" algn="l">
              <a:buFont typeface="Calibri" pitchFamily="34" charset="0"/>
              <a:buChar char="­"/>
            </a:pPr>
            <a:r>
              <a:rPr lang="fr-FR" sz="2200" dirty="0" err="1">
                <a:latin typeface="Calibri" pitchFamily="34" charset="0"/>
                <a:sym typeface="Wingdings" pitchFamily="2" charset="2"/>
              </a:rPr>
              <a:t>etc</a:t>
            </a:r>
            <a:endParaRPr lang="fr-FR" sz="2200" dirty="0">
              <a:latin typeface="Calibri" pitchFamily="34" charset="0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C885951B-E347-7D49-A170-178C8C8887B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510564" y="3449371"/>
            <a:ext cx="3429000" cy="0"/>
          </a:xfrm>
          <a:custGeom>
            <a:avLst/>
            <a:gdLst>
              <a:gd name="connsiteX0" fmla="*/ 0 w 10000"/>
              <a:gd name="connsiteY0" fmla="*/ -2147483648 h 10000"/>
              <a:gd name="connsiteX1" fmla="*/ 10000 w 10000"/>
              <a:gd name="connsiteY1" fmla="*/ -214748364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10000">
                <a:moveTo>
                  <a:pt x="0" y="-2147483648"/>
                </a:moveTo>
                <a:lnTo>
                  <a:pt x="10000" y="-2147483648"/>
                </a:lnTo>
              </a:path>
            </a:pathLst>
          </a:cu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638EE00B-15AE-0642-96F8-C192E3598374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2681" y="4932629"/>
            <a:ext cx="34290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7" name="Freeform 18">
            <a:extLst>
              <a:ext uri="{FF2B5EF4-FFF2-40B4-BE49-F238E27FC236}">
                <a16:creationId xmlns:a16="http://schemas.microsoft.com/office/drawing/2014/main" id="{63E9DBC3-21AC-CC42-B622-928B8AF8E76A}"/>
              </a:ext>
            </a:extLst>
          </p:cNvPr>
          <p:cNvSpPr>
            <a:spLocks/>
          </p:cNvSpPr>
          <p:nvPr/>
        </p:nvSpPr>
        <p:spPr bwMode="auto">
          <a:xfrm>
            <a:off x="8225064" y="3449371"/>
            <a:ext cx="1219200" cy="15240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768" y="0"/>
              </a:cxn>
              <a:cxn ang="0">
                <a:pos x="0" y="480"/>
              </a:cxn>
              <a:cxn ang="0">
                <a:pos x="0" y="960"/>
              </a:cxn>
            </a:cxnLst>
            <a:rect l="0" t="0" r="r" b="b"/>
            <a:pathLst>
              <a:path w="768" h="960">
                <a:moveTo>
                  <a:pt x="0" y="960"/>
                </a:moveTo>
                <a:lnTo>
                  <a:pt x="768" y="0"/>
                </a:lnTo>
                <a:lnTo>
                  <a:pt x="0" y="480"/>
                </a:lnTo>
                <a:lnTo>
                  <a:pt x="0" y="960"/>
                </a:lnTo>
                <a:close/>
              </a:path>
            </a:pathLst>
          </a:custGeom>
          <a:solidFill>
            <a:srgbClr val="FF3300"/>
          </a:solidFill>
          <a:ln w="9525" cap="flat" cmpd="sng">
            <a:pattFill prst="pct50">
              <a:fgClr>
                <a:srgbClr val="FF0000"/>
              </a:fgClr>
              <a:bgClr>
                <a:srgbClr val="FFFFFF"/>
              </a:bgClr>
            </a:patt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8" name="Freeform 19">
            <a:extLst>
              <a:ext uri="{FF2B5EF4-FFF2-40B4-BE49-F238E27FC236}">
                <a16:creationId xmlns:a16="http://schemas.microsoft.com/office/drawing/2014/main" id="{BE7E1241-E346-D24D-84AF-0E6CC58DEC80}"/>
              </a:ext>
            </a:extLst>
          </p:cNvPr>
          <p:cNvSpPr>
            <a:spLocks/>
          </p:cNvSpPr>
          <p:nvPr/>
        </p:nvSpPr>
        <p:spPr bwMode="auto">
          <a:xfrm flipH="1" flipV="1">
            <a:off x="9416052" y="1925371"/>
            <a:ext cx="1219200" cy="1524000"/>
          </a:xfrm>
          <a:custGeom>
            <a:avLst/>
            <a:gdLst/>
            <a:ahLst/>
            <a:cxnLst>
              <a:cxn ang="0">
                <a:pos x="0" y="960"/>
              </a:cxn>
              <a:cxn ang="0">
                <a:pos x="768" y="0"/>
              </a:cxn>
              <a:cxn ang="0">
                <a:pos x="0" y="480"/>
              </a:cxn>
              <a:cxn ang="0">
                <a:pos x="0" y="960"/>
              </a:cxn>
            </a:cxnLst>
            <a:rect l="0" t="0" r="r" b="b"/>
            <a:pathLst>
              <a:path w="768" h="960">
                <a:moveTo>
                  <a:pt x="0" y="960"/>
                </a:moveTo>
                <a:lnTo>
                  <a:pt x="768" y="0"/>
                </a:lnTo>
                <a:lnTo>
                  <a:pt x="0" y="480"/>
                </a:lnTo>
                <a:lnTo>
                  <a:pt x="0" y="960"/>
                </a:lnTo>
                <a:close/>
              </a:path>
            </a:pathLst>
          </a:custGeom>
          <a:solidFill>
            <a:srgbClr val="00FF00"/>
          </a:solidFill>
          <a:ln w="9525" cap="flat" cmpd="sng">
            <a:pattFill prst="pct50">
              <a:fgClr>
                <a:srgbClr val="00FF00"/>
              </a:fgClr>
              <a:bgClr>
                <a:srgbClr val="FFFFFF"/>
              </a:bgClr>
            </a:patt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3D978D8A-0575-494F-9E45-C5E06D2B0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1414" y="4038600"/>
            <a:ext cx="838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1146175" algn="l"/>
              </a:tabLst>
            </a:pPr>
            <a:r>
              <a:rPr lang="fr-FR" sz="1600" b="1" dirty="0">
                <a:solidFill>
                  <a:srgbClr val="501428"/>
                </a:solidFill>
              </a:rPr>
              <a:t>Perte</a:t>
            </a:r>
          </a:p>
        </p:txBody>
      </p:sp>
      <p:sp>
        <p:nvSpPr>
          <p:cNvPr id="10" name="Rectangle 21">
            <a:extLst>
              <a:ext uri="{FF2B5EF4-FFF2-40B4-BE49-F238E27FC236}">
                <a16:creationId xmlns:a16="http://schemas.microsoft.com/office/drawing/2014/main" id="{EC735711-0BEB-8045-97DE-A0D35261F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7181" y="2654433"/>
            <a:ext cx="914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 anchor="ctr"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1146175" algn="l"/>
              </a:tabLst>
            </a:pPr>
            <a:r>
              <a:rPr lang="fr-FR" sz="1600" b="1" dirty="0">
                <a:solidFill>
                  <a:srgbClr val="501428"/>
                </a:solidFill>
              </a:rPr>
              <a:t>Profit </a:t>
            </a:r>
          </a:p>
        </p:txBody>
      </p:sp>
      <p:sp>
        <p:nvSpPr>
          <p:cNvPr id="11" name="Line 16">
            <a:extLst>
              <a:ext uri="{FF2B5EF4-FFF2-40B4-BE49-F238E27FC236}">
                <a16:creationId xmlns:a16="http://schemas.microsoft.com/office/drawing/2014/main" id="{5958764C-43B5-0641-A1B2-2CFEB2B5D8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1414" y="1600200"/>
            <a:ext cx="2667000" cy="3352800"/>
          </a:xfrm>
          <a:prstGeom prst="line">
            <a:avLst/>
          </a:prstGeom>
          <a:noFill/>
          <a:ln w="9525">
            <a:solidFill>
              <a:srgbClr val="501428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12" name="Rectangle 17">
            <a:extLst>
              <a:ext uri="{FF2B5EF4-FFF2-40B4-BE49-F238E27FC236}">
                <a16:creationId xmlns:a16="http://schemas.microsoft.com/office/drawing/2014/main" id="{48AE4A91-3A54-8E46-ADCF-51C823324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6764" y="1160990"/>
            <a:ext cx="10033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1146175" algn="l"/>
              </a:tabLst>
            </a:pPr>
            <a:r>
              <a:rPr lang="fr-FR" sz="1400" b="1" dirty="0">
                <a:solidFill>
                  <a:srgbClr val="501428"/>
                </a:solidFill>
              </a:rPr>
              <a:t>Ventes</a:t>
            </a:r>
            <a:br>
              <a:rPr lang="fr-FR" sz="1400" b="1" dirty="0">
                <a:solidFill>
                  <a:srgbClr val="501428"/>
                </a:solidFill>
              </a:rPr>
            </a:br>
            <a:r>
              <a:rPr lang="fr-FR" sz="1400" b="1" dirty="0">
                <a:solidFill>
                  <a:srgbClr val="000000"/>
                </a:solidFill>
              </a:rPr>
              <a:t>CA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908078F-3868-794D-8596-A867E968B1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47925" y="2573071"/>
            <a:ext cx="2590800" cy="1600200"/>
          </a:xfrm>
          <a:prstGeom prst="line">
            <a:avLst/>
          </a:prstGeom>
          <a:noFill/>
          <a:ln w="9525">
            <a:solidFill>
              <a:srgbClr val="501428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fr-FR" dirty="0"/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2265B3BC-DA98-5541-BF3A-881604F6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345" y="2050916"/>
            <a:ext cx="10033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algn="ct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1146175" algn="l"/>
              </a:tabLst>
            </a:pPr>
            <a:r>
              <a:rPr lang="fr-FR" sz="1400" b="1" dirty="0">
                <a:solidFill>
                  <a:srgbClr val="FF0000"/>
                </a:solidFill>
              </a:rPr>
              <a:t>Coût</a:t>
            </a:r>
            <a:br>
              <a:rPr lang="fr-FR" sz="1400" b="1" dirty="0">
                <a:solidFill>
                  <a:srgbClr val="FF0000"/>
                </a:solidFill>
              </a:rPr>
            </a:br>
            <a:r>
              <a:rPr lang="fr-FR" sz="1400" b="1" dirty="0">
                <a:solidFill>
                  <a:srgbClr val="FF0000"/>
                </a:solidFill>
              </a:rPr>
              <a:t>total</a:t>
            </a:r>
            <a:br>
              <a:rPr lang="fr-FR" sz="1400" b="1" dirty="0">
                <a:solidFill>
                  <a:srgbClr val="FF0000"/>
                </a:solidFill>
              </a:rPr>
            </a:br>
            <a:r>
              <a:rPr lang="fr-FR" sz="1400" b="1" dirty="0">
                <a:solidFill>
                  <a:srgbClr val="FF0000"/>
                </a:solidFill>
              </a:rPr>
              <a:t>CT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DDB42BD-9AE0-B74E-B43A-A1A3AF9C4E3D}"/>
              </a:ext>
            </a:extLst>
          </p:cNvPr>
          <p:cNvCxnSpPr/>
          <p:nvPr/>
        </p:nvCxnSpPr>
        <p:spPr bwMode="auto">
          <a:xfrm flipV="1">
            <a:off x="9433659" y="3493401"/>
            <a:ext cx="0" cy="1440160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785EA802-D3A8-0046-9EED-187EF5D24328}"/>
              </a:ext>
            </a:extLst>
          </p:cNvPr>
          <p:cNvSpPr txBox="1"/>
          <p:nvPr/>
        </p:nvSpPr>
        <p:spPr>
          <a:xfrm>
            <a:off x="8729068" y="4986004"/>
            <a:ext cx="12191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solidFill>
                  <a:srgbClr val="56162C"/>
                </a:solidFill>
                <a:latin typeface="Calibri" pitchFamily="34" charset="0"/>
              </a:rPr>
              <a:t>Seuil de rentabilité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534A38A-760B-9842-9E5F-B84208C93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9914" y="1027907"/>
            <a:ext cx="990600" cy="60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tabLst>
                <a:tab pos="1146175" algn="l"/>
              </a:tabLst>
            </a:pPr>
            <a:r>
              <a:rPr lang="fr-FR" sz="1600" dirty="0">
                <a:solidFill>
                  <a:srgbClr val="501428"/>
                </a:solidFill>
              </a:rPr>
              <a:t>Ventes</a:t>
            </a:r>
            <a:br>
              <a:rPr lang="fr-FR" sz="1600" dirty="0">
                <a:solidFill>
                  <a:srgbClr val="501428"/>
                </a:solidFill>
              </a:rPr>
            </a:br>
            <a:r>
              <a:rPr lang="fr-FR" sz="1600" dirty="0">
                <a:solidFill>
                  <a:srgbClr val="501428"/>
                </a:solidFill>
              </a:rPr>
              <a:t>Charges</a:t>
            </a:r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DE6BBC01-2200-AB43-9CCA-4C532F46A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17</a:t>
            </a:fld>
            <a:endParaRPr lang="fr-FR"/>
          </a:p>
        </p:txBody>
      </p:sp>
      <p:sp>
        <p:nvSpPr>
          <p:cNvPr id="19" name="Espace réservé du pied de page 18">
            <a:extLst>
              <a:ext uri="{FF2B5EF4-FFF2-40B4-BE49-F238E27FC236}">
                <a16:creationId xmlns:a16="http://schemas.microsoft.com/office/drawing/2014/main" id="{73412C4D-F988-7D4B-A358-720739AD4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- Christine Doutriaux  Longo</a:t>
            </a:r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DB4849CB-B571-C844-8523-DA2F8F73F933}"/>
              </a:ext>
            </a:extLst>
          </p:cNvPr>
          <p:cNvSpPr txBox="1">
            <a:spLocks/>
          </p:cNvSpPr>
          <p:nvPr/>
        </p:nvSpPr>
        <p:spPr>
          <a:xfrm>
            <a:off x="274320" y="136525"/>
            <a:ext cx="11427529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SEUIL DE RENTABILITE</a:t>
            </a:r>
          </a:p>
        </p:txBody>
      </p:sp>
    </p:spTree>
    <p:extLst>
      <p:ext uri="{BB962C8B-B14F-4D97-AF65-F5344CB8AC3E}">
        <p14:creationId xmlns:p14="http://schemas.microsoft.com/office/powerpoint/2010/main" val="4288771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353F0E3-2B33-2D40-9CCF-727FC3EB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19" y="836711"/>
            <a:ext cx="11450330" cy="56382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2000" b="1" dirty="0"/>
              <a:t>Exemple</a:t>
            </a:r>
            <a:r>
              <a:rPr lang="fr-FR" sz="2000" dirty="0"/>
              <a:t>: CA = 28 000   Coûts variables CV= 20 000  Coûts fixes = 5 000  </a:t>
            </a:r>
            <a:r>
              <a:rPr lang="fr-FR" sz="2000" dirty="0">
                <a:highlight>
                  <a:srgbClr val="FFFF00"/>
                </a:highlight>
              </a:rPr>
              <a:t>Résultat = 3 000</a:t>
            </a:r>
          </a:p>
          <a:p>
            <a:pPr>
              <a:buNone/>
            </a:pPr>
            <a:endParaRPr lang="fr-FR" sz="2000" dirty="0"/>
          </a:p>
          <a:p>
            <a:pPr>
              <a:buNone/>
            </a:pPr>
            <a:r>
              <a:rPr lang="fr-FR" sz="2000" dirty="0"/>
              <a:t>Tx de Marge sur CV = </a:t>
            </a:r>
            <a:r>
              <a:rPr lang="fr-FR" sz="2000" dirty="0">
                <a:solidFill>
                  <a:srgbClr val="FF0000"/>
                </a:solidFill>
              </a:rPr>
              <a:t>28,5 % </a:t>
            </a:r>
            <a:r>
              <a:rPr lang="fr-FR" sz="2000" dirty="0"/>
              <a:t>CA</a:t>
            </a:r>
          </a:p>
          <a:p>
            <a:pPr>
              <a:lnSpc>
                <a:spcPct val="120000"/>
              </a:lnSpc>
              <a:buFont typeface="Police système Courant"/>
              <a:buChar char="-"/>
            </a:pPr>
            <a:r>
              <a:rPr lang="fr-FR" sz="2000" dirty="0"/>
              <a:t>Le seuil de rentabilité ou  CA au point mort  =28,5%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(X) </a:t>
            </a:r>
            <a:r>
              <a:rPr lang="fr-FR" sz="2000" dirty="0"/>
              <a:t>= 5 000 = </a:t>
            </a:r>
            <a:r>
              <a:rPr lang="fr-FR" sz="2000" dirty="0">
                <a:solidFill>
                  <a:schemeClr val="accent6">
                    <a:lumMod val="75000"/>
                  </a:schemeClr>
                </a:solidFill>
              </a:rPr>
              <a:t>17 543 </a:t>
            </a:r>
          </a:p>
          <a:p>
            <a:pPr>
              <a:lnSpc>
                <a:spcPct val="120000"/>
              </a:lnSpc>
              <a:buFont typeface="Police système Courant"/>
              <a:buChar char="-"/>
            </a:pPr>
            <a:r>
              <a:rPr lang="fr-FR" sz="2000" dirty="0"/>
              <a:t>Le CA actuel de 28 000 peut donc  « baisser » de 10457 € soit de 37 % avant que l’entreprise entre en zone de perte</a:t>
            </a:r>
          </a:p>
          <a:p>
            <a:pPr>
              <a:buFont typeface="Police système Courant"/>
              <a:buChar char="-"/>
            </a:pPr>
            <a:endParaRPr lang="fr-FR" sz="2000" dirty="0"/>
          </a:p>
          <a:p>
            <a:pPr>
              <a:buFont typeface="Police système Courant"/>
              <a:buChar char="-"/>
            </a:pPr>
            <a:r>
              <a:rPr lang="fr-FR" sz="2000" dirty="0"/>
              <a:t>Un investissement supplémentaire permettrait d’augmenter le CA de 20 % ; impact en </a:t>
            </a:r>
            <a:r>
              <a:rPr lang="fr-FR" sz="2000" dirty="0">
                <a:solidFill>
                  <a:schemeClr val="accent1"/>
                </a:solidFill>
              </a:rPr>
              <a:t>CF +28%</a:t>
            </a:r>
          </a:p>
          <a:p>
            <a:pPr lvl="1">
              <a:buFont typeface="Police système Courant"/>
              <a:buChar char="-"/>
            </a:pPr>
            <a:r>
              <a:rPr lang="fr-FR" sz="2000" dirty="0"/>
              <a:t>Le CA critique serait de </a:t>
            </a:r>
            <a:r>
              <a:rPr lang="fr-FR" sz="2000" dirty="0">
                <a:solidFill>
                  <a:srgbClr val="FF0000"/>
                </a:solidFill>
              </a:rPr>
              <a:t>28,5% </a:t>
            </a:r>
            <a:r>
              <a:rPr lang="fr-FR" sz="2000" dirty="0"/>
              <a:t>(X) = </a:t>
            </a:r>
            <a:r>
              <a:rPr lang="fr-FR" sz="2000" dirty="0">
                <a:solidFill>
                  <a:schemeClr val="accent1"/>
                </a:solidFill>
              </a:rPr>
              <a:t>6 400  </a:t>
            </a:r>
            <a:r>
              <a:rPr lang="fr-FR" sz="2000" dirty="0">
                <a:sym typeface="Wingdings" pitchFamily="2" charset="2"/>
              </a:rPr>
              <a:t>.  </a:t>
            </a:r>
            <a:r>
              <a:rPr lang="fr-FR" sz="2000" dirty="0"/>
              <a:t>X = 22 456</a:t>
            </a:r>
          </a:p>
          <a:p>
            <a:pPr lvl="1">
              <a:lnSpc>
                <a:spcPct val="120000"/>
              </a:lnSpc>
              <a:buFont typeface="Police système Courant"/>
              <a:buChar char="-"/>
            </a:pPr>
            <a:r>
              <a:rPr lang="fr-FR" sz="2000" dirty="0">
                <a:highlight>
                  <a:srgbClr val="FFFF00"/>
                </a:highlight>
              </a:rPr>
              <a:t>Nouveau Résultat :</a:t>
            </a:r>
            <a:r>
              <a:rPr lang="fr-FR" sz="2000" dirty="0"/>
              <a:t> (33 600 * x 0,285) – 6 400 = MCV – CF = </a:t>
            </a:r>
            <a:r>
              <a:rPr lang="fr-FR" sz="2000" dirty="0">
                <a:highlight>
                  <a:srgbClr val="FFFF00"/>
                </a:highlight>
              </a:rPr>
              <a:t>3 176</a:t>
            </a:r>
          </a:p>
          <a:p>
            <a:pPr lvl="1">
              <a:lnSpc>
                <a:spcPct val="120000"/>
              </a:lnSpc>
              <a:buFont typeface="Police système Courant"/>
              <a:buChar char="-"/>
            </a:pPr>
            <a:r>
              <a:rPr lang="fr-FR" sz="2000" dirty="0"/>
              <a:t>Le résultat est supérieur mais la marge de sécurité est moins forte puisque le nouveau CA  de 33 600  peut « baisser » de 33 % avant que l’entreprise soit en zone de perte (37% auparavant)</a:t>
            </a:r>
          </a:p>
          <a:p>
            <a:pPr lvl="1">
              <a:lnSpc>
                <a:spcPct val="120000"/>
              </a:lnSpc>
              <a:buFont typeface="Police système Courant"/>
              <a:buChar char="-"/>
            </a:pPr>
            <a:r>
              <a:rPr lang="fr-FR" sz="2000" dirty="0"/>
              <a:t>Que va-t-on cherché à privilégier, le résultat ? La sécurité ?</a:t>
            </a:r>
          </a:p>
          <a:p>
            <a:pPr lvl="1"/>
            <a:endParaRPr lang="fr-FR" sz="2000" dirty="0"/>
          </a:p>
          <a:p>
            <a:pPr lvl="2"/>
            <a:endParaRPr lang="fr-FR" dirty="0"/>
          </a:p>
          <a:p>
            <a:pPr>
              <a:buNone/>
            </a:pPr>
            <a:r>
              <a:rPr lang="fr-FR" sz="2000" dirty="0"/>
              <a:t>* 33 600 = 28 000 x 1,2 </a:t>
            </a:r>
          </a:p>
          <a:p>
            <a:pPr lvl="1"/>
            <a:endParaRPr lang="fr-FR" sz="2000" dirty="0"/>
          </a:p>
          <a:p>
            <a:pPr lvl="2">
              <a:buNone/>
            </a:pPr>
            <a:br>
              <a:rPr lang="fr-FR" dirty="0"/>
            </a:b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8E37B2E-BAC2-774E-825D-EB123F02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346243-3BF2-624F-A956-A253AF596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- Christine Doutriaux  Longo</a:t>
            </a:r>
          </a:p>
        </p:txBody>
      </p:sp>
    </p:spTree>
    <p:extLst>
      <p:ext uri="{BB962C8B-B14F-4D97-AF65-F5344CB8AC3E}">
        <p14:creationId xmlns:p14="http://schemas.microsoft.com/office/powerpoint/2010/main" val="148992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7F5D5-67B9-DC4F-8CAD-AF45E74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1198605"/>
            <a:ext cx="11069595" cy="5522870"/>
          </a:xfrm>
        </p:spPr>
        <p:txBody>
          <a:bodyPr>
            <a:noAutofit/>
          </a:bodyPr>
          <a:lstStyle/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Fonction de la taille de l’entreprise et du type 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Les salaires (responsables, développeurs, analystes, techniciens....)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Infrastructure et matériel (achats, maintenance, mise à niveau)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Serveurs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Réseaux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Ordinateurs 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Périphériques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Logiciels 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Licences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Coûts de développement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Systèmes d’information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Logiciels</a:t>
            </a:r>
          </a:p>
          <a:p>
            <a:pPr marL="800100" lvl="1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Applications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Coûts de maintenance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Coûts de support (formation et support)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Coûts de la sécurité des données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Coûts des prestataires extérieurs</a:t>
            </a:r>
          </a:p>
          <a:p>
            <a:pPr marL="342900" indent="-342900">
              <a:buFontTx/>
              <a:buChar char="-"/>
            </a:pPr>
            <a:r>
              <a:rPr lang="fr-FR" sz="1600" b="1" dirty="0">
                <a:solidFill>
                  <a:schemeClr val="tx1"/>
                </a:solidFill>
              </a:rPr>
              <a:t>....</a:t>
            </a:r>
          </a:p>
          <a:p>
            <a:pPr lvl="2" algn="just">
              <a:buClr>
                <a:srgbClr val="501428"/>
              </a:buClr>
            </a:pPr>
            <a:endParaRPr lang="fr-FR" sz="1600" dirty="0"/>
          </a:p>
          <a:p>
            <a:pPr lvl="2" algn="just">
              <a:buClr>
                <a:srgbClr val="501428"/>
              </a:buClr>
            </a:pPr>
            <a:endParaRPr lang="fr-FR" sz="1600" dirty="0"/>
          </a:p>
          <a:p>
            <a:pPr marL="342900" indent="-342900" algn="just">
              <a:buFont typeface="+mj-lt"/>
              <a:buAutoNum type="arabicPeriod" startAt="3"/>
            </a:pPr>
            <a:endParaRPr lang="fr-FR" sz="16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0FCE7-95C2-B549-B335-349B9FC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187DC-6F3F-9345-8DA1-3C2E6FE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19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48D015-A033-EC4A-B2F5-8B88DBE33EA0}"/>
              </a:ext>
            </a:extLst>
          </p:cNvPr>
          <p:cNvSpPr txBox="1">
            <a:spLocks/>
          </p:cNvSpPr>
          <p:nvPr/>
        </p:nvSpPr>
        <p:spPr>
          <a:xfrm>
            <a:off x="160638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 Focus numérique - Les principaux coûts d’une DSI</a:t>
            </a:r>
          </a:p>
        </p:txBody>
      </p:sp>
    </p:spTree>
    <p:extLst>
      <p:ext uri="{BB962C8B-B14F-4D97-AF65-F5344CB8AC3E}">
        <p14:creationId xmlns:p14="http://schemas.microsoft.com/office/powerpoint/2010/main" val="375345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8B7A7B-882D-2D48-B36F-A7B92EE72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930" y="396240"/>
            <a:ext cx="10515600" cy="521335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PARTIE 1</a:t>
            </a:r>
            <a:br>
              <a:rPr lang="fr-FR" dirty="0"/>
            </a:br>
            <a:r>
              <a:rPr lang="fr-FR" dirty="0"/>
              <a:t>COÛTS – MARGES</a:t>
            </a:r>
            <a:br>
              <a:rPr lang="fr-FR" dirty="0"/>
            </a:b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943BF7-D6FA-F11F-0A99-A5A2D6DA0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C5BBE8-DF94-7ABC-791C-51AF22C6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781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77F5D5-67B9-DC4F-8CAD-AF45E74AD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850692"/>
            <a:ext cx="11069595" cy="5522870"/>
          </a:xfrm>
        </p:spPr>
        <p:txBody>
          <a:bodyPr>
            <a:noAutofit/>
          </a:bodyPr>
          <a:lstStyle/>
          <a:p>
            <a:pPr lvl="1">
              <a:lnSpc>
                <a:spcPct val="140000"/>
              </a:lnSpc>
            </a:pPr>
            <a:r>
              <a:rPr lang="fr-FR" sz="1400" b="1" dirty="0"/>
              <a:t>Nécessité pour la DSI d’avoir une vision globale dans l’entreprise pour :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rabicPeriod"/>
            </a:pPr>
            <a:r>
              <a:rPr lang="fr-FR" sz="1400" b="1" dirty="0"/>
              <a:t>Elaborer la stratégie technique </a:t>
            </a:r>
          </a:p>
          <a:p>
            <a:pPr lvl="3">
              <a:lnSpc>
                <a:spcPct val="140000"/>
              </a:lnSpc>
            </a:pPr>
            <a:r>
              <a:rPr lang="fr-FR" sz="1400" b="1" dirty="0"/>
              <a:t>cloud, </a:t>
            </a:r>
          </a:p>
          <a:p>
            <a:pPr lvl="3">
              <a:lnSpc>
                <a:spcPct val="140000"/>
              </a:lnSpc>
            </a:pPr>
            <a:r>
              <a:rPr lang="fr-FR" sz="1400" b="1" dirty="0" err="1"/>
              <a:t>opex</a:t>
            </a:r>
            <a:r>
              <a:rPr lang="fr-FR" sz="1400" b="1" dirty="0"/>
              <a:t>/capex, </a:t>
            </a:r>
          </a:p>
          <a:p>
            <a:pPr lvl="3">
              <a:lnSpc>
                <a:spcPct val="140000"/>
              </a:lnSpc>
            </a:pPr>
            <a:r>
              <a:rPr lang="fr-FR" sz="1400" b="1" dirty="0" err="1"/>
              <a:t>Build</a:t>
            </a:r>
            <a:r>
              <a:rPr lang="fr-FR" sz="1400" b="1" dirty="0"/>
              <a:t>/Change, </a:t>
            </a:r>
          </a:p>
          <a:p>
            <a:pPr lvl="3">
              <a:lnSpc>
                <a:spcPct val="140000"/>
              </a:lnSpc>
            </a:pPr>
            <a:r>
              <a:rPr lang="fr-FR" sz="1400" b="1" dirty="0"/>
              <a:t>Logiciels éditeurs ou in house, </a:t>
            </a:r>
          </a:p>
          <a:p>
            <a:pPr lvl="3">
              <a:lnSpc>
                <a:spcPct val="140000"/>
              </a:lnSpc>
            </a:pPr>
            <a:r>
              <a:rPr lang="fr-FR" sz="1400" b="1" dirty="0"/>
              <a:t>La question des standards (L’IT définit les standards de l’entreprise comme la messagerie, les outils de planification....). C’est l’IT qui définit la marge de manœuvre individuelle / standards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rabicPeriod"/>
            </a:pPr>
            <a:r>
              <a:rPr lang="fr-FR" sz="1400" b="1" dirty="0"/>
              <a:t>Connaître l’ensemble des coûts IT de l’entreprise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rabicPeriod"/>
            </a:pPr>
            <a:r>
              <a:rPr lang="fr-FR" sz="1400" b="1" dirty="0"/>
              <a:t>Connaître les coûts d’exploitation des systèmes ( Coût de Run)</a:t>
            </a:r>
          </a:p>
          <a:p>
            <a:pPr lvl="3">
              <a:lnSpc>
                <a:spcPct val="140000"/>
              </a:lnSpc>
            </a:pPr>
            <a:r>
              <a:rPr lang="fr-FR" sz="1400" b="1" dirty="0"/>
              <a:t>Exemple: coût du fonctionnement et de maintenance du système d’information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rabicPeriod"/>
            </a:pPr>
            <a:r>
              <a:rPr lang="fr-FR" sz="1400" b="1" dirty="0"/>
              <a:t>Connaître les coûts de </a:t>
            </a:r>
            <a:r>
              <a:rPr lang="fr-FR" sz="1400" b="1" dirty="0" err="1"/>
              <a:t>Build</a:t>
            </a:r>
            <a:r>
              <a:rPr lang="fr-FR" sz="1400" b="1" dirty="0"/>
              <a:t> ou Change</a:t>
            </a:r>
          </a:p>
          <a:p>
            <a:pPr lvl="3">
              <a:lnSpc>
                <a:spcPct val="140000"/>
              </a:lnSpc>
            </a:pPr>
            <a:r>
              <a:rPr lang="fr-FR" sz="1400" b="1" dirty="0"/>
              <a:t>Par exemple d’importantes modifications d’organisation ou des </a:t>
            </a:r>
          </a:p>
          <a:p>
            <a:pPr marL="1257300" lvl="2" indent="-342900">
              <a:lnSpc>
                <a:spcPct val="140000"/>
              </a:lnSpc>
              <a:buFont typeface="+mj-lt"/>
              <a:buAutoNum type="arabicPeriod"/>
            </a:pPr>
            <a:r>
              <a:rPr lang="fr-FR" sz="1400" b="1" dirty="0"/>
              <a:t>Combattre le « </a:t>
            </a:r>
            <a:r>
              <a:rPr lang="fr-FR" sz="1400" b="1" dirty="0" err="1"/>
              <a:t>shadow</a:t>
            </a:r>
            <a:r>
              <a:rPr lang="fr-FR" sz="1400" b="1" dirty="0"/>
              <a:t> IT » (outils informatiques achetés ou développés en interne par exemple  par le métier sans contacter l’IT pour cadrer le besoin...)</a:t>
            </a:r>
          </a:p>
          <a:p>
            <a:pPr marL="1371600" lvl="3" indent="0">
              <a:lnSpc>
                <a:spcPct val="140000"/>
              </a:lnSpc>
              <a:buNone/>
            </a:pPr>
            <a:endParaRPr lang="fr-FR" sz="1400" b="1" dirty="0"/>
          </a:p>
          <a:p>
            <a:pPr lvl="3">
              <a:lnSpc>
                <a:spcPct val="140000"/>
              </a:lnSpc>
            </a:pPr>
            <a:endParaRPr lang="fr-FR" sz="1400" b="1" dirty="0"/>
          </a:p>
          <a:p>
            <a:pPr lvl="3">
              <a:lnSpc>
                <a:spcPct val="140000"/>
              </a:lnSpc>
              <a:buFont typeface="Police système Courant"/>
              <a:buChar char="-"/>
            </a:pPr>
            <a:endParaRPr lang="fr-FR" sz="1400" b="1" dirty="0"/>
          </a:p>
          <a:p>
            <a:pPr lvl="2">
              <a:lnSpc>
                <a:spcPct val="140000"/>
              </a:lnSpc>
              <a:buFont typeface="Police système Courant"/>
              <a:buChar char="-"/>
            </a:pPr>
            <a:endParaRPr lang="fr-FR" sz="1400" b="1" dirty="0"/>
          </a:p>
          <a:p>
            <a:pPr lvl="2" algn="just">
              <a:buClr>
                <a:srgbClr val="501428"/>
              </a:buClr>
            </a:pPr>
            <a:endParaRPr lang="fr-FR" sz="1400" dirty="0"/>
          </a:p>
          <a:p>
            <a:pPr lvl="2" algn="just">
              <a:buClr>
                <a:srgbClr val="501428"/>
              </a:buClr>
            </a:pPr>
            <a:endParaRPr lang="fr-FR" sz="1400" dirty="0"/>
          </a:p>
          <a:p>
            <a:pPr marL="342900" indent="-342900">
              <a:buFont typeface="+mj-lt"/>
              <a:buAutoNum type="arabicPeriod" startAt="3"/>
            </a:pPr>
            <a:endParaRPr lang="fr-FR" sz="14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60FCE7-95C2-B549-B335-349B9FC9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60187DC-6F3F-9345-8DA1-3C2E6FEE9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20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AB48D015-A033-EC4A-B2F5-8B88DBE33EA0}"/>
              </a:ext>
            </a:extLst>
          </p:cNvPr>
          <p:cNvSpPr txBox="1">
            <a:spLocks/>
          </p:cNvSpPr>
          <p:nvPr/>
        </p:nvSpPr>
        <p:spPr>
          <a:xfrm>
            <a:off x="160638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ctr"/>
            <a:r>
              <a:rPr lang="fr-FR" sz="2800" dirty="0">
                <a:solidFill>
                  <a:schemeClr val="bg1"/>
                </a:solidFill>
              </a:rPr>
              <a:t>FOCUS DSI</a:t>
            </a:r>
          </a:p>
        </p:txBody>
      </p:sp>
    </p:spTree>
    <p:extLst>
      <p:ext uri="{BB962C8B-B14F-4D97-AF65-F5344CB8AC3E}">
        <p14:creationId xmlns:p14="http://schemas.microsoft.com/office/powerpoint/2010/main" val="3087335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447AF9-6E19-2509-290D-6FA51EC1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610" y="337503"/>
            <a:ext cx="10515600" cy="561657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LES COUTS A CONNAITRE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6A87E-E7A7-B028-493B-0FE43F4E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8F51FF-062F-738C-A174-8A2B40CF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21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BE5CAFD-DCE3-867E-9E83-5C2DA2327F3A}"/>
              </a:ext>
            </a:extLst>
          </p:cNvPr>
          <p:cNvSpPr txBox="1">
            <a:spLocks/>
          </p:cNvSpPr>
          <p:nvPr/>
        </p:nvSpPr>
        <p:spPr>
          <a:xfrm>
            <a:off x="542290" y="1112521"/>
            <a:ext cx="10515600" cy="2011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Coût de </a:t>
            </a:r>
            <a:r>
              <a:rPr lang="fr-FR" b="1" dirty="0" err="1">
                <a:solidFill>
                  <a:schemeClr val="tx1"/>
                </a:solidFill>
              </a:rPr>
              <a:t>Build</a:t>
            </a:r>
            <a:endParaRPr lang="fr-FR" b="1" dirty="0">
              <a:solidFill>
                <a:schemeClr val="tx1"/>
              </a:solidFill>
            </a:endParaRPr>
          </a:p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Coût de run</a:t>
            </a:r>
          </a:p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Coût de gestion des données</a:t>
            </a:r>
          </a:p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D’autres ?</a:t>
            </a:r>
          </a:p>
        </p:txBody>
      </p:sp>
    </p:spTree>
    <p:extLst>
      <p:ext uri="{BB962C8B-B14F-4D97-AF65-F5344CB8AC3E}">
        <p14:creationId xmlns:p14="http://schemas.microsoft.com/office/powerpoint/2010/main" val="164737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F6E6C-1E18-788D-52B1-7E8AE59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5" y="297712"/>
            <a:ext cx="11257613" cy="5879251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50000"/>
              </a:lnSpc>
              <a:buNone/>
            </a:pPr>
            <a:r>
              <a:rPr lang="fr-FR" sz="2000" dirty="0"/>
              <a:t>Le cours magistral sera l’occasion de: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 rappeler des notions essentielles telles que:</a:t>
            </a:r>
          </a:p>
          <a:p>
            <a:pPr lvl="2">
              <a:lnSpc>
                <a:spcPct val="150000"/>
              </a:lnSpc>
            </a:pPr>
            <a:r>
              <a:rPr lang="fr-FR" sz="1600" dirty="0"/>
              <a:t> l’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Activité – moyens – patrimoine ; </a:t>
            </a:r>
            <a:r>
              <a:rPr lang="fr-FR" sz="1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Resultat</a:t>
            </a:r>
            <a:r>
              <a:rPr lang="fr-FR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CAF – Trésorerie ; profitabilité – rentabilité</a:t>
            </a:r>
          </a:p>
          <a:p>
            <a:pPr lvl="1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Donner une culture générale  sur différentes notions du système de gestion et de la relation coûts -valeurs , de la responsabilité de l’ingénieur dans les coûts...</a:t>
            </a:r>
          </a:p>
          <a:p>
            <a:pPr lvl="1">
              <a:lnSpc>
                <a:spcPct val="150000"/>
              </a:lnSpc>
            </a:pPr>
            <a:endParaRPr lang="fr-FR" sz="1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fr-F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Dès que j’ai finis je vous le transmettrai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fr-FR" sz="20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fr-FR" sz="2000" dirty="0"/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05794-0D3D-79AE-1762-F08F1D6E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79B7A8-8BAB-C6AF-9F4E-BB7A7CE5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883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447AF9-6E19-2509-290D-6FA51EC1A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5610" y="337503"/>
            <a:ext cx="10515600" cy="561657"/>
          </a:xfrm>
        </p:spPr>
        <p:txBody>
          <a:bodyPr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LES COÛTS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6A87E-E7A7-B028-493B-0FE43F4E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B8F51FF-062F-738C-A174-8A2B40CF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4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BE5CAFD-DCE3-867E-9E83-5C2DA2327F3A}"/>
              </a:ext>
            </a:extLst>
          </p:cNvPr>
          <p:cNvSpPr txBox="1">
            <a:spLocks/>
          </p:cNvSpPr>
          <p:nvPr/>
        </p:nvSpPr>
        <p:spPr>
          <a:xfrm>
            <a:off x="542290" y="1112520"/>
            <a:ext cx="10515600" cy="5243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Tahoma" panose="020B0604030504040204" pitchFamily="34" charset="0"/>
                <a:cs typeface="Calibri" panose="020F0502020204030204" pitchFamily="34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Char char="-"/>
            </a:pPr>
            <a:r>
              <a:rPr lang="fr-FR" b="1" dirty="0">
                <a:solidFill>
                  <a:schemeClr val="tx1"/>
                </a:solidFill>
              </a:rPr>
              <a:t>Pourquoi calculer des coûts </a:t>
            </a:r>
            <a:r>
              <a:rPr lang="fr-FR" sz="2000" b="1" dirty="0">
                <a:solidFill>
                  <a:schemeClr val="tx1"/>
                </a:solidFill>
              </a:rPr>
              <a:t>(un brainstorming aux étudiants)</a:t>
            </a: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14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D73E3B-4B4D-2D43-9255-5B2A5DC3C811}"/>
              </a:ext>
            </a:extLst>
          </p:cNvPr>
          <p:cNvSpPr/>
          <p:nvPr/>
        </p:nvSpPr>
        <p:spPr>
          <a:xfrm>
            <a:off x="284093" y="855092"/>
            <a:ext cx="1131829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 b="1" dirty="0">
                <a:sym typeface="Wingdings" pitchFamily="2" charset="2"/>
              </a:rPr>
              <a:t>PRENDRE DES  DÉCISIONS QUI S’APPUIENT SUR UN ÉCLAIRAGE ÉCONOMIQUE</a:t>
            </a:r>
          </a:p>
          <a:p>
            <a:pPr lvl="1"/>
            <a:endParaRPr lang="fr-FR" sz="2000" b="1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>
                <a:sym typeface="Wingdings" pitchFamily="2" charset="2"/>
              </a:rPr>
              <a:t>Les questions qui se posent généralement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itchFamily="2" charset="2"/>
              </a:rPr>
              <a:t>Quelle est la quantité minimale de produits ou services qu’il faut vendre pour être à l’équilibre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itchFamily="2" charset="2"/>
              </a:rPr>
              <a:t>Quels sont les coûts de revient des produits ou des prestations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itchFamily="2" charset="2"/>
              </a:rPr>
              <a:t>Peut on modifier le prix de vente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itchFamily="2" charset="2"/>
              </a:rPr>
              <a:t>Comment fixer le prix de vente ? Est-ce qu’on peut le fixer (prix de marché?)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itchFamily="2" charset="2"/>
              </a:rPr>
              <a:t>Faut il avoir recours à de la sous-traitance : on fait ou on ne fait pas?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itchFamily="2" charset="2"/>
              </a:rPr>
              <a:t>Quel est le produit ou la presta le plus rentable ?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>
                <a:sym typeface="Wingdings" pitchFamily="2" charset="2"/>
              </a:rPr>
              <a:t>On investit ou on optimise l’existant ?</a:t>
            </a:r>
          </a:p>
          <a:p>
            <a:pPr lvl="1">
              <a:lnSpc>
                <a:spcPct val="150000"/>
              </a:lnSpc>
            </a:pPr>
            <a:endParaRPr lang="fr-FR" sz="2000" dirty="0">
              <a:sym typeface="Wingdings" pitchFamily="2" charset="2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fr-FR" sz="20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CB51DC-0AB9-F344-9127-01B04622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5011546-EDCA-E843-823C-3EFBF1583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</p:spTree>
    <p:extLst>
      <p:ext uri="{BB962C8B-B14F-4D97-AF65-F5344CB8AC3E}">
        <p14:creationId xmlns:p14="http://schemas.microsoft.com/office/powerpoint/2010/main" val="282559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D73E3B-4B4D-2D43-9255-5B2A5DC3C811}"/>
              </a:ext>
            </a:extLst>
          </p:cNvPr>
          <p:cNvSpPr/>
          <p:nvPr/>
        </p:nvSpPr>
        <p:spPr>
          <a:xfrm>
            <a:off x="436853" y="1289807"/>
            <a:ext cx="11318294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fr-FR" sz="2000" b="1" dirty="0">
                <a:sym typeface="Wingdings" pitchFamily="2" charset="2"/>
              </a:rPr>
              <a:t>PRENDRE DES  DÉCISIONS QUI S’APPUIENT SUR UN ÉCLAIRAGE ÉCONOMIQUE</a:t>
            </a:r>
          </a:p>
          <a:p>
            <a:pPr lvl="1"/>
            <a:endParaRPr lang="fr-FR" sz="2400" b="1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>
                <a:sym typeface="Wingdings" pitchFamily="2" charset="2"/>
              </a:rPr>
              <a:t>L’importance de la question de la valeur perçue par le marché, le client</a:t>
            </a:r>
          </a:p>
          <a:p>
            <a:pPr lvl="1">
              <a:lnSpc>
                <a:spcPct val="150000"/>
              </a:lnSpc>
            </a:pPr>
            <a:endParaRPr lang="fr-F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>
                <a:sym typeface="Wingdings" pitchFamily="2" charset="2"/>
              </a:rPr>
              <a:t>Evaluer la valeur des avantages proposés  au regard des coûts qu’ils génèrent</a:t>
            </a:r>
          </a:p>
          <a:p>
            <a:pPr lvl="1">
              <a:lnSpc>
                <a:spcPct val="150000"/>
              </a:lnSpc>
            </a:pPr>
            <a:endParaRPr lang="fr-FR" sz="2000" dirty="0">
              <a:sym typeface="Wingdings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Raisonnement coûts-valeur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Quel(s) niveau(x) satisfaire pour le client  (la valeur pour le client)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FR" sz="2000" dirty="0"/>
              <a:t>Compte tenu du coût pour le réaliser et dégager de la profitabilité </a:t>
            </a:r>
            <a:endParaRPr lang="fr-FR" sz="2000" dirty="0">
              <a:sym typeface="Wingdings" pitchFamily="2" charset="2"/>
            </a:endParaRPr>
          </a:p>
          <a:p>
            <a:pPr lvl="2"/>
            <a:endParaRPr lang="fr-FR" sz="2400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CB51DC-0AB9-F344-9127-01B04622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6</a:t>
            </a:fld>
            <a:endParaRPr lang="fr-FR"/>
          </a:p>
        </p:txBody>
      </p:sp>
      <p:sp>
        <p:nvSpPr>
          <p:cNvPr id="5" name="Espace réservé du pied de page 3">
            <a:extLst>
              <a:ext uri="{FF2B5EF4-FFF2-40B4-BE49-F238E27FC236}">
                <a16:creationId xmlns:a16="http://schemas.microsoft.com/office/drawing/2014/main" id="{E9A61131-81D6-C3E1-A2B9-54694B033E74}"/>
              </a:ext>
            </a:extLst>
          </p:cNvPr>
          <p:cNvSpPr txBox="1">
            <a:spLocks/>
          </p:cNvSpPr>
          <p:nvPr/>
        </p:nvSpPr>
        <p:spPr>
          <a:xfrm>
            <a:off x="4038600" y="635634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ctr" defTabSz="914400" rtl="0" eaLnBrk="1" latinLnBrk="0" hangingPunct="1"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/>
              <a:t>Département Management</a:t>
            </a:r>
            <a:endParaRPr lang="fr-FR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CE247D33-556C-B6AD-40EB-10B13D11C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</p:spTree>
    <p:extLst>
      <p:ext uri="{BB962C8B-B14F-4D97-AF65-F5344CB8AC3E}">
        <p14:creationId xmlns:p14="http://schemas.microsoft.com/office/powerpoint/2010/main" val="338764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F6E6C-1E18-788D-52B1-7E8AE59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416" y="136525"/>
            <a:ext cx="10845383" cy="6219825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fr-FR" sz="2000" b="1" dirty="0"/>
              <a:t>LA CONNAISSANCE DES COÛT = OUTIL DE PILOTAGE POUR L’OPÉRATIONNEL, MANAGER</a:t>
            </a:r>
            <a:endParaRPr lang="fr-FR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Les décisions opérationnelles sur un produit, une technologie, un processus, une composante, un nouveau client … impactent les coûts 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Faut il lancer un nouveau produit? 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Faut il supprimer des produits ? Des activités ?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Quid de la rentabilité des produits, quel est les plus rentable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Faut il investir pour gagner en productivité?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Faire ou faire faire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Faut il modifier les prix 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Quid de la rentabilité des clients ?</a:t>
            </a:r>
          </a:p>
          <a:p>
            <a:pPr lvl="1">
              <a:lnSpc>
                <a:spcPct val="150000"/>
              </a:lnSpc>
            </a:pPr>
            <a:r>
              <a:rPr lang="fr-FR" sz="2000" dirty="0"/>
              <a:t>L’entreprise ou le projet est-il rentable ?</a:t>
            </a:r>
          </a:p>
          <a:p>
            <a:pPr lvl="1">
              <a:lnSpc>
                <a:spcPct val="150000"/>
              </a:lnSpc>
            </a:pPr>
            <a:endParaRPr lang="fr-FR" sz="2000" dirty="0"/>
          </a:p>
          <a:p>
            <a:pPr marL="800100" lvl="1" indent="-342900">
              <a:buFont typeface="Wingdings" pitchFamily="2" charset="2"/>
              <a:buChar char="Ø"/>
            </a:pP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05794-0D3D-79AE-1762-F08F1D6E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79B7A8-8BAB-C6AF-9F4E-BB7A7CE5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295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F6E6C-1E18-788D-52B1-7E8AE59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5" y="297712"/>
            <a:ext cx="11257613" cy="5879251"/>
          </a:xfrm>
        </p:spPr>
        <p:txBody>
          <a:bodyPr>
            <a:normAutofit/>
          </a:bodyPr>
          <a:lstStyle/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fr-FR" sz="20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Le calcul des coûts dépend de ce que l’on cherche à analyser , des questions aux quelles il faut apporter des réponses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endParaRPr lang="fr-FR" sz="2000" dirty="0"/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sz="2000" dirty="0"/>
              <a:t>Les réponses impacteront 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Le résultat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Le bilan</a:t>
            </a:r>
          </a:p>
          <a:p>
            <a:pPr lvl="2">
              <a:lnSpc>
                <a:spcPct val="150000"/>
              </a:lnSpc>
            </a:pPr>
            <a:r>
              <a:rPr lang="fr-FR" dirty="0"/>
              <a:t>La trésorerie</a:t>
            </a:r>
          </a:p>
          <a:p>
            <a:pPr>
              <a:lnSpc>
                <a:spcPct val="150000"/>
              </a:lnSpc>
            </a:pPr>
            <a:endParaRPr lang="fr-FR" sz="2000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05794-0D3D-79AE-1762-F08F1D6E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79B7A8-8BAB-C6AF-9F4E-BB7A7CE5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4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8F6E6C-1E18-788D-52B1-7E8AE598A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 Coût = ensemble de charges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 Inducteur de coût= ce qui génère le coût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fr-FR" dirty="0"/>
              <a:t>Plusieurs distinctions dans les coûts </a:t>
            </a:r>
          </a:p>
          <a:p>
            <a:pPr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4A05794-0D3D-79AE-1762-F08F1D6E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Département Management 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079B7A8-8BAB-C6AF-9F4E-BB7A7CE5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5FF347-1676-334F-9C0B-EAE235CF5A86}" type="slidenum">
              <a:rPr lang="fr-FR" smtClean="0"/>
              <a:t>9</a:t>
            </a:fld>
            <a:endParaRPr lang="fr-FR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B602AB4-032E-2531-B4F4-497E599B9704}"/>
              </a:ext>
            </a:extLst>
          </p:cNvPr>
          <p:cNvSpPr txBox="1">
            <a:spLocks/>
          </p:cNvSpPr>
          <p:nvPr/>
        </p:nvSpPr>
        <p:spPr>
          <a:xfrm>
            <a:off x="193252" y="136525"/>
            <a:ext cx="11541211" cy="714167"/>
          </a:xfrm>
          <a:prstGeom prst="rect">
            <a:avLst/>
          </a:prstGeom>
          <a:solidFill>
            <a:srgbClr val="0070C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fr-FR" sz="2800" dirty="0">
                <a:solidFill>
                  <a:schemeClr val="bg1"/>
                </a:solidFill>
              </a:rPr>
              <a:t>Des éléments de définition en gestion</a:t>
            </a:r>
          </a:p>
        </p:txBody>
      </p:sp>
    </p:spTree>
    <p:extLst>
      <p:ext uri="{BB962C8B-B14F-4D97-AF65-F5344CB8AC3E}">
        <p14:creationId xmlns:p14="http://schemas.microsoft.com/office/powerpoint/2010/main" val="37414785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49819</TotalTime>
  <Words>1603</Words>
  <Application>Microsoft Macintosh PowerPoint</Application>
  <PresentationFormat>Grand écran</PresentationFormat>
  <Paragraphs>289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Police système Courant</vt:lpstr>
      <vt:lpstr>Tahoma</vt:lpstr>
      <vt:lpstr>Wingdings</vt:lpstr>
      <vt:lpstr>Thème Office</vt:lpstr>
      <vt:lpstr>Culture économique et financière de l’ingénieur 2</vt:lpstr>
      <vt:lpstr>       PARTIE 1 COÛTS – MARGES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Christine DOUTRIAUX-LONGO</dc:creator>
  <cp:lastModifiedBy>Sandrine Iglesias</cp:lastModifiedBy>
  <cp:revision>17</cp:revision>
  <cp:lastPrinted>2022-03-31T10:24:55Z</cp:lastPrinted>
  <dcterms:created xsi:type="dcterms:W3CDTF">2022-03-23T16:21:53Z</dcterms:created>
  <dcterms:modified xsi:type="dcterms:W3CDTF">2024-09-09T08:19:43Z</dcterms:modified>
</cp:coreProperties>
</file>