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896" y="63726"/>
            <a:ext cx="438830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1840"/>
            <a:ext cx="4608195" cy="3104515"/>
          </a:xfrm>
          <a:custGeom>
            <a:avLst/>
            <a:gdLst/>
            <a:ahLst/>
            <a:cxnLst/>
            <a:rect l="l" t="t" r="r" b="b"/>
            <a:pathLst>
              <a:path w="4608195" h="3104515">
                <a:moveTo>
                  <a:pt x="0" y="3104210"/>
                </a:moveTo>
                <a:lnTo>
                  <a:pt x="4608004" y="3104210"/>
                </a:lnTo>
                <a:lnTo>
                  <a:pt x="4608004" y="0"/>
                </a:lnTo>
                <a:lnTo>
                  <a:pt x="0" y="0"/>
                </a:lnTo>
                <a:lnTo>
                  <a:pt x="0" y="310421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F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3726"/>
            <a:ext cx="438830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432" y="688054"/>
            <a:ext cx="3829685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84637" y="3184052"/>
            <a:ext cx="162560" cy="151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Arial Black"/>
                <a:cs typeface="Arial Black"/>
              </a:defRPr>
            </a:lvl1pPr>
          </a:lstStyle>
          <a:p>
            <a:pPr marL="32384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1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7.xml"/><Relationship Id="rId5" Type="http://schemas.openxmlformats.org/officeDocument/2006/relationships/slide" Target="slide17.xml"/><Relationship Id="rId6" Type="http://schemas.openxmlformats.org/officeDocument/2006/relationships/slide" Target="slide18.xml"/><Relationship Id="rId7" Type="http://schemas.openxmlformats.org/officeDocument/2006/relationships/slide" Target="slide26.xml"/><Relationship Id="rId8" Type="http://schemas.openxmlformats.org/officeDocument/2006/relationships/slide" Target="slide29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08870" y="253100"/>
            <a:ext cx="939131" cy="54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59139"/>
            <a:ext cx="2319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35">
                <a:solidFill>
                  <a:srgbClr val="22373A"/>
                </a:solidFill>
              </a:rPr>
              <a:t>H-NACHOS </a:t>
            </a:r>
            <a:r>
              <a:rPr dirty="0" sz="1400" spc="-125">
                <a:solidFill>
                  <a:srgbClr val="22373A"/>
                </a:solidFill>
              </a:rPr>
              <a:t>: </a:t>
            </a:r>
            <a:r>
              <a:rPr dirty="0" sz="1400" spc="-295">
                <a:solidFill>
                  <a:srgbClr val="22373A"/>
                </a:solidFill>
              </a:rPr>
              <a:t>LA</a:t>
            </a:r>
            <a:r>
              <a:rPr dirty="0" sz="1400" spc="-220">
                <a:solidFill>
                  <a:srgbClr val="22373A"/>
                </a:solidFill>
              </a:rPr>
              <a:t> </a:t>
            </a:r>
            <a:r>
              <a:rPr dirty="0" sz="1400" spc="-300">
                <a:solidFill>
                  <a:srgbClr val="22373A"/>
                </a:solidFill>
              </a:rPr>
              <a:t>PRÉSENTATION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184310"/>
            <a:ext cx="3475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20">
                <a:solidFill>
                  <a:srgbClr val="22373A"/>
                </a:solidFill>
                <a:latin typeface="Arial Black"/>
                <a:cs typeface="Arial Black"/>
              </a:rPr>
              <a:t>PROJET </a:t>
            </a:r>
            <a:r>
              <a:rPr dirty="0" sz="1200" spc="-235">
                <a:solidFill>
                  <a:srgbClr val="22373A"/>
                </a:solidFill>
                <a:latin typeface="Arial Black"/>
                <a:cs typeface="Arial Black"/>
              </a:rPr>
              <a:t>D’UNE </a:t>
            </a:r>
            <a:r>
              <a:rPr dirty="0" sz="1200" spc="-285">
                <a:solidFill>
                  <a:srgbClr val="22373A"/>
                </a:solidFill>
                <a:latin typeface="Arial Black"/>
                <a:cs typeface="Arial Black"/>
              </a:rPr>
              <a:t>CONCEPTION </a:t>
            </a:r>
            <a:r>
              <a:rPr dirty="0" sz="1200" spc="-280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200" spc="-325">
                <a:solidFill>
                  <a:srgbClr val="22373A"/>
                </a:solidFill>
                <a:latin typeface="Arial Black"/>
                <a:cs typeface="Arial Black"/>
              </a:rPr>
              <a:t>SYSTÈME</a:t>
            </a:r>
            <a:r>
              <a:rPr dirty="0" sz="1200" spc="-25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200" spc="-270">
                <a:solidFill>
                  <a:srgbClr val="22373A"/>
                </a:solidFill>
                <a:latin typeface="Arial Black"/>
                <a:cs typeface="Arial Black"/>
              </a:rPr>
              <a:t>D’EXPLOITATION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574056"/>
            <a:ext cx="3888104" cy="25400"/>
          </a:xfrm>
          <a:custGeom>
            <a:avLst/>
            <a:gdLst/>
            <a:ahLst/>
            <a:cxnLst/>
            <a:rect l="l" t="t" r="r" b="b"/>
            <a:pathLst>
              <a:path w="3888104" h="25400">
                <a:moveTo>
                  <a:pt x="0" y="25305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25305"/>
                </a:lnTo>
                <a:lnTo>
                  <a:pt x="0" y="25305"/>
                </a:lnTo>
                <a:close/>
              </a:path>
            </a:pathLst>
          </a:custGeom>
          <a:solidFill>
            <a:srgbClr val="006F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1808724"/>
            <a:ext cx="3913504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98320">
              <a:lnSpc>
                <a:spcPct val="137400"/>
              </a:lnSpc>
              <a:spcBef>
                <a:spcPts val="100"/>
              </a:spcBef>
            </a:pPr>
            <a:r>
              <a:rPr dirty="0" sz="900" spc="-145">
                <a:solidFill>
                  <a:srgbClr val="22373A"/>
                </a:solidFill>
                <a:latin typeface="Arial Black"/>
                <a:cs typeface="Arial Black"/>
              </a:rPr>
              <a:t>R. </a:t>
            </a:r>
            <a:r>
              <a:rPr dirty="0" sz="900" spc="-110">
                <a:solidFill>
                  <a:srgbClr val="22373A"/>
                </a:solidFill>
                <a:latin typeface="Arial Black"/>
                <a:cs typeface="Arial Black"/>
              </a:rPr>
              <a:t>Soumard, </a:t>
            </a:r>
            <a:r>
              <a:rPr dirty="0" sz="900" spc="-165">
                <a:solidFill>
                  <a:srgbClr val="22373A"/>
                </a:solidFill>
                <a:latin typeface="Arial Black"/>
                <a:cs typeface="Arial Black"/>
              </a:rPr>
              <a:t>C. </a:t>
            </a:r>
            <a:r>
              <a:rPr dirty="0" sz="900" spc="-125">
                <a:solidFill>
                  <a:srgbClr val="22373A"/>
                </a:solidFill>
                <a:latin typeface="Arial Black"/>
                <a:cs typeface="Arial Black"/>
              </a:rPr>
              <a:t>Semanaz, </a:t>
            </a:r>
            <a:r>
              <a:rPr dirty="0" sz="900" spc="-160">
                <a:solidFill>
                  <a:srgbClr val="22373A"/>
                </a:solidFill>
                <a:latin typeface="Arial Black"/>
                <a:cs typeface="Arial Black"/>
              </a:rPr>
              <a:t>W. </a:t>
            </a:r>
            <a:r>
              <a:rPr dirty="0" sz="900" spc="-120">
                <a:solidFill>
                  <a:srgbClr val="22373A"/>
                </a:solidFill>
                <a:latin typeface="Arial Black"/>
                <a:cs typeface="Arial Black"/>
              </a:rPr>
              <a:t>Ayari, </a:t>
            </a:r>
            <a:r>
              <a:rPr dirty="0" sz="900" spc="-229">
                <a:solidFill>
                  <a:srgbClr val="22373A"/>
                </a:solidFill>
                <a:latin typeface="Arial Black"/>
                <a:cs typeface="Arial Black"/>
              </a:rPr>
              <a:t>J. </a:t>
            </a:r>
            <a:r>
              <a:rPr dirty="0" sz="900" spc="-105">
                <a:solidFill>
                  <a:srgbClr val="22373A"/>
                </a:solidFill>
                <a:latin typeface="Arial Black"/>
                <a:cs typeface="Arial Black"/>
              </a:rPr>
              <a:t>Neola  </a:t>
            </a:r>
            <a:r>
              <a:rPr dirty="0" sz="900" spc="-145">
                <a:solidFill>
                  <a:srgbClr val="22373A"/>
                </a:solidFill>
                <a:latin typeface="Arial Black"/>
                <a:cs typeface="Arial Black"/>
              </a:rPr>
              <a:t>28 </a:t>
            </a:r>
            <a:r>
              <a:rPr dirty="0" sz="900" spc="-95">
                <a:solidFill>
                  <a:srgbClr val="22373A"/>
                </a:solidFill>
                <a:latin typeface="Arial Black"/>
                <a:cs typeface="Arial Black"/>
              </a:rPr>
              <a:t>janvier</a:t>
            </a:r>
            <a:r>
              <a:rPr dirty="0" sz="9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900" spc="-180">
                <a:solidFill>
                  <a:srgbClr val="22373A"/>
                </a:solidFill>
                <a:latin typeface="Arial Black"/>
                <a:cs typeface="Arial Black"/>
              </a:rPr>
              <a:t>2021</a:t>
            </a:r>
            <a:endParaRPr sz="900">
              <a:latin typeface="Arial Black"/>
              <a:cs typeface="Arial Black"/>
            </a:endParaRPr>
          </a:p>
          <a:p>
            <a:pPr marL="12700" marR="5080">
              <a:lnSpc>
                <a:spcPct val="109100"/>
              </a:lnSpc>
              <a:spcBef>
                <a:spcPts val="810"/>
              </a:spcBef>
            </a:pPr>
            <a:r>
              <a:rPr dirty="0" sz="700" spc="-85">
                <a:solidFill>
                  <a:srgbClr val="22373A"/>
                </a:solidFill>
                <a:latin typeface="Arial Black"/>
                <a:cs typeface="Arial Black"/>
              </a:rPr>
              <a:t>Unité </a:t>
            </a:r>
            <a:r>
              <a:rPr dirty="0" sz="700" spc="-80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700" spc="-85">
                <a:solidFill>
                  <a:srgbClr val="22373A"/>
                </a:solidFill>
                <a:latin typeface="Arial Black"/>
                <a:cs typeface="Arial Black"/>
              </a:rPr>
              <a:t>Formation et </a:t>
            </a:r>
            <a:r>
              <a:rPr dirty="0" sz="700" spc="-80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700" spc="-100">
                <a:solidFill>
                  <a:srgbClr val="22373A"/>
                </a:solidFill>
                <a:latin typeface="Arial Black"/>
                <a:cs typeface="Arial Black"/>
              </a:rPr>
              <a:t>Recherche </a:t>
            </a:r>
            <a:r>
              <a:rPr dirty="0" sz="700" spc="-80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700" spc="-75">
                <a:solidFill>
                  <a:srgbClr val="22373A"/>
                </a:solidFill>
                <a:latin typeface="Arial Black"/>
                <a:cs typeface="Arial Black"/>
              </a:rPr>
              <a:t>Informatique, </a:t>
            </a:r>
            <a:r>
              <a:rPr dirty="0" sz="700" spc="-85">
                <a:solidFill>
                  <a:srgbClr val="22373A"/>
                </a:solidFill>
                <a:latin typeface="Arial Black"/>
                <a:cs typeface="Arial Black"/>
              </a:rPr>
              <a:t>Mathématiques et Mathématiques </a:t>
            </a:r>
            <a:r>
              <a:rPr dirty="0" sz="700" spc="-80">
                <a:solidFill>
                  <a:srgbClr val="22373A"/>
                </a:solidFill>
                <a:latin typeface="Arial Black"/>
                <a:cs typeface="Arial Black"/>
              </a:rPr>
              <a:t>Appliquées  de Grenoble </a:t>
            </a:r>
            <a:r>
              <a:rPr dirty="0" sz="700" spc="10">
                <a:solidFill>
                  <a:srgbClr val="22373A"/>
                </a:solidFill>
                <a:latin typeface="Arial Black"/>
                <a:cs typeface="Arial Black"/>
              </a:rPr>
              <a:t>–</a:t>
            </a:r>
            <a:r>
              <a:rPr dirty="0" sz="700" spc="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700" spc="-145">
                <a:solidFill>
                  <a:srgbClr val="22373A"/>
                </a:solidFill>
                <a:latin typeface="Arial Black"/>
                <a:cs typeface="Arial Black"/>
              </a:rPr>
              <a:t>UGA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26238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PARTAGE </a:t>
            </a:r>
            <a:r>
              <a:rPr dirty="0" spc="-260"/>
              <a:t>DE </a:t>
            </a:r>
            <a:r>
              <a:rPr dirty="0" spc="-295"/>
              <a:t>LA</a:t>
            </a:r>
            <a:r>
              <a:rPr dirty="0" spc="-280"/>
              <a:t> </a:t>
            </a:r>
            <a:r>
              <a:rPr dirty="0" spc="-225"/>
              <a:t>PILE</a:t>
            </a:r>
          </a:p>
        </p:txBody>
      </p:sp>
      <p:sp>
        <p:nvSpPr>
          <p:cNvPr id="3" name="object 3"/>
          <p:cNvSpPr/>
          <p:nvPr/>
        </p:nvSpPr>
        <p:spPr>
          <a:xfrm>
            <a:off x="1605940" y="446709"/>
            <a:ext cx="1360830" cy="14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2034217"/>
            <a:ext cx="2761615" cy="1129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dirty="0" sz="900" spc="-195">
                <a:solidFill>
                  <a:srgbClr val="22373A"/>
                </a:solidFill>
                <a:latin typeface="Arial Black"/>
                <a:cs typeface="Arial Black"/>
              </a:rPr>
              <a:t>FIGURE </a:t>
            </a:r>
            <a:r>
              <a:rPr dirty="0" sz="900" spc="-215">
                <a:solidFill>
                  <a:srgbClr val="22373A"/>
                </a:solidFill>
                <a:latin typeface="Arial Black"/>
                <a:cs typeface="Arial Black"/>
              </a:rPr>
              <a:t>1 </a:t>
            </a:r>
            <a:r>
              <a:rPr dirty="0" sz="900" spc="-85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900" spc="-114">
                <a:solidFill>
                  <a:srgbClr val="22373A"/>
                </a:solidFill>
                <a:latin typeface="Arial Black"/>
                <a:cs typeface="Arial Black"/>
              </a:rPr>
              <a:t>Gestion </a:t>
            </a:r>
            <a:r>
              <a:rPr dirty="0" sz="900" spc="-105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900" spc="-85">
                <a:solidFill>
                  <a:srgbClr val="22373A"/>
                </a:solidFill>
                <a:latin typeface="Arial Black"/>
                <a:cs typeface="Arial Black"/>
              </a:rPr>
              <a:t>la</a:t>
            </a:r>
            <a:r>
              <a:rPr dirty="0" sz="900" spc="1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900" spc="-80">
                <a:solidFill>
                  <a:srgbClr val="22373A"/>
                </a:solidFill>
                <a:latin typeface="Arial Black"/>
                <a:cs typeface="Arial Black"/>
              </a:rPr>
              <a:t>pile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Taille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solidFill>
                  <a:srgbClr val="22373A"/>
                </a:solidFill>
                <a:latin typeface="Latin Modern Math"/>
                <a:cs typeface="Latin Modern Math"/>
              </a:rPr>
              <a:t>(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NB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_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MAX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_</a:t>
            </a:r>
            <a:r>
              <a:rPr dirty="0" sz="1000" spc="-15" i="1">
                <a:solidFill>
                  <a:srgbClr val="22373A"/>
                </a:solidFill>
                <a:latin typeface="Trebuchet MS"/>
                <a:cs typeface="Trebuchet MS"/>
              </a:rPr>
              <a:t>THREAD</a:t>
            </a:r>
            <a:r>
              <a:rPr dirty="0" sz="1000" spc="-8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atin Modern Math"/>
                <a:cs typeface="Latin Modern Math"/>
              </a:rPr>
              <a:t>+</a:t>
            </a:r>
            <a:r>
              <a:rPr dirty="0" sz="1000" spc="-110">
                <a:solidFill>
                  <a:srgbClr val="22373A"/>
                </a:solidFill>
                <a:latin typeface="Latin Modern Math"/>
                <a:cs typeface="Latin Modern Math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30">
                <a:solidFill>
                  <a:srgbClr val="22373A"/>
                </a:solidFill>
                <a:latin typeface="Latin Modern Math"/>
                <a:cs typeface="Latin Modern Math"/>
              </a:rPr>
              <a:t>)</a:t>
            </a:r>
            <a:r>
              <a:rPr dirty="0" sz="1000" spc="-110">
                <a:solidFill>
                  <a:srgbClr val="22373A"/>
                </a:solidFill>
                <a:latin typeface="Latin Modern Math"/>
                <a:cs typeface="Latin Modern Math"/>
              </a:rPr>
              <a:t> </a:t>
            </a:r>
            <a:r>
              <a:rPr dirty="0" sz="1000" spc="-5" i="1">
                <a:solidFill>
                  <a:srgbClr val="22373A"/>
                </a:solidFill>
                <a:latin typeface="LM Roman Demi 10"/>
                <a:cs typeface="LM Roman Demi 10"/>
              </a:rPr>
              <a:t>×</a:t>
            </a:r>
            <a:r>
              <a:rPr dirty="0" sz="1000" spc="-114" i="1">
                <a:solidFill>
                  <a:srgbClr val="22373A"/>
                </a:solidFill>
                <a:latin typeface="LM Roman Demi 10"/>
                <a:cs typeface="LM Roman Demi 10"/>
              </a:rPr>
              <a:t>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" i="1">
                <a:solidFill>
                  <a:srgbClr val="22373A"/>
                </a:solidFill>
                <a:latin typeface="LM Roman Demi 10"/>
                <a:cs typeface="LM Roman Demi 10"/>
              </a:rPr>
              <a:t>×</a:t>
            </a:r>
            <a:r>
              <a:rPr dirty="0" sz="1000" spc="-114" i="1">
                <a:solidFill>
                  <a:srgbClr val="22373A"/>
                </a:solidFill>
                <a:latin typeface="LM Roman Demi 10"/>
                <a:cs typeface="LM Roman Demi 10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PageSize</a:t>
            </a:r>
            <a:r>
              <a:rPr dirty="0" sz="1000" spc="-2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octets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Emplacement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adresse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_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debut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_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pile</a:t>
            </a:r>
            <a:r>
              <a:rPr dirty="0" sz="1000" spc="-8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 i="1">
                <a:solidFill>
                  <a:srgbClr val="22373A"/>
                </a:solidFill>
                <a:latin typeface="LM Roman Demi 10"/>
                <a:cs typeface="LM Roman Demi 10"/>
              </a:rPr>
              <a:t>−</a:t>
            </a:r>
            <a:r>
              <a:rPr dirty="0" sz="1000" spc="-120" i="1">
                <a:solidFill>
                  <a:srgbClr val="22373A"/>
                </a:solidFill>
                <a:latin typeface="LM Roman Demi 10"/>
                <a:cs typeface="LM Roman Demi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atin Modern Math"/>
                <a:cs typeface="Latin Modern Math"/>
              </a:rPr>
              <a:t>(</a:t>
            </a:r>
            <a:r>
              <a:rPr dirty="0" sz="1000" spc="-5" i="1">
                <a:solidFill>
                  <a:srgbClr val="22373A"/>
                </a:solidFill>
                <a:latin typeface="Trebuchet MS"/>
                <a:cs typeface="Trebuchet MS"/>
              </a:rPr>
              <a:t>Index</a:t>
            </a:r>
            <a:r>
              <a:rPr dirty="0" sz="1000" spc="-85" i="1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atin Modern Math"/>
                <a:cs typeface="Latin Modern Math"/>
              </a:rPr>
              <a:t>+</a:t>
            </a:r>
            <a:r>
              <a:rPr dirty="0" sz="1000" spc="-110">
                <a:solidFill>
                  <a:srgbClr val="22373A"/>
                </a:solidFill>
                <a:latin typeface="Latin Modern Math"/>
                <a:cs typeface="Latin Modern Math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r>
              <a:rPr dirty="0" sz="1000" spc="-130">
                <a:solidFill>
                  <a:srgbClr val="22373A"/>
                </a:solidFill>
                <a:latin typeface="Latin Modern Math"/>
                <a:cs typeface="Latin Modern Math"/>
              </a:rPr>
              <a:t>)</a:t>
            </a:r>
            <a:r>
              <a:rPr dirty="0" sz="1000" spc="-114">
                <a:solidFill>
                  <a:srgbClr val="22373A"/>
                </a:solidFill>
                <a:latin typeface="Latin Modern Math"/>
                <a:cs typeface="Latin Modern Math"/>
              </a:rPr>
              <a:t> </a:t>
            </a:r>
            <a:r>
              <a:rPr dirty="0" sz="1000" spc="-5" i="1">
                <a:solidFill>
                  <a:srgbClr val="22373A"/>
                </a:solidFill>
                <a:latin typeface="LM Roman Demi 10"/>
                <a:cs typeface="LM Roman Demi 10"/>
              </a:rPr>
              <a:t>×</a:t>
            </a:r>
            <a:r>
              <a:rPr dirty="0" sz="1000" spc="-120" i="1">
                <a:solidFill>
                  <a:srgbClr val="22373A"/>
                </a:solidFill>
                <a:latin typeface="LM Roman Demi 10"/>
                <a:cs typeface="LM Roman Demi 10"/>
              </a:rPr>
              <a:t>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5" i="1">
                <a:solidFill>
                  <a:srgbClr val="22373A"/>
                </a:solidFill>
                <a:latin typeface="LM Roman Demi 10"/>
                <a:cs typeface="LM Roman Demi 10"/>
              </a:rPr>
              <a:t>×</a:t>
            </a:r>
            <a:r>
              <a:rPr dirty="0" sz="1000" spc="-120" i="1">
                <a:solidFill>
                  <a:srgbClr val="22373A"/>
                </a:solidFill>
                <a:latin typeface="LM Roman Demi 10"/>
                <a:cs typeface="LM Roman Demi 10"/>
              </a:rPr>
              <a:t> </a:t>
            </a:r>
            <a:r>
              <a:rPr dirty="0" sz="1000" i="1">
                <a:solidFill>
                  <a:srgbClr val="22373A"/>
                </a:solidFill>
                <a:latin typeface="Trebuchet MS"/>
                <a:cs typeface="Trebuchet MS"/>
              </a:rPr>
              <a:t>PageSize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223557"/>
            <a:ext cx="360235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garde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pages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début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lui-même.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390" y="3189544"/>
            <a:ext cx="736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95">
                <a:solidFill>
                  <a:srgbClr val="22373A"/>
                </a:solidFill>
                <a:latin typeface="Arial Black"/>
                <a:cs typeface="Arial Black"/>
              </a:rPr>
              <a:t>8</a:t>
            </a:r>
            <a:endParaRPr sz="7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1316990" cy="25400"/>
            </a:xfrm>
            <a:custGeom>
              <a:avLst/>
              <a:gdLst/>
              <a:ahLst/>
              <a:cxnLst/>
              <a:rect l="l" t="t" r="r" b="b"/>
              <a:pathLst>
                <a:path w="1316990" h="25400">
                  <a:moveTo>
                    <a:pt x="0" y="25305"/>
                  </a:moveTo>
                  <a:lnTo>
                    <a:pt x="0" y="0"/>
                  </a:lnTo>
                  <a:lnTo>
                    <a:pt x="1316621" y="0"/>
                  </a:lnTo>
                  <a:lnTo>
                    <a:pt x="131662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4414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5"/>
              <a:t>ATTENTE </a:t>
            </a:r>
            <a:r>
              <a:rPr dirty="0" spc="-210"/>
              <a:t>D’UN</a:t>
            </a:r>
            <a:r>
              <a:rPr dirty="0" spc="-120"/>
              <a:t> </a:t>
            </a:r>
            <a:r>
              <a:rPr dirty="0" spc="-28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10132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286199"/>
            <a:ext cx="374015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Méthode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UserThreadJoin()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propose d’attendre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terminaison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spécifique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92681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61813"/>
            <a:ext cx="3573145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sémaphore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interne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chaque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auquel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autres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peuvent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s’abonner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1481455" cy="25400"/>
            </a:xfrm>
            <a:custGeom>
              <a:avLst/>
              <a:gdLst/>
              <a:ahLst/>
              <a:cxnLst/>
              <a:rect l="l" t="t" r="r" b="b"/>
              <a:pathLst>
                <a:path w="1481455" h="25400">
                  <a:moveTo>
                    <a:pt x="0" y="25305"/>
                  </a:moveTo>
                  <a:lnTo>
                    <a:pt x="0" y="0"/>
                  </a:lnTo>
                  <a:lnTo>
                    <a:pt x="1481150" y="0"/>
                  </a:lnTo>
                  <a:lnTo>
                    <a:pt x="148115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6" y="63726"/>
            <a:ext cx="14414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95">
                <a:solidFill>
                  <a:srgbClr val="F9F9F9"/>
                </a:solidFill>
                <a:latin typeface="Arial Black"/>
                <a:cs typeface="Arial Black"/>
              </a:rPr>
              <a:t>ATTENTE </a:t>
            </a:r>
            <a:r>
              <a:rPr dirty="0" sz="1200" spc="-210">
                <a:solidFill>
                  <a:srgbClr val="F9F9F9"/>
                </a:solidFill>
                <a:latin typeface="Arial Black"/>
                <a:cs typeface="Arial Black"/>
              </a:rPr>
              <a:t>D’UN</a:t>
            </a:r>
            <a:r>
              <a:rPr dirty="0" sz="1200" spc="-12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dirty="0" sz="1200" spc="-285">
                <a:solidFill>
                  <a:srgbClr val="F9F9F9"/>
                </a:solidFill>
                <a:latin typeface="Arial Black"/>
                <a:cs typeface="Arial Black"/>
              </a:rPr>
              <a:t>THREAD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29174"/>
            <a:ext cx="3801110" cy="840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possède :</a:t>
            </a:r>
            <a:endParaRPr sz="1000">
              <a:latin typeface="Arial Black"/>
              <a:cs typeface="Arial Black"/>
            </a:endParaRPr>
          </a:p>
          <a:p>
            <a:pPr marL="265430">
              <a:lnSpc>
                <a:spcPct val="100000"/>
              </a:lnSpc>
              <a:spcBef>
                <a:spcPts val="969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lock</a:t>
            </a:r>
            <a:endParaRPr sz="1000">
              <a:latin typeface="Arial Black"/>
              <a:cs typeface="Arial Black"/>
            </a:endParaRPr>
          </a:p>
          <a:p>
            <a:pPr marL="265430" marR="5080">
              <a:lnSpc>
                <a:spcPct val="114599"/>
              </a:lnSpc>
              <a:spcBef>
                <a:spcPts val="3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compteur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dénotant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nombre de threads 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attente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sur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ce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thread-ci.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1645920" cy="25400"/>
            </a:xfrm>
            <a:custGeom>
              <a:avLst/>
              <a:gdLst/>
              <a:ahLst/>
              <a:cxnLst/>
              <a:rect l="l" t="t" r="r" b="b"/>
              <a:pathLst>
                <a:path w="1645920" h="25400">
                  <a:moveTo>
                    <a:pt x="0" y="25305"/>
                  </a:moveTo>
                  <a:lnTo>
                    <a:pt x="0" y="0"/>
                  </a:lnTo>
                  <a:lnTo>
                    <a:pt x="1645754" y="0"/>
                  </a:lnTo>
                  <a:lnTo>
                    <a:pt x="164575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4414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5"/>
              <a:t>ATTENTE </a:t>
            </a:r>
            <a:r>
              <a:rPr dirty="0" spc="-210"/>
              <a:t>D’UN</a:t>
            </a:r>
            <a:r>
              <a:rPr dirty="0" spc="-120"/>
              <a:t> </a:t>
            </a:r>
            <a:r>
              <a:rPr dirty="0" spc="-28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70006"/>
            <a:ext cx="3838575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appelant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UserThreadJoin(),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courrant fera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prendre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au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cible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prendre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verrou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mettre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attente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incrémentant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bien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sûr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compteur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en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attente).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1810385" cy="25400"/>
            </a:xfrm>
            <a:custGeom>
              <a:avLst/>
              <a:gdLst/>
              <a:ahLst/>
              <a:cxnLst/>
              <a:rect l="l" t="t" r="r" b="b"/>
              <a:pathLst>
                <a:path w="1810385" h="25400">
                  <a:moveTo>
                    <a:pt x="0" y="25305"/>
                  </a:moveTo>
                  <a:lnTo>
                    <a:pt x="0" y="0"/>
                  </a:lnTo>
                  <a:lnTo>
                    <a:pt x="1810283" y="0"/>
                  </a:lnTo>
                  <a:lnTo>
                    <a:pt x="1810283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653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4"/>
              <a:t>TERMINAISON </a:t>
            </a:r>
            <a:r>
              <a:rPr dirty="0" spc="-210"/>
              <a:t>D’UN</a:t>
            </a:r>
            <a:r>
              <a:rPr dirty="0" spc="-75"/>
              <a:t> </a:t>
            </a:r>
            <a:r>
              <a:rPr dirty="0" spc="-28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354" y="1684329"/>
            <a:ext cx="18141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en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attentes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sur</a:t>
            </a:r>
            <a:r>
              <a:rPr dirty="0" sz="1000" spc="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celui-ci.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215463"/>
            <a:ext cx="3803015" cy="10337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notre implémentation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265430" indent="-126364">
              <a:lnSpc>
                <a:spcPct val="100000"/>
              </a:lnSpc>
              <a:spcBef>
                <a:spcPts val="969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revient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également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tous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</a:t>
            </a:r>
            <a:endParaRPr sz="1000">
              <a:latin typeface="Arial Black"/>
              <a:cs typeface="Arial Black"/>
            </a:endParaRPr>
          </a:p>
          <a:p>
            <a:pPr marL="265430" marR="5080" indent="-126364">
              <a:lnSpc>
                <a:spcPct val="114599"/>
              </a:lnSpc>
              <a:spcBef>
                <a:spcPts val="1675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doit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sans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que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l’utilisateur n’ai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appeller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</a:t>
            </a:r>
            <a:r>
              <a:rPr dirty="0" sz="1000" spc="-3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UserThreadExit().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6" name="object 6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30745"/>
              <a:ext cx="1975485" cy="25400"/>
            </a:xfrm>
            <a:custGeom>
              <a:avLst/>
              <a:gdLst/>
              <a:ahLst/>
              <a:cxnLst/>
              <a:rect l="l" t="t" r="r" b="b"/>
              <a:pathLst>
                <a:path w="1975485" h="25400">
                  <a:moveTo>
                    <a:pt x="0" y="25305"/>
                  </a:moveTo>
                  <a:lnTo>
                    <a:pt x="0" y="0"/>
                  </a:lnTo>
                  <a:lnTo>
                    <a:pt x="1974888" y="0"/>
                  </a:lnTo>
                  <a:lnTo>
                    <a:pt x="197488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653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4"/>
              <a:t>TERMINAISON </a:t>
            </a:r>
            <a:r>
              <a:rPr dirty="0" spc="-210"/>
              <a:t>D’UN</a:t>
            </a:r>
            <a:r>
              <a:rPr dirty="0" spc="-75"/>
              <a:t> </a:t>
            </a:r>
            <a:r>
              <a:rPr dirty="0" spc="-28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354" y="1680037"/>
            <a:ext cx="415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v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er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ou.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211158"/>
            <a:ext cx="3726179" cy="10337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dirty="0" sz="1000" spc="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265430" indent="-126364">
              <a:lnSpc>
                <a:spcPct val="100000"/>
              </a:lnSpc>
              <a:spcBef>
                <a:spcPts val="969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Chaque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attente dans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courant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va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lacher</a:t>
            </a:r>
            <a:r>
              <a:rPr dirty="0" sz="1000" spc="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</a:t>
            </a:r>
            <a:endParaRPr sz="1000">
              <a:latin typeface="Arial Black"/>
              <a:cs typeface="Arial Black"/>
            </a:endParaRPr>
          </a:p>
          <a:p>
            <a:pPr marL="265430" marR="45720" indent="-126364">
              <a:lnSpc>
                <a:spcPct val="114599"/>
              </a:lnSpc>
              <a:spcBef>
                <a:spcPts val="1675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supprime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courant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on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appelle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Finish().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6" name="object 6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30745"/>
              <a:ext cx="2139950" cy="25400"/>
            </a:xfrm>
            <a:custGeom>
              <a:avLst/>
              <a:gdLst/>
              <a:ahLst/>
              <a:cxnLst/>
              <a:rect l="l" t="t" r="r" b="b"/>
              <a:pathLst>
                <a:path w="2139950" h="25400">
                  <a:moveTo>
                    <a:pt x="0" y="25305"/>
                  </a:moveTo>
                  <a:lnTo>
                    <a:pt x="0" y="0"/>
                  </a:lnTo>
                  <a:lnTo>
                    <a:pt x="2139429" y="0"/>
                  </a:lnTo>
                  <a:lnTo>
                    <a:pt x="2139429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653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4"/>
              <a:t>TERMINAISON </a:t>
            </a:r>
            <a:r>
              <a:rPr dirty="0" spc="-210"/>
              <a:t>D’UN</a:t>
            </a:r>
            <a:r>
              <a:rPr dirty="0" spc="-75"/>
              <a:t> </a:t>
            </a:r>
            <a:r>
              <a:rPr dirty="0" spc="-28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0272"/>
            <a:ext cx="3876675" cy="15951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sans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appelle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explicite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Exit()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265430" marR="93980" indent="-126364">
              <a:lnSpc>
                <a:spcPct val="114599"/>
              </a:lnSpc>
              <a:spcBef>
                <a:spcPts val="795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Ajout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attribut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y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mettre l’adresse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UserThreadExit()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structure contenant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arguments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 exécuter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par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thread.</a:t>
            </a:r>
            <a:endParaRPr sz="1000">
              <a:latin typeface="Arial Black"/>
              <a:cs typeface="Arial Black"/>
            </a:endParaRPr>
          </a:p>
          <a:p>
            <a:pPr marL="265430" marR="5080" indent="-126364">
              <a:lnSpc>
                <a:spcPct val="114599"/>
              </a:lnSpc>
              <a:spcBef>
                <a:spcPts val="300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empile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registre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r6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l’appel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UserThreadExit 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(lors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création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Start.S)</a:t>
            </a:r>
            <a:endParaRPr sz="1000">
              <a:latin typeface="Arial Black"/>
              <a:cs typeface="Arial Black"/>
            </a:endParaRPr>
          </a:p>
          <a:p>
            <a:pPr marL="265430" marR="807085" indent="-126364">
              <a:lnSpc>
                <a:spcPct val="114599"/>
              </a:lnSpc>
              <a:spcBef>
                <a:spcPts val="300"/>
              </a:spcBef>
              <a:buSzPct val="170000"/>
              <a:buChar char="•"/>
              <a:tabLst>
                <a:tab pos="266065" algn="l"/>
              </a:tabLst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écrit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finalement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RetAddrReg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l’adresse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UserThreadExit()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qu’elle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soit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exécutée.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2304415" cy="25400"/>
            </a:xfrm>
            <a:custGeom>
              <a:avLst/>
              <a:gdLst/>
              <a:ahLst/>
              <a:cxnLst/>
              <a:rect l="l" t="t" r="r" b="b"/>
              <a:pathLst>
                <a:path w="2304415" h="25400">
                  <a:moveTo>
                    <a:pt x="0" y="25305"/>
                  </a:moveTo>
                  <a:lnTo>
                    <a:pt x="0" y="0"/>
                  </a:lnTo>
                  <a:lnTo>
                    <a:pt x="2304034" y="0"/>
                  </a:lnTo>
                  <a:lnTo>
                    <a:pt x="230403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48789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GE</a:t>
            </a:r>
            <a:r>
              <a:rPr dirty="0" spc="-260"/>
              <a:t>S</a:t>
            </a:r>
            <a:r>
              <a:rPr dirty="0" spc="-260"/>
              <a:t>TION DE </a:t>
            </a:r>
            <a:r>
              <a:rPr dirty="0" spc="-295"/>
              <a:t>LA</a:t>
            </a:r>
            <a:r>
              <a:rPr dirty="0" spc="-265"/>
              <a:t> PAGINATION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286573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474792"/>
            <a:ext cx="2042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profiter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pagination</a:t>
            </a:r>
            <a:r>
              <a:rPr dirty="0" sz="1000" spc="-2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83892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82741"/>
            <a:ext cx="3618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Utilisation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méthode reatAtVirtual()</a:t>
            </a:r>
            <a:r>
              <a:rPr dirty="0" sz="1000" spc="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permet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l’encapsulation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2468880" cy="25400"/>
            </a:xfrm>
            <a:custGeom>
              <a:avLst/>
              <a:gdLst/>
              <a:ahLst/>
              <a:cxnLst/>
              <a:rect l="l" t="t" r="r" b="b"/>
              <a:pathLst>
                <a:path w="2468880" h="25400">
                  <a:moveTo>
                    <a:pt x="0" y="25305"/>
                  </a:moveTo>
                  <a:lnTo>
                    <a:pt x="0" y="0"/>
                  </a:lnTo>
                  <a:lnTo>
                    <a:pt x="2468638" y="0"/>
                  </a:lnTo>
                  <a:lnTo>
                    <a:pt x="246863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881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0"/>
              <a:t>LA</a:t>
            </a:r>
            <a:r>
              <a:rPr dirty="0" spc="-270"/>
              <a:t> </a:t>
            </a:r>
            <a:r>
              <a:rPr dirty="0" spc="-270"/>
              <a:t>G</a:t>
            </a:r>
            <a:r>
              <a:rPr dirty="0" spc="-270"/>
              <a:t>ESTION DES</a:t>
            </a:r>
            <a:r>
              <a:rPr dirty="0" spc="-145"/>
              <a:t> </a:t>
            </a:r>
            <a:r>
              <a:rPr dirty="0" spc="-285"/>
              <a:t>PROCESSUS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25880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295013"/>
            <a:ext cx="370205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maintenir,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gérer,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compter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synchroniser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cours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d’execution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6933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46040"/>
            <a:ext cx="3369945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stocker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référence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vers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créés.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2633345" cy="25400"/>
            </a:xfrm>
            <a:custGeom>
              <a:avLst/>
              <a:gdLst/>
              <a:ahLst/>
              <a:cxnLst/>
              <a:rect l="l" t="t" r="r" b="b"/>
              <a:pathLst>
                <a:path w="2633345" h="25400">
                  <a:moveTo>
                    <a:pt x="0" y="25305"/>
                  </a:moveTo>
                  <a:lnTo>
                    <a:pt x="0" y="0"/>
                  </a:lnTo>
                  <a:lnTo>
                    <a:pt x="2633167" y="0"/>
                  </a:lnTo>
                  <a:lnTo>
                    <a:pt x="263316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16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6" y="63726"/>
            <a:ext cx="39789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70">
                <a:solidFill>
                  <a:srgbClr val="F9F9F9"/>
                </a:solidFill>
                <a:latin typeface="Arial Black"/>
                <a:cs typeface="Arial Black"/>
              </a:rPr>
              <a:t>LA </a:t>
            </a:r>
            <a:r>
              <a:rPr dirty="0" sz="1200" spc="-280">
                <a:solidFill>
                  <a:srgbClr val="F9F9F9"/>
                </a:solidFill>
                <a:latin typeface="Arial Black"/>
                <a:cs typeface="Arial Black"/>
              </a:rPr>
              <a:t>CRÉATION </a:t>
            </a:r>
            <a:r>
              <a:rPr dirty="0" sz="1200" spc="-210">
                <a:solidFill>
                  <a:srgbClr val="F9F9F9"/>
                </a:solidFill>
                <a:latin typeface="Arial Black"/>
                <a:cs typeface="Arial Black"/>
              </a:rPr>
              <a:t>D’UN </a:t>
            </a:r>
            <a:r>
              <a:rPr dirty="0" sz="1200" spc="-285">
                <a:solidFill>
                  <a:srgbClr val="F9F9F9"/>
                </a:solidFill>
                <a:latin typeface="Arial Black"/>
                <a:cs typeface="Arial Black"/>
              </a:rPr>
              <a:t>PROCESSUS </a:t>
            </a:r>
            <a:r>
              <a:rPr dirty="0" sz="1200" spc="-114">
                <a:solidFill>
                  <a:srgbClr val="F9F9F9"/>
                </a:solidFill>
                <a:latin typeface="Arial Black"/>
                <a:cs typeface="Arial Black"/>
              </a:rPr>
              <a:t>: </a:t>
            </a:r>
            <a:r>
              <a:rPr dirty="0" sz="1200" spc="-270">
                <a:solidFill>
                  <a:srgbClr val="F9F9F9"/>
                </a:solidFill>
                <a:latin typeface="Arial Black"/>
                <a:cs typeface="Arial Black"/>
              </a:rPr>
              <a:t>FORKEXEC(CHAR*</a:t>
            </a:r>
            <a:r>
              <a:rPr dirty="0" sz="1200" spc="-28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dirty="0" sz="1200" spc="-285">
                <a:solidFill>
                  <a:srgbClr val="F9F9F9"/>
                </a:solidFill>
                <a:latin typeface="Arial Black"/>
                <a:cs typeface="Arial Black"/>
              </a:rPr>
              <a:t>EXECUTABLE)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397383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589272"/>
            <a:ext cx="3653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créer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ainsi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que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son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espace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d’adressage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" y="964133"/>
            <a:ext cx="1555178" cy="1663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07871" y="2764162"/>
            <a:ext cx="17926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95">
                <a:solidFill>
                  <a:srgbClr val="22373A"/>
                </a:solidFill>
                <a:latin typeface="Arial Black"/>
                <a:cs typeface="Arial Black"/>
              </a:rPr>
              <a:t>FIGURE </a:t>
            </a:r>
            <a:r>
              <a:rPr dirty="0" sz="900" spc="-160">
                <a:solidFill>
                  <a:srgbClr val="22373A"/>
                </a:solidFill>
                <a:latin typeface="Arial Black"/>
                <a:cs typeface="Arial Black"/>
              </a:rPr>
              <a:t>2 </a:t>
            </a:r>
            <a:r>
              <a:rPr dirty="0" sz="900" spc="-85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900" spc="-160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900" spc="-10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900" spc="-105">
                <a:solidFill>
                  <a:srgbClr val="22373A"/>
                </a:solidFill>
                <a:latin typeface="Arial Black"/>
                <a:cs typeface="Arial Black"/>
              </a:rPr>
              <a:t>de</a:t>
            </a:r>
            <a:r>
              <a:rPr dirty="0" sz="9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900" spc="-125">
                <a:solidFill>
                  <a:srgbClr val="22373A"/>
                </a:solidFill>
                <a:latin typeface="Arial Black"/>
                <a:cs typeface="Arial Black"/>
              </a:rPr>
              <a:t>processus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2797810" cy="25400"/>
            </a:xfrm>
            <a:custGeom>
              <a:avLst/>
              <a:gdLst/>
              <a:ahLst/>
              <a:cxnLst/>
              <a:rect l="l" t="t" r="r" b="b"/>
              <a:pathLst>
                <a:path w="2797810" h="25400">
                  <a:moveTo>
                    <a:pt x="0" y="25305"/>
                  </a:moveTo>
                  <a:lnTo>
                    <a:pt x="0" y="0"/>
                  </a:lnTo>
                  <a:lnTo>
                    <a:pt x="2797771" y="0"/>
                  </a:lnTo>
                  <a:lnTo>
                    <a:pt x="279777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3524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5"/>
              <a:t>P</a:t>
            </a:r>
            <a:r>
              <a:rPr dirty="0" spc="-280"/>
              <a:t>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77169"/>
            <a:ext cx="1401445" cy="205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Présentation de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l’équipe</a:t>
            </a:r>
            <a:endParaRPr sz="1000">
              <a:latin typeface="Arial Black"/>
              <a:cs typeface="Arial Black"/>
            </a:endParaRPr>
          </a:p>
          <a:p>
            <a:pPr marL="201930" marR="38735" indent="-189865">
              <a:lnSpc>
                <a:spcPct val="156100"/>
              </a:lnSpc>
              <a:spcBef>
                <a:spcPts val="1225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Choix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  <a:hlinkClick r:id="rId3" action="ppaction://hlinksldjump"/>
              </a:rPr>
              <a:t>d’implémentation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4" action="ppaction://hlinksldjump"/>
              </a:rPr>
              <a:t>Threads</a:t>
            </a:r>
            <a:endParaRPr sz="1000">
              <a:latin typeface="Arial Black"/>
              <a:cs typeface="Arial Black"/>
            </a:endParaRPr>
          </a:p>
          <a:p>
            <a:pPr marL="201930" marR="633730">
              <a:lnSpc>
                <a:spcPct val="156100"/>
              </a:lnSpc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  <a:hlinkClick r:id="rId5" action="ppaction://hlinksldjump"/>
              </a:rPr>
              <a:t>Mémoire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P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r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o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c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e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s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  <a:hlinkClick r:id="rId6" action="ppaction://hlinksldjump"/>
              </a:rPr>
              <a:t>sus</a:t>
            </a:r>
            <a:endParaRPr sz="1000">
              <a:latin typeface="Arial Black"/>
              <a:cs typeface="Arial Black"/>
            </a:endParaRPr>
          </a:p>
          <a:p>
            <a:pPr marL="12700" marR="189865">
              <a:lnSpc>
                <a:spcPts val="3070"/>
              </a:lnSpc>
              <a:spcBef>
                <a:spcPts val="350"/>
              </a:spcBef>
            </a:pP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7" action="ppaction://hlinksldjump"/>
              </a:rPr>
              <a:t>Évolutions possibles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Limites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de</a:t>
            </a:r>
            <a:r>
              <a:rPr dirty="0" sz="1000" spc="-35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  <a:hlinkClick r:id="rId8" action="ppaction://hlinksldjump"/>
              </a:rPr>
              <a:t>H-NachOS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165100" cy="25400"/>
            </a:xfrm>
            <a:custGeom>
              <a:avLst/>
              <a:gdLst/>
              <a:ahLst/>
              <a:cxnLst/>
              <a:rect l="l" t="t" r="r" b="b"/>
              <a:pathLst>
                <a:path w="165100" h="25400">
                  <a:moveTo>
                    <a:pt x="0" y="25305"/>
                  </a:moveTo>
                  <a:lnTo>
                    <a:pt x="0" y="0"/>
                  </a:lnTo>
                  <a:lnTo>
                    <a:pt x="164603" y="0"/>
                  </a:lnTo>
                  <a:lnTo>
                    <a:pt x="164603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24769" y="3184052"/>
            <a:ext cx="122555" cy="151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1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353187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SYNCHRONISATION </a:t>
            </a:r>
            <a:r>
              <a:rPr dirty="0" spc="-260"/>
              <a:t>DE </a:t>
            </a:r>
            <a:r>
              <a:rPr dirty="0" spc="-295"/>
              <a:t>LA </a:t>
            </a:r>
            <a:r>
              <a:rPr dirty="0" spc="-254"/>
              <a:t>TERMINAISON </a:t>
            </a:r>
            <a:r>
              <a:rPr dirty="0" spc="-270"/>
              <a:t>DES</a:t>
            </a:r>
            <a:r>
              <a:rPr dirty="0" spc="-265"/>
              <a:t> </a:t>
            </a:r>
            <a:r>
              <a:rPr dirty="0" spc="-285"/>
              <a:t>PROCESSUS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27721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296828"/>
            <a:ext cx="3742054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terminer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sans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interrompre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l’exécution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potentiels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autres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cours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d’exécution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803311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68773"/>
            <a:ext cx="3418204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Utilisation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notre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connaitre les  threads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encore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cours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d’exécution.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2962910" cy="25400"/>
            </a:xfrm>
            <a:custGeom>
              <a:avLst/>
              <a:gdLst/>
              <a:ahLst/>
              <a:cxnLst/>
              <a:rect l="l" t="t" r="r" b="b"/>
              <a:pathLst>
                <a:path w="2962910" h="25400">
                  <a:moveTo>
                    <a:pt x="0" y="25305"/>
                  </a:moveTo>
                  <a:lnTo>
                    <a:pt x="0" y="0"/>
                  </a:lnTo>
                  <a:lnTo>
                    <a:pt x="2962300" y="0"/>
                  </a:lnTo>
                  <a:lnTo>
                    <a:pt x="296230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20554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NOTRE </a:t>
            </a:r>
            <a:r>
              <a:rPr dirty="0" spc="-270"/>
              <a:t>GESTION DES</a:t>
            </a:r>
            <a:r>
              <a:rPr dirty="0" spc="-254"/>
              <a:t> </a:t>
            </a:r>
            <a:r>
              <a:rPr dirty="0" spc="-285"/>
              <a:t>PROCESSUS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012012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Inconvénient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44" y="1241861"/>
            <a:ext cx="2955290" cy="40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430" indent="-126364">
              <a:lnSpc>
                <a:spcPct val="100000"/>
              </a:lnSpc>
              <a:spcBef>
                <a:spcPts val="95"/>
              </a:spcBef>
              <a:buSzPct val="170000"/>
              <a:buChar char="•"/>
              <a:tabLst>
                <a:tab pos="139065" algn="l"/>
              </a:tabLst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n’était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pas</a:t>
            </a:r>
            <a:r>
              <a:rPr dirty="0" sz="1000" spc="-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indispensable</a:t>
            </a:r>
            <a:endParaRPr sz="1000">
              <a:latin typeface="Arial Black"/>
              <a:cs typeface="Arial Black"/>
            </a:endParaRPr>
          </a:p>
          <a:p>
            <a:pPr marL="138430" indent="-126364">
              <a:lnSpc>
                <a:spcPct val="100000"/>
              </a:lnSpc>
              <a:spcBef>
                <a:spcPts val="475"/>
              </a:spcBef>
              <a:buSzPct val="170000"/>
              <a:buChar char="•"/>
              <a:tabLst>
                <a:tab pos="139065" algn="l"/>
              </a:tabLst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redondance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donées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peu</a:t>
            </a:r>
            <a:r>
              <a:rPr dirty="0" sz="1000" spc="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couteuse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801482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35">
                <a:solidFill>
                  <a:srgbClr val="FFFFFF"/>
                </a:solidFill>
                <a:latin typeface="Arial Black"/>
                <a:cs typeface="Arial Black"/>
              </a:rPr>
              <a:t>Avantage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44" y="2031332"/>
            <a:ext cx="2254885" cy="40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430" indent="-126364">
              <a:lnSpc>
                <a:spcPct val="100000"/>
              </a:lnSpc>
              <a:spcBef>
                <a:spcPts val="95"/>
              </a:spcBef>
              <a:buSzPct val="170000"/>
              <a:buChar char="•"/>
              <a:tabLst>
                <a:tab pos="139065" algn="l"/>
              </a:tabLst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gestion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claire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compréhensible</a:t>
            </a:r>
            <a:endParaRPr sz="1000">
              <a:latin typeface="Arial Black"/>
              <a:cs typeface="Arial Black"/>
            </a:endParaRPr>
          </a:p>
          <a:p>
            <a:pPr marL="138430" indent="-126364">
              <a:lnSpc>
                <a:spcPct val="100000"/>
              </a:lnSpc>
              <a:spcBef>
                <a:spcPts val="475"/>
              </a:spcBef>
              <a:buSzPct val="170000"/>
              <a:buChar char="•"/>
              <a:tabLst>
                <a:tab pos="139065" algn="l"/>
              </a:tabLst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Permet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futurs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évolutions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127375" cy="25400"/>
            </a:xfrm>
            <a:custGeom>
              <a:avLst/>
              <a:gdLst/>
              <a:ahLst/>
              <a:cxnLst/>
              <a:rect l="l" t="t" r="r" b="b"/>
              <a:pathLst>
                <a:path w="3127375" h="25400">
                  <a:moveTo>
                    <a:pt x="0" y="25305"/>
                  </a:moveTo>
                  <a:lnTo>
                    <a:pt x="0" y="0"/>
                  </a:lnTo>
                  <a:lnTo>
                    <a:pt x="3126905" y="0"/>
                  </a:lnTo>
                  <a:lnTo>
                    <a:pt x="312690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6275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0"/>
              <a:t>HIÉRARCHIE </a:t>
            </a:r>
            <a:r>
              <a:rPr dirty="0" spc="-260"/>
              <a:t>DE</a:t>
            </a:r>
            <a:r>
              <a:rPr dirty="0" spc="-240"/>
              <a:t> </a:t>
            </a:r>
            <a:r>
              <a:rPr dirty="0" spc="-260"/>
              <a:t>DOSSIERS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200912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5">
                <a:solidFill>
                  <a:srgbClr val="FFFFFF"/>
                </a:solidFill>
                <a:latin typeface="Arial Black"/>
                <a:cs typeface="Arial Black"/>
              </a:rPr>
              <a:t>Question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392814"/>
            <a:ext cx="2145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Quel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statut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répertoire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racine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01901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30">
                <a:solidFill>
                  <a:srgbClr val="FFFFFF"/>
                </a:solidFill>
                <a:latin typeface="Arial Black"/>
                <a:cs typeface="Arial Black"/>
              </a:rPr>
              <a:t>Choix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871034"/>
            <a:ext cx="3500754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répertoire </a:t>
            </a: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comme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autre sauf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que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son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répertoire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parent  équivaut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lui-même.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291840" cy="25400"/>
            </a:xfrm>
            <a:custGeom>
              <a:avLst/>
              <a:gdLst/>
              <a:ahLst/>
              <a:cxnLst/>
              <a:rect l="l" t="t" r="r" b="b"/>
              <a:pathLst>
                <a:path w="3291840" h="25400">
                  <a:moveTo>
                    <a:pt x="0" y="25305"/>
                  </a:moveTo>
                  <a:lnTo>
                    <a:pt x="0" y="0"/>
                  </a:lnTo>
                  <a:lnTo>
                    <a:pt x="3291446" y="0"/>
                  </a:lnTo>
                  <a:lnTo>
                    <a:pt x="3291446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827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5"/>
              <a:t>OUVRIR </a:t>
            </a:r>
            <a:r>
              <a:rPr dirty="0" spc="-260"/>
              <a:t>PLUSIEURS</a:t>
            </a:r>
            <a:r>
              <a:rPr dirty="0" spc="-130"/>
              <a:t> </a:t>
            </a:r>
            <a:r>
              <a:rPr dirty="0" spc="-245"/>
              <a:t>FICHIERS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25880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295013"/>
            <a:ext cx="3418204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ouvrir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plusieurs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fichiers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dirty="0" sz="1000" spc="-204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6933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5">
                <a:solidFill>
                  <a:srgbClr val="FFFFFF"/>
                </a:solidFill>
                <a:latin typeface="Arial Black"/>
                <a:cs typeface="Arial Black"/>
              </a:rPr>
              <a:t>Configuration</a:t>
            </a:r>
            <a:r>
              <a:rPr dirty="0" sz="10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46040"/>
            <a:ext cx="3362325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80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connait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tous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fichiers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ouverts.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ne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connaissent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que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ceux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qu’ils</a:t>
            </a:r>
            <a:r>
              <a:rPr dirty="0" sz="1000" spc="-1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utilisent.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456304" cy="25400"/>
            </a:xfrm>
            <a:custGeom>
              <a:avLst/>
              <a:gdLst/>
              <a:ahLst/>
              <a:cxnLst/>
              <a:rect l="l" t="t" r="r" b="b"/>
              <a:pathLst>
                <a:path w="3456304" h="25400">
                  <a:moveTo>
                    <a:pt x="0" y="25305"/>
                  </a:moveTo>
                  <a:lnTo>
                    <a:pt x="0" y="0"/>
                  </a:lnTo>
                  <a:lnTo>
                    <a:pt x="3456050" y="0"/>
                  </a:lnTo>
                  <a:lnTo>
                    <a:pt x="345605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22987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AJOUT </a:t>
            </a:r>
            <a:r>
              <a:rPr dirty="0" spc="-270"/>
              <a:t>DES </a:t>
            </a:r>
            <a:r>
              <a:rPr dirty="0" spc="-290"/>
              <a:t>VERROUS </a:t>
            </a:r>
            <a:r>
              <a:rPr dirty="0" spc="-305"/>
              <a:t>ET</a:t>
            </a:r>
            <a:r>
              <a:rPr dirty="0" spc="-215"/>
              <a:t> </a:t>
            </a:r>
            <a:r>
              <a:rPr dirty="0" spc="-25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749731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4">
                <a:solidFill>
                  <a:srgbClr val="FFFFFF"/>
                </a:solidFill>
                <a:latin typeface="Arial Black"/>
                <a:cs typeface="Arial Black"/>
              </a:rPr>
              <a:t>Problèmes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855580"/>
            <a:ext cx="285877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6265">
              <a:lnSpc>
                <a:spcPct val="156100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implémenter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verrous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 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implémenter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Conditions</a:t>
            </a:r>
            <a:r>
              <a:rPr dirty="0" sz="1000" spc="-2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mettre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oeuvre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attentes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limitées</a:t>
            </a:r>
            <a:r>
              <a:rPr dirty="0" sz="1000" spc="-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01901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0">
                <a:solidFill>
                  <a:srgbClr val="FFFFFF"/>
                </a:solidFill>
                <a:latin typeface="Arial Black"/>
                <a:cs typeface="Arial Black"/>
              </a:rPr>
              <a:t>Solutions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FFFFFF"/>
                </a:solidFill>
                <a:latin typeface="Arial Black"/>
                <a:cs typeface="Arial Black"/>
              </a:rPr>
              <a:t>choisies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807775"/>
            <a:ext cx="3745229" cy="913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28369">
              <a:lnSpc>
                <a:spcPct val="156100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Verrous 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sémaphore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limité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token.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Conditions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liste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threads</a:t>
            </a:r>
            <a:r>
              <a:rPr dirty="0" sz="1000" spc="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bloqués.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Attentes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limités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interruptions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Timer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ajouter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une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nouvelle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liste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threads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endormis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l’ordonnanceur.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620770" cy="25400"/>
            </a:xfrm>
            <a:custGeom>
              <a:avLst/>
              <a:gdLst/>
              <a:ahLst/>
              <a:cxnLst/>
              <a:rect l="l" t="t" r="r" b="b"/>
              <a:pathLst>
                <a:path w="3620770" h="25400">
                  <a:moveTo>
                    <a:pt x="0" y="25305"/>
                  </a:moveTo>
                  <a:lnTo>
                    <a:pt x="0" y="0"/>
                  </a:lnTo>
                  <a:lnTo>
                    <a:pt x="3620642" y="0"/>
                  </a:lnTo>
                  <a:lnTo>
                    <a:pt x="3620642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22987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AJOUT </a:t>
            </a:r>
            <a:r>
              <a:rPr dirty="0" spc="-270"/>
              <a:t>DES </a:t>
            </a:r>
            <a:r>
              <a:rPr dirty="0" spc="-290"/>
              <a:t>VERROUS </a:t>
            </a:r>
            <a:r>
              <a:rPr dirty="0" spc="-305"/>
              <a:t>ET</a:t>
            </a:r>
            <a:r>
              <a:rPr dirty="0" spc="-215"/>
              <a:t> </a:t>
            </a:r>
            <a:r>
              <a:rPr dirty="0" spc="-25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82206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35">
                <a:solidFill>
                  <a:srgbClr val="FFFFFF"/>
                </a:solidFill>
                <a:latin typeface="Arial Black"/>
                <a:cs typeface="Arial Black"/>
              </a:rPr>
              <a:t>Avantages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pc="-130"/>
              <a:t>Verrous : </a:t>
            </a:r>
            <a:r>
              <a:rPr dirty="0" spc="-114"/>
              <a:t>Pratiquement </a:t>
            </a:r>
            <a:r>
              <a:rPr dirty="0" spc="-110"/>
              <a:t>déjà</a:t>
            </a:r>
            <a:r>
              <a:rPr dirty="0" spc="-95"/>
              <a:t> </a:t>
            </a:r>
            <a:r>
              <a:rPr dirty="0" spc="-114"/>
              <a:t>implémenté.</a:t>
            </a: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pc="-130"/>
              <a:t>Attente : </a:t>
            </a:r>
            <a:r>
              <a:rPr dirty="0" spc="-110"/>
              <a:t>Possibilité </a:t>
            </a:r>
            <a:r>
              <a:rPr dirty="0" spc="-114"/>
              <a:t>de </a:t>
            </a:r>
            <a:r>
              <a:rPr dirty="0" spc="-130"/>
              <a:t>compter </a:t>
            </a:r>
            <a:r>
              <a:rPr dirty="0" spc="-120"/>
              <a:t>et garder </a:t>
            </a:r>
            <a:r>
              <a:rPr dirty="0" spc="-140"/>
              <a:t>trace </a:t>
            </a:r>
            <a:r>
              <a:rPr dirty="0" spc="-130"/>
              <a:t>des </a:t>
            </a:r>
            <a:r>
              <a:rPr dirty="0" spc="-114"/>
              <a:t>threads </a:t>
            </a:r>
            <a:r>
              <a:rPr dirty="0" spc="-105"/>
              <a:t>bloqués  </a:t>
            </a:r>
            <a:r>
              <a:rPr dirty="0" spc="-110"/>
              <a:t>sur</a:t>
            </a:r>
            <a:r>
              <a:rPr dirty="0" spc="-65"/>
              <a:t> </a:t>
            </a:r>
            <a:r>
              <a:rPr dirty="0" spc="-95"/>
              <a:t>l’objet.</a:t>
            </a:r>
          </a:p>
          <a:p>
            <a:pPr marL="12700" marR="336550">
              <a:lnSpc>
                <a:spcPct val="114599"/>
              </a:lnSpc>
              <a:spcBef>
                <a:spcPts val="500"/>
              </a:spcBef>
            </a:pPr>
            <a:r>
              <a:rPr dirty="0" spc="-130"/>
              <a:t>Attente </a:t>
            </a:r>
            <a:r>
              <a:rPr dirty="0" spc="-100"/>
              <a:t>limité </a:t>
            </a:r>
            <a:r>
              <a:rPr dirty="0" spc="-130"/>
              <a:t>: </a:t>
            </a:r>
            <a:r>
              <a:rPr dirty="0" spc="-140"/>
              <a:t>Une </a:t>
            </a:r>
            <a:r>
              <a:rPr dirty="0" spc="-114"/>
              <a:t>estimation relativement </a:t>
            </a:r>
            <a:r>
              <a:rPr dirty="0" spc="-130"/>
              <a:t>précise </a:t>
            </a:r>
            <a:r>
              <a:rPr dirty="0" spc="-95"/>
              <a:t>du </a:t>
            </a:r>
            <a:r>
              <a:rPr dirty="0" spc="-135"/>
              <a:t>temps  </a:t>
            </a:r>
            <a:r>
              <a:rPr dirty="0" spc="-125"/>
              <a:t>écoulé </a:t>
            </a:r>
            <a:r>
              <a:rPr dirty="0" spc="-90"/>
              <a:t>pour </a:t>
            </a:r>
            <a:r>
              <a:rPr dirty="0" spc="-95"/>
              <a:t>le </a:t>
            </a:r>
            <a:r>
              <a:rPr dirty="0" spc="-105"/>
              <a:t>réveil </a:t>
            </a:r>
            <a:r>
              <a:rPr dirty="0" spc="-85"/>
              <a:t>d’un</a:t>
            </a:r>
            <a:r>
              <a:rPr dirty="0" spc="110"/>
              <a:t> </a:t>
            </a:r>
            <a:r>
              <a:rPr dirty="0" spc="-114"/>
              <a:t>thread.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4" y="1908137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Inconvénients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2014010"/>
            <a:ext cx="3829685" cy="8509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Verrous : </a:t>
            </a:r>
            <a:r>
              <a:rPr dirty="0" sz="1000" spc="-165">
                <a:solidFill>
                  <a:srgbClr val="22373A"/>
                </a:solidFill>
                <a:latin typeface="Arial Black"/>
                <a:cs typeface="Arial Black"/>
              </a:rPr>
              <a:t>Pas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l’implémentation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plus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simple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ou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plus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efficace.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Attentes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limités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Beaucoup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difficulté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gérer l’effacement 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deux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listes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fois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l’origine du 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réveil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(timer ou</a:t>
            </a:r>
            <a:r>
              <a:rPr dirty="0" sz="1000" spc="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Signal).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785235" cy="25400"/>
            </a:xfrm>
            <a:custGeom>
              <a:avLst/>
              <a:gdLst/>
              <a:ahLst/>
              <a:cxnLst/>
              <a:rect l="l" t="t" r="r" b="b"/>
              <a:pathLst>
                <a:path w="3785235" h="25400">
                  <a:moveTo>
                    <a:pt x="0" y="25305"/>
                  </a:moveTo>
                  <a:lnTo>
                    <a:pt x="0" y="0"/>
                  </a:lnTo>
                  <a:lnTo>
                    <a:pt x="3785184" y="0"/>
                  </a:lnTo>
                  <a:lnTo>
                    <a:pt x="378518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45"/>
              </a:spcBef>
            </a:pPr>
            <a:r>
              <a:rPr dirty="0" spc="-110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45905"/>
            <a:ext cx="18135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9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ÉVOLUTIONS</a:t>
            </a:r>
            <a:r>
              <a:rPr dirty="0" sz="1400" spc="-13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dirty="0" sz="1400" spc="-28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POSSIBLES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215" y="1781383"/>
            <a:ext cx="2783840" cy="25400"/>
            <a:chOff x="912215" y="1781383"/>
            <a:chExt cx="2783840" cy="25400"/>
          </a:xfrm>
        </p:grpSpPr>
        <p:sp>
          <p:nvSpPr>
            <p:cNvPr id="4" name="object 4"/>
            <p:cNvSpPr/>
            <p:nvPr/>
          </p:nvSpPr>
          <p:spPr>
            <a:xfrm>
              <a:off x="912215" y="1781383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2215" y="1781383"/>
              <a:ext cx="2286635" cy="25400"/>
            </a:xfrm>
            <a:custGeom>
              <a:avLst/>
              <a:gdLst/>
              <a:ahLst/>
              <a:cxnLst/>
              <a:rect l="l" t="t" r="r" b="b"/>
              <a:pathLst>
                <a:path w="2286635" h="25400">
                  <a:moveTo>
                    <a:pt x="0" y="25305"/>
                  </a:moveTo>
                  <a:lnTo>
                    <a:pt x="0" y="0"/>
                  </a:lnTo>
                  <a:lnTo>
                    <a:pt x="2286520" y="0"/>
                  </a:lnTo>
                  <a:lnTo>
                    <a:pt x="228652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2160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90"/>
              <a:t>LECTURE</a:t>
            </a:r>
            <a:r>
              <a:rPr dirty="0" spc="-225"/>
              <a:t> </a:t>
            </a:r>
            <a:r>
              <a:rPr dirty="0" spc="-315"/>
              <a:t>PARTAGÉE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202944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0">
                <a:solidFill>
                  <a:srgbClr val="FFFFFF"/>
                </a:solidFill>
                <a:latin typeface="Arial Black"/>
                <a:cs typeface="Arial Black"/>
              </a:rPr>
              <a:t>Optimisation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394452"/>
            <a:ext cx="2933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lecture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sur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fichier n’a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pas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besoin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d’être</a:t>
            </a:r>
            <a:r>
              <a:rPr dirty="0" sz="1000" spc="-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exclusive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03552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Idée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868989"/>
            <a:ext cx="358140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table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fichiers ouverts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ainsi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qu’un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boolean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(isRead)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compter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lecteurs.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950335" cy="25400"/>
            </a:xfrm>
            <a:custGeom>
              <a:avLst/>
              <a:gdLst/>
              <a:ahLst/>
              <a:cxnLst/>
              <a:rect l="l" t="t" r="r" b="b"/>
              <a:pathLst>
                <a:path w="3950335" h="25400">
                  <a:moveTo>
                    <a:pt x="0" y="25305"/>
                  </a:moveTo>
                  <a:lnTo>
                    <a:pt x="0" y="0"/>
                  </a:lnTo>
                  <a:lnTo>
                    <a:pt x="3949788" y="0"/>
                  </a:lnTo>
                  <a:lnTo>
                    <a:pt x="394978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35"/>
              <a:t>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35636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5"/>
              <a:t>ENVOI </a:t>
            </a:r>
            <a:r>
              <a:rPr dirty="0" spc="-260"/>
              <a:t>DE </a:t>
            </a:r>
            <a:r>
              <a:rPr dirty="0" spc="-300"/>
              <a:t>MESSAGES </a:t>
            </a:r>
            <a:r>
              <a:rPr dirty="0" spc="-260"/>
              <a:t>DE </a:t>
            </a:r>
            <a:r>
              <a:rPr dirty="0" spc="-285"/>
              <a:t>LONGUEUR </a:t>
            </a:r>
            <a:r>
              <a:rPr dirty="0" spc="-280"/>
              <a:t>VARIABLE </a:t>
            </a:r>
            <a:r>
              <a:rPr dirty="0" spc="-270"/>
              <a:t>EN</a:t>
            </a:r>
            <a:r>
              <a:rPr dirty="0" spc="-185"/>
              <a:t> </a:t>
            </a:r>
            <a:r>
              <a:rPr dirty="0" spc="-295"/>
              <a:t>RÉSEAU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286891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0">
                <a:solidFill>
                  <a:srgbClr val="FFFFFF"/>
                </a:solidFill>
                <a:latin typeface="Arial Black"/>
                <a:cs typeface="Arial Black"/>
              </a:rPr>
              <a:t>Optimisation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478780"/>
            <a:ext cx="211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Non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testé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dû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manque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temps.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87880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Idée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82424"/>
            <a:ext cx="273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Implémentation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similaire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TCP/IP.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4114800" cy="25400"/>
            </a:xfrm>
            <a:custGeom>
              <a:avLst/>
              <a:gdLst/>
              <a:ahLst/>
              <a:cxnLst/>
              <a:rect l="l" t="t" r="r" b="b"/>
              <a:pathLst>
                <a:path w="4114800" h="25400">
                  <a:moveTo>
                    <a:pt x="0" y="25305"/>
                  </a:moveTo>
                  <a:lnTo>
                    <a:pt x="0" y="0"/>
                  </a:lnTo>
                  <a:lnTo>
                    <a:pt x="4114317" y="0"/>
                  </a:lnTo>
                  <a:lnTo>
                    <a:pt x="411431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pc="-135"/>
              <a:t>25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26766"/>
            <a:ext cx="17475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4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LIMITES </a:t>
            </a:r>
            <a:r>
              <a:rPr dirty="0" sz="1400" spc="-28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DE</a:t>
            </a:r>
            <a:r>
              <a:rPr dirty="0" sz="1400" spc="-204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dirty="0" sz="1400" spc="-21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H-NACHOS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215" y="1762245"/>
            <a:ext cx="2783840" cy="25400"/>
            <a:chOff x="912215" y="1762245"/>
            <a:chExt cx="2783840" cy="25400"/>
          </a:xfrm>
        </p:grpSpPr>
        <p:sp>
          <p:nvSpPr>
            <p:cNvPr id="4" name="object 4"/>
            <p:cNvSpPr/>
            <p:nvPr/>
          </p:nvSpPr>
          <p:spPr>
            <a:xfrm>
              <a:off x="912215" y="1762245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2215" y="1762245"/>
              <a:ext cx="2485390" cy="25400"/>
            </a:xfrm>
            <a:custGeom>
              <a:avLst/>
              <a:gdLst/>
              <a:ahLst/>
              <a:cxnLst/>
              <a:rect l="l" t="t" r="r" b="b"/>
              <a:pathLst>
                <a:path w="2485390" h="25400">
                  <a:moveTo>
                    <a:pt x="0" y="25305"/>
                  </a:moveTo>
                  <a:lnTo>
                    <a:pt x="0" y="0"/>
                  </a:lnTo>
                  <a:lnTo>
                    <a:pt x="2485339" y="0"/>
                  </a:lnTo>
                  <a:lnTo>
                    <a:pt x="2485339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570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P</a:t>
            </a:r>
            <a:r>
              <a:rPr dirty="0" spc="-275"/>
              <a:t>R</a:t>
            </a:r>
            <a:r>
              <a:rPr dirty="0" spc="-275"/>
              <a:t>ÉSENTATION </a:t>
            </a:r>
            <a:r>
              <a:rPr dirty="0" spc="-260"/>
              <a:t>DE</a:t>
            </a:r>
            <a:r>
              <a:rPr dirty="0" spc="-160"/>
              <a:t> </a:t>
            </a:r>
            <a:r>
              <a:rPr dirty="0" spc="-225"/>
              <a:t>L’ÉQUIPE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2215" y="1329276"/>
            <a:ext cx="2783840" cy="25400"/>
            <a:chOff x="912215" y="1329276"/>
            <a:chExt cx="2783840" cy="25400"/>
          </a:xfrm>
        </p:grpSpPr>
        <p:sp>
          <p:nvSpPr>
            <p:cNvPr id="4" name="object 4"/>
            <p:cNvSpPr/>
            <p:nvPr/>
          </p:nvSpPr>
          <p:spPr>
            <a:xfrm>
              <a:off x="912215" y="1329276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2215" y="1329276"/>
              <a:ext cx="199390" cy="25400"/>
            </a:xfrm>
            <a:custGeom>
              <a:avLst/>
              <a:gdLst/>
              <a:ahLst/>
              <a:cxnLst/>
              <a:rect l="l" t="t" r="r" b="b"/>
              <a:pathLst>
                <a:path w="199390" h="25400">
                  <a:moveTo>
                    <a:pt x="0" y="25305"/>
                  </a:moveTo>
                  <a:lnTo>
                    <a:pt x="0" y="0"/>
                  </a:lnTo>
                  <a:lnTo>
                    <a:pt x="198822" y="0"/>
                  </a:lnTo>
                  <a:lnTo>
                    <a:pt x="198822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0354" y="993797"/>
            <a:ext cx="2954020" cy="1420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35"/>
              </a:spcBef>
            </a:pPr>
            <a:r>
              <a:rPr dirty="0" sz="1400" spc="-30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PRÉSENTATION </a:t>
            </a:r>
            <a:r>
              <a:rPr dirty="0" sz="1400" spc="-28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DE</a:t>
            </a:r>
            <a:r>
              <a:rPr dirty="0" sz="1400" spc="-24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dirty="0" sz="1400" spc="-24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L’ÉQUIPE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39500"/>
              </a:lnSpc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Jahna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Neola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Mise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place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rapport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slides 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Wassim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Ayari :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Bonus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Clery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Semanaz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Lead</a:t>
            </a:r>
            <a:r>
              <a:rPr dirty="0" sz="1000" spc="-4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Programmer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Romain Soumard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Chef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projet,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gestion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github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329565" cy="25400"/>
            </a:xfrm>
            <a:custGeom>
              <a:avLst/>
              <a:gdLst/>
              <a:ahLst/>
              <a:cxnLst/>
              <a:rect l="l" t="t" r="r" b="b"/>
              <a:pathLst>
                <a:path w="329565" h="25400">
                  <a:moveTo>
                    <a:pt x="0" y="25305"/>
                  </a:moveTo>
                  <a:lnTo>
                    <a:pt x="0" y="0"/>
                  </a:lnTo>
                  <a:lnTo>
                    <a:pt x="329137" y="0"/>
                  </a:lnTo>
                  <a:lnTo>
                    <a:pt x="32913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24769" y="3184052"/>
            <a:ext cx="122555" cy="151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3023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35"/>
              <a:t>LIMITES </a:t>
            </a:r>
            <a:r>
              <a:rPr dirty="0" spc="-305"/>
              <a:t>ET</a:t>
            </a:r>
            <a:r>
              <a:rPr dirty="0" spc="-254"/>
              <a:t> </a:t>
            </a:r>
            <a:r>
              <a:rPr dirty="0" spc="-280"/>
              <a:t>ERREURS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884542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20">
                <a:solidFill>
                  <a:srgbClr val="FFFFFF"/>
                </a:solidFill>
                <a:latin typeface="Arial Black"/>
                <a:cs typeface="Arial Black"/>
              </a:rPr>
              <a:t>Limites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997350"/>
            <a:ext cx="3796665" cy="6762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ForkExec(char*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filename)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ne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marche pas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avec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</a:t>
            </a:r>
            <a:r>
              <a:rPr dirty="0" sz="1000" spc="-3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fichier.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Création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l’espace d’adressage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”launcher”.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80413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0">
                <a:solidFill>
                  <a:srgbClr val="FFFFFF"/>
                </a:solidFill>
                <a:latin typeface="Arial Black"/>
                <a:cs typeface="Arial Black"/>
              </a:rPr>
              <a:t>Solutions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886261"/>
            <a:ext cx="3684904" cy="6762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Tests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plus approfondis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découvrir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l’origine du</a:t>
            </a:r>
            <a:r>
              <a:rPr dirty="0" sz="1000" spc="7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problème.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5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Déplacer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création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l’espace d’adressage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qui 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créé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processus,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puis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tester.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4279265" cy="25400"/>
            </a:xfrm>
            <a:custGeom>
              <a:avLst/>
              <a:gdLst/>
              <a:ahLst/>
              <a:cxnLst/>
              <a:rect l="l" t="t" r="r" b="b"/>
              <a:pathLst>
                <a:path w="4279265" h="25400">
                  <a:moveTo>
                    <a:pt x="0" y="25305"/>
                  </a:moveTo>
                  <a:lnTo>
                    <a:pt x="0" y="0"/>
                  </a:lnTo>
                  <a:lnTo>
                    <a:pt x="4278922" y="0"/>
                  </a:lnTo>
                  <a:lnTo>
                    <a:pt x="4278922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81804" y="3184052"/>
            <a:ext cx="165100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40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8356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C</a:t>
            </a:r>
            <a:r>
              <a:rPr dirty="0" spc="-290"/>
              <a:t>ONC</a:t>
            </a:r>
            <a:r>
              <a:rPr dirty="0" spc="-265"/>
              <a:t>L</a:t>
            </a:r>
            <a:r>
              <a:rPr dirty="0" spc="-290"/>
              <a:t>U</a:t>
            </a:r>
            <a:r>
              <a:rPr dirty="0" spc="-229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63168"/>
            <a:ext cx="3743960" cy="11118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 spc="-155">
                <a:solidFill>
                  <a:srgbClr val="22373A"/>
                </a:solidFill>
                <a:latin typeface="Arial Black"/>
                <a:cs typeface="Arial Black"/>
              </a:rPr>
              <a:t>Au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cours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ce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projet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nous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avons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pu</a:t>
            </a:r>
            <a:r>
              <a:rPr dirty="0" sz="1000" spc="9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 marL="265430" marR="222885" indent="-115570">
              <a:lnSpc>
                <a:spcPct val="114599"/>
              </a:lnSpc>
              <a:spcBef>
                <a:spcPts val="795"/>
              </a:spcBef>
              <a:buSzPct val="140000"/>
              <a:buChar char="•"/>
              <a:tabLst>
                <a:tab pos="266065" algn="l"/>
              </a:tabLst>
            </a:pP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apprendre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comprendre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fonctionnement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interne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système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d’exploitation.</a:t>
            </a:r>
            <a:endParaRPr sz="1000">
              <a:latin typeface="Arial Black"/>
              <a:cs typeface="Arial Black"/>
            </a:endParaRPr>
          </a:p>
          <a:p>
            <a:pPr marL="265430" indent="-116205">
              <a:lnSpc>
                <a:spcPct val="100000"/>
              </a:lnSpc>
              <a:spcBef>
                <a:spcPts val="475"/>
              </a:spcBef>
              <a:buSzPct val="140000"/>
              <a:buChar char="•"/>
              <a:tabLst>
                <a:tab pos="266065" algn="l"/>
              </a:tabLst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travailler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équipe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réalisation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projet</a:t>
            </a:r>
            <a:r>
              <a:rPr dirty="0" sz="1000" spc="8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logiciel.</a:t>
            </a:r>
            <a:endParaRPr sz="1000">
              <a:latin typeface="Arial Black"/>
              <a:cs typeface="Arial Black"/>
            </a:endParaRPr>
          </a:p>
          <a:p>
            <a:pPr marL="265430" indent="-116205">
              <a:lnSpc>
                <a:spcPct val="100000"/>
              </a:lnSpc>
              <a:spcBef>
                <a:spcPts val="475"/>
              </a:spcBef>
              <a:buSzPct val="140000"/>
              <a:buChar char="•"/>
              <a:tabLst>
                <a:tab pos="266065" algn="l"/>
              </a:tabLst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approfondir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nos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connaissances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outils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</a:t>
            </a:r>
            <a:r>
              <a:rPr dirty="0" sz="1000" spc="1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développement.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4443730" cy="25400"/>
            </a:xfrm>
            <a:custGeom>
              <a:avLst/>
              <a:gdLst/>
              <a:ahLst/>
              <a:cxnLst/>
              <a:rect l="l" t="t" r="r" b="b"/>
              <a:pathLst>
                <a:path w="4443730" h="25400">
                  <a:moveTo>
                    <a:pt x="0" y="25305"/>
                  </a:moveTo>
                  <a:lnTo>
                    <a:pt x="0" y="0"/>
                  </a:lnTo>
                  <a:lnTo>
                    <a:pt x="4443450" y="0"/>
                  </a:lnTo>
                  <a:lnTo>
                    <a:pt x="444345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81804" y="3184052"/>
            <a:ext cx="165100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40"/>
              </a:spcBef>
            </a:pPr>
            <a:r>
              <a:rPr dirty="0" sz="700" spc="-135">
                <a:solidFill>
                  <a:srgbClr val="22373A"/>
                </a:solidFill>
                <a:latin typeface="Arial Black"/>
                <a:cs typeface="Arial Black"/>
              </a:rPr>
              <a:t>27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637606"/>
            <a:ext cx="3103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Voici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venue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l’heure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démonstration tant</a:t>
            </a:r>
            <a:r>
              <a:rPr dirty="0" sz="1000" spc="2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attendue.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6333" y="1467228"/>
            <a:ext cx="9956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75">
                <a:latin typeface="Arial Black"/>
                <a:cs typeface="Arial Black"/>
              </a:rPr>
              <a:t>QUESTIONS</a:t>
            </a:r>
            <a:r>
              <a:rPr dirty="0" sz="1400" spc="-340">
                <a:latin typeface="Arial Black"/>
                <a:cs typeface="Arial Black"/>
              </a:rPr>
              <a:t> </a:t>
            </a:r>
            <a:r>
              <a:rPr dirty="0" sz="1400" spc="-200">
                <a:latin typeface="Arial Black"/>
                <a:cs typeface="Arial Black"/>
              </a:rPr>
              <a:t>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972" y="3189544"/>
            <a:ext cx="1155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4">
                <a:solidFill>
                  <a:srgbClr val="22373A"/>
                </a:solidFill>
                <a:latin typeface="Arial Black"/>
                <a:cs typeface="Arial Black"/>
              </a:rPr>
              <a:t>28</a:t>
            </a:r>
            <a:endParaRPr sz="7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6" name="object 6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717039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ORGANISATION </a:t>
            </a:r>
            <a:r>
              <a:rPr dirty="0" spc="-254"/>
              <a:t>DU </a:t>
            </a:r>
            <a:r>
              <a:rPr dirty="0" spc="-285"/>
              <a:t>TRAVAIL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354" y="1394085"/>
            <a:ext cx="2820035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Travail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Lundi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au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samedi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inclus, de </a:t>
            </a:r>
            <a:r>
              <a:rPr dirty="0" sz="1000" spc="-190">
                <a:solidFill>
                  <a:srgbClr val="22373A"/>
                </a:solidFill>
                <a:latin typeface="Arial Black"/>
                <a:cs typeface="Arial Black"/>
              </a:rPr>
              <a:t>10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85">
                <a:solidFill>
                  <a:srgbClr val="22373A"/>
                </a:solidFill>
                <a:latin typeface="Arial Black"/>
                <a:cs typeface="Arial Black"/>
              </a:rPr>
              <a:t>18H 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Matin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Lecture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énoncés,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répartition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travail 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Soirée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: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Rédaction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rapport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ou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logs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494030" cy="25400"/>
            </a:xfrm>
            <a:custGeom>
              <a:avLst/>
              <a:gdLst/>
              <a:ahLst/>
              <a:cxnLst/>
              <a:rect l="l" t="t" r="r" b="b"/>
              <a:pathLst>
                <a:path w="494030" h="25400">
                  <a:moveTo>
                    <a:pt x="0" y="25305"/>
                  </a:moveTo>
                  <a:lnTo>
                    <a:pt x="0" y="0"/>
                  </a:lnTo>
                  <a:lnTo>
                    <a:pt x="493740" y="0"/>
                  </a:lnTo>
                  <a:lnTo>
                    <a:pt x="49374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24769" y="3184052"/>
            <a:ext cx="122555" cy="151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3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6" y="63726"/>
            <a:ext cx="12573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5">
                <a:solidFill>
                  <a:srgbClr val="F9F9F9"/>
                </a:solidFill>
                <a:latin typeface="Arial Black"/>
                <a:cs typeface="Arial Black"/>
              </a:rPr>
              <a:t>WORKFLOW</a:t>
            </a:r>
            <a:r>
              <a:rPr dirty="0" sz="1200" spc="-260">
                <a:solidFill>
                  <a:srgbClr val="F9F9F9"/>
                </a:solidFill>
                <a:latin typeface="Arial Black"/>
                <a:cs typeface="Arial Black"/>
              </a:rPr>
              <a:t> GITHUB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59972"/>
            <a:ext cx="3228340" cy="10426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Créations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répartition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issues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Test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fonctionnaliés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Pull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request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inclusion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modifications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Pull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request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additionnel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documentation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</a:t>
            </a:r>
            <a:r>
              <a:rPr dirty="0" sz="1000" spc="-6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</a:t>
            </a:r>
            <a:r>
              <a:rPr dirty="0" sz="1000" spc="-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fix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30745"/>
              <a:ext cx="658495" cy="25400"/>
            </a:xfrm>
            <a:custGeom>
              <a:avLst/>
              <a:gdLst/>
              <a:ahLst/>
              <a:cxnLst/>
              <a:rect l="l" t="t" r="r" b="b"/>
              <a:pathLst>
                <a:path w="658495" h="25400">
                  <a:moveTo>
                    <a:pt x="0" y="25305"/>
                  </a:moveTo>
                  <a:lnTo>
                    <a:pt x="0" y="0"/>
                  </a:lnTo>
                  <a:lnTo>
                    <a:pt x="658274" y="0"/>
                  </a:lnTo>
                  <a:lnTo>
                    <a:pt x="65827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24769" y="3184052"/>
            <a:ext cx="122555" cy="151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dirty="0" sz="700" spc="-110">
                <a:solidFill>
                  <a:srgbClr val="22373A"/>
                </a:solidFill>
                <a:latin typeface="Arial Black"/>
                <a:cs typeface="Arial Black"/>
              </a:rPr>
              <a:t>4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5" y="1438615"/>
            <a:ext cx="19958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8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CHOIX</a:t>
            </a:r>
            <a:r>
              <a:rPr dirty="0" sz="1400" spc="-10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dirty="0" sz="1400" spc="-275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D’IMPLÉMENTATION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215" y="1774094"/>
            <a:ext cx="2783840" cy="25400"/>
            <a:chOff x="912215" y="1774094"/>
            <a:chExt cx="2783840" cy="25400"/>
          </a:xfrm>
        </p:grpSpPr>
        <p:sp>
          <p:nvSpPr>
            <p:cNvPr id="4" name="object 4"/>
            <p:cNvSpPr/>
            <p:nvPr/>
          </p:nvSpPr>
          <p:spPr>
            <a:xfrm>
              <a:off x="912215" y="1774094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2215" y="1774094"/>
              <a:ext cx="398145" cy="25400"/>
            </a:xfrm>
            <a:custGeom>
              <a:avLst/>
              <a:gdLst/>
              <a:ahLst/>
              <a:cxnLst/>
              <a:rect l="l" t="t" r="r" b="b"/>
              <a:pathLst>
                <a:path w="398144" h="25400">
                  <a:moveTo>
                    <a:pt x="0" y="25305"/>
                  </a:moveTo>
                  <a:lnTo>
                    <a:pt x="0" y="0"/>
                  </a:lnTo>
                  <a:lnTo>
                    <a:pt x="397644" y="0"/>
                  </a:lnTo>
                  <a:lnTo>
                    <a:pt x="39764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8421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OR</a:t>
            </a:r>
            <a:r>
              <a:rPr dirty="0" spc="-260"/>
              <a:t>GANI</a:t>
            </a:r>
            <a:r>
              <a:rPr dirty="0" spc="-260"/>
              <a:t>SATION </a:t>
            </a:r>
            <a:r>
              <a:rPr dirty="0" spc="-270"/>
              <a:t>DES</a:t>
            </a:r>
            <a:r>
              <a:rPr dirty="0" spc="-225"/>
              <a:t> </a:t>
            </a:r>
            <a:r>
              <a:rPr dirty="0" spc="-28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900671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Problème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1069778"/>
            <a:ext cx="3829685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7845">
              <a:lnSpc>
                <a:spcPct val="114599"/>
              </a:lnSpc>
              <a:spcBef>
                <a:spcPts val="10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passer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simplement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exécuter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ses 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paramètres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lors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création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d’un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 utilisateur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garder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trace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utilisateurs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qui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s’exécutent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814131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9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choisie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996649"/>
            <a:ext cx="3810635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Étendre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classe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avec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nouveaux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attributs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créer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dans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l’espace d’adressage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court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afin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pouvoir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manipuler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tout</a:t>
            </a:r>
            <a:r>
              <a:rPr dirty="0" sz="1000" spc="5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moment.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822960" cy="25400"/>
            </a:xfrm>
            <a:custGeom>
              <a:avLst/>
              <a:gdLst/>
              <a:ahLst/>
              <a:cxnLst/>
              <a:rect l="l" t="t" r="r" b="b"/>
              <a:pathLst>
                <a:path w="822960" h="25400">
                  <a:moveTo>
                    <a:pt x="0" y="25305"/>
                  </a:moveTo>
                  <a:lnTo>
                    <a:pt x="0" y="0"/>
                  </a:lnTo>
                  <a:lnTo>
                    <a:pt x="822877" y="0"/>
                  </a:lnTo>
                  <a:lnTo>
                    <a:pt x="82287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24235" y="3184052"/>
            <a:ext cx="123189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8421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ORGANISATION </a:t>
            </a:r>
            <a:r>
              <a:rPr dirty="0" spc="-270"/>
              <a:t>DES</a:t>
            </a:r>
            <a:r>
              <a:rPr dirty="0" spc="-225"/>
              <a:t> </a:t>
            </a:r>
            <a:r>
              <a:rPr dirty="0" spc="-28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725182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35">
                <a:solidFill>
                  <a:srgbClr val="FFFFFF"/>
                </a:solidFill>
                <a:latin typeface="Arial Black"/>
                <a:cs typeface="Arial Black"/>
              </a:rPr>
              <a:t>Avantages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5676" rIns="0" bIns="0" rtlCol="0" vert="horz">
            <a:spAutoFit/>
          </a:bodyPr>
          <a:lstStyle/>
          <a:p>
            <a:pPr marL="12700" marR="5080">
              <a:lnSpc>
                <a:spcPct val="156100"/>
              </a:lnSpc>
              <a:spcBef>
                <a:spcPts val="100"/>
              </a:spcBef>
            </a:pPr>
            <a:r>
              <a:rPr dirty="0" spc="-114"/>
              <a:t>Centralisation </a:t>
            </a:r>
            <a:r>
              <a:rPr dirty="0" spc="-95"/>
              <a:t>du </a:t>
            </a:r>
            <a:r>
              <a:rPr dirty="0" spc="-135"/>
              <a:t>code </a:t>
            </a:r>
            <a:r>
              <a:rPr dirty="0" spc="-105"/>
              <a:t>dédié </a:t>
            </a:r>
            <a:r>
              <a:rPr dirty="0" spc="-150"/>
              <a:t>aux </a:t>
            </a:r>
            <a:r>
              <a:rPr dirty="0" spc="-114"/>
              <a:t>threads </a:t>
            </a:r>
            <a:r>
              <a:rPr dirty="0" spc="-120"/>
              <a:t>dans </a:t>
            </a:r>
            <a:r>
              <a:rPr dirty="0" spc="-110"/>
              <a:t>une </a:t>
            </a:r>
            <a:r>
              <a:rPr dirty="0" spc="-114"/>
              <a:t>seule </a:t>
            </a:r>
            <a:r>
              <a:rPr dirty="0" spc="-145"/>
              <a:t>classe.  </a:t>
            </a:r>
            <a:r>
              <a:rPr dirty="0" spc="-100"/>
              <a:t>Manipulation </a:t>
            </a:r>
            <a:r>
              <a:rPr dirty="0" spc="-120"/>
              <a:t>et </a:t>
            </a:r>
            <a:r>
              <a:rPr dirty="0" spc="-145"/>
              <a:t>passage </a:t>
            </a:r>
            <a:r>
              <a:rPr dirty="0" spc="-130"/>
              <a:t>des </a:t>
            </a:r>
            <a:r>
              <a:rPr dirty="0" spc="-125"/>
              <a:t>paramètres </a:t>
            </a:r>
            <a:r>
              <a:rPr dirty="0" spc="-100"/>
              <a:t>plus</a:t>
            </a:r>
            <a:r>
              <a:rPr dirty="0" spc="60"/>
              <a:t> </a:t>
            </a:r>
            <a:r>
              <a:rPr dirty="0" spc="-130"/>
              <a:t>aisés.</a:t>
            </a:r>
          </a:p>
          <a:p>
            <a:pPr marL="12700" marR="1042035">
              <a:lnSpc>
                <a:spcPct val="156100"/>
              </a:lnSpc>
            </a:pPr>
            <a:r>
              <a:rPr dirty="0" spc="-130"/>
              <a:t>Facilite </a:t>
            </a:r>
            <a:r>
              <a:rPr dirty="0" spc="-95"/>
              <a:t>le </a:t>
            </a:r>
            <a:r>
              <a:rPr dirty="0" spc="-140"/>
              <a:t>comptage </a:t>
            </a:r>
            <a:r>
              <a:rPr dirty="0" spc="-120"/>
              <a:t>et </a:t>
            </a:r>
            <a:r>
              <a:rPr dirty="0" spc="-95"/>
              <a:t>la </a:t>
            </a:r>
            <a:r>
              <a:rPr dirty="0" spc="-120"/>
              <a:t>gestion </a:t>
            </a:r>
            <a:r>
              <a:rPr dirty="0" spc="-130"/>
              <a:t>des </a:t>
            </a:r>
            <a:r>
              <a:rPr dirty="0" spc="-120"/>
              <a:t>threads.  </a:t>
            </a:r>
            <a:r>
              <a:rPr dirty="0" spc="-125"/>
              <a:t>Gestion </a:t>
            </a:r>
            <a:r>
              <a:rPr dirty="0" spc="-114"/>
              <a:t>de </a:t>
            </a:r>
            <a:r>
              <a:rPr dirty="0" spc="-95"/>
              <a:t>la </a:t>
            </a:r>
            <a:r>
              <a:rPr dirty="0" spc="-90"/>
              <a:t>pile </a:t>
            </a:r>
            <a:r>
              <a:rPr dirty="0" spc="-120"/>
              <a:t>grandement</a:t>
            </a:r>
            <a:r>
              <a:rPr dirty="0" spc="-105"/>
              <a:t> simplifiée.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994" y="1939772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0">
                <a:solidFill>
                  <a:srgbClr val="FFFFFF"/>
                </a:solidFill>
                <a:latin typeface="Arial Black"/>
                <a:cs typeface="Arial Black"/>
              </a:rPr>
              <a:t>Inconvénients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2108879"/>
            <a:ext cx="3422650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020">
              <a:lnSpc>
                <a:spcPct val="114599"/>
              </a:lnSpc>
              <a:spcBef>
                <a:spcPts val="100"/>
              </a:spcBef>
            </a:pP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Les </a:t>
            </a: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paramètres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do_UserThreadCreate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et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StartUserThread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deviennent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inutiles.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Une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solution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trop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simple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par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rapport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à </a:t>
            </a:r>
            <a:r>
              <a:rPr dirty="0" sz="1000" spc="-175">
                <a:solidFill>
                  <a:srgbClr val="22373A"/>
                </a:solidFill>
                <a:latin typeface="Arial Black"/>
                <a:cs typeface="Arial Black"/>
              </a:rPr>
              <a:t>ce </a:t>
            </a:r>
            <a:r>
              <a:rPr dirty="0" sz="1000" spc="-85">
                <a:solidFill>
                  <a:srgbClr val="22373A"/>
                </a:solidFill>
                <a:latin typeface="Arial Black"/>
                <a:cs typeface="Arial Black"/>
              </a:rPr>
              <a:t>qui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était attendu</a:t>
            </a:r>
            <a:r>
              <a:rPr dirty="0" sz="1000" spc="-20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987425" cy="25400"/>
            </a:xfrm>
            <a:custGeom>
              <a:avLst/>
              <a:gdLst/>
              <a:ahLst/>
              <a:cxnLst/>
              <a:rect l="l" t="t" r="r" b="b"/>
              <a:pathLst>
                <a:path w="987425" h="25400">
                  <a:moveTo>
                    <a:pt x="0" y="25305"/>
                  </a:moveTo>
                  <a:lnTo>
                    <a:pt x="0" y="0"/>
                  </a:lnTo>
                  <a:lnTo>
                    <a:pt x="987411" y="0"/>
                  </a:lnTo>
                  <a:lnTo>
                    <a:pt x="98741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24235" y="3184052"/>
            <a:ext cx="123189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6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26238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0"/>
              <a:t>PARTAGE </a:t>
            </a:r>
            <a:r>
              <a:rPr dirty="0" spc="-260"/>
              <a:t>DE </a:t>
            </a:r>
            <a:r>
              <a:rPr dirty="0" spc="-295"/>
              <a:t>LA</a:t>
            </a:r>
            <a:r>
              <a:rPr dirty="0" spc="-280"/>
              <a:t> </a:t>
            </a:r>
            <a:r>
              <a:rPr dirty="0" spc="-225"/>
              <a:t>PILE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760476"/>
            <a:ext cx="3888104" cy="190500"/>
          </a:xfrm>
          <a:prstGeom prst="rect">
            <a:avLst/>
          </a:prstGeom>
          <a:solidFill>
            <a:srgbClr val="FFB81C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14">
                <a:solidFill>
                  <a:srgbClr val="FFFFFF"/>
                </a:solidFill>
                <a:latin typeface="Arial Black"/>
                <a:cs typeface="Arial Black"/>
              </a:rPr>
              <a:t>Problèmes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32" y="862666"/>
            <a:ext cx="295211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69290">
              <a:lnSpc>
                <a:spcPct val="156100"/>
              </a:lnSpc>
              <a:spcBef>
                <a:spcPts val="100"/>
              </a:spcBef>
            </a:pP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Quelle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taille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pour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35">
                <a:solidFill>
                  <a:srgbClr val="22373A"/>
                </a:solidFill>
                <a:latin typeface="Arial Black"/>
                <a:cs typeface="Arial Black"/>
              </a:rPr>
              <a:t>processus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Quelle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taille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pour 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ses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threads</a:t>
            </a:r>
            <a:r>
              <a:rPr dirty="0" sz="1000" spc="-1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Comment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partager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manière satisfaisante</a:t>
            </a:r>
            <a:r>
              <a:rPr dirty="0" sz="1000" spc="-5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70">
                <a:solidFill>
                  <a:srgbClr val="22373A"/>
                </a:solidFill>
                <a:latin typeface="Arial Black"/>
                <a:cs typeface="Arial Black"/>
              </a:rPr>
              <a:t>?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33537"/>
            <a:ext cx="3888104" cy="190500"/>
          </a:xfrm>
          <a:prstGeom prst="rect">
            <a:avLst/>
          </a:prstGeom>
          <a:solidFill>
            <a:srgbClr val="509E2E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100">
                <a:solidFill>
                  <a:srgbClr val="FFFFFF"/>
                </a:solidFill>
                <a:latin typeface="Arial Black"/>
                <a:cs typeface="Arial Black"/>
              </a:rPr>
              <a:t>Solutions</a:t>
            </a:r>
            <a:r>
              <a:rPr dirty="0" sz="10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000" spc="-114">
                <a:solidFill>
                  <a:srgbClr val="FFFFFF"/>
                </a:solidFill>
                <a:latin typeface="Arial Black"/>
                <a:cs typeface="Arial Black"/>
              </a:rPr>
              <a:t>choisies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432" y="1898974"/>
            <a:ext cx="350837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910">
              <a:lnSpc>
                <a:spcPct val="114599"/>
              </a:lnSpc>
              <a:spcBef>
                <a:spcPts val="100"/>
              </a:spcBef>
            </a:pPr>
            <a:r>
              <a:rPr dirty="0" sz="1000" spc="-125">
                <a:solidFill>
                  <a:srgbClr val="22373A"/>
                </a:solidFill>
                <a:latin typeface="Arial Black"/>
                <a:cs typeface="Arial Black"/>
              </a:rPr>
              <a:t>Calculer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taille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de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pile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en </a:t>
            </a:r>
            <a:r>
              <a:rPr dirty="0" sz="1000" spc="-105">
                <a:solidFill>
                  <a:srgbClr val="22373A"/>
                </a:solidFill>
                <a:latin typeface="Arial Black"/>
                <a:cs typeface="Arial Black"/>
              </a:rPr>
              <a:t>fonction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</a:t>
            </a:r>
            <a:r>
              <a:rPr dirty="0" sz="1000" spc="-114">
                <a:solidFill>
                  <a:srgbClr val="22373A"/>
                </a:solidFill>
                <a:latin typeface="Arial Black"/>
                <a:cs typeface="Arial Black"/>
              </a:rPr>
              <a:t>nombre de threads 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utilisateur</a:t>
            </a:r>
            <a:r>
              <a:rPr dirty="0" sz="1000" spc="-6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solidFill>
                  <a:srgbClr val="22373A"/>
                </a:solidFill>
                <a:latin typeface="Arial Black"/>
                <a:cs typeface="Arial Black"/>
              </a:rPr>
              <a:t>maximum.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14599"/>
              </a:lnSpc>
              <a:spcBef>
                <a:spcPts val="495"/>
              </a:spcBef>
            </a:pP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Étendre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classe </a:t>
            </a:r>
            <a:r>
              <a:rPr dirty="0" sz="1000" spc="-130">
                <a:solidFill>
                  <a:srgbClr val="22373A"/>
                </a:solidFill>
                <a:latin typeface="Arial Black"/>
                <a:cs typeface="Arial Black"/>
              </a:rPr>
              <a:t>Thread </a:t>
            </a:r>
            <a:r>
              <a:rPr dirty="0" sz="1000" spc="-160">
                <a:solidFill>
                  <a:srgbClr val="22373A"/>
                </a:solidFill>
                <a:latin typeface="Arial Black"/>
                <a:cs typeface="Arial Black"/>
              </a:rPr>
              <a:t>avec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un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attribut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index et </a:t>
            </a:r>
            <a:r>
              <a:rPr dirty="0" sz="1000" spc="-145">
                <a:solidFill>
                  <a:srgbClr val="22373A"/>
                </a:solidFill>
                <a:latin typeface="Arial Black"/>
                <a:cs typeface="Arial Black"/>
              </a:rPr>
              <a:t>se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servir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du  </a:t>
            </a:r>
            <a:r>
              <a:rPr dirty="0" sz="1000" spc="-110">
                <a:solidFill>
                  <a:srgbClr val="22373A"/>
                </a:solidFill>
                <a:latin typeface="Arial Black"/>
                <a:cs typeface="Arial Black"/>
              </a:rPr>
              <a:t>tableau </a:t>
            </a:r>
            <a:r>
              <a:rPr dirty="0" sz="1000" spc="-90">
                <a:solidFill>
                  <a:srgbClr val="22373A"/>
                </a:solidFill>
                <a:latin typeface="Arial Black"/>
                <a:cs typeface="Arial Black"/>
              </a:rPr>
              <a:t>pour </a:t>
            </a:r>
            <a:r>
              <a:rPr dirty="0" sz="1000" spc="-120">
                <a:solidFill>
                  <a:srgbClr val="22373A"/>
                </a:solidFill>
                <a:latin typeface="Arial Black"/>
                <a:cs typeface="Arial Black"/>
              </a:rPr>
              <a:t>gérer </a:t>
            </a:r>
            <a:r>
              <a:rPr dirty="0" sz="1000" spc="-95">
                <a:solidFill>
                  <a:srgbClr val="22373A"/>
                </a:solidFill>
                <a:latin typeface="Arial Black"/>
                <a:cs typeface="Arial Black"/>
              </a:rPr>
              <a:t>la</a:t>
            </a:r>
            <a:r>
              <a:rPr dirty="0" sz="1000" spc="75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22373A"/>
                </a:solidFill>
                <a:latin typeface="Arial Black"/>
                <a:cs typeface="Arial Black"/>
              </a:rPr>
              <a:t>pile.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8" name="object 8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EFC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30745"/>
              <a:ext cx="1152525" cy="25400"/>
            </a:xfrm>
            <a:custGeom>
              <a:avLst/>
              <a:gdLst/>
              <a:ahLst/>
              <a:cxnLst/>
              <a:rect l="l" t="t" r="r" b="b"/>
              <a:pathLst>
                <a:path w="1152525" h="25400">
                  <a:moveTo>
                    <a:pt x="0" y="25305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6F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24235" y="3184052"/>
            <a:ext cx="123189" cy="1511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dirty="0" sz="700" spc="-165">
                <a:solidFill>
                  <a:srgbClr val="22373A"/>
                </a:solidFill>
                <a:latin typeface="Arial Black"/>
                <a:cs typeface="Arial Black"/>
              </a:rPr>
              <a:t>7</a:t>
            </a:r>
            <a:endParaRPr sz="7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R. Soumard, C. Semanaz, W. Ayari, J. Neola</dc:creator>
  <dc:title>H-Nachos : La présentation - Projet d'une conception de système d'exploitation</dc:title>
  <dcterms:created xsi:type="dcterms:W3CDTF">2021-01-28T19:09:37Z</dcterms:created>
  <dcterms:modified xsi:type="dcterms:W3CDTF">2021-01-28T19:09:37Z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2021-01-28T00:00:00Z</vt:filetime>
  </property>
</Properties>
</file>