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1"/>
  </p:sldMasterIdLst>
  <p:sldIdLst>
    <p:sldId id="264" r:id="rId2"/>
    <p:sldId id="257" r:id="rId3"/>
    <p:sldId id="258" r:id="rId4"/>
    <p:sldId id="259" r:id="rId5"/>
    <p:sldId id="265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/>
    <p:restoredTop sz="94662"/>
  </p:normalViewPr>
  <p:slideViewPr>
    <p:cSldViewPr snapToGrid="0">
      <p:cViewPr varScale="1">
        <p:scale>
          <a:sx n="109" d="100"/>
          <a:sy n="109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2E083-2F08-4D7C-9D36-35CA623B74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56BC26-6E07-4B8D-9D56-73EE42D961B4}">
      <dgm:prSet/>
      <dgm:spPr/>
      <dgm:t>
        <a:bodyPr/>
        <a:lstStyle/>
        <a:p>
          <a:r>
            <a:rPr lang="en-US" b="1" baseline="0"/>
            <a:t>Data cleaning</a:t>
          </a:r>
          <a:endParaRPr lang="en-US"/>
        </a:p>
      </dgm:t>
    </dgm:pt>
    <dgm:pt modelId="{FDE1063E-4953-4090-ADBD-214F9694EE66}" type="parTrans" cxnId="{087AB5C7-0796-431E-B093-06A89AB8F117}">
      <dgm:prSet/>
      <dgm:spPr/>
      <dgm:t>
        <a:bodyPr/>
        <a:lstStyle/>
        <a:p>
          <a:endParaRPr lang="en-US"/>
        </a:p>
      </dgm:t>
    </dgm:pt>
    <dgm:pt modelId="{E09E0C62-B75C-457E-89C2-ADF806C9A17F}" type="sibTrans" cxnId="{087AB5C7-0796-431E-B093-06A89AB8F117}">
      <dgm:prSet/>
      <dgm:spPr/>
      <dgm:t>
        <a:bodyPr/>
        <a:lstStyle/>
        <a:p>
          <a:endParaRPr lang="en-US"/>
        </a:p>
      </dgm:t>
    </dgm:pt>
    <dgm:pt modelId="{351FB595-CB64-459D-BDC4-AC6D81D96C0D}">
      <dgm:prSet/>
      <dgm:spPr/>
      <dgm:t>
        <a:bodyPr/>
        <a:lstStyle/>
        <a:p>
          <a:r>
            <a:rPr lang="en-US" b="1" baseline="0" dirty="0"/>
            <a:t>Data types: </a:t>
          </a:r>
          <a:r>
            <a:rPr lang="en-US" b="0" baseline="0" dirty="0"/>
            <a:t>the column ‘week’ was converted to categorical</a:t>
          </a:r>
          <a:endParaRPr lang="en-US" b="0" dirty="0"/>
        </a:p>
      </dgm:t>
    </dgm:pt>
    <dgm:pt modelId="{9085E5A5-CCD8-4819-92D0-426F1632314E}" type="parTrans" cxnId="{3186587C-74E0-4863-8536-431BB26C2A16}">
      <dgm:prSet/>
      <dgm:spPr/>
      <dgm:t>
        <a:bodyPr/>
        <a:lstStyle/>
        <a:p>
          <a:endParaRPr lang="en-US"/>
        </a:p>
      </dgm:t>
    </dgm:pt>
    <dgm:pt modelId="{2AE63BF9-8A46-4474-95B8-E7B6D803AF67}" type="sibTrans" cxnId="{3186587C-74E0-4863-8536-431BB26C2A16}">
      <dgm:prSet/>
      <dgm:spPr/>
      <dgm:t>
        <a:bodyPr/>
        <a:lstStyle/>
        <a:p>
          <a:endParaRPr lang="en-US"/>
        </a:p>
      </dgm:t>
    </dgm:pt>
    <dgm:pt modelId="{2533EEC3-D451-478E-A68F-17459BAC58DB}">
      <dgm:prSet/>
      <dgm:spPr/>
      <dgm:t>
        <a:bodyPr/>
        <a:lstStyle/>
        <a:p>
          <a:r>
            <a:rPr lang="en-US" b="1" baseline="0" dirty="0"/>
            <a:t>Data entry issues: </a:t>
          </a:r>
          <a:r>
            <a:rPr lang="en-US" b="0" baseline="0" dirty="0"/>
            <a:t>all ‘</a:t>
          </a:r>
          <a:r>
            <a:rPr lang="en-US" b="0" baseline="0" dirty="0" err="1"/>
            <a:t>sales_method</a:t>
          </a:r>
          <a:r>
            <a:rPr lang="en-US" b="0" baseline="0" dirty="0"/>
            <a:t>’ values were aligned with [‘Email’, ’Email + Call’, ‘Call’]</a:t>
          </a:r>
          <a:endParaRPr lang="en-US" b="0" dirty="0"/>
        </a:p>
      </dgm:t>
    </dgm:pt>
    <dgm:pt modelId="{BA8259D3-2FF9-409E-8C8D-F5E3ED9739ED}" type="parTrans" cxnId="{FC87C0ED-EFA5-47DD-877D-D2A61BBE4C97}">
      <dgm:prSet/>
      <dgm:spPr/>
      <dgm:t>
        <a:bodyPr/>
        <a:lstStyle/>
        <a:p>
          <a:endParaRPr lang="en-US"/>
        </a:p>
      </dgm:t>
    </dgm:pt>
    <dgm:pt modelId="{6C96825F-D4B6-47FA-BA21-C80F633BB5B7}" type="sibTrans" cxnId="{FC87C0ED-EFA5-47DD-877D-D2A61BBE4C97}">
      <dgm:prSet/>
      <dgm:spPr/>
      <dgm:t>
        <a:bodyPr/>
        <a:lstStyle/>
        <a:p>
          <a:endParaRPr lang="en-US"/>
        </a:p>
      </dgm:t>
    </dgm:pt>
    <dgm:pt modelId="{5CB5DDAB-71E2-4DA6-BB75-207B0BFAD868}">
      <dgm:prSet/>
      <dgm:spPr/>
      <dgm:t>
        <a:bodyPr/>
        <a:lstStyle/>
        <a:p>
          <a:r>
            <a:rPr lang="en-US" b="1" baseline="0" dirty="0"/>
            <a:t>Missing data: </a:t>
          </a:r>
          <a:r>
            <a:rPr lang="en-US" b="0" baseline="0" dirty="0"/>
            <a:t>missing values in ‘revenue’ were filled with the mean of overall revenue</a:t>
          </a:r>
          <a:endParaRPr lang="en-US" b="0" dirty="0"/>
        </a:p>
      </dgm:t>
    </dgm:pt>
    <dgm:pt modelId="{40D8798F-6C73-4D68-B746-DF21C2746569}" type="parTrans" cxnId="{D0A0521A-8E28-443A-924D-E6BAC806161D}">
      <dgm:prSet/>
      <dgm:spPr/>
      <dgm:t>
        <a:bodyPr/>
        <a:lstStyle/>
        <a:p>
          <a:endParaRPr lang="en-US"/>
        </a:p>
      </dgm:t>
    </dgm:pt>
    <dgm:pt modelId="{10284C85-BE17-4258-AA2C-D04D02A4F48C}" type="sibTrans" cxnId="{D0A0521A-8E28-443A-924D-E6BAC806161D}">
      <dgm:prSet/>
      <dgm:spPr/>
      <dgm:t>
        <a:bodyPr/>
        <a:lstStyle/>
        <a:p>
          <a:endParaRPr lang="en-US"/>
        </a:p>
      </dgm:t>
    </dgm:pt>
    <dgm:pt modelId="{2555EB8B-7A8B-416A-BDAB-3E4C607B9190}">
      <dgm:prSet/>
      <dgm:spPr/>
      <dgm:t>
        <a:bodyPr/>
        <a:lstStyle/>
        <a:p>
          <a:r>
            <a:rPr lang="en-US" b="1" baseline="0" dirty="0"/>
            <a:t>Outliers(extreme/weird values): </a:t>
          </a:r>
          <a:r>
            <a:rPr lang="en-US" b="0" baseline="0" dirty="0"/>
            <a:t>two rows with ‘</a:t>
          </a:r>
          <a:r>
            <a:rPr lang="en-US" b="0" baseline="0" dirty="0" err="1"/>
            <a:t>years_as_customer</a:t>
          </a:r>
          <a:r>
            <a:rPr lang="en-US" b="0" baseline="0" dirty="0"/>
            <a:t>’ greater than 40 were removed</a:t>
          </a:r>
          <a:endParaRPr lang="en-US" b="0" dirty="0"/>
        </a:p>
      </dgm:t>
    </dgm:pt>
    <dgm:pt modelId="{F4918C80-DCE5-4924-97F4-AAAA6E3C5B73}" type="parTrans" cxnId="{EA468872-55FF-4CA4-828F-7864A20BD197}">
      <dgm:prSet/>
      <dgm:spPr/>
      <dgm:t>
        <a:bodyPr/>
        <a:lstStyle/>
        <a:p>
          <a:endParaRPr lang="en-US"/>
        </a:p>
      </dgm:t>
    </dgm:pt>
    <dgm:pt modelId="{82EB7395-BAC1-4749-BF3C-FD4005F852CC}" type="sibTrans" cxnId="{EA468872-55FF-4CA4-828F-7864A20BD197}">
      <dgm:prSet/>
      <dgm:spPr/>
      <dgm:t>
        <a:bodyPr/>
        <a:lstStyle/>
        <a:p>
          <a:endParaRPr lang="en-US"/>
        </a:p>
      </dgm:t>
    </dgm:pt>
    <dgm:pt modelId="{1A2998ED-16B3-2D46-ADF6-6874A938B367}" type="pres">
      <dgm:prSet presAssocID="{CCA2E083-2F08-4D7C-9D36-35CA623B741A}" presName="linear" presStyleCnt="0">
        <dgm:presLayoutVars>
          <dgm:animLvl val="lvl"/>
          <dgm:resizeHandles val="exact"/>
        </dgm:presLayoutVars>
      </dgm:prSet>
      <dgm:spPr/>
    </dgm:pt>
    <dgm:pt modelId="{68220CBB-443B-7F49-8F1B-8A8EE951A456}" type="pres">
      <dgm:prSet presAssocID="{ED56BC26-6E07-4B8D-9D56-73EE42D961B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4F8FD51-AD45-5549-AB5A-3C099D9FCAA0}" type="pres">
      <dgm:prSet presAssocID="{ED56BC26-6E07-4B8D-9D56-73EE42D961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B13207-B5AD-3C41-BE12-3A6EC4700434}" type="presOf" srcId="{2533EEC3-D451-478E-A68F-17459BAC58DB}" destId="{24F8FD51-AD45-5549-AB5A-3C099D9FCAA0}" srcOrd="0" destOrd="1" presId="urn:microsoft.com/office/officeart/2005/8/layout/vList2"/>
    <dgm:cxn modelId="{D0A0521A-8E28-443A-924D-E6BAC806161D}" srcId="{ED56BC26-6E07-4B8D-9D56-73EE42D961B4}" destId="{5CB5DDAB-71E2-4DA6-BB75-207B0BFAD868}" srcOrd="2" destOrd="0" parTransId="{40D8798F-6C73-4D68-B746-DF21C2746569}" sibTransId="{10284C85-BE17-4258-AA2C-D04D02A4F48C}"/>
    <dgm:cxn modelId="{B02BF866-282D-424E-9EEE-9397E190D927}" type="presOf" srcId="{351FB595-CB64-459D-BDC4-AC6D81D96C0D}" destId="{24F8FD51-AD45-5549-AB5A-3C099D9FCAA0}" srcOrd="0" destOrd="0" presId="urn:microsoft.com/office/officeart/2005/8/layout/vList2"/>
    <dgm:cxn modelId="{EA468872-55FF-4CA4-828F-7864A20BD197}" srcId="{ED56BC26-6E07-4B8D-9D56-73EE42D961B4}" destId="{2555EB8B-7A8B-416A-BDAB-3E4C607B9190}" srcOrd="3" destOrd="0" parTransId="{F4918C80-DCE5-4924-97F4-AAAA6E3C5B73}" sibTransId="{82EB7395-BAC1-4749-BF3C-FD4005F852CC}"/>
    <dgm:cxn modelId="{3186587C-74E0-4863-8536-431BB26C2A16}" srcId="{ED56BC26-6E07-4B8D-9D56-73EE42D961B4}" destId="{351FB595-CB64-459D-BDC4-AC6D81D96C0D}" srcOrd="0" destOrd="0" parTransId="{9085E5A5-CCD8-4819-92D0-426F1632314E}" sibTransId="{2AE63BF9-8A46-4474-95B8-E7B6D803AF67}"/>
    <dgm:cxn modelId="{EFB3D79E-81D4-5748-907E-6DBF3D0CD902}" type="presOf" srcId="{ED56BC26-6E07-4B8D-9D56-73EE42D961B4}" destId="{68220CBB-443B-7F49-8F1B-8A8EE951A456}" srcOrd="0" destOrd="0" presId="urn:microsoft.com/office/officeart/2005/8/layout/vList2"/>
    <dgm:cxn modelId="{087AB5C7-0796-431E-B093-06A89AB8F117}" srcId="{CCA2E083-2F08-4D7C-9D36-35CA623B741A}" destId="{ED56BC26-6E07-4B8D-9D56-73EE42D961B4}" srcOrd="0" destOrd="0" parTransId="{FDE1063E-4953-4090-ADBD-214F9694EE66}" sibTransId="{E09E0C62-B75C-457E-89C2-ADF806C9A17F}"/>
    <dgm:cxn modelId="{402A1BDE-B2B3-654D-9327-17BE309593B3}" type="presOf" srcId="{5CB5DDAB-71E2-4DA6-BB75-207B0BFAD868}" destId="{24F8FD51-AD45-5549-AB5A-3C099D9FCAA0}" srcOrd="0" destOrd="2" presId="urn:microsoft.com/office/officeart/2005/8/layout/vList2"/>
    <dgm:cxn modelId="{F8D23DE2-97BC-3A45-A8C9-2D2D5B3EB31C}" type="presOf" srcId="{2555EB8B-7A8B-416A-BDAB-3E4C607B9190}" destId="{24F8FD51-AD45-5549-AB5A-3C099D9FCAA0}" srcOrd="0" destOrd="3" presId="urn:microsoft.com/office/officeart/2005/8/layout/vList2"/>
    <dgm:cxn modelId="{A572D2E2-9E7C-1947-859D-684A9CB711CE}" type="presOf" srcId="{CCA2E083-2F08-4D7C-9D36-35CA623B741A}" destId="{1A2998ED-16B3-2D46-ADF6-6874A938B367}" srcOrd="0" destOrd="0" presId="urn:microsoft.com/office/officeart/2005/8/layout/vList2"/>
    <dgm:cxn modelId="{FC87C0ED-EFA5-47DD-877D-D2A61BBE4C97}" srcId="{ED56BC26-6E07-4B8D-9D56-73EE42D961B4}" destId="{2533EEC3-D451-478E-A68F-17459BAC58DB}" srcOrd="1" destOrd="0" parTransId="{BA8259D3-2FF9-409E-8C8D-F5E3ED9739ED}" sibTransId="{6C96825F-D4B6-47FA-BA21-C80F633BB5B7}"/>
    <dgm:cxn modelId="{566F2313-6588-A84A-9626-AFBAC30CE6FB}" type="presParOf" srcId="{1A2998ED-16B3-2D46-ADF6-6874A938B367}" destId="{68220CBB-443B-7F49-8F1B-8A8EE951A456}" srcOrd="0" destOrd="0" presId="urn:microsoft.com/office/officeart/2005/8/layout/vList2"/>
    <dgm:cxn modelId="{434624E7-62AB-324E-9A68-A79E65306305}" type="presParOf" srcId="{1A2998ED-16B3-2D46-ADF6-6874A938B367}" destId="{24F8FD51-AD45-5549-AB5A-3C099D9FCAA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67EAD-8A3D-41DE-9EB7-E4657D91C7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1E94FA-A6A1-4AA2-9BE6-B12F35092332}">
      <dgm:prSet custT="1"/>
      <dgm:spPr/>
      <dgm:t>
        <a:bodyPr/>
        <a:lstStyle/>
        <a:p>
          <a:r>
            <a:rPr lang="en-US" sz="2800" dirty="0"/>
            <a:t>1 - mixed method (Email + Call) generates the most revenue but is the least used </a:t>
          </a:r>
        </a:p>
      </dgm:t>
    </dgm:pt>
    <dgm:pt modelId="{99651236-9E7C-4F3F-970F-45333109EDF6}" type="parTrans" cxnId="{2C7B70FE-75D7-4B17-8486-B6ADF083F8C0}">
      <dgm:prSet/>
      <dgm:spPr/>
      <dgm:t>
        <a:bodyPr/>
        <a:lstStyle/>
        <a:p>
          <a:endParaRPr lang="en-US"/>
        </a:p>
      </dgm:t>
    </dgm:pt>
    <dgm:pt modelId="{FF00315B-80E7-4C70-B734-C7609F4BF39C}" type="sibTrans" cxnId="{2C7B70FE-75D7-4B17-8486-B6ADF083F8C0}">
      <dgm:prSet/>
      <dgm:spPr/>
      <dgm:t>
        <a:bodyPr/>
        <a:lstStyle/>
        <a:p>
          <a:endParaRPr lang="en-US"/>
        </a:p>
      </dgm:t>
    </dgm:pt>
    <dgm:pt modelId="{4464F41A-0EAF-47C8-8CCD-1AC051FAE63C}">
      <dgm:prSet custT="1"/>
      <dgm:spPr/>
      <dgm:t>
        <a:bodyPr/>
        <a:lstStyle/>
        <a:p>
          <a:r>
            <a:rPr lang="en-US" sz="2800" dirty="0"/>
            <a:t>2 - number of site visits is positively correlated with revenue</a:t>
          </a:r>
        </a:p>
      </dgm:t>
    </dgm:pt>
    <dgm:pt modelId="{80B32F19-CE52-47A6-AF97-261055601A33}" type="parTrans" cxnId="{A54674EA-DDE3-445B-A5D6-E617D669FEA6}">
      <dgm:prSet/>
      <dgm:spPr/>
      <dgm:t>
        <a:bodyPr/>
        <a:lstStyle/>
        <a:p>
          <a:endParaRPr lang="en-US"/>
        </a:p>
      </dgm:t>
    </dgm:pt>
    <dgm:pt modelId="{6784C349-C91F-4B33-882E-C95352D2F069}" type="sibTrans" cxnId="{A54674EA-DDE3-445B-A5D6-E617D669FEA6}">
      <dgm:prSet/>
      <dgm:spPr/>
      <dgm:t>
        <a:bodyPr/>
        <a:lstStyle/>
        <a:p>
          <a:endParaRPr lang="en-US"/>
        </a:p>
      </dgm:t>
    </dgm:pt>
    <dgm:pt modelId="{3DDE22C3-D4A4-49C0-9039-46778D4F12EC}">
      <dgm:prSet custT="1"/>
      <dgm:spPr/>
      <dgm:t>
        <a:bodyPr/>
        <a:lstStyle/>
        <a:p>
          <a:r>
            <a:rPr lang="en-US" sz="2800" dirty="0"/>
            <a:t>3 – revenue generated by each sales method gradually increases from product launch </a:t>
          </a:r>
        </a:p>
      </dgm:t>
    </dgm:pt>
    <dgm:pt modelId="{FE155F9E-6128-4A2D-B624-4DB852E27502}" type="parTrans" cxnId="{BC608D3B-06B8-480A-B737-40DCA8191821}">
      <dgm:prSet/>
      <dgm:spPr/>
      <dgm:t>
        <a:bodyPr/>
        <a:lstStyle/>
        <a:p>
          <a:endParaRPr lang="en-US"/>
        </a:p>
      </dgm:t>
    </dgm:pt>
    <dgm:pt modelId="{F01FDF19-8F7C-4693-9CE2-9235919DB1C0}" type="sibTrans" cxnId="{BC608D3B-06B8-480A-B737-40DCA8191821}">
      <dgm:prSet/>
      <dgm:spPr/>
      <dgm:t>
        <a:bodyPr/>
        <a:lstStyle/>
        <a:p>
          <a:endParaRPr lang="en-US"/>
        </a:p>
      </dgm:t>
    </dgm:pt>
    <dgm:pt modelId="{3EDE9106-28AC-4307-AEDB-6DA1929ED438}" type="pres">
      <dgm:prSet presAssocID="{86E67EAD-8A3D-41DE-9EB7-E4657D91C7F9}" presName="root" presStyleCnt="0">
        <dgm:presLayoutVars>
          <dgm:dir/>
          <dgm:resizeHandles val="exact"/>
        </dgm:presLayoutVars>
      </dgm:prSet>
      <dgm:spPr/>
    </dgm:pt>
    <dgm:pt modelId="{4A087E5E-AF88-4FFF-BDF7-889B340E417C}" type="pres">
      <dgm:prSet presAssocID="{211E94FA-A6A1-4AA2-9BE6-B12F35092332}" presName="compNode" presStyleCnt="0"/>
      <dgm:spPr/>
    </dgm:pt>
    <dgm:pt modelId="{326A5EF1-1699-481B-AD28-3445459CD4D5}" type="pres">
      <dgm:prSet presAssocID="{211E94FA-A6A1-4AA2-9BE6-B12F35092332}" presName="bgRect" presStyleLbl="bgShp" presStyleIdx="0" presStyleCnt="3"/>
      <dgm:spPr/>
    </dgm:pt>
    <dgm:pt modelId="{FC698C07-CB62-4A86-B23C-6E5834ECD1D8}" type="pres">
      <dgm:prSet presAssocID="{211E94FA-A6A1-4AA2-9BE6-B12F350923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63AEE163-4333-44E7-98A1-E4F273CB9D54}" type="pres">
      <dgm:prSet presAssocID="{211E94FA-A6A1-4AA2-9BE6-B12F35092332}" presName="spaceRect" presStyleCnt="0"/>
      <dgm:spPr/>
    </dgm:pt>
    <dgm:pt modelId="{A93B0FC2-92A6-4F98-9CF4-C93E1B6FE045}" type="pres">
      <dgm:prSet presAssocID="{211E94FA-A6A1-4AA2-9BE6-B12F35092332}" presName="parTx" presStyleLbl="revTx" presStyleIdx="0" presStyleCnt="3">
        <dgm:presLayoutVars>
          <dgm:chMax val="0"/>
          <dgm:chPref val="0"/>
        </dgm:presLayoutVars>
      </dgm:prSet>
      <dgm:spPr/>
    </dgm:pt>
    <dgm:pt modelId="{7A4B6C11-5B88-4C3E-8AEE-AA9120A14BF2}" type="pres">
      <dgm:prSet presAssocID="{FF00315B-80E7-4C70-B734-C7609F4BF39C}" presName="sibTrans" presStyleCnt="0"/>
      <dgm:spPr/>
    </dgm:pt>
    <dgm:pt modelId="{9DCC7054-73A5-4FB5-AF28-99CF0BD8D689}" type="pres">
      <dgm:prSet presAssocID="{4464F41A-0EAF-47C8-8CCD-1AC051FAE63C}" presName="compNode" presStyleCnt="0"/>
      <dgm:spPr/>
    </dgm:pt>
    <dgm:pt modelId="{0E81C60E-BB44-4E23-83F4-EC2887B93495}" type="pres">
      <dgm:prSet presAssocID="{4464F41A-0EAF-47C8-8CCD-1AC051FAE63C}" presName="bgRect" presStyleLbl="bgShp" presStyleIdx="1" presStyleCnt="3"/>
      <dgm:spPr/>
    </dgm:pt>
    <dgm:pt modelId="{3E8DE3AF-9B02-41E2-92B5-B818178F760A}" type="pres">
      <dgm:prSet presAssocID="{4464F41A-0EAF-47C8-8CCD-1AC051FAE6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C3852E6-E67D-4087-B284-33429D4DA7F0}" type="pres">
      <dgm:prSet presAssocID="{4464F41A-0EAF-47C8-8CCD-1AC051FAE63C}" presName="spaceRect" presStyleCnt="0"/>
      <dgm:spPr/>
    </dgm:pt>
    <dgm:pt modelId="{60912CAD-7700-4E81-8F0D-D6AFC6BE9C6B}" type="pres">
      <dgm:prSet presAssocID="{4464F41A-0EAF-47C8-8CCD-1AC051FAE63C}" presName="parTx" presStyleLbl="revTx" presStyleIdx="1" presStyleCnt="3">
        <dgm:presLayoutVars>
          <dgm:chMax val="0"/>
          <dgm:chPref val="0"/>
        </dgm:presLayoutVars>
      </dgm:prSet>
      <dgm:spPr/>
    </dgm:pt>
    <dgm:pt modelId="{4B1F00BF-DCAD-48F6-800A-124A72E15D41}" type="pres">
      <dgm:prSet presAssocID="{6784C349-C91F-4B33-882E-C95352D2F069}" presName="sibTrans" presStyleCnt="0"/>
      <dgm:spPr/>
    </dgm:pt>
    <dgm:pt modelId="{533DE89B-9D6E-4293-8803-F18F72CCE157}" type="pres">
      <dgm:prSet presAssocID="{3DDE22C3-D4A4-49C0-9039-46778D4F12EC}" presName="compNode" presStyleCnt="0"/>
      <dgm:spPr/>
    </dgm:pt>
    <dgm:pt modelId="{0368A2F1-9F87-4034-986D-FE61263713D9}" type="pres">
      <dgm:prSet presAssocID="{3DDE22C3-D4A4-49C0-9039-46778D4F12EC}" presName="bgRect" presStyleLbl="bgShp" presStyleIdx="2" presStyleCnt="3"/>
      <dgm:spPr/>
    </dgm:pt>
    <dgm:pt modelId="{BD8DEF93-C29C-40C7-AD69-732EF6C3A1F3}" type="pres">
      <dgm:prSet presAssocID="{3DDE22C3-D4A4-49C0-9039-46778D4F12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D5B4EFA-4853-49E0-B501-C3F3410C63FA}" type="pres">
      <dgm:prSet presAssocID="{3DDE22C3-D4A4-49C0-9039-46778D4F12EC}" presName="spaceRect" presStyleCnt="0"/>
      <dgm:spPr/>
    </dgm:pt>
    <dgm:pt modelId="{DA5E4423-33F7-4904-AD15-FD4FA03550B4}" type="pres">
      <dgm:prSet presAssocID="{3DDE22C3-D4A4-49C0-9039-46778D4F12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608D3B-06B8-480A-B737-40DCA8191821}" srcId="{86E67EAD-8A3D-41DE-9EB7-E4657D91C7F9}" destId="{3DDE22C3-D4A4-49C0-9039-46778D4F12EC}" srcOrd="2" destOrd="0" parTransId="{FE155F9E-6128-4A2D-B624-4DB852E27502}" sibTransId="{F01FDF19-8F7C-4693-9CE2-9235919DB1C0}"/>
    <dgm:cxn modelId="{36A56D54-69BD-4137-80E4-30604845CADF}" type="presOf" srcId="{4464F41A-0EAF-47C8-8CCD-1AC051FAE63C}" destId="{60912CAD-7700-4E81-8F0D-D6AFC6BE9C6B}" srcOrd="0" destOrd="0" presId="urn:microsoft.com/office/officeart/2018/2/layout/IconVerticalSolidList"/>
    <dgm:cxn modelId="{4AB1A561-0D53-4169-98E8-452254720ACD}" type="presOf" srcId="{211E94FA-A6A1-4AA2-9BE6-B12F35092332}" destId="{A93B0FC2-92A6-4F98-9CF4-C93E1B6FE045}" srcOrd="0" destOrd="0" presId="urn:microsoft.com/office/officeart/2018/2/layout/IconVerticalSolidList"/>
    <dgm:cxn modelId="{C65381A2-DAC5-4973-9FA5-0749C1486A0A}" type="presOf" srcId="{3DDE22C3-D4A4-49C0-9039-46778D4F12EC}" destId="{DA5E4423-33F7-4904-AD15-FD4FA03550B4}" srcOrd="0" destOrd="0" presId="urn:microsoft.com/office/officeart/2018/2/layout/IconVerticalSolidList"/>
    <dgm:cxn modelId="{A54674EA-DDE3-445B-A5D6-E617D669FEA6}" srcId="{86E67EAD-8A3D-41DE-9EB7-E4657D91C7F9}" destId="{4464F41A-0EAF-47C8-8CCD-1AC051FAE63C}" srcOrd="1" destOrd="0" parTransId="{80B32F19-CE52-47A6-AF97-261055601A33}" sibTransId="{6784C349-C91F-4B33-882E-C95352D2F069}"/>
    <dgm:cxn modelId="{84B9E0F1-C82A-4F03-8520-7BBCB5851D9B}" type="presOf" srcId="{86E67EAD-8A3D-41DE-9EB7-E4657D91C7F9}" destId="{3EDE9106-28AC-4307-AEDB-6DA1929ED438}" srcOrd="0" destOrd="0" presId="urn:microsoft.com/office/officeart/2018/2/layout/IconVerticalSolidList"/>
    <dgm:cxn modelId="{2C7B70FE-75D7-4B17-8486-B6ADF083F8C0}" srcId="{86E67EAD-8A3D-41DE-9EB7-E4657D91C7F9}" destId="{211E94FA-A6A1-4AA2-9BE6-B12F35092332}" srcOrd="0" destOrd="0" parTransId="{99651236-9E7C-4F3F-970F-45333109EDF6}" sibTransId="{FF00315B-80E7-4C70-B734-C7609F4BF39C}"/>
    <dgm:cxn modelId="{196A0A2F-3874-48E0-BEC8-B118CBE0AACA}" type="presParOf" srcId="{3EDE9106-28AC-4307-AEDB-6DA1929ED438}" destId="{4A087E5E-AF88-4FFF-BDF7-889B340E417C}" srcOrd="0" destOrd="0" presId="urn:microsoft.com/office/officeart/2018/2/layout/IconVerticalSolidList"/>
    <dgm:cxn modelId="{732CBA2C-A86D-435D-93E1-D899F6FBF0F4}" type="presParOf" srcId="{4A087E5E-AF88-4FFF-BDF7-889B340E417C}" destId="{326A5EF1-1699-481B-AD28-3445459CD4D5}" srcOrd="0" destOrd="0" presId="urn:microsoft.com/office/officeart/2018/2/layout/IconVerticalSolidList"/>
    <dgm:cxn modelId="{41EE8E75-F332-4588-B520-093368A945E3}" type="presParOf" srcId="{4A087E5E-AF88-4FFF-BDF7-889B340E417C}" destId="{FC698C07-CB62-4A86-B23C-6E5834ECD1D8}" srcOrd="1" destOrd="0" presId="urn:microsoft.com/office/officeart/2018/2/layout/IconVerticalSolidList"/>
    <dgm:cxn modelId="{C07ED22F-9401-44B6-BB55-E3F6690C03EB}" type="presParOf" srcId="{4A087E5E-AF88-4FFF-BDF7-889B340E417C}" destId="{63AEE163-4333-44E7-98A1-E4F273CB9D54}" srcOrd="2" destOrd="0" presId="urn:microsoft.com/office/officeart/2018/2/layout/IconVerticalSolidList"/>
    <dgm:cxn modelId="{0675DAB0-5523-4354-857D-A3C1657FEF3D}" type="presParOf" srcId="{4A087E5E-AF88-4FFF-BDF7-889B340E417C}" destId="{A93B0FC2-92A6-4F98-9CF4-C93E1B6FE045}" srcOrd="3" destOrd="0" presId="urn:microsoft.com/office/officeart/2018/2/layout/IconVerticalSolidList"/>
    <dgm:cxn modelId="{C2BCD7C4-13E4-4172-9673-173DE775E695}" type="presParOf" srcId="{3EDE9106-28AC-4307-AEDB-6DA1929ED438}" destId="{7A4B6C11-5B88-4C3E-8AEE-AA9120A14BF2}" srcOrd="1" destOrd="0" presId="urn:microsoft.com/office/officeart/2018/2/layout/IconVerticalSolidList"/>
    <dgm:cxn modelId="{17741519-8482-4E53-BA8A-88DC5D980AC3}" type="presParOf" srcId="{3EDE9106-28AC-4307-AEDB-6DA1929ED438}" destId="{9DCC7054-73A5-4FB5-AF28-99CF0BD8D689}" srcOrd="2" destOrd="0" presId="urn:microsoft.com/office/officeart/2018/2/layout/IconVerticalSolidList"/>
    <dgm:cxn modelId="{A26A94D2-1B49-4697-8CDC-E6C40227FE4A}" type="presParOf" srcId="{9DCC7054-73A5-4FB5-AF28-99CF0BD8D689}" destId="{0E81C60E-BB44-4E23-83F4-EC2887B93495}" srcOrd="0" destOrd="0" presId="urn:microsoft.com/office/officeart/2018/2/layout/IconVerticalSolidList"/>
    <dgm:cxn modelId="{9AAB1827-EA3D-4308-8BF2-9777603B3563}" type="presParOf" srcId="{9DCC7054-73A5-4FB5-AF28-99CF0BD8D689}" destId="{3E8DE3AF-9B02-41E2-92B5-B818178F760A}" srcOrd="1" destOrd="0" presId="urn:microsoft.com/office/officeart/2018/2/layout/IconVerticalSolidList"/>
    <dgm:cxn modelId="{88258BAB-ACED-43AC-A7CB-9249E6FEDA34}" type="presParOf" srcId="{9DCC7054-73A5-4FB5-AF28-99CF0BD8D689}" destId="{9C3852E6-E67D-4087-B284-33429D4DA7F0}" srcOrd="2" destOrd="0" presId="urn:microsoft.com/office/officeart/2018/2/layout/IconVerticalSolidList"/>
    <dgm:cxn modelId="{7728202B-81C3-40BA-AF8F-4D4329E76BE0}" type="presParOf" srcId="{9DCC7054-73A5-4FB5-AF28-99CF0BD8D689}" destId="{60912CAD-7700-4E81-8F0D-D6AFC6BE9C6B}" srcOrd="3" destOrd="0" presId="urn:microsoft.com/office/officeart/2018/2/layout/IconVerticalSolidList"/>
    <dgm:cxn modelId="{245D29C9-F02D-43CB-933A-00ABB82A989B}" type="presParOf" srcId="{3EDE9106-28AC-4307-AEDB-6DA1929ED438}" destId="{4B1F00BF-DCAD-48F6-800A-124A72E15D41}" srcOrd="3" destOrd="0" presId="urn:microsoft.com/office/officeart/2018/2/layout/IconVerticalSolidList"/>
    <dgm:cxn modelId="{BD19B1A3-E918-4CF5-A1C7-FB8F4795305E}" type="presParOf" srcId="{3EDE9106-28AC-4307-AEDB-6DA1929ED438}" destId="{533DE89B-9D6E-4293-8803-F18F72CCE157}" srcOrd="4" destOrd="0" presId="urn:microsoft.com/office/officeart/2018/2/layout/IconVerticalSolidList"/>
    <dgm:cxn modelId="{9C65C743-6B41-4BC8-8CE0-6DD22DC37691}" type="presParOf" srcId="{533DE89B-9D6E-4293-8803-F18F72CCE157}" destId="{0368A2F1-9F87-4034-986D-FE61263713D9}" srcOrd="0" destOrd="0" presId="urn:microsoft.com/office/officeart/2018/2/layout/IconVerticalSolidList"/>
    <dgm:cxn modelId="{D33F0868-CAF7-4BC7-BE36-96EA368DF506}" type="presParOf" srcId="{533DE89B-9D6E-4293-8803-F18F72CCE157}" destId="{BD8DEF93-C29C-40C7-AD69-732EF6C3A1F3}" srcOrd="1" destOrd="0" presId="urn:microsoft.com/office/officeart/2018/2/layout/IconVerticalSolidList"/>
    <dgm:cxn modelId="{B2976471-8813-4679-80E4-E94E72F11303}" type="presParOf" srcId="{533DE89B-9D6E-4293-8803-F18F72CCE157}" destId="{0D5B4EFA-4853-49E0-B501-C3F3410C63FA}" srcOrd="2" destOrd="0" presId="urn:microsoft.com/office/officeart/2018/2/layout/IconVerticalSolidList"/>
    <dgm:cxn modelId="{C4B1AFD3-904F-442B-9DD7-7E6C74340D6B}" type="presParOf" srcId="{533DE89B-9D6E-4293-8803-F18F72CCE157}" destId="{DA5E4423-33F7-4904-AD15-FD4FA03550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10D491-A1F3-4B1D-A74A-338C387E28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1EA694-CA6F-4FB3-AB07-37CABBBA0ACD}">
      <dgm:prSet/>
      <dgm:spPr/>
      <dgm:t>
        <a:bodyPr/>
        <a:lstStyle/>
        <a:p>
          <a:r>
            <a:rPr lang="en-US"/>
            <a:t>KPI = mean(revenue)/mean(nb_site_visits)</a:t>
          </a:r>
        </a:p>
      </dgm:t>
    </dgm:pt>
    <dgm:pt modelId="{006C7EFA-4137-4DDF-819B-53562E4E4758}" type="parTrans" cxnId="{2FD4F3E2-7418-42CE-B317-CC68275FE8E0}">
      <dgm:prSet/>
      <dgm:spPr/>
      <dgm:t>
        <a:bodyPr/>
        <a:lstStyle/>
        <a:p>
          <a:endParaRPr lang="en-US"/>
        </a:p>
      </dgm:t>
    </dgm:pt>
    <dgm:pt modelId="{B1C85F96-BE3E-44B9-93CD-4D346BFD424E}" type="sibTrans" cxnId="{2FD4F3E2-7418-42CE-B317-CC68275FE8E0}">
      <dgm:prSet/>
      <dgm:spPr/>
      <dgm:t>
        <a:bodyPr/>
        <a:lstStyle/>
        <a:p>
          <a:endParaRPr lang="en-US"/>
        </a:p>
      </dgm:t>
    </dgm:pt>
    <dgm:pt modelId="{82D7508C-6B82-475E-B979-913AE1B46E64}">
      <dgm:prSet/>
      <dgm:spPr/>
      <dgm:t>
        <a:bodyPr/>
        <a:lstStyle/>
        <a:p>
          <a:r>
            <a:rPr lang="en-US"/>
            <a:t>KPI</a:t>
          </a:r>
          <a:r>
            <a:rPr lang="en-US" baseline="-25000"/>
            <a:t>0</a:t>
          </a:r>
          <a:r>
            <a:rPr lang="en-US"/>
            <a:t> = $3.76 (one site visit generates $3.76 revenue)</a:t>
          </a:r>
        </a:p>
      </dgm:t>
    </dgm:pt>
    <dgm:pt modelId="{A28DA393-E433-4B26-988D-7E3BB9F065E5}" type="parTrans" cxnId="{E623C81C-2A39-469D-9529-E64D9D60334D}">
      <dgm:prSet/>
      <dgm:spPr/>
      <dgm:t>
        <a:bodyPr/>
        <a:lstStyle/>
        <a:p>
          <a:endParaRPr lang="en-US"/>
        </a:p>
      </dgm:t>
    </dgm:pt>
    <dgm:pt modelId="{CE4144D5-C4F4-48E2-B5D4-077409936C15}" type="sibTrans" cxnId="{E623C81C-2A39-469D-9529-E64D9D60334D}">
      <dgm:prSet/>
      <dgm:spPr/>
      <dgm:t>
        <a:bodyPr/>
        <a:lstStyle/>
        <a:p>
          <a:endParaRPr lang="en-US"/>
        </a:p>
      </dgm:t>
    </dgm:pt>
    <dgm:pt modelId="{07604D88-C708-4CAC-99F5-DF8A1455FD4E}">
      <dgm:prSet/>
      <dgm:spPr/>
      <dgm:t>
        <a:bodyPr/>
        <a:lstStyle/>
        <a:p>
          <a:r>
            <a:rPr lang="en-US"/>
            <a:t>This helps to monitor:</a:t>
          </a:r>
        </a:p>
      </dgm:t>
    </dgm:pt>
    <dgm:pt modelId="{E83E146F-C6E8-4CF3-8376-44553E9D2E7A}" type="parTrans" cxnId="{033B4D0A-4399-49B2-A6CA-5EFBC00F9E79}">
      <dgm:prSet/>
      <dgm:spPr/>
      <dgm:t>
        <a:bodyPr/>
        <a:lstStyle/>
        <a:p>
          <a:endParaRPr lang="en-US"/>
        </a:p>
      </dgm:t>
    </dgm:pt>
    <dgm:pt modelId="{AD028E92-10E1-4861-92B5-714FB9BF0F8E}" type="sibTrans" cxnId="{033B4D0A-4399-49B2-A6CA-5EFBC00F9E79}">
      <dgm:prSet/>
      <dgm:spPr/>
      <dgm:t>
        <a:bodyPr/>
        <a:lstStyle/>
        <a:p>
          <a:endParaRPr lang="en-US"/>
        </a:p>
      </dgm:t>
    </dgm:pt>
    <dgm:pt modelId="{9832C3B3-FBC3-4572-AD5C-6EA54FD4FAA5}">
      <dgm:prSet/>
      <dgm:spPr/>
      <dgm:t>
        <a:bodyPr/>
        <a:lstStyle/>
        <a:p>
          <a:r>
            <a:rPr lang="en-US"/>
            <a:t>Business revenue growth</a:t>
          </a:r>
        </a:p>
      </dgm:t>
    </dgm:pt>
    <dgm:pt modelId="{B600BA1B-062B-43F5-BB6A-F260C563D4F4}" type="parTrans" cxnId="{187E7D48-4875-4FE5-90B2-F64C2CC40F75}">
      <dgm:prSet/>
      <dgm:spPr/>
      <dgm:t>
        <a:bodyPr/>
        <a:lstStyle/>
        <a:p>
          <a:endParaRPr lang="en-US"/>
        </a:p>
      </dgm:t>
    </dgm:pt>
    <dgm:pt modelId="{3C45E6BA-168F-4378-AA52-B0F0DF95376F}" type="sibTrans" cxnId="{187E7D48-4875-4FE5-90B2-F64C2CC40F75}">
      <dgm:prSet/>
      <dgm:spPr/>
      <dgm:t>
        <a:bodyPr/>
        <a:lstStyle/>
        <a:p>
          <a:endParaRPr lang="en-US"/>
        </a:p>
      </dgm:t>
    </dgm:pt>
    <dgm:pt modelId="{329CF724-5E1F-4BD0-8A81-C4E3AE7DE84B}">
      <dgm:prSet/>
      <dgm:spPr/>
      <dgm:t>
        <a:bodyPr/>
        <a:lstStyle/>
        <a:p>
          <a:r>
            <a:rPr lang="en-US"/>
            <a:t>Customer adaptability to technological advancements</a:t>
          </a:r>
        </a:p>
      </dgm:t>
    </dgm:pt>
    <dgm:pt modelId="{4BFE7197-3C61-46D0-BF04-3131A771E0F3}" type="parTrans" cxnId="{EBF45EC9-0FB8-4706-9573-36FA1DF181F0}">
      <dgm:prSet/>
      <dgm:spPr/>
      <dgm:t>
        <a:bodyPr/>
        <a:lstStyle/>
        <a:p>
          <a:endParaRPr lang="en-US"/>
        </a:p>
      </dgm:t>
    </dgm:pt>
    <dgm:pt modelId="{BD168D23-0F03-412E-A222-92FD80A9F16E}" type="sibTrans" cxnId="{EBF45EC9-0FB8-4706-9573-36FA1DF181F0}">
      <dgm:prSet/>
      <dgm:spPr/>
      <dgm:t>
        <a:bodyPr/>
        <a:lstStyle/>
        <a:p>
          <a:endParaRPr lang="en-US"/>
        </a:p>
      </dgm:t>
    </dgm:pt>
    <dgm:pt modelId="{E1950872-2E4E-43E2-882E-019332CE0E72}">
      <dgm:prSet/>
      <dgm:spPr/>
      <dgm:t>
        <a:bodyPr/>
        <a:lstStyle/>
        <a:p>
          <a:r>
            <a:rPr lang="en-US"/>
            <a:t>Customer engagement</a:t>
          </a:r>
        </a:p>
      </dgm:t>
    </dgm:pt>
    <dgm:pt modelId="{105F15B1-ECF7-4951-9975-A8D28C913A84}" type="parTrans" cxnId="{56F0F624-AD01-4430-B1EA-69648688B65C}">
      <dgm:prSet/>
      <dgm:spPr/>
      <dgm:t>
        <a:bodyPr/>
        <a:lstStyle/>
        <a:p>
          <a:endParaRPr lang="en-US"/>
        </a:p>
      </dgm:t>
    </dgm:pt>
    <dgm:pt modelId="{BFE89ADF-00B9-4C60-A1DF-76F81EEA5C1E}" type="sibTrans" cxnId="{56F0F624-AD01-4430-B1EA-69648688B65C}">
      <dgm:prSet/>
      <dgm:spPr/>
      <dgm:t>
        <a:bodyPr/>
        <a:lstStyle/>
        <a:p>
          <a:endParaRPr lang="en-US"/>
        </a:p>
      </dgm:t>
    </dgm:pt>
    <dgm:pt modelId="{23604D12-0D20-3341-BABF-F6FB26C88319}" type="pres">
      <dgm:prSet presAssocID="{F510D491-A1F3-4B1D-A74A-338C387E2810}" presName="linear" presStyleCnt="0">
        <dgm:presLayoutVars>
          <dgm:animLvl val="lvl"/>
          <dgm:resizeHandles val="exact"/>
        </dgm:presLayoutVars>
      </dgm:prSet>
      <dgm:spPr/>
    </dgm:pt>
    <dgm:pt modelId="{835AD12C-CC9E-8844-9195-CBBC4CF26DEC}" type="pres">
      <dgm:prSet presAssocID="{B61EA694-CA6F-4FB3-AB07-37CABBBA0AC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564CF7-24B0-7142-A55F-E0B288BE1C8A}" type="pres">
      <dgm:prSet presAssocID="{B1C85F96-BE3E-44B9-93CD-4D346BFD424E}" presName="spacer" presStyleCnt="0"/>
      <dgm:spPr/>
    </dgm:pt>
    <dgm:pt modelId="{DCCB5E80-E170-3649-A440-BD2FEEF9019D}" type="pres">
      <dgm:prSet presAssocID="{82D7508C-6B82-475E-B979-913AE1B46E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2569CE-6673-1A42-B5F4-1B5D8CDBF43E}" type="pres">
      <dgm:prSet presAssocID="{CE4144D5-C4F4-48E2-B5D4-077409936C15}" presName="spacer" presStyleCnt="0"/>
      <dgm:spPr/>
    </dgm:pt>
    <dgm:pt modelId="{EE5D5EED-01F5-6D48-BB0A-3AFE016380C6}" type="pres">
      <dgm:prSet presAssocID="{07604D88-C708-4CAC-99F5-DF8A1455FD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E373B1-F610-5C4C-B820-C51DF31EDB70}" type="pres">
      <dgm:prSet presAssocID="{07604D88-C708-4CAC-99F5-DF8A1455FD4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33B4D0A-4399-49B2-A6CA-5EFBC00F9E79}" srcId="{F510D491-A1F3-4B1D-A74A-338C387E2810}" destId="{07604D88-C708-4CAC-99F5-DF8A1455FD4E}" srcOrd="2" destOrd="0" parTransId="{E83E146F-C6E8-4CF3-8376-44553E9D2E7A}" sibTransId="{AD028E92-10E1-4861-92B5-714FB9BF0F8E}"/>
    <dgm:cxn modelId="{E623C81C-2A39-469D-9529-E64D9D60334D}" srcId="{F510D491-A1F3-4B1D-A74A-338C387E2810}" destId="{82D7508C-6B82-475E-B979-913AE1B46E64}" srcOrd="1" destOrd="0" parTransId="{A28DA393-E433-4B26-988D-7E3BB9F065E5}" sibTransId="{CE4144D5-C4F4-48E2-B5D4-077409936C15}"/>
    <dgm:cxn modelId="{56F0F624-AD01-4430-B1EA-69648688B65C}" srcId="{07604D88-C708-4CAC-99F5-DF8A1455FD4E}" destId="{E1950872-2E4E-43E2-882E-019332CE0E72}" srcOrd="2" destOrd="0" parTransId="{105F15B1-ECF7-4951-9975-A8D28C913A84}" sibTransId="{BFE89ADF-00B9-4C60-A1DF-76F81EEA5C1E}"/>
    <dgm:cxn modelId="{8146A939-BE2E-E347-B4E0-E7A506FA0278}" type="presOf" srcId="{B61EA694-CA6F-4FB3-AB07-37CABBBA0ACD}" destId="{835AD12C-CC9E-8844-9195-CBBC4CF26DEC}" srcOrd="0" destOrd="0" presId="urn:microsoft.com/office/officeart/2005/8/layout/vList2"/>
    <dgm:cxn modelId="{187E7D48-4875-4FE5-90B2-F64C2CC40F75}" srcId="{07604D88-C708-4CAC-99F5-DF8A1455FD4E}" destId="{9832C3B3-FBC3-4572-AD5C-6EA54FD4FAA5}" srcOrd="0" destOrd="0" parTransId="{B600BA1B-062B-43F5-BB6A-F260C563D4F4}" sibTransId="{3C45E6BA-168F-4378-AA52-B0F0DF95376F}"/>
    <dgm:cxn modelId="{727E6B50-5217-614F-9E88-9F34B713B92F}" type="presOf" srcId="{07604D88-C708-4CAC-99F5-DF8A1455FD4E}" destId="{EE5D5EED-01F5-6D48-BB0A-3AFE016380C6}" srcOrd="0" destOrd="0" presId="urn:microsoft.com/office/officeart/2005/8/layout/vList2"/>
    <dgm:cxn modelId="{4365F756-D198-7949-A560-A9BAA8636E95}" type="presOf" srcId="{329CF724-5E1F-4BD0-8A81-C4E3AE7DE84B}" destId="{C7E373B1-F610-5C4C-B820-C51DF31EDB70}" srcOrd="0" destOrd="1" presId="urn:microsoft.com/office/officeart/2005/8/layout/vList2"/>
    <dgm:cxn modelId="{BE76EB62-DF2F-954F-BC42-10A8FEC3FCFE}" type="presOf" srcId="{E1950872-2E4E-43E2-882E-019332CE0E72}" destId="{C7E373B1-F610-5C4C-B820-C51DF31EDB70}" srcOrd="0" destOrd="2" presId="urn:microsoft.com/office/officeart/2005/8/layout/vList2"/>
    <dgm:cxn modelId="{A4952293-5DA4-D042-B1F7-1CE9DA7D1C6C}" type="presOf" srcId="{82D7508C-6B82-475E-B979-913AE1B46E64}" destId="{DCCB5E80-E170-3649-A440-BD2FEEF9019D}" srcOrd="0" destOrd="0" presId="urn:microsoft.com/office/officeart/2005/8/layout/vList2"/>
    <dgm:cxn modelId="{559C7CAD-536E-9748-A3B0-B95F9D8BEFC1}" type="presOf" srcId="{9832C3B3-FBC3-4572-AD5C-6EA54FD4FAA5}" destId="{C7E373B1-F610-5C4C-B820-C51DF31EDB70}" srcOrd="0" destOrd="0" presId="urn:microsoft.com/office/officeart/2005/8/layout/vList2"/>
    <dgm:cxn modelId="{EBF45EC9-0FB8-4706-9573-36FA1DF181F0}" srcId="{07604D88-C708-4CAC-99F5-DF8A1455FD4E}" destId="{329CF724-5E1F-4BD0-8A81-C4E3AE7DE84B}" srcOrd="1" destOrd="0" parTransId="{4BFE7197-3C61-46D0-BF04-3131A771E0F3}" sibTransId="{BD168D23-0F03-412E-A222-92FD80A9F16E}"/>
    <dgm:cxn modelId="{74D152D3-1E74-B647-AC1E-9B109C4E4917}" type="presOf" srcId="{F510D491-A1F3-4B1D-A74A-338C387E2810}" destId="{23604D12-0D20-3341-BABF-F6FB26C88319}" srcOrd="0" destOrd="0" presId="urn:microsoft.com/office/officeart/2005/8/layout/vList2"/>
    <dgm:cxn modelId="{2FD4F3E2-7418-42CE-B317-CC68275FE8E0}" srcId="{F510D491-A1F3-4B1D-A74A-338C387E2810}" destId="{B61EA694-CA6F-4FB3-AB07-37CABBBA0ACD}" srcOrd="0" destOrd="0" parTransId="{006C7EFA-4137-4DDF-819B-53562E4E4758}" sibTransId="{B1C85F96-BE3E-44B9-93CD-4D346BFD424E}"/>
    <dgm:cxn modelId="{6C049D6A-0D3B-834D-984F-77D52566D7F5}" type="presParOf" srcId="{23604D12-0D20-3341-BABF-F6FB26C88319}" destId="{835AD12C-CC9E-8844-9195-CBBC4CF26DEC}" srcOrd="0" destOrd="0" presId="urn:microsoft.com/office/officeart/2005/8/layout/vList2"/>
    <dgm:cxn modelId="{D408E7C2-655E-B345-967B-48DD79420B65}" type="presParOf" srcId="{23604D12-0D20-3341-BABF-F6FB26C88319}" destId="{39564CF7-24B0-7142-A55F-E0B288BE1C8A}" srcOrd="1" destOrd="0" presId="urn:microsoft.com/office/officeart/2005/8/layout/vList2"/>
    <dgm:cxn modelId="{731A5B3F-3658-5444-9FB6-D13A8358C87F}" type="presParOf" srcId="{23604D12-0D20-3341-BABF-F6FB26C88319}" destId="{DCCB5E80-E170-3649-A440-BD2FEEF9019D}" srcOrd="2" destOrd="0" presId="urn:microsoft.com/office/officeart/2005/8/layout/vList2"/>
    <dgm:cxn modelId="{56B2FE7F-317B-774C-AC92-53D807AF8DEB}" type="presParOf" srcId="{23604D12-0D20-3341-BABF-F6FB26C88319}" destId="{2A2569CE-6673-1A42-B5F4-1B5D8CDBF43E}" srcOrd="3" destOrd="0" presId="urn:microsoft.com/office/officeart/2005/8/layout/vList2"/>
    <dgm:cxn modelId="{1C5F35AF-DA16-4943-BD20-4398F8F6F39D}" type="presParOf" srcId="{23604D12-0D20-3341-BABF-F6FB26C88319}" destId="{EE5D5EED-01F5-6D48-BB0A-3AFE016380C6}" srcOrd="4" destOrd="0" presId="urn:microsoft.com/office/officeart/2005/8/layout/vList2"/>
    <dgm:cxn modelId="{691899AF-CF67-914F-ACFB-CD6D847414D9}" type="presParOf" srcId="{23604D12-0D20-3341-BABF-F6FB26C88319}" destId="{C7E373B1-F610-5C4C-B820-C51DF31EDB7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20CBB-443B-7F49-8F1B-8A8EE951A456}">
      <dsp:nvSpPr>
        <dsp:cNvPr id="0" name=""/>
        <dsp:cNvSpPr/>
      </dsp:nvSpPr>
      <dsp:spPr>
        <a:xfrm>
          <a:off x="0" y="18528"/>
          <a:ext cx="1033307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baseline="0"/>
            <a:t>Data cleaning</a:t>
          </a:r>
          <a:endParaRPr lang="en-US" sz="4300" kern="1200"/>
        </a:p>
      </dsp:txBody>
      <dsp:txXfrm>
        <a:off x="50347" y="68875"/>
        <a:ext cx="10232380" cy="930660"/>
      </dsp:txXfrm>
    </dsp:sp>
    <dsp:sp modelId="{24F8FD51-AD45-5549-AB5A-3C099D9FCAA0}">
      <dsp:nvSpPr>
        <dsp:cNvPr id="0" name=""/>
        <dsp:cNvSpPr/>
      </dsp:nvSpPr>
      <dsp:spPr>
        <a:xfrm>
          <a:off x="0" y="1049883"/>
          <a:ext cx="10333074" cy="275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075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1" kern="1200" baseline="0" dirty="0"/>
            <a:t>Data types: </a:t>
          </a:r>
          <a:r>
            <a:rPr lang="en-US" sz="3400" b="0" kern="1200" baseline="0" dirty="0"/>
            <a:t>the column ‘week’ was converted to categorical</a:t>
          </a:r>
          <a:endParaRPr lang="en-US" sz="3400" b="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1" kern="1200" baseline="0" dirty="0"/>
            <a:t>Data entry issues: </a:t>
          </a:r>
          <a:r>
            <a:rPr lang="en-US" sz="3400" b="0" kern="1200" baseline="0" dirty="0"/>
            <a:t>all ‘</a:t>
          </a:r>
          <a:r>
            <a:rPr lang="en-US" sz="3400" b="0" kern="1200" baseline="0" dirty="0" err="1"/>
            <a:t>sales_method</a:t>
          </a:r>
          <a:r>
            <a:rPr lang="en-US" sz="3400" b="0" kern="1200" baseline="0" dirty="0"/>
            <a:t>’ values were aligned with [‘Email’, ’Email + Call’, ‘Call’]</a:t>
          </a:r>
          <a:endParaRPr lang="en-US" sz="3400" b="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1" kern="1200" baseline="0" dirty="0"/>
            <a:t>Missing data: </a:t>
          </a:r>
          <a:r>
            <a:rPr lang="en-US" sz="3400" b="0" kern="1200" baseline="0" dirty="0"/>
            <a:t>missing values in ‘revenue’ were filled with the mean of overall revenue</a:t>
          </a:r>
          <a:endParaRPr lang="en-US" sz="3400" b="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1" kern="1200" baseline="0" dirty="0"/>
            <a:t>Outliers(extreme/weird values): </a:t>
          </a:r>
          <a:r>
            <a:rPr lang="en-US" sz="3400" b="0" kern="1200" baseline="0" dirty="0"/>
            <a:t>two rows with ‘</a:t>
          </a:r>
          <a:r>
            <a:rPr lang="en-US" sz="3400" b="0" kern="1200" baseline="0" dirty="0" err="1"/>
            <a:t>years_as_customer</a:t>
          </a:r>
          <a:r>
            <a:rPr lang="en-US" sz="3400" b="0" kern="1200" baseline="0" dirty="0"/>
            <a:t>’ greater than 40 were removed</a:t>
          </a:r>
          <a:endParaRPr lang="en-US" sz="3400" b="0" kern="1200" dirty="0"/>
        </a:p>
      </dsp:txBody>
      <dsp:txXfrm>
        <a:off x="0" y="1049883"/>
        <a:ext cx="10333074" cy="275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A5EF1-1699-481B-AD28-3445459CD4D5}">
      <dsp:nvSpPr>
        <dsp:cNvPr id="0" name=""/>
        <dsp:cNvSpPr/>
      </dsp:nvSpPr>
      <dsp:spPr>
        <a:xfrm>
          <a:off x="0" y="683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98C07-CB62-4A86-B23C-6E5834ECD1D8}">
      <dsp:nvSpPr>
        <dsp:cNvPr id="0" name=""/>
        <dsp:cNvSpPr/>
      </dsp:nvSpPr>
      <dsp:spPr>
        <a:xfrm>
          <a:off x="483943" y="360641"/>
          <a:ext cx="879897" cy="879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B0FC2-92A6-4F98-9CF4-C93E1B6FE045}">
      <dsp:nvSpPr>
        <dsp:cNvPr id="0" name=""/>
        <dsp:cNvSpPr/>
      </dsp:nvSpPr>
      <dsp:spPr>
        <a:xfrm>
          <a:off x="1847785" y="683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1 - mixed method (Email + Call) generates the most revenue but is the least used </a:t>
          </a:r>
        </a:p>
      </dsp:txBody>
      <dsp:txXfrm>
        <a:off x="1847785" y="683"/>
        <a:ext cx="4535316" cy="1599813"/>
      </dsp:txXfrm>
    </dsp:sp>
    <dsp:sp modelId="{0E81C60E-BB44-4E23-83F4-EC2887B93495}">
      <dsp:nvSpPr>
        <dsp:cNvPr id="0" name=""/>
        <dsp:cNvSpPr/>
      </dsp:nvSpPr>
      <dsp:spPr>
        <a:xfrm>
          <a:off x="0" y="2000451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DE3AF-9B02-41E2-92B5-B818178F760A}">
      <dsp:nvSpPr>
        <dsp:cNvPr id="0" name=""/>
        <dsp:cNvSpPr/>
      </dsp:nvSpPr>
      <dsp:spPr>
        <a:xfrm>
          <a:off x="483943" y="2360409"/>
          <a:ext cx="879897" cy="879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12CAD-7700-4E81-8F0D-D6AFC6BE9C6B}">
      <dsp:nvSpPr>
        <dsp:cNvPr id="0" name=""/>
        <dsp:cNvSpPr/>
      </dsp:nvSpPr>
      <dsp:spPr>
        <a:xfrm>
          <a:off x="1847785" y="2000451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2 - number of site visits is positively correlated with revenue</a:t>
          </a:r>
        </a:p>
      </dsp:txBody>
      <dsp:txXfrm>
        <a:off x="1847785" y="2000451"/>
        <a:ext cx="4535316" cy="1599813"/>
      </dsp:txXfrm>
    </dsp:sp>
    <dsp:sp modelId="{0368A2F1-9F87-4034-986D-FE61263713D9}">
      <dsp:nvSpPr>
        <dsp:cNvPr id="0" name=""/>
        <dsp:cNvSpPr/>
      </dsp:nvSpPr>
      <dsp:spPr>
        <a:xfrm>
          <a:off x="0" y="4000218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DEF93-C29C-40C7-AD69-732EF6C3A1F3}">
      <dsp:nvSpPr>
        <dsp:cNvPr id="0" name=""/>
        <dsp:cNvSpPr/>
      </dsp:nvSpPr>
      <dsp:spPr>
        <a:xfrm>
          <a:off x="483943" y="4360176"/>
          <a:ext cx="879897" cy="879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E4423-33F7-4904-AD15-FD4FA03550B4}">
      <dsp:nvSpPr>
        <dsp:cNvPr id="0" name=""/>
        <dsp:cNvSpPr/>
      </dsp:nvSpPr>
      <dsp:spPr>
        <a:xfrm>
          <a:off x="1847785" y="4000218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 – revenue generated by each sales method gradually increases from product launch </a:t>
          </a:r>
        </a:p>
      </dsp:txBody>
      <dsp:txXfrm>
        <a:off x="1847785" y="4000218"/>
        <a:ext cx="4535316" cy="1599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AD12C-CC9E-8844-9195-CBBC4CF26DEC}">
      <dsp:nvSpPr>
        <dsp:cNvPr id="0" name=""/>
        <dsp:cNvSpPr/>
      </dsp:nvSpPr>
      <dsp:spPr>
        <a:xfrm>
          <a:off x="0" y="489636"/>
          <a:ext cx="5943760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KPI = mean(revenue)/mean(nb_site_visits)</a:t>
          </a:r>
        </a:p>
      </dsp:txBody>
      <dsp:txXfrm>
        <a:off x="42151" y="531787"/>
        <a:ext cx="5859458" cy="779158"/>
      </dsp:txXfrm>
    </dsp:sp>
    <dsp:sp modelId="{DCCB5E80-E170-3649-A440-BD2FEEF9019D}">
      <dsp:nvSpPr>
        <dsp:cNvPr id="0" name=""/>
        <dsp:cNvSpPr/>
      </dsp:nvSpPr>
      <dsp:spPr>
        <a:xfrm>
          <a:off x="0" y="1456776"/>
          <a:ext cx="5943760" cy="863460"/>
        </a:xfrm>
        <a:prstGeom prst="roundRect">
          <a:avLst/>
        </a:prstGeom>
        <a:solidFill>
          <a:schemeClr val="accent2">
            <a:hueOff val="-638765"/>
            <a:satOff val="-59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KPI</a:t>
          </a:r>
          <a:r>
            <a:rPr lang="en-US" sz="3600" kern="1200" baseline="-25000"/>
            <a:t>0</a:t>
          </a:r>
          <a:r>
            <a:rPr lang="en-US" sz="3600" kern="1200"/>
            <a:t> = $3.76 (one site visit generates $3.76 revenue)</a:t>
          </a:r>
        </a:p>
      </dsp:txBody>
      <dsp:txXfrm>
        <a:off x="42151" y="1498927"/>
        <a:ext cx="5859458" cy="779158"/>
      </dsp:txXfrm>
    </dsp:sp>
    <dsp:sp modelId="{EE5D5EED-01F5-6D48-BB0A-3AFE016380C6}">
      <dsp:nvSpPr>
        <dsp:cNvPr id="0" name=""/>
        <dsp:cNvSpPr/>
      </dsp:nvSpPr>
      <dsp:spPr>
        <a:xfrm>
          <a:off x="0" y="2423916"/>
          <a:ext cx="5943760" cy="863460"/>
        </a:xfrm>
        <a:prstGeom prst="roundRect">
          <a:avLst/>
        </a:prstGeom>
        <a:solidFill>
          <a:schemeClr val="accent2">
            <a:hueOff val="-1277530"/>
            <a:satOff val="-1196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This helps to monitor:</a:t>
          </a:r>
        </a:p>
      </dsp:txBody>
      <dsp:txXfrm>
        <a:off x="42151" y="2466067"/>
        <a:ext cx="5859458" cy="779158"/>
      </dsp:txXfrm>
    </dsp:sp>
    <dsp:sp modelId="{C7E373B1-F610-5C4C-B820-C51DF31EDB70}">
      <dsp:nvSpPr>
        <dsp:cNvPr id="0" name=""/>
        <dsp:cNvSpPr/>
      </dsp:nvSpPr>
      <dsp:spPr>
        <a:xfrm>
          <a:off x="0" y="3287376"/>
          <a:ext cx="5943760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1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Business revenue growth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Customer adaptability to technological advancements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Customer engagement</a:t>
          </a:r>
        </a:p>
      </dsp:txBody>
      <dsp:txXfrm>
        <a:off x="0" y="3287376"/>
        <a:ext cx="5943760" cy="1415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3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5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8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2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6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4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5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1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10" r:id="rId6"/>
    <p:sldLayoutId id="2147483805" r:id="rId7"/>
    <p:sldLayoutId id="2147483806" r:id="rId8"/>
    <p:sldLayoutId id="2147483807" r:id="rId9"/>
    <p:sldLayoutId id="2147483809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D46C42AD-4B2B-E904-6B5A-6525940D4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8981D-78FC-38E1-1B28-3F10974B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000" b="0" i="0">
                <a:effectLst/>
                <a:latin typeface="Söhne"/>
              </a:rPr>
              <a:t>Optimizing Sales Strategy for New Product Launch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96E8-0681-AD4C-FBF1-F00FA9DB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000" b="0" i="0" dirty="0">
                <a:effectLst/>
                <a:latin typeface="Söhne"/>
              </a:rPr>
              <a:t>"Driving Business Growth Through Data Analytics”</a:t>
            </a:r>
          </a:p>
          <a:p>
            <a:pPr algn="ctr">
              <a:lnSpc>
                <a:spcPct val="90000"/>
              </a:lnSpc>
            </a:pPr>
            <a:r>
              <a:rPr lang="en-GB" sz="3000" b="0" dirty="0">
                <a:latin typeface="Söhne"/>
              </a:rPr>
              <a:t>Romuald </a:t>
            </a:r>
            <a:r>
              <a:rPr lang="en-GB" sz="3000" b="0" dirty="0" err="1">
                <a:latin typeface="Söhne"/>
              </a:rPr>
              <a:t>Tcheutchoua</a:t>
            </a:r>
            <a:endParaRPr lang="en-GB" sz="3000" b="0" dirty="0">
              <a:latin typeface="Söhne"/>
            </a:endParaRPr>
          </a:p>
          <a:p>
            <a:pPr algn="ctr">
              <a:lnSpc>
                <a:spcPct val="90000"/>
              </a:lnSpc>
            </a:pPr>
            <a:r>
              <a:rPr lang="en-GB" sz="3000" b="0" dirty="0">
                <a:latin typeface="Söhne"/>
              </a:rPr>
              <a:t>Professional Data Analyst</a:t>
            </a:r>
          </a:p>
          <a:p>
            <a:pPr algn="ctr">
              <a:lnSpc>
                <a:spcPct val="90000"/>
              </a:lnSpc>
            </a:pPr>
            <a:r>
              <a:rPr lang="en-GB" sz="3000" b="0" dirty="0">
                <a:latin typeface="Söhne"/>
              </a:rPr>
              <a:t>28-Jan-2024</a:t>
            </a:r>
          </a:p>
          <a:p>
            <a:pPr algn="ctr">
              <a:lnSpc>
                <a:spcPct val="90000"/>
              </a:lnSpc>
            </a:pPr>
            <a:endParaRPr lang="en-GB" sz="3000" b="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3862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51E0511-ECC8-4FD3-A8C8-31C8C3B93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3D Hologram from iPad">
            <a:extLst>
              <a:ext uri="{FF2B5EF4-FFF2-40B4-BE49-F238E27FC236}">
                <a16:creationId xmlns:a16="http://schemas.microsoft.com/office/drawing/2014/main" id="{BA3A9B9E-1A27-E08D-5725-784F68AD7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6" b="105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382F5A8-0801-441E-9C73-D7444DC4D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468265" y="1205576"/>
            <a:ext cx="6977187" cy="557092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9D99C-3539-B592-D510-45382774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905" y="1598916"/>
            <a:ext cx="5685906" cy="1174563"/>
          </a:xfrm>
        </p:spPr>
        <p:txBody>
          <a:bodyPr anchor="b">
            <a:normAutofit/>
          </a:bodyPr>
          <a:lstStyle/>
          <a:p>
            <a:pPr algn="ctr"/>
            <a:r>
              <a:rPr lang="en-GB" b="1" i="0" dirty="0">
                <a:effectLst/>
                <a:latin typeface="Söhne"/>
              </a:rPr>
              <a:t>Project Overview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D6FC0D9-1D93-9079-8608-74EA7EE0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754" y="2816345"/>
            <a:ext cx="5011960" cy="2902811"/>
          </a:xfrm>
        </p:spPr>
        <p:txBody>
          <a:bodyPr anchor="t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GB" sz="1700" dirty="0">
                <a:effectLst/>
                <a:latin typeface="Poppins" pitchFamily="2" charset="77"/>
                <a:ea typeface="Times New Roman" panose="02020603050405020304" pitchFamily="18" charset="0"/>
              </a:rPr>
              <a:t>Business objective: </a:t>
            </a:r>
            <a:r>
              <a:rPr lang="en-GB" sz="1700" b="0" dirty="0">
                <a:effectLst/>
                <a:latin typeface="Poppins" pitchFamily="2" charset="77"/>
                <a:ea typeface="Times New Roman" panose="02020603050405020304" pitchFamily="18" charset="0"/>
              </a:rPr>
              <a:t>launching of a new sales product.</a:t>
            </a:r>
          </a:p>
          <a:p>
            <a:pPr algn="ctr">
              <a:lnSpc>
                <a:spcPct val="90000"/>
              </a:lnSpc>
            </a:pPr>
            <a:endParaRPr lang="en-GB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GB" sz="1700" dirty="0">
                <a:effectLst/>
                <a:latin typeface="Poppins" pitchFamily="2" charset="77"/>
                <a:ea typeface="Times New Roman" panose="02020603050405020304" pitchFamily="18" charset="0"/>
              </a:rPr>
              <a:t>Problem: </a:t>
            </a:r>
            <a:r>
              <a:rPr lang="en-GB" sz="1700" b="0" dirty="0">
                <a:effectLst/>
                <a:latin typeface="Poppins" pitchFamily="2" charset="77"/>
                <a:ea typeface="Times New Roman" panose="02020603050405020304" pitchFamily="18" charset="0"/>
              </a:rPr>
              <a:t>what is the most cost-effective selling strategy which adapts to technological change?</a:t>
            </a:r>
            <a:endParaRPr lang="en-GB" sz="17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endParaRPr lang="en-US" sz="1700" dirty="0"/>
          </a:p>
          <a:p>
            <a:pPr algn="ctr">
              <a:lnSpc>
                <a:spcPct val="90000"/>
              </a:lnSpc>
            </a:pPr>
            <a:r>
              <a:rPr lang="en-GB" sz="1700" dirty="0">
                <a:effectLst/>
                <a:latin typeface="Poppins" pitchFamily="2" charset="77"/>
                <a:ea typeface="Times New Roman" panose="02020603050405020304" pitchFamily="18" charset="0"/>
              </a:rPr>
              <a:t>Project objective: </a:t>
            </a:r>
            <a:r>
              <a:rPr lang="en-GB" sz="1700" b="0" dirty="0">
                <a:effectLst/>
                <a:latin typeface="Poppins" pitchFamily="2" charset="77"/>
                <a:ea typeface="Times New Roman" panose="02020603050405020304" pitchFamily="18" charset="0"/>
              </a:rPr>
              <a:t>Use the analysis of sales data to unveil the best cost-effective strategy and propose a metric which can help to monitor and drive business growth in the face of technological advancement.</a:t>
            </a:r>
            <a:endParaRPr lang="en-GB" sz="17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endParaRPr lang="en-US" sz="1300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6B90F41-10EE-4D43-BBF2-CAC75FDE5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415877" y="1248442"/>
            <a:ext cx="6977187" cy="557092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6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9EA2-0101-F7AB-DEB4-6391FA59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 analysis process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8883E2D-0F3C-D2C7-BC21-555E6FEA0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866478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70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20C35-2B24-F8D3-31A6-1FE96C6B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04801"/>
            <a:ext cx="5556425" cy="153108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Summary of data analysis process</a:t>
            </a:r>
            <a:endParaRPr lang="en-US"/>
          </a:p>
        </p:txBody>
      </p:sp>
      <p:pic>
        <p:nvPicPr>
          <p:cNvPr id="9" name="Picture 8" descr="A screenshot of a grid&#10;&#10;Description automatically generated">
            <a:extLst>
              <a:ext uri="{FF2B5EF4-FFF2-40B4-BE49-F238E27FC236}">
                <a16:creationId xmlns:a16="http://schemas.microsoft.com/office/drawing/2014/main" id="{F65380EF-C4DD-897C-34FC-05E6A28E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465" y="4315102"/>
            <a:ext cx="2113473" cy="16485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95F8-AB67-EFF8-BCA0-FE33F31D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57" y="2311400"/>
            <a:ext cx="5218487" cy="36522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Univariate analysis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dirty="0"/>
              <a:t>Bivariate analysis 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 dirty="0"/>
              <a:t>Multivariate analysis</a:t>
            </a:r>
            <a:endParaRPr lang="en-US"/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B1075DC2-7247-5E48-315D-8663326D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95" y="2492951"/>
            <a:ext cx="2637615" cy="1648510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5EBAF7D9-F614-F6AB-4293-580C834AE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308" y="487380"/>
            <a:ext cx="3526225" cy="164851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DAF74-9ADD-7FC3-CBF0-5AAB2739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findings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40D1A97-44D6-3F3D-668A-425A08EB8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349942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30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32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34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413E3EA-0697-4735-994B-169F5FA2C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agram of sales method&#10;&#10;Description automatically generated">
            <a:extLst>
              <a:ext uri="{FF2B5EF4-FFF2-40B4-BE49-F238E27FC236}">
                <a16:creationId xmlns:a16="http://schemas.microsoft.com/office/drawing/2014/main" id="{DFAF2E4B-281A-C968-1925-3508126AE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3" b="4774"/>
          <a:stretch/>
        </p:blipFill>
        <p:spPr>
          <a:xfrm>
            <a:off x="6096000" y="-1"/>
            <a:ext cx="6096000" cy="3429001"/>
          </a:xfrm>
          <a:prstGeom prst="rect">
            <a:avLst/>
          </a:prstGeom>
        </p:spPr>
      </p:pic>
      <p:pic>
        <p:nvPicPr>
          <p:cNvPr id="15" name="Picture 14" descr="A graph with a red line&#10;&#10;Description automatically generated">
            <a:extLst>
              <a:ext uri="{FF2B5EF4-FFF2-40B4-BE49-F238E27FC236}">
                <a16:creationId xmlns:a16="http://schemas.microsoft.com/office/drawing/2014/main" id="{0EEF0104-FCEC-489D-1795-0E1170003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4020" y="10"/>
            <a:ext cx="6096000" cy="3428991"/>
          </a:xfrm>
          <a:prstGeom prst="rect">
            <a:avLst/>
          </a:prstGeom>
        </p:spPr>
      </p:pic>
      <p:pic>
        <p:nvPicPr>
          <p:cNvPr id="13" name="Picture 12" descr="A graph with blue squares&#10;&#10;Description automatically generated">
            <a:extLst>
              <a:ext uri="{FF2B5EF4-FFF2-40B4-BE49-F238E27FC236}">
                <a16:creationId xmlns:a16="http://schemas.microsoft.com/office/drawing/2014/main" id="{0155E98E-FE3C-42B4-C152-C4B8E07AED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77" b="17871"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5" name="Content Placeholder 4" descr="A comparison of a chart&#10;&#10;Description automatically generated with medium confidence">
            <a:extLst>
              <a:ext uri="{FF2B5EF4-FFF2-40B4-BE49-F238E27FC236}">
                <a16:creationId xmlns:a16="http://schemas.microsoft.com/office/drawing/2014/main" id="{05B77612-91A3-3077-07BC-4D718A6EA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8091" b="1909"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28DE0BF7-25C7-4B9E-8892-FFD153E41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723">
            <a:off x="3970228" y="1022209"/>
            <a:ext cx="5443335" cy="3725795"/>
          </a:xfrm>
          <a:custGeom>
            <a:avLst/>
            <a:gdLst>
              <a:gd name="connsiteX0" fmla="*/ 2961821 w 5790932"/>
              <a:gd name="connsiteY0" fmla="*/ 757 h 3859957"/>
              <a:gd name="connsiteX1" fmla="*/ 3637939 w 5790932"/>
              <a:gd name="connsiteY1" fmla="*/ 33264 h 3859957"/>
              <a:gd name="connsiteX2" fmla="*/ 5632262 w 5790932"/>
              <a:gd name="connsiteY2" fmla="*/ 1036279 h 3859957"/>
              <a:gd name="connsiteX3" fmla="*/ 4533281 w 5790932"/>
              <a:gd name="connsiteY3" fmla="*/ 3372556 h 3859957"/>
              <a:gd name="connsiteX4" fmla="*/ 4484942 w 5790932"/>
              <a:gd name="connsiteY4" fmla="*/ 3859813 h 3859957"/>
              <a:gd name="connsiteX5" fmla="*/ 3830931 w 5790932"/>
              <a:gd name="connsiteY5" fmla="*/ 3626232 h 3859957"/>
              <a:gd name="connsiteX6" fmla="*/ 2347370 w 5790932"/>
              <a:gd name="connsiteY6" fmla="*/ 3615063 h 3859957"/>
              <a:gd name="connsiteX7" fmla="*/ 502667 w 5790932"/>
              <a:gd name="connsiteY7" fmla="*/ 2955842 h 3859957"/>
              <a:gd name="connsiteX8" fmla="*/ 15592 w 5790932"/>
              <a:gd name="connsiteY8" fmla="*/ 1583086 h 3859957"/>
              <a:gd name="connsiteX9" fmla="*/ 924924 w 5790932"/>
              <a:gd name="connsiteY9" fmla="*/ 253291 h 3859957"/>
              <a:gd name="connsiteX10" fmla="*/ 2961821 w 5790932"/>
              <a:gd name="connsiteY10" fmla="*/ 757 h 3859957"/>
              <a:gd name="connsiteX0" fmla="*/ 2961821 w 5790932"/>
              <a:gd name="connsiteY0" fmla="*/ 355 h 3859555"/>
              <a:gd name="connsiteX1" fmla="*/ 3637939 w 5790932"/>
              <a:gd name="connsiteY1" fmla="*/ 32862 h 3859555"/>
              <a:gd name="connsiteX2" fmla="*/ 5632262 w 5790932"/>
              <a:gd name="connsiteY2" fmla="*/ 1035877 h 3859555"/>
              <a:gd name="connsiteX3" fmla="*/ 4533281 w 5790932"/>
              <a:gd name="connsiteY3" fmla="*/ 3372154 h 3859555"/>
              <a:gd name="connsiteX4" fmla="*/ 4484942 w 5790932"/>
              <a:gd name="connsiteY4" fmla="*/ 3859411 h 3859555"/>
              <a:gd name="connsiteX5" fmla="*/ 3830931 w 5790932"/>
              <a:gd name="connsiteY5" fmla="*/ 3625830 h 3859555"/>
              <a:gd name="connsiteX6" fmla="*/ 2347370 w 5790932"/>
              <a:gd name="connsiteY6" fmla="*/ 3614661 h 3859555"/>
              <a:gd name="connsiteX7" fmla="*/ 502667 w 5790932"/>
              <a:gd name="connsiteY7" fmla="*/ 2955440 h 3859555"/>
              <a:gd name="connsiteX8" fmla="*/ 15592 w 5790932"/>
              <a:gd name="connsiteY8" fmla="*/ 1582684 h 3859555"/>
              <a:gd name="connsiteX9" fmla="*/ 931964 w 5790932"/>
              <a:gd name="connsiteY9" fmla="*/ 342964 h 3859555"/>
              <a:gd name="connsiteX10" fmla="*/ 2961821 w 5790932"/>
              <a:gd name="connsiteY10" fmla="*/ 355 h 3859555"/>
              <a:gd name="connsiteX0" fmla="*/ 2961821 w 5790932"/>
              <a:gd name="connsiteY0" fmla="*/ 11308 h 3870508"/>
              <a:gd name="connsiteX1" fmla="*/ 3722393 w 5790932"/>
              <a:gd name="connsiteY1" fmla="*/ 6485 h 3870508"/>
              <a:gd name="connsiteX2" fmla="*/ 5632262 w 5790932"/>
              <a:gd name="connsiteY2" fmla="*/ 1046830 h 3870508"/>
              <a:gd name="connsiteX3" fmla="*/ 4533281 w 5790932"/>
              <a:gd name="connsiteY3" fmla="*/ 3383107 h 3870508"/>
              <a:gd name="connsiteX4" fmla="*/ 4484942 w 5790932"/>
              <a:gd name="connsiteY4" fmla="*/ 3870364 h 3870508"/>
              <a:gd name="connsiteX5" fmla="*/ 3830931 w 5790932"/>
              <a:gd name="connsiteY5" fmla="*/ 3636783 h 3870508"/>
              <a:gd name="connsiteX6" fmla="*/ 2347370 w 5790932"/>
              <a:gd name="connsiteY6" fmla="*/ 3625614 h 3870508"/>
              <a:gd name="connsiteX7" fmla="*/ 502667 w 5790932"/>
              <a:gd name="connsiteY7" fmla="*/ 2966393 h 3870508"/>
              <a:gd name="connsiteX8" fmla="*/ 15592 w 5790932"/>
              <a:gd name="connsiteY8" fmla="*/ 1593637 h 3870508"/>
              <a:gd name="connsiteX9" fmla="*/ 931964 w 5790932"/>
              <a:gd name="connsiteY9" fmla="*/ 353917 h 3870508"/>
              <a:gd name="connsiteX10" fmla="*/ 2961821 w 5790932"/>
              <a:gd name="connsiteY10" fmla="*/ 11308 h 3870508"/>
              <a:gd name="connsiteX0" fmla="*/ 2961821 w 5790932"/>
              <a:gd name="connsiteY0" fmla="*/ 7148 h 3866348"/>
              <a:gd name="connsiteX1" fmla="*/ 3722393 w 5790932"/>
              <a:gd name="connsiteY1" fmla="*/ 2325 h 3866348"/>
              <a:gd name="connsiteX2" fmla="*/ 5632262 w 5790932"/>
              <a:gd name="connsiteY2" fmla="*/ 1042670 h 3866348"/>
              <a:gd name="connsiteX3" fmla="*/ 4533281 w 5790932"/>
              <a:gd name="connsiteY3" fmla="*/ 3378947 h 3866348"/>
              <a:gd name="connsiteX4" fmla="*/ 4484942 w 5790932"/>
              <a:gd name="connsiteY4" fmla="*/ 3866204 h 3866348"/>
              <a:gd name="connsiteX5" fmla="*/ 3830931 w 5790932"/>
              <a:gd name="connsiteY5" fmla="*/ 3632623 h 3866348"/>
              <a:gd name="connsiteX6" fmla="*/ 2347370 w 5790932"/>
              <a:gd name="connsiteY6" fmla="*/ 3621454 h 3866348"/>
              <a:gd name="connsiteX7" fmla="*/ 502667 w 5790932"/>
              <a:gd name="connsiteY7" fmla="*/ 2962233 h 3866348"/>
              <a:gd name="connsiteX8" fmla="*/ 15592 w 5790932"/>
              <a:gd name="connsiteY8" fmla="*/ 1589477 h 3866348"/>
              <a:gd name="connsiteX9" fmla="*/ 931964 w 5790932"/>
              <a:gd name="connsiteY9" fmla="*/ 349757 h 3866348"/>
              <a:gd name="connsiteX10" fmla="*/ 2961821 w 5790932"/>
              <a:gd name="connsiteY10" fmla="*/ 7148 h 3866348"/>
              <a:gd name="connsiteX0" fmla="*/ 2961821 w 5790932"/>
              <a:gd name="connsiteY0" fmla="*/ 7148 h 3866348"/>
              <a:gd name="connsiteX1" fmla="*/ 3722393 w 5790932"/>
              <a:gd name="connsiteY1" fmla="*/ 2325 h 3866348"/>
              <a:gd name="connsiteX2" fmla="*/ 5632262 w 5790932"/>
              <a:gd name="connsiteY2" fmla="*/ 1042670 h 3866348"/>
              <a:gd name="connsiteX3" fmla="*/ 4533281 w 5790932"/>
              <a:gd name="connsiteY3" fmla="*/ 3378947 h 3866348"/>
              <a:gd name="connsiteX4" fmla="*/ 4484942 w 5790932"/>
              <a:gd name="connsiteY4" fmla="*/ 3866204 h 3866348"/>
              <a:gd name="connsiteX5" fmla="*/ 3830931 w 5790932"/>
              <a:gd name="connsiteY5" fmla="*/ 3632623 h 3866348"/>
              <a:gd name="connsiteX6" fmla="*/ 2347370 w 5790932"/>
              <a:gd name="connsiteY6" fmla="*/ 3621454 h 3866348"/>
              <a:gd name="connsiteX7" fmla="*/ 502667 w 5790932"/>
              <a:gd name="connsiteY7" fmla="*/ 2962233 h 3866348"/>
              <a:gd name="connsiteX8" fmla="*/ 15592 w 5790932"/>
              <a:gd name="connsiteY8" fmla="*/ 1589477 h 3866348"/>
              <a:gd name="connsiteX9" fmla="*/ 931964 w 5790932"/>
              <a:gd name="connsiteY9" fmla="*/ 349757 h 3866348"/>
              <a:gd name="connsiteX10" fmla="*/ 2961821 w 5790932"/>
              <a:gd name="connsiteY10" fmla="*/ 7148 h 3866348"/>
              <a:gd name="connsiteX0" fmla="*/ 2961821 w 5790932"/>
              <a:gd name="connsiteY0" fmla="*/ 7148 h 3866348"/>
              <a:gd name="connsiteX1" fmla="*/ 3722393 w 5790932"/>
              <a:gd name="connsiteY1" fmla="*/ 2325 h 3866348"/>
              <a:gd name="connsiteX2" fmla="*/ 5632262 w 5790932"/>
              <a:gd name="connsiteY2" fmla="*/ 1042670 h 3866348"/>
              <a:gd name="connsiteX3" fmla="*/ 4533281 w 5790932"/>
              <a:gd name="connsiteY3" fmla="*/ 3378947 h 3866348"/>
              <a:gd name="connsiteX4" fmla="*/ 4484942 w 5790932"/>
              <a:gd name="connsiteY4" fmla="*/ 3866204 h 3866348"/>
              <a:gd name="connsiteX5" fmla="*/ 3830931 w 5790932"/>
              <a:gd name="connsiteY5" fmla="*/ 3632623 h 3866348"/>
              <a:gd name="connsiteX6" fmla="*/ 2347370 w 5790932"/>
              <a:gd name="connsiteY6" fmla="*/ 3621454 h 3866348"/>
              <a:gd name="connsiteX7" fmla="*/ 502667 w 5790932"/>
              <a:gd name="connsiteY7" fmla="*/ 2962233 h 3866348"/>
              <a:gd name="connsiteX8" fmla="*/ 15592 w 5790932"/>
              <a:gd name="connsiteY8" fmla="*/ 1589477 h 3866348"/>
              <a:gd name="connsiteX9" fmla="*/ 931964 w 5790932"/>
              <a:gd name="connsiteY9" fmla="*/ 349757 h 3866348"/>
              <a:gd name="connsiteX10" fmla="*/ 2961821 w 5790932"/>
              <a:gd name="connsiteY10" fmla="*/ 7148 h 386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90932" h="3866348">
                <a:moveTo>
                  <a:pt x="2961821" y="7148"/>
                </a:moveTo>
                <a:cubicBezTo>
                  <a:pt x="3206456" y="10096"/>
                  <a:pt x="3521969" y="-5766"/>
                  <a:pt x="3722393" y="2325"/>
                </a:cubicBezTo>
                <a:cubicBezTo>
                  <a:pt x="4722827" y="42713"/>
                  <a:pt x="5296541" y="425535"/>
                  <a:pt x="5632262" y="1042670"/>
                </a:cubicBezTo>
                <a:cubicBezTo>
                  <a:pt x="5949774" y="1871921"/>
                  <a:pt x="5887578" y="2845310"/>
                  <a:pt x="4533281" y="3378947"/>
                </a:cubicBezTo>
                <a:cubicBezTo>
                  <a:pt x="4387548" y="3507989"/>
                  <a:pt x="4484942" y="3866204"/>
                  <a:pt x="4484942" y="3866204"/>
                </a:cubicBezTo>
                <a:cubicBezTo>
                  <a:pt x="4432647" y="3872475"/>
                  <a:pt x="4187193" y="3673416"/>
                  <a:pt x="3830931" y="3632623"/>
                </a:cubicBezTo>
                <a:cubicBezTo>
                  <a:pt x="3474669" y="3591830"/>
                  <a:pt x="2913180" y="3627903"/>
                  <a:pt x="2347370" y="3621454"/>
                </a:cubicBezTo>
                <a:cubicBezTo>
                  <a:pt x="1480254" y="3611571"/>
                  <a:pt x="891295" y="3300900"/>
                  <a:pt x="502667" y="2962233"/>
                </a:cubicBezTo>
                <a:cubicBezTo>
                  <a:pt x="114035" y="2623574"/>
                  <a:pt x="-54785" y="2039899"/>
                  <a:pt x="15592" y="1589477"/>
                </a:cubicBezTo>
                <a:cubicBezTo>
                  <a:pt x="85970" y="1139055"/>
                  <a:pt x="328238" y="608060"/>
                  <a:pt x="931964" y="349757"/>
                </a:cubicBezTo>
                <a:cubicBezTo>
                  <a:pt x="1384758" y="156030"/>
                  <a:pt x="2227914" y="-1697"/>
                  <a:pt x="2961821" y="7148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0">
            <a:extLst>
              <a:ext uri="{FF2B5EF4-FFF2-40B4-BE49-F238E27FC236}">
                <a16:creationId xmlns:a16="http://schemas.microsoft.com/office/drawing/2014/main" id="{056EE075-3641-41C0-833B-18F3EC0E3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723">
            <a:off x="4029395" y="1001048"/>
            <a:ext cx="5443335" cy="3725795"/>
          </a:xfrm>
          <a:custGeom>
            <a:avLst/>
            <a:gdLst>
              <a:gd name="connsiteX0" fmla="*/ 2961821 w 5790932"/>
              <a:gd name="connsiteY0" fmla="*/ 757 h 3859957"/>
              <a:gd name="connsiteX1" fmla="*/ 3637939 w 5790932"/>
              <a:gd name="connsiteY1" fmla="*/ 33264 h 3859957"/>
              <a:gd name="connsiteX2" fmla="*/ 5632262 w 5790932"/>
              <a:gd name="connsiteY2" fmla="*/ 1036279 h 3859957"/>
              <a:gd name="connsiteX3" fmla="*/ 4533281 w 5790932"/>
              <a:gd name="connsiteY3" fmla="*/ 3372556 h 3859957"/>
              <a:gd name="connsiteX4" fmla="*/ 4484942 w 5790932"/>
              <a:gd name="connsiteY4" fmla="*/ 3859813 h 3859957"/>
              <a:gd name="connsiteX5" fmla="*/ 3830931 w 5790932"/>
              <a:gd name="connsiteY5" fmla="*/ 3626232 h 3859957"/>
              <a:gd name="connsiteX6" fmla="*/ 2347370 w 5790932"/>
              <a:gd name="connsiteY6" fmla="*/ 3615063 h 3859957"/>
              <a:gd name="connsiteX7" fmla="*/ 502667 w 5790932"/>
              <a:gd name="connsiteY7" fmla="*/ 2955842 h 3859957"/>
              <a:gd name="connsiteX8" fmla="*/ 15592 w 5790932"/>
              <a:gd name="connsiteY8" fmla="*/ 1583086 h 3859957"/>
              <a:gd name="connsiteX9" fmla="*/ 924924 w 5790932"/>
              <a:gd name="connsiteY9" fmla="*/ 253291 h 3859957"/>
              <a:gd name="connsiteX10" fmla="*/ 2961821 w 5790932"/>
              <a:gd name="connsiteY10" fmla="*/ 757 h 3859957"/>
              <a:gd name="connsiteX0" fmla="*/ 2961821 w 5790932"/>
              <a:gd name="connsiteY0" fmla="*/ 355 h 3859555"/>
              <a:gd name="connsiteX1" fmla="*/ 3637939 w 5790932"/>
              <a:gd name="connsiteY1" fmla="*/ 32862 h 3859555"/>
              <a:gd name="connsiteX2" fmla="*/ 5632262 w 5790932"/>
              <a:gd name="connsiteY2" fmla="*/ 1035877 h 3859555"/>
              <a:gd name="connsiteX3" fmla="*/ 4533281 w 5790932"/>
              <a:gd name="connsiteY3" fmla="*/ 3372154 h 3859555"/>
              <a:gd name="connsiteX4" fmla="*/ 4484942 w 5790932"/>
              <a:gd name="connsiteY4" fmla="*/ 3859411 h 3859555"/>
              <a:gd name="connsiteX5" fmla="*/ 3830931 w 5790932"/>
              <a:gd name="connsiteY5" fmla="*/ 3625830 h 3859555"/>
              <a:gd name="connsiteX6" fmla="*/ 2347370 w 5790932"/>
              <a:gd name="connsiteY6" fmla="*/ 3614661 h 3859555"/>
              <a:gd name="connsiteX7" fmla="*/ 502667 w 5790932"/>
              <a:gd name="connsiteY7" fmla="*/ 2955440 h 3859555"/>
              <a:gd name="connsiteX8" fmla="*/ 15592 w 5790932"/>
              <a:gd name="connsiteY8" fmla="*/ 1582684 h 3859555"/>
              <a:gd name="connsiteX9" fmla="*/ 931964 w 5790932"/>
              <a:gd name="connsiteY9" fmla="*/ 342964 h 3859555"/>
              <a:gd name="connsiteX10" fmla="*/ 2961821 w 5790932"/>
              <a:gd name="connsiteY10" fmla="*/ 355 h 3859555"/>
              <a:gd name="connsiteX0" fmla="*/ 2961821 w 5790932"/>
              <a:gd name="connsiteY0" fmla="*/ 11308 h 3870508"/>
              <a:gd name="connsiteX1" fmla="*/ 3722393 w 5790932"/>
              <a:gd name="connsiteY1" fmla="*/ 6485 h 3870508"/>
              <a:gd name="connsiteX2" fmla="*/ 5632262 w 5790932"/>
              <a:gd name="connsiteY2" fmla="*/ 1046830 h 3870508"/>
              <a:gd name="connsiteX3" fmla="*/ 4533281 w 5790932"/>
              <a:gd name="connsiteY3" fmla="*/ 3383107 h 3870508"/>
              <a:gd name="connsiteX4" fmla="*/ 4484942 w 5790932"/>
              <a:gd name="connsiteY4" fmla="*/ 3870364 h 3870508"/>
              <a:gd name="connsiteX5" fmla="*/ 3830931 w 5790932"/>
              <a:gd name="connsiteY5" fmla="*/ 3636783 h 3870508"/>
              <a:gd name="connsiteX6" fmla="*/ 2347370 w 5790932"/>
              <a:gd name="connsiteY6" fmla="*/ 3625614 h 3870508"/>
              <a:gd name="connsiteX7" fmla="*/ 502667 w 5790932"/>
              <a:gd name="connsiteY7" fmla="*/ 2966393 h 3870508"/>
              <a:gd name="connsiteX8" fmla="*/ 15592 w 5790932"/>
              <a:gd name="connsiteY8" fmla="*/ 1593637 h 3870508"/>
              <a:gd name="connsiteX9" fmla="*/ 931964 w 5790932"/>
              <a:gd name="connsiteY9" fmla="*/ 353917 h 3870508"/>
              <a:gd name="connsiteX10" fmla="*/ 2961821 w 5790932"/>
              <a:gd name="connsiteY10" fmla="*/ 11308 h 3870508"/>
              <a:gd name="connsiteX0" fmla="*/ 2961821 w 5790932"/>
              <a:gd name="connsiteY0" fmla="*/ 7148 h 3866348"/>
              <a:gd name="connsiteX1" fmla="*/ 3722393 w 5790932"/>
              <a:gd name="connsiteY1" fmla="*/ 2325 h 3866348"/>
              <a:gd name="connsiteX2" fmla="*/ 5632262 w 5790932"/>
              <a:gd name="connsiteY2" fmla="*/ 1042670 h 3866348"/>
              <a:gd name="connsiteX3" fmla="*/ 4533281 w 5790932"/>
              <a:gd name="connsiteY3" fmla="*/ 3378947 h 3866348"/>
              <a:gd name="connsiteX4" fmla="*/ 4484942 w 5790932"/>
              <a:gd name="connsiteY4" fmla="*/ 3866204 h 3866348"/>
              <a:gd name="connsiteX5" fmla="*/ 3830931 w 5790932"/>
              <a:gd name="connsiteY5" fmla="*/ 3632623 h 3866348"/>
              <a:gd name="connsiteX6" fmla="*/ 2347370 w 5790932"/>
              <a:gd name="connsiteY6" fmla="*/ 3621454 h 3866348"/>
              <a:gd name="connsiteX7" fmla="*/ 502667 w 5790932"/>
              <a:gd name="connsiteY7" fmla="*/ 2962233 h 3866348"/>
              <a:gd name="connsiteX8" fmla="*/ 15592 w 5790932"/>
              <a:gd name="connsiteY8" fmla="*/ 1589477 h 3866348"/>
              <a:gd name="connsiteX9" fmla="*/ 931964 w 5790932"/>
              <a:gd name="connsiteY9" fmla="*/ 349757 h 3866348"/>
              <a:gd name="connsiteX10" fmla="*/ 2961821 w 5790932"/>
              <a:gd name="connsiteY10" fmla="*/ 7148 h 3866348"/>
              <a:gd name="connsiteX0" fmla="*/ 2961821 w 5790932"/>
              <a:gd name="connsiteY0" fmla="*/ 7148 h 3866348"/>
              <a:gd name="connsiteX1" fmla="*/ 3722393 w 5790932"/>
              <a:gd name="connsiteY1" fmla="*/ 2325 h 3866348"/>
              <a:gd name="connsiteX2" fmla="*/ 5632262 w 5790932"/>
              <a:gd name="connsiteY2" fmla="*/ 1042670 h 3866348"/>
              <a:gd name="connsiteX3" fmla="*/ 4533281 w 5790932"/>
              <a:gd name="connsiteY3" fmla="*/ 3378947 h 3866348"/>
              <a:gd name="connsiteX4" fmla="*/ 4484942 w 5790932"/>
              <a:gd name="connsiteY4" fmla="*/ 3866204 h 3866348"/>
              <a:gd name="connsiteX5" fmla="*/ 3830931 w 5790932"/>
              <a:gd name="connsiteY5" fmla="*/ 3632623 h 3866348"/>
              <a:gd name="connsiteX6" fmla="*/ 2347370 w 5790932"/>
              <a:gd name="connsiteY6" fmla="*/ 3621454 h 3866348"/>
              <a:gd name="connsiteX7" fmla="*/ 502667 w 5790932"/>
              <a:gd name="connsiteY7" fmla="*/ 2962233 h 3866348"/>
              <a:gd name="connsiteX8" fmla="*/ 15592 w 5790932"/>
              <a:gd name="connsiteY8" fmla="*/ 1589477 h 3866348"/>
              <a:gd name="connsiteX9" fmla="*/ 931964 w 5790932"/>
              <a:gd name="connsiteY9" fmla="*/ 349757 h 3866348"/>
              <a:gd name="connsiteX10" fmla="*/ 2961821 w 5790932"/>
              <a:gd name="connsiteY10" fmla="*/ 7148 h 3866348"/>
              <a:gd name="connsiteX0" fmla="*/ 2961821 w 5790932"/>
              <a:gd name="connsiteY0" fmla="*/ 7148 h 3866348"/>
              <a:gd name="connsiteX1" fmla="*/ 3722393 w 5790932"/>
              <a:gd name="connsiteY1" fmla="*/ 2325 h 3866348"/>
              <a:gd name="connsiteX2" fmla="*/ 5632262 w 5790932"/>
              <a:gd name="connsiteY2" fmla="*/ 1042670 h 3866348"/>
              <a:gd name="connsiteX3" fmla="*/ 4533281 w 5790932"/>
              <a:gd name="connsiteY3" fmla="*/ 3378947 h 3866348"/>
              <a:gd name="connsiteX4" fmla="*/ 4484942 w 5790932"/>
              <a:gd name="connsiteY4" fmla="*/ 3866204 h 3866348"/>
              <a:gd name="connsiteX5" fmla="*/ 3830931 w 5790932"/>
              <a:gd name="connsiteY5" fmla="*/ 3632623 h 3866348"/>
              <a:gd name="connsiteX6" fmla="*/ 2347370 w 5790932"/>
              <a:gd name="connsiteY6" fmla="*/ 3621454 h 3866348"/>
              <a:gd name="connsiteX7" fmla="*/ 502667 w 5790932"/>
              <a:gd name="connsiteY7" fmla="*/ 2962233 h 3866348"/>
              <a:gd name="connsiteX8" fmla="*/ 15592 w 5790932"/>
              <a:gd name="connsiteY8" fmla="*/ 1589477 h 3866348"/>
              <a:gd name="connsiteX9" fmla="*/ 931964 w 5790932"/>
              <a:gd name="connsiteY9" fmla="*/ 349757 h 3866348"/>
              <a:gd name="connsiteX10" fmla="*/ 2961821 w 5790932"/>
              <a:gd name="connsiteY10" fmla="*/ 7148 h 386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90932" h="3866348">
                <a:moveTo>
                  <a:pt x="2961821" y="7148"/>
                </a:moveTo>
                <a:cubicBezTo>
                  <a:pt x="3206456" y="10096"/>
                  <a:pt x="3521969" y="-5766"/>
                  <a:pt x="3722393" y="2325"/>
                </a:cubicBezTo>
                <a:cubicBezTo>
                  <a:pt x="4722827" y="42713"/>
                  <a:pt x="5296541" y="425535"/>
                  <a:pt x="5632262" y="1042670"/>
                </a:cubicBezTo>
                <a:cubicBezTo>
                  <a:pt x="5949774" y="1871921"/>
                  <a:pt x="5887578" y="2845310"/>
                  <a:pt x="4533281" y="3378947"/>
                </a:cubicBezTo>
                <a:cubicBezTo>
                  <a:pt x="4387548" y="3507989"/>
                  <a:pt x="4484942" y="3866204"/>
                  <a:pt x="4484942" y="3866204"/>
                </a:cubicBezTo>
                <a:cubicBezTo>
                  <a:pt x="4432647" y="3872475"/>
                  <a:pt x="4187193" y="3673416"/>
                  <a:pt x="3830931" y="3632623"/>
                </a:cubicBezTo>
                <a:cubicBezTo>
                  <a:pt x="3474669" y="3591830"/>
                  <a:pt x="2913180" y="3627903"/>
                  <a:pt x="2347370" y="3621454"/>
                </a:cubicBezTo>
                <a:cubicBezTo>
                  <a:pt x="1480254" y="3611571"/>
                  <a:pt x="891295" y="3300900"/>
                  <a:pt x="502667" y="2962233"/>
                </a:cubicBezTo>
                <a:cubicBezTo>
                  <a:pt x="114035" y="2623574"/>
                  <a:pt x="-54785" y="2039899"/>
                  <a:pt x="15592" y="1589477"/>
                </a:cubicBezTo>
                <a:cubicBezTo>
                  <a:pt x="85970" y="1139055"/>
                  <a:pt x="328238" y="608060"/>
                  <a:pt x="931964" y="349757"/>
                </a:cubicBezTo>
                <a:cubicBezTo>
                  <a:pt x="1384758" y="156030"/>
                  <a:pt x="2227914" y="-1697"/>
                  <a:pt x="2961821" y="7148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42">
            <a:extLst>
              <a:ext uri="{FF2B5EF4-FFF2-40B4-BE49-F238E27FC236}">
                <a16:creationId xmlns:a16="http://schemas.microsoft.com/office/drawing/2014/main" id="{37FA30FB-D390-4D34-80E7-DD860FAF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2660" y="3867228"/>
            <a:ext cx="3643736" cy="1860663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E21A41C-EC74-49DE-BEE5-F936A22C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1952" y="3828736"/>
            <a:ext cx="3643736" cy="1860663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6E5CD-C460-E3FF-9264-A4C40488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964" y="1747935"/>
            <a:ext cx="4279641" cy="2310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285298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7FB4C-CA33-D189-AD16-795DC476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69" y="1594885"/>
            <a:ext cx="3556795" cy="3824702"/>
          </a:xfrm>
        </p:spPr>
        <p:txBody>
          <a:bodyPr>
            <a:normAutofit/>
          </a:bodyPr>
          <a:lstStyle/>
          <a:p>
            <a:pPr algn="ctr"/>
            <a:r>
              <a:rPr lang="en-US"/>
              <a:t>Business monitoring metric (KPI)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9F0D99-A2D7-4650-BA53-99550E8F6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69837" y="-256824"/>
            <a:ext cx="5737892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340343" y="-308116"/>
            <a:ext cx="5737890" cy="726247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20250">
                <a:moveTo>
                  <a:pt x="2161267" y="19141"/>
                </a:moveTo>
                <a:lnTo>
                  <a:pt x="304663" y="0"/>
                </a:lnTo>
                <a:cubicBezTo>
                  <a:pt x="185441" y="6633"/>
                  <a:pt x="30881" y="-9771"/>
                  <a:pt x="0" y="37181"/>
                </a:cubicBezTo>
                <a:lnTo>
                  <a:pt x="0" y="898385"/>
                </a:lnTo>
                <a:lnTo>
                  <a:pt x="4597" y="898385"/>
                </a:lnTo>
                <a:cubicBezTo>
                  <a:pt x="19426" y="1334169"/>
                  <a:pt x="64992" y="2676138"/>
                  <a:pt x="88972" y="3513087"/>
                </a:cubicBezTo>
                <a:cubicBezTo>
                  <a:pt x="105117" y="5620876"/>
                  <a:pt x="7283" y="5947660"/>
                  <a:pt x="148480" y="5920080"/>
                </a:cubicBezTo>
                <a:cubicBezTo>
                  <a:pt x="1104834" y="5907051"/>
                  <a:pt x="1937287" y="5946100"/>
                  <a:pt x="3319168" y="5922616"/>
                </a:cubicBezTo>
                <a:lnTo>
                  <a:pt x="4308929" y="5915956"/>
                </a:lnTo>
                <a:lnTo>
                  <a:pt x="5308288" y="5927049"/>
                </a:lnTo>
                <a:cubicBezTo>
                  <a:pt x="5547231" y="6067310"/>
                  <a:pt x="5496220" y="6087878"/>
                  <a:pt x="5707509" y="6220250"/>
                </a:cubicBezTo>
                <a:cubicBezTo>
                  <a:pt x="5841193" y="6118374"/>
                  <a:pt x="5945888" y="6035937"/>
                  <a:pt x="6071394" y="5906353"/>
                </a:cubicBezTo>
                <a:cubicBezTo>
                  <a:pt x="6158383" y="5903613"/>
                  <a:pt x="8737174" y="5907778"/>
                  <a:pt x="9098386" y="5900863"/>
                </a:cubicBezTo>
                <a:lnTo>
                  <a:pt x="10007288" y="5903738"/>
                </a:lnTo>
                <a:lnTo>
                  <a:pt x="10927227" y="5911605"/>
                </a:lnTo>
                <a:cubicBezTo>
                  <a:pt x="11284890" y="5901941"/>
                  <a:pt x="12058379" y="5954312"/>
                  <a:pt x="12085310" y="5910559"/>
                </a:cubicBezTo>
                <a:cubicBezTo>
                  <a:pt x="12123753" y="5705039"/>
                  <a:pt x="12050112" y="4396214"/>
                  <a:pt x="12063456" y="2610913"/>
                </a:cubicBezTo>
                <a:cubicBezTo>
                  <a:pt x="12111817" y="1529645"/>
                  <a:pt x="12159998" y="580957"/>
                  <a:pt x="12054104" y="165552"/>
                </a:cubicBezTo>
                <a:cubicBezTo>
                  <a:pt x="12029550" y="69231"/>
                  <a:pt x="11791558" y="116871"/>
                  <a:pt x="11486459" y="104329"/>
                </a:cubicBezTo>
                <a:cubicBezTo>
                  <a:pt x="11181360" y="91787"/>
                  <a:pt x="10644494" y="94975"/>
                  <a:pt x="10223511" y="90298"/>
                </a:cubicBezTo>
                <a:lnTo>
                  <a:pt x="7599878" y="65149"/>
                </a:lnTo>
                <a:lnTo>
                  <a:pt x="2161267" y="19141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975790C-7966-425C-32EB-257A61D30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930564"/>
              </p:ext>
            </p:extLst>
          </p:nvPr>
        </p:nvGraphicFramePr>
        <p:xfrm>
          <a:off x="5462177" y="866273"/>
          <a:ext cx="5943760" cy="519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29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DEBFA-E0DF-4E31-3F2E-80385EBF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04801"/>
            <a:ext cx="5556425" cy="1531089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recommendations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1897A6-98A0-8452-A999-1B9FECEA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57" y="2311400"/>
            <a:ext cx="5218487" cy="3652212"/>
          </a:xfrm>
        </p:spPr>
        <p:txBody>
          <a:bodyPr>
            <a:norm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/>
              <a:t>Prioritize the mixed method (Email + Call), but by optimizing the Emails and reducing calls </a:t>
            </a:r>
          </a:p>
          <a:p>
            <a:pPr algn="ctr"/>
            <a:endParaRPr lang="en-US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/>
              <a:t>Set up a clear weekly strategy/plan to closely monitor and correct the metric (KPI)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0AC1DE5B-EE8B-236B-068D-E139818B0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555" y="1373790"/>
            <a:ext cx="4110419" cy="411041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7760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15852</TotalTime>
  <Words>306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Poppins</vt:lpstr>
      <vt:lpstr>Söhne</vt:lpstr>
      <vt:lpstr>The Hand</vt:lpstr>
      <vt:lpstr>The Serif Hand</vt:lpstr>
      <vt:lpstr>Times New Roman</vt:lpstr>
      <vt:lpstr>ChitchatVTI</vt:lpstr>
      <vt:lpstr>Optimizing Sales Strategy for New Product Launch</vt:lpstr>
      <vt:lpstr>Project Overview</vt:lpstr>
      <vt:lpstr>Summary of data analysis process</vt:lpstr>
      <vt:lpstr>Summary of data analysis process</vt:lpstr>
      <vt:lpstr>Key findings</vt:lpstr>
      <vt:lpstr>Key findings</vt:lpstr>
      <vt:lpstr>Business monitoring metric (KPI)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Sales Strategy for New Product Launch</dc:title>
  <dc:creator>Tcheutchoua, Romuald</dc:creator>
  <cp:lastModifiedBy>Tcheutchoua, Romuald</cp:lastModifiedBy>
  <cp:revision>48</cp:revision>
  <dcterms:created xsi:type="dcterms:W3CDTF">2024-01-28T15:52:20Z</dcterms:created>
  <dcterms:modified xsi:type="dcterms:W3CDTF">2024-02-08T16:40:53Z</dcterms:modified>
</cp:coreProperties>
</file>