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3" r:id="rId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83B"/>
    <a:srgbClr val="A3E284"/>
    <a:srgbClr val="16A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128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DD71-0126-4CFD-9EF8-5F29A521159D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5233A-F1C1-4ADD-B9AA-72E9CBCF3AC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910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821BB-B1F7-4F6D-A33C-7C64B2604E9F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4ABFD-1913-45BF-9708-4053AB46DCA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852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DB9DE-2568-46BF-8AAA-DB611D2A3B24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E7A3C-C517-472B-A62B-281D162B494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25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54BB-06ED-4F05-A56C-5F5DD1DBFFCC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B565A-3E24-47D9-9BD7-5FB2A1D71D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67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576C6-984F-40A3-A7A6-6AF65270AD95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D9B7C-27F8-4527-A69C-3D332850BB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18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86DDA-B23C-44B1-98B1-5D1E187E413A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E8631-BF83-4B79-A5F7-78243F2974B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254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2082-441C-455A-ADEC-43DB5C01940B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C635-3D2F-464B-86F8-3BD9DE77BF4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71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E3F19-E7D8-4A15-B083-C0A1787AFE54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C133C-3795-4039-AF90-EA116AEB6CE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172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D296B-44DE-4AF4-AECC-5B502CBBD857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DAE48-E19C-44C3-BA4F-4DDBB295DEA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65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4EE5A-D4C5-4072-9773-B6E40EF405A9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C4C95-328C-4A6E-8A10-86E6C03977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926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01CC9-7A92-4C43-B574-82708C194C9E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177E4-6B09-46C1-A99D-03B621099F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11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3E284"/>
            </a:gs>
            <a:gs pos="100000">
              <a:srgbClr val="16A6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5BB3F6-B120-44D2-BC11-11227A2772BF}" type="datetimeFigureOut">
              <a:rPr lang="pt-BR"/>
              <a:pPr>
                <a:defRPr/>
              </a:pPr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4EE5612-BC6A-40B5-9EE3-37862DE9D27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hyperlink" Target="http://www.padowan.dk/graph/Download.php" TargetMode="External"/><Relationship Id="rId10" Type="http://schemas.openxmlformats.org/officeDocument/2006/relationships/oleObject" Target="../embeddings/oleObject4.bin"/><Relationship Id="rId4" Type="http://schemas.openxmlformats.org/officeDocument/2006/relationships/hyperlink" Target="http://www.graphcalc.com/download.shtml" TargetMode="External"/><Relationship Id="rId9" Type="http://schemas.openxmlformats.org/officeDocument/2006/relationships/image" Target="../media/image5.wmf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1908175" y="1989138"/>
            <a:ext cx="56165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pt-BR" altLang="pt-BR" sz="3200">
                <a:latin typeface="Calibri" panose="020F0502020204030204" pitchFamily="34" charset="0"/>
              </a:rPr>
              <a:t>Estudo de Aplicações 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pt-BR" altLang="pt-BR" sz="3200">
                <a:latin typeface="Calibri" panose="020F0502020204030204" pitchFamily="34" charset="0"/>
              </a:rPr>
              <a:t>das Equações Diferenciais</a:t>
            </a:r>
          </a:p>
        </p:txBody>
      </p:sp>
      <p:pic>
        <p:nvPicPr>
          <p:cNvPr id="20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28575"/>
            <a:ext cx="1655762" cy="746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12"/>
          <p:cNvGrpSpPr>
            <a:grpSpLocks/>
          </p:cNvGrpSpPr>
          <p:nvPr/>
        </p:nvGrpSpPr>
        <p:grpSpPr bwMode="auto">
          <a:xfrm>
            <a:off x="28575" y="2851150"/>
            <a:ext cx="481013" cy="4857750"/>
            <a:chOff x="22" y="1706"/>
            <a:chExt cx="303" cy="3060"/>
          </a:xfrm>
        </p:grpSpPr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2059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0" y="3141663"/>
            <a:ext cx="539750" cy="3716337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1116013" y="3573463"/>
            <a:ext cx="73437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pt-BR" altLang="pt-BR" sz="2800" i="1" smtClean="0">
                <a:latin typeface="Calibri" panose="020F0502020204030204" pitchFamily="34" charset="0"/>
              </a:rPr>
              <a:t>Crescimento Populacional</a:t>
            </a:r>
            <a:endParaRPr lang="pt-BR" altLang="pt-BR" sz="2800" i="1" dirty="0">
              <a:latin typeface="Calibri" panose="020F0502020204030204" pitchFamily="34" charset="0"/>
            </a:endParaRPr>
          </a:p>
        </p:txBody>
      </p:sp>
      <p:sp>
        <p:nvSpPr>
          <p:cNvPr id="2055" name="Text Box 13"/>
          <p:cNvSpPr txBox="1">
            <a:spLocks noChangeArrowheads="1"/>
          </p:cNvSpPr>
          <p:nvPr/>
        </p:nvSpPr>
        <p:spPr bwMode="auto">
          <a:xfrm>
            <a:off x="827088" y="5013325"/>
            <a:ext cx="30972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Nome 1, 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Nome 2, 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Nome 3, RA</a:t>
            </a: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5948363" y="6524625"/>
            <a:ext cx="309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 b="1"/>
              <a:t>Prof.Bonfá</a:t>
            </a:r>
          </a:p>
        </p:txBody>
      </p:sp>
      <p:sp>
        <p:nvSpPr>
          <p:cNvPr id="2057" name="Rectangle 15"/>
          <p:cNvSpPr>
            <a:spLocks noChangeArrowheads="1"/>
          </p:cNvSpPr>
          <p:nvPr/>
        </p:nvSpPr>
        <p:spPr bwMode="auto">
          <a:xfrm>
            <a:off x="755650" y="5905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4400" b="1" u="sng">
                <a:solidFill>
                  <a:srgbClr val="080808"/>
                </a:solidFill>
                <a:latin typeface="Calibri" panose="020F0502020204030204" pitchFamily="34" charset="0"/>
              </a:rPr>
              <a:t>EQUAÇÕES DIFERENCIAIS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611188" y="620713"/>
            <a:ext cx="79930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Utilize esta caixa de texto como modelo para os textos.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Ela está em Arial, 16, negrito, alinhado à esquerda.</a:t>
            </a:r>
          </a:p>
        </p:txBody>
      </p:sp>
      <p:grpSp>
        <p:nvGrpSpPr>
          <p:cNvPr id="3075" name="Group 14"/>
          <p:cNvGrpSpPr>
            <a:grpSpLocks/>
          </p:cNvGrpSpPr>
          <p:nvPr/>
        </p:nvGrpSpPr>
        <p:grpSpPr bwMode="auto">
          <a:xfrm>
            <a:off x="28575" y="2852738"/>
            <a:ext cx="481013" cy="4857750"/>
            <a:chOff x="22" y="1706"/>
            <a:chExt cx="303" cy="3060"/>
          </a:xfrm>
        </p:grpSpPr>
        <p:sp>
          <p:nvSpPr>
            <p:cNvPr id="3084" name="Text Box 15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3085" name="Picture 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3143250"/>
            <a:ext cx="539750" cy="3716338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3077" name="Group 11"/>
          <p:cNvGrpSpPr>
            <a:grpSpLocks/>
          </p:cNvGrpSpPr>
          <p:nvPr/>
        </p:nvGrpSpPr>
        <p:grpSpPr bwMode="auto">
          <a:xfrm>
            <a:off x="34925" y="6516688"/>
            <a:ext cx="9010650" cy="312737"/>
            <a:chOff x="22" y="4105"/>
            <a:chExt cx="5676" cy="197"/>
          </a:xfrm>
        </p:grpSpPr>
        <p:sp>
          <p:nvSpPr>
            <p:cNvPr id="3082" name="Text Box 12"/>
            <p:cNvSpPr txBox="1">
              <a:spLocks noChangeArrowheads="1"/>
            </p:cNvSpPr>
            <p:nvPr/>
          </p:nvSpPr>
          <p:spPr bwMode="auto">
            <a:xfrm>
              <a:off x="3747" y="4110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 b="1"/>
                <a:t>Prof.Bonfá</a:t>
              </a:r>
            </a:p>
          </p:txBody>
        </p:sp>
        <p:sp>
          <p:nvSpPr>
            <p:cNvPr id="3083" name="Text Box 13"/>
            <p:cNvSpPr txBox="1">
              <a:spLocks noChangeArrowheads="1"/>
            </p:cNvSpPr>
            <p:nvPr/>
          </p:nvSpPr>
          <p:spPr bwMode="auto">
            <a:xfrm>
              <a:off x="22" y="4105"/>
              <a:ext cx="222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 b="1"/>
                <a:t>EQUAÇÕES DIFERENCIAIS – 2014_2</a:t>
              </a:r>
            </a:p>
          </p:txBody>
        </p:sp>
      </p:grpSp>
      <p:grpSp>
        <p:nvGrpSpPr>
          <p:cNvPr id="3078" name="Group 14"/>
          <p:cNvGrpSpPr>
            <a:grpSpLocks/>
          </p:cNvGrpSpPr>
          <p:nvPr/>
        </p:nvGrpSpPr>
        <p:grpSpPr bwMode="auto">
          <a:xfrm>
            <a:off x="34925" y="44450"/>
            <a:ext cx="9074150" cy="304800"/>
            <a:chOff x="22" y="28"/>
            <a:chExt cx="5716" cy="192"/>
          </a:xfrm>
        </p:grpSpPr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22" y="28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Universidade Anhembi Morumbi</a:t>
              </a: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3061" y="28"/>
              <a:ext cx="26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Escola de Engenharia e Tecnologia</a:t>
              </a:r>
            </a:p>
          </p:txBody>
        </p:sp>
      </p:grpSp>
      <p:sp>
        <p:nvSpPr>
          <p:cNvPr id="3079" name="Text Box 18"/>
          <p:cNvSpPr txBox="1">
            <a:spLocks noChangeArrowheads="1"/>
          </p:cNvSpPr>
          <p:nvPr/>
        </p:nvSpPr>
        <p:spPr bwMode="auto">
          <a:xfrm>
            <a:off x="611188" y="1408113"/>
            <a:ext cx="7993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Você deverá, neste primeiro </a:t>
            </a:r>
            <a:r>
              <a:rPr lang="pt-BR" altLang="pt-BR" sz="1600" b="1" i="1"/>
              <a:t>slide</a:t>
            </a:r>
            <a:r>
              <a:rPr lang="pt-BR" altLang="pt-BR" sz="1600" b="1"/>
              <a:t>, apresentar a seu problema de aplicação,  especificar quais são os parâmetros (variáveis) envolvidos no problema proposto e o que se quer saber.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2"/>
          <p:cNvGrpSpPr>
            <a:grpSpLocks/>
          </p:cNvGrpSpPr>
          <p:nvPr/>
        </p:nvGrpSpPr>
        <p:grpSpPr bwMode="auto">
          <a:xfrm>
            <a:off x="28575" y="2852738"/>
            <a:ext cx="481013" cy="4857750"/>
            <a:chOff x="22" y="1706"/>
            <a:chExt cx="303" cy="3060"/>
          </a:xfrm>
        </p:grpSpPr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Rectangle 15"/>
          <p:cNvSpPr>
            <a:spLocks noChangeArrowheads="1"/>
          </p:cNvSpPr>
          <p:nvPr/>
        </p:nvSpPr>
        <p:spPr bwMode="auto">
          <a:xfrm>
            <a:off x="0" y="3143250"/>
            <a:ext cx="539750" cy="3716338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5948363" y="6524625"/>
            <a:ext cx="309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 b="1"/>
              <a:t>Prof.Bonfá</a:t>
            </a:r>
          </a:p>
        </p:txBody>
      </p:sp>
      <p:grpSp>
        <p:nvGrpSpPr>
          <p:cNvPr id="4101" name="Group 12"/>
          <p:cNvGrpSpPr>
            <a:grpSpLocks/>
          </p:cNvGrpSpPr>
          <p:nvPr/>
        </p:nvGrpSpPr>
        <p:grpSpPr bwMode="auto">
          <a:xfrm>
            <a:off x="34925" y="44450"/>
            <a:ext cx="9074150" cy="304800"/>
            <a:chOff x="22" y="28"/>
            <a:chExt cx="5716" cy="192"/>
          </a:xfrm>
        </p:grpSpPr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2" y="28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Universidade Anhembi Morumbi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3061" y="28"/>
              <a:ext cx="26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Escola de Engenharia e Tecnologia</a:t>
              </a:r>
            </a:p>
          </p:txBody>
        </p:sp>
      </p:grpSp>
      <p:sp>
        <p:nvSpPr>
          <p:cNvPr id="4102" name="Text Box 21"/>
          <p:cNvSpPr txBox="1">
            <a:spLocks noChangeArrowheads="1"/>
          </p:cNvSpPr>
          <p:nvPr/>
        </p:nvSpPr>
        <p:spPr bwMode="auto">
          <a:xfrm>
            <a:off x="611188" y="692150"/>
            <a:ext cx="79930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Neste segundo </a:t>
            </a:r>
            <a:r>
              <a:rPr lang="pt-BR" altLang="pt-BR" sz="1600" b="1" i="1"/>
              <a:t>slide</a:t>
            </a:r>
            <a:r>
              <a:rPr lang="pt-BR" altLang="pt-BR" sz="1600" b="1"/>
              <a:t> você deverá, apresentar a construção da equação diferencial relacionada ao problema e o desenvolvimento matemático de sua solução.</a:t>
            </a:r>
          </a:p>
        </p:txBody>
      </p:sp>
      <p:sp>
        <p:nvSpPr>
          <p:cNvPr id="4103" name="Rectangle 22"/>
          <p:cNvSpPr>
            <a:spLocks noChangeArrowheads="1"/>
          </p:cNvSpPr>
          <p:nvPr/>
        </p:nvSpPr>
        <p:spPr bwMode="auto">
          <a:xfrm>
            <a:off x="630238" y="1508125"/>
            <a:ext cx="7696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Todas as fórmulas deverão, necessariamente (sob pena de redução da nota),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 ser apresentadas utilizando-se o</a:t>
            </a:r>
          </a:p>
        </p:txBody>
      </p:sp>
      <p:graphicFrame>
        <p:nvGraphicFramePr>
          <p:cNvPr id="4104" name="Object 23"/>
          <p:cNvGraphicFramePr>
            <a:graphicFrameLocks noChangeAspect="1"/>
          </p:cNvGraphicFramePr>
          <p:nvPr/>
        </p:nvGraphicFramePr>
        <p:xfrm>
          <a:off x="3197225" y="2349500"/>
          <a:ext cx="28876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396394" imgH="203112" progId="Equation.3">
                  <p:embed/>
                </p:oleObj>
              </mc:Choice>
              <mc:Fallback>
                <p:oleObj name="Equation" r:id="rId4" imgW="1396394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349500"/>
                        <a:ext cx="28876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611188" y="2878138"/>
            <a:ext cx="799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Se o pacote Office estiver corretamente instalado na sua máquina, basta clicar  na frase acima para utilizá-lo.</a:t>
            </a:r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34925" y="6516688"/>
            <a:ext cx="3529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EQUAÇÕES DIFERENCIAIS – 2014_2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051050" y="2781300"/>
            <a:ext cx="324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grpSp>
        <p:nvGrpSpPr>
          <p:cNvPr id="5123" name="Group 15"/>
          <p:cNvGrpSpPr>
            <a:grpSpLocks/>
          </p:cNvGrpSpPr>
          <p:nvPr/>
        </p:nvGrpSpPr>
        <p:grpSpPr bwMode="auto">
          <a:xfrm>
            <a:off x="19050" y="2843213"/>
            <a:ext cx="481013" cy="4857750"/>
            <a:chOff x="22" y="1706"/>
            <a:chExt cx="303" cy="3060"/>
          </a:xfrm>
        </p:grpSpPr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5131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-9525" y="3133725"/>
            <a:ext cx="539750" cy="3716338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5948363" y="6524625"/>
            <a:ext cx="309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 b="1"/>
              <a:t>Prof.Bonfá</a:t>
            </a:r>
          </a:p>
        </p:txBody>
      </p: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4925" y="44450"/>
            <a:ext cx="9074150" cy="304800"/>
            <a:chOff x="22" y="28"/>
            <a:chExt cx="5716" cy="192"/>
          </a:xfrm>
        </p:grpSpPr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22" y="28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Universidade Anhembi Morumbi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3061" y="28"/>
              <a:ext cx="26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Escola de Engenharia e Tecnologia</a:t>
              </a:r>
            </a:p>
          </p:txBody>
        </p:sp>
      </p:grp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34925" y="6516688"/>
            <a:ext cx="3529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EQUAÇÕES DIFERENCIAIS – 2014_2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051050" y="2781300"/>
            <a:ext cx="324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grpSp>
        <p:nvGrpSpPr>
          <p:cNvPr id="6147" name="Group 15"/>
          <p:cNvGrpSpPr>
            <a:grpSpLocks/>
          </p:cNvGrpSpPr>
          <p:nvPr/>
        </p:nvGrpSpPr>
        <p:grpSpPr bwMode="auto">
          <a:xfrm>
            <a:off x="19050" y="2843213"/>
            <a:ext cx="481013" cy="4857750"/>
            <a:chOff x="22" y="1706"/>
            <a:chExt cx="303" cy="3060"/>
          </a:xfrm>
        </p:grpSpPr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6155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Rectangle 18"/>
          <p:cNvSpPr>
            <a:spLocks noChangeArrowheads="1"/>
          </p:cNvSpPr>
          <p:nvPr/>
        </p:nvSpPr>
        <p:spPr bwMode="auto">
          <a:xfrm>
            <a:off x="-9525" y="3133725"/>
            <a:ext cx="539750" cy="3716338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5948363" y="6524625"/>
            <a:ext cx="309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 b="1"/>
              <a:t>Prof.Bonfá</a:t>
            </a:r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34925" y="44450"/>
            <a:ext cx="9074150" cy="304800"/>
            <a:chOff x="22" y="28"/>
            <a:chExt cx="5716" cy="192"/>
          </a:xfrm>
        </p:grpSpPr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2" y="28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Universidade Anhembi Morumbi</a:t>
              </a: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3061" y="28"/>
              <a:ext cx="26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Escola de Engenharia e Tecnologia</a:t>
              </a:r>
            </a:p>
          </p:txBody>
        </p:sp>
      </p:grp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34925" y="6516688"/>
            <a:ext cx="3529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EQUAÇÕES DIFERENCIAIS – 2014_2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2"/>
          <p:cNvGrpSpPr>
            <a:grpSpLocks/>
          </p:cNvGrpSpPr>
          <p:nvPr/>
        </p:nvGrpSpPr>
        <p:grpSpPr bwMode="auto">
          <a:xfrm>
            <a:off x="28575" y="2852738"/>
            <a:ext cx="481013" cy="4857750"/>
            <a:chOff x="22" y="1706"/>
            <a:chExt cx="303" cy="3060"/>
          </a:xfrm>
        </p:grpSpPr>
        <p:sp>
          <p:nvSpPr>
            <p:cNvPr id="7187" name="Text Box 13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7188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0" y="3143250"/>
            <a:ext cx="539750" cy="3716338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611188" y="620713"/>
            <a:ext cx="7993062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Sua apresentação deve ser finalizada com um gráfico representando a solução particular do seu problema. Informe numa legenda a solução particular, as condições de contorno, os valores da constante de integração  </a:t>
            </a:r>
            <a:r>
              <a:rPr lang="pt-BR" altLang="pt-BR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pt-BR" sz="1600" b="1"/>
              <a:t> e da constante de proporcionalidade </a:t>
            </a:r>
            <a:r>
              <a:rPr lang="pt-BR" altLang="pt-BR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altLang="pt-BR" sz="1600" b="1"/>
              <a:t>, se houver.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 Como, por exemplo: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948363" y="6524625"/>
            <a:ext cx="309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 b="1"/>
              <a:t>Prof.Bonfá</a:t>
            </a:r>
          </a:p>
        </p:txBody>
      </p:sp>
      <p:grpSp>
        <p:nvGrpSpPr>
          <p:cNvPr id="7174" name="Group 11"/>
          <p:cNvGrpSpPr>
            <a:grpSpLocks/>
          </p:cNvGrpSpPr>
          <p:nvPr/>
        </p:nvGrpSpPr>
        <p:grpSpPr bwMode="auto">
          <a:xfrm>
            <a:off x="34925" y="44450"/>
            <a:ext cx="9074150" cy="304800"/>
            <a:chOff x="22" y="28"/>
            <a:chExt cx="5716" cy="192"/>
          </a:xfrm>
        </p:grpSpPr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22" y="28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Universidade Anhembi Morumbi</a:t>
              </a: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3061" y="28"/>
              <a:ext cx="26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Escola de Engenharia e Tecnologia</a:t>
              </a:r>
            </a:p>
          </p:txBody>
        </p:sp>
      </p:grpSp>
      <p:sp>
        <p:nvSpPr>
          <p:cNvPr id="7175" name="Text Box 16"/>
          <p:cNvSpPr txBox="1">
            <a:spLocks noChangeArrowheads="1"/>
          </p:cNvSpPr>
          <p:nvPr/>
        </p:nvSpPr>
        <p:spPr bwMode="auto">
          <a:xfrm>
            <a:off x="827088" y="5084763"/>
            <a:ext cx="7993062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No </a:t>
            </a:r>
            <a:r>
              <a:rPr lang="pt-BR" altLang="pt-BR" sz="1600" b="1">
                <a:hlinkClick r:id="rId4"/>
              </a:rPr>
              <a:t>Graphcalc</a:t>
            </a:r>
            <a:r>
              <a:rPr lang="pt-BR" altLang="pt-BR" sz="1600" b="1"/>
              <a:t>, após fazer o gráfico e ajustá-lo de maneira clara e coerente, basta fazer Ctrl-C, vir até a apresentação e digitar Ctrl-V.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Você pode também utilizar o </a:t>
            </a:r>
            <a:r>
              <a:rPr lang="pt-BR" altLang="pt-BR" sz="1600" b="1">
                <a:hlinkClick r:id="rId5"/>
              </a:rPr>
              <a:t>Graph 4.3</a:t>
            </a:r>
            <a:r>
              <a:rPr lang="pt-BR" altLang="pt-BR" sz="1600" b="1"/>
              <a:t>, ou qualquer outra calculadora gráfica. Mas atenção, você deve apresentar no gráfico apenas o necessário para a compreensão da solução.</a:t>
            </a:r>
          </a:p>
        </p:txBody>
      </p: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741363" y="4479925"/>
            <a:ext cx="7993062" cy="581025"/>
            <a:chOff x="476" y="3022"/>
            <a:chExt cx="5035" cy="366"/>
          </a:xfrm>
        </p:grpSpPr>
        <p:sp>
          <p:nvSpPr>
            <p:cNvPr id="7180" name="Text Box 28"/>
            <p:cNvSpPr txBox="1">
              <a:spLocks noChangeArrowheads="1"/>
            </p:cNvSpPr>
            <p:nvPr/>
          </p:nvSpPr>
          <p:spPr bwMode="auto">
            <a:xfrm>
              <a:off x="476" y="3022"/>
              <a:ext cx="50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600" b="1"/>
                <a:t>Figura 1: Gráficos de                        com           (vermelho) e               (azul) e                     (verde).</a:t>
              </a:r>
            </a:p>
          </p:txBody>
        </p:sp>
        <p:graphicFrame>
          <p:nvGraphicFramePr>
            <p:cNvPr id="7181" name="Object 20"/>
            <p:cNvGraphicFramePr>
              <a:graphicFrameLocks noChangeAspect="1"/>
            </p:cNvGraphicFramePr>
            <p:nvPr/>
          </p:nvGraphicFramePr>
          <p:xfrm>
            <a:off x="1882" y="3042"/>
            <a:ext cx="77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6" imgW="1040948" imgH="228501" progId="Equation.3">
                    <p:embed/>
                  </p:oleObj>
                </mc:Choice>
                <mc:Fallback>
                  <p:oleObj name="Equation" r:id="rId6" imgW="1040948" imgH="22850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042"/>
                          <a:ext cx="77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9"/>
            <p:cNvGraphicFramePr>
              <a:graphicFrameLocks noChangeAspect="1"/>
            </p:cNvGraphicFramePr>
            <p:nvPr/>
          </p:nvGraphicFramePr>
          <p:xfrm>
            <a:off x="2971" y="3069"/>
            <a:ext cx="34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Equation" r:id="rId8" imgW="444114" imgH="177646" progId="Equation.3">
                    <p:embed/>
                  </p:oleObj>
                </mc:Choice>
                <mc:Fallback>
                  <p:oleObj name="Equation" r:id="rId8" imgW="444114" imgH="17764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069"/>
                          <a:ext cx="34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8"/>
            <p:cNvGraphicFramePr>
              <a:graphicFrameLocks noChangeAspect="1"/>
            </p:cNvGraphicFramePr>
            <p:nvPr/>
          </p:nvGraphicFramePr>
          <p:xfrm>
            <a:off x="4200" y="3058"/>
            <a:ext cx="38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10" imgW="431425" imgH="177646" progId="Equation.3">
                    <p:embed/>
                  </p:oleObj>
                </mc:Choice>
                <mc:Fallback>
                  <p:oleObj name="Equation" r:id="rId10" imgW="431425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58"/>
                          <a:ext cx="385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7"/>
            <p:cNvGraphicFramePr>
              <a:graphicFrameLocks noChangeAspect="1"/>
            </p:cNvGraphicFramePr>
            <p:nvPr/>
          </p:nvGraphicFramePr>
          <p:xfrm>
            <a:off x="5121" y="3060"/>
            <a:ext cx="36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12" imgW="431613" imgH="203112" progId="Equation.3">
                    <p:embed/>
                  </p:oleObj>
                </mc:Choice>
                <mc:Fallback>
                  <p:oleObj name="Equation" r:id="rId12" imgW="431613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3060"/>
                          <a:ext cx="363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7" name="Rectangle 22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34925" y="6516688"/>
            <a:ext cx="3529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EQUAÇÕES DIFERENCIAIS – 2014_2</a:t>
            </a:r>
          </a:p>
        </p:txBody>
      </p:sp>
      <p:pic>
        <p:nvPicPr>
          <p:cNvPr id="7179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81225"/>
            <a:ext cx="4040187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051050" y="2781300"/>
            <a:ext cx="324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/>
          </a:p>
        </p:txBody>
      </p:sp>
      <p:grpSp>
        <p:nvGrpSpPr>
          <p:cNvPr id="8195" name="Group 15"/>
          <p:cNvGrpSpPr>
            <a:grpSpLocks/>
          </p:cNvGrpSpPr>
          <p:nvPr/>
        </p:nvGrpSpPr>
        <p:grpSpPr bwMode="auto">
          <a:xfrm>
            <a:off x="19050" y="2843213"/>
            <a:ext cx="481013" cy="4857750"/>
            <a:chOff x="22" y="1706"/>
            <a:chExt cx="303" cy="3060"/>
          </a:xfrm>
        </p:grpSpPr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 rot="-5400000">
              <a:off x="-1392" y="3120"/>
              <a:ext cx="3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b="1"/>
                <a:t>Engenharia de Produção</a:t>
              </a:r>
            </a:p>
          </p:txBody>
        </p:sp>
        <p:pic>
          <p:nvPicPr>
            <p:cNvPr id="8205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" y="2012"/>
              <a:ext cx="2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6" name="Rectangle 18"/>
          <p:cNvSpPr>
            <a:spLocks noChangeArrowheads="1"/>
          </p:cNvSpPr>
          <p:nvPr/>
        </p:nvSpPr>
        <p:spPr bwMode="auto">
          <a:xfrm>
            <a:off x="-9525" y="3133725"/>
            <a:ext cx="539750" cy="3716338"/>
          </a:xfrm>
          <a:prstGeom prst="rect">
            <a:avLst/>
          </a:prstGeom>
          <a:gradFill rotWithShape="1">
            <a:gsLst>
              <a:gs pos="0">
                <a:srgbClr val="A3E284">
                  <a:alpha val="68999"/>
                </a:srgbClr>
              </a:gs>
              <a:gs pos="100000">
                <a:srgbClr val="14B8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5948363" y="6524625"/>
            <a:ext cx="3097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 b="1"/>
              <a:t>Prof.Bonfá</a:t>
            </a:r>
          </a:p>
        </p:txBody>
      </p: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34925" y="44450"/>
            <a:ext cx="9074150" cy="304800"/>
            <a:chOff x="22" y="28"/>
            <a:chExt cx="5716" cy="192"/>
          </a:xfrm>
        </p:grpSpPr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22" y="28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Universidade Anhembi Morumbi</a:t>
              </a: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061" y="28"/>
              <a:ext cx="26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pt-BR" sz="1400" b="1" u="sng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Escola de Engenharia e Tecnologia</a:t>
              </a:r>
            </a:p>
          </p:txBody>
        </p:sp>
      </p:grp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1692275" y="765175"/>
            <a:ext cx="5616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pt-BR" altLang="pt-BR" sz="3200">
                <a:latin typeface="Calibri" panose="020F0502020204030204" pitchFamily="34" charset="0"/>
              </a:rPr>
              <a:t>Agradecimentos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611188" y="1484313"/>
            <a:ext cx="799306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Caso queiram, vocês podem fazer agradecimentos.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Sejam objetivos.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b="1"/>
              <a:t>Não agradeçam ao Rex (seu cachorro), a Deus, à namorada, ou qualquer coisa do tipo. Sejam breves.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34925" y="6516688"/>
            <a:ext cx="3529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 b="1"/>
              <a:t>EQUAÇÕES DIFERENCIAIS – 2014_2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VEncontroICAnhembiMorumbi[1]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Template_EQUACOES DIFERENCIAIS_APLICACOES_2014</Template>
  <TotalTime>4</TotalTime>
  <Words>401</Words>
  <Application>Microsoft Office PowerPoint</Application>
  <PresentationFormat>Apresentação na tela (4:3)</PresentationFormat>
  <Paragraphs>55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ModeloVEncontroICAnhembiMorumbi[1]</vt:lpstr>
      <vt:lpstr>Microsoft Equation 3.0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1</cp:revision>
  <dcterms:created xsi:type="dcterms:W3CDTF">2014-10-16T00:09:26Z</dcterms:created>
  <dcterms:modified xsi:type="dcterms:W3CDTF">2014-10-16T00:14:07Z</dcterms:modified>
</cp:coreProperties>
</file>