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9906000" cx="6858000"/>
  <p:notesSz cx="6877050" cy="9656750"/>
  <p:embeddedFontLst>
    <p:embeddedFont>
      <p:font typeface="Libre Franklin"/>
      <p:regular r:id="rId7"/>
      <p:bold r:id="rId8"/>
      <p:italic r:id="rId9"/>
      <p:boldItalic r:id="rId10"/>
    </p:embeddedFont>
    <p:embeddedFont>
      <p:font typeface="Constantia"/>
      <p:regular r:id="rId11"/>
      <p:bold r:id="rId12"/>
      <p:italic r:id="rId13"/>
      <p:boldItalic r:id="rId14"/>
    </p:embeddedFont>
    <p:embeddedFont>
      <p:font typeface="Arial Black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20">
          <p15:clr>
            <a:srgbClr val="A4A3A4"/>
          </p15:clr>
        </p15:guide>
        <p15:guide id="2" pos="217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N4wlFO2om04fQth5DhSGmD44a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nstantia-regular.fntdata"/><Relationship Id="rId10" Type="http://schemas.openxmlformats.org/officeDocument/2006/relationships/font" Target="fonts/LibreFranklin-boldItalic.fntdata"/><Relationship Id="rId13" Type="http://schemas.openxmlformats.org/officeDocument/2006/relationships/font" Target="fonts/Constantia-italic.fntdata"/><Relationship Id="rId12" Type="http://schemas.openxmlformats.org/officeDocument/2006/relationships/font" Target="fonts/Constanti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ibreFranklin-italic.fntdata"/><Relationship Id="rId15" Type="http://schemas.openxmlformats.org/officeDocument/2006/relationships/font" Target="fonts/ArialBlack-regular.fntdata"/><Relationship Id="rId14" Type="http://schemas.openxmlformats.org/officeDocument/2006/relationships/font" Target="fonts/Constantia-bold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-regular.fntdata"/><Relationship Id="rId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13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4138" y="0"/>
            <a:ext cx="29813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84400" y="725488"/>
            <a:ext cx="2508250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975" y="4587875"/>
            <a:ext cx="54991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72575"/>
            <a:ext cx="29813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4138" y="9172575"/>
            <a:ext cx="29813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2" type="sldNum"/>
          </p:nvPr>
        </p:nvSpPr>
        <p:spPr>
          <a:xfrm>
            <a:off x="3894138" y="9172575"/>
            <a:ext cx="29813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2184400" y="725488"/>
            <a:ext cx="2508250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8975" y="4587875"/>
            <a:ext cx="54991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4840288" y="83915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685800" y="8391525"/>
            <a:ext cx="415448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5753100" y="8391525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type="title"/>
          </p:nvPr>
        </p:nvSpPr>
        <p:spPr>
          <a:xfrm>
            <a:off x="820738" y="1181100"/>
            <a:ext cx="5224462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 rot="5400000">
            <a:off x="818356" y="3339307"/>
            <a:ext cx="520541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0" type="dt"/>
          </p:nvPr>
        </p:nvSpPr>
        <p:spPr>
          <a:xfrm>
            <a:off x="4840288" y="83915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685800" y="8391525"/>
            <a:ext cx="415448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5753100" y="8391525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 rot="5400000">
            <a:off x="2068024" y="4241136"/>
            <a:ext cx="6881205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" type="body"/>
          </p:nvPr>
        </p:nvSpPr>
        <p:spPr>
          <a:xfrm rot="5400000">
            <a:off x="-263996" y="2835669"/>
            <a:ext cx="6359408" cy="388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0" type="dt"/>
          </p:nvPr>
        </p:nvSpPr>
        <p:spPr>
          <a:xfrm>
            <a:off x="4840288" y="83915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1" type="ftr"/>
          </p:nvPr>
        </p:nvSpPr>
        <p:spPr>
          <a:xfrm>
            <a:off x="685800" y="8391525"/>
            <a:ext cx="415448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5753100" y="8391525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>
            <a:off x="0" y="0"/>
            <a:ext cx="6858000" cy="9906000"/>
            <a:chOff x="0" y="0"/>
            <a:chExt cx="9144000" cy="6858000"/>
          </a:xfrm>
        </p:grpSpPr>
        <p:sp>
          <p:nvSpPr>
            <p:cNvPr id="29" name="Google Shape;29;p4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372"/>
                  </a:srgbClr>
                </a:gs>
                <a:gs pos="6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5294"/>
                  </a:srgbClr>
                </a:gs>
                <a:gs pos="61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1" name="Google Shape;31;p4"/>
          <p:cNvSpPr/>
          <p:nvPr/>
        </p:nvSpPr>
        <p:spPr>
          <a:xfrm rot="10800000">
            <a:off x="668866" y="8114562"/>
            <a:ext cx="5537200" cy="775970"/>
          </a:xfrm>
          <a:custGeom>
            <a:rect b="b" l="l" r="r" t="t"/>
            <a:pathLst>
              <a:path extrusionOk="0" h="495300" w="795528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0">
                <a:srgbClr val="010101">
                  <a:alpha val="33333"/>
                </a:srgbClr>
              </a:gs>
              <a:gs pos="30000">
                <a:srgbClr val="010101">
                  <a:alpha val="33333"/>
                </a:srgbClr>
              </a:gs>
              <a:gs pos="100000">
                <a:srgbClr val="010101">
                  <a:alpha val="2549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742950" y="1468438"/>
            <a:ext cx="5384800" cy="6980238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42950" y="1458913"/>
            <a:ext cx="5384800" cy="6978650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:\Users\Administrator\Desktop\Pushpin Dev\Assets\pushpinLeft.png" id="34" name="Google Shape;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435684">
            <a:off x="577850" y="1014413"/>
            <a:ext cx="4254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or\Desktop\Pushpin Dev\Assets\pushpinLeft.png" id="35" name="Google Shape;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96196">
            <a:off x="5694363" y="1279525"/>
            <a:ext cx="8191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>
            <p:ph type="ctrTitle"/>
          </p:nvPr>
        </p:nvSpPr>
        <p:spPr>
          <a:xfrm>
            <a:off x="1295401" y="2592684"/>
            <a:ext cx="4292601" cy="26405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1295401" y="5397343"/>
            <a:ext cx="4284134" cy="2201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5078413" y="7739063"/>
            <a:ext cx="9096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881063" y="7739063"/>
            <a:ext cx="377507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4660900" y="7739063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820738" y="1181100"/>
            <a:ext cx="5224462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096963" y="3060700"/>
            <a:ext cx="4648200" cy="520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4840288" y="83915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85800" y="8391525"/>
            <a:ext cx="415448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5753100" y="8391525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083734" y="3234733"/>
            <a:ext cx="4690533" cy="1967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092201" y="5381039"/>
            <a:ext cx="4673600" cy="189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840288" y="83915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685800" y="8391525"/>
            <a:ext cx="415448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5753100" y="8391525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820738" y="1181100"/>
            <a:ext cx="5224462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973836" y="3064255"/>
            <a:ext cx="2400300" cy="5203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3497580" y="3061230"/>
            <a:ext cx="2400300" cy="5207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4840288" y="83915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685800" y="8391525"/>
            <a:ext cx="415448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5753100" y="8391525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820738" y="1181100"/>
            <a:ext cx="5224462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1168402" y="3065562"/>
            <a:ext cx="2204641" cy="11847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3683002" y="3065560"/>
            <a:ext cx="220827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64" name="Google Shape;64;p8"/>
          <p:cNvSpPr txBox="1"/>
          <p:nvPr>
            <p:ph idx="3" type="body"/>
          </p:nvPr>
        </p:nvSpPr>
        <p:spPr>
          <a:xfrm>
            <a:off x="973836" y="4252976"/>
            <a:ext cx="2420874" cy="401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4" type="body"/>
          </p:nvPr>
        </p:nvSpPr>
        <p:spPr>
          <a:xfrm>
            <a:off x="3483863" y="4253619"/>
            <a:ext cx="2420874" cy="401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4840288" y="83915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685800" y="8391525"/>
            <a:ext cx="415448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5753100" y="8391525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820738" y="1181100"/>
            <a:ext cx="5224462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840288" y="83915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685800" y="8391525"/>
            <a:ext cx="415448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5753100" y="8391525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>
            <a:off x="0" y="0"/>
            <a:ext cx="6858000" cy="9906000"/>
            <a:chOff x="0" y="0"/>
            <a:chExt cx="9144000" cy="6858000"/>
          </a:xfrm>
        </p:grpSpPr>
        <p:sp>
          <p:nvSpPr>
            <p:cNvPr id="76" name="Google Shape;76;p10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372"/>
                  </a:srgbClr>
                </a:gs>
                <a:gs pos="6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5294"/>
                  </a:srgbClr>
                </a:gs>
                <a:gs pos="61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78" name="Google Shape;78;p10"/>
          <p:cNvSpPr/>
          <p:nvPr/>
        </p:nvSpPr>
        <p:spPr>
          <a:xfrm rot="10800000">
            <a:off x="474133" y="8750499"/>
            <a:ext cx="5791201" cy="775970"/>
          </a:xfrm>
          <a:custGeom>
            <a:rect b="b" l="l" r="r" t="t"/>
            <a:pathLst>
              <a:path extrusionOk="0" h="495300" w="795528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0">
                <a:srgbClr val="010101">
                  <a:alpha val="33333"/>
                </a:srgbClr>
              </a:gs>
              <a:gs pos="30000">
                <a:srgbClr val="010101">
                  <a:alpha val="33333"/>
                </a:srgbClr>
              </a:gs>
              <a:gs pos="100000">
                <a:srgbClr val="010101">
                  <a:alpha val="2549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9" name="Google Shape;79;p10"/>
          <p:cNvSpPr/>
          <p:nvPr/>
        </p:nvSpPr>
        <p:spPr>
          <a:xfrm rot="60000">
            <a:off x="3351213" y="874713"/>
            <a:ext cx="2841625" cy="82645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0" name="Google Shape;80;p10"/>
          <p:cNvSpPr/>
          <p:nvPr/>
        </p:nvSpPr>
        <p:spPr>
          <a:xfrm rot="60000">
            <a:off x="3352800" y="871538"/>
            <a:ext cx="2843213" cy="8266113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1" name="Google Shape;81;p10"/>
          <p:cNvSpPr/>
          <p:nvPr/>
        </p:nvSpPr>
        <p:spPr>
          <a:xfrm rot="-60000">
            <a:off x="561975" y="833438"/>
            <a:ext cx="2841625" cy="826611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2" name="Google Shape;82;p10"/>
          <p:cNvSpPr/>
          <p:nvPr/>
        </p:nvSpPr>
        <p:spPr>
          <a:xfrm rot="-60000">
            <a:off x="561975" y="831850"/>
            <a:ext cx="2841625" cy="8266113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:\Users\Administrator\Desktop\Pushpin Dev\Assets\pushpinLeft.png" id="83" name="Google Shape;8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435684">
            <a:off x="1778000" y="423863"/>
            <a:ext cx="425450" cy="820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or\Desktop\Pushpin Dev\Assets\pushpinLeft.png" id="84" name="Google Shape;8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96196">
            <a:off x="4513263" y="677863"/>
            <a:ext cx="8191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 txBox="1"/>
          <p:nvPr>
            <p:ph type="title"/>
          </p:nvPr>
        </p:nvSpPr>
        <p:spPr>
          <a:xfrm rot="-60000">
            <a:off x="831732" y="2917839"/>
            <a:ext cx="2298620" cy="21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 rot="60000">
            <a:off x="3640718" y="1662546"/>
            <a:ext cx="2265594" cy="6681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734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Char char="O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O"/>
              <a:defRPr sz="2000"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O"/>
              <a:defRPr sz="1800"/>
            </a:lvl3pPr>
            <a:lvl4pPr indent="-31496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Char char="O"/>
              <a:defRPr sz="1600"/>
            </a:lvl4pPr>
            <a:lvl5pPr indent="-304164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Char char="O"/>
              <a:defRPr sz="1400"/>
            </a:lvl5pPr>
            <a:lvl6pPr indent="-3365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O"/>
              <a:defRPr sz="2000"/>
            </a:lvl6pPr>
            <a:lvl7pPr indent="-3365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O"/>
              <a:defRPr sz="2000"/>
            </a:lvl7pPr>
            <a:lvl8pPr indent="-3365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O"/>
              <a:defRPr sz="2000"/>
            </a:lvl8pPr>
            <a:lvl9pPr indent="-3365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O"/>
              <a:defRPr sz="2000"/>
            </a:lvl9pPr>
          </a:lstStyle>
          <a:p/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 rot="-60000">
            <a:off x="861094" y="5234303"/>
            <a:ext cx="2286668" cy="3033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8" name="Google Shape;88;p10"/>
          <p:cNvSpPr txBox="1"/>
          <p:nvPr>
            <p:ph idx="10" type="dt"/>
          </p:nvPr>
        </p:nvSpPr>
        <p:spPr>
          <a:xfrm rot="60000">
            <a:off x="4756150" y="8501063"/>
            <a:ext cx="911225" cy="528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 rot="-60000">
            <a:off x="685800" y="8420100"/>
            <a:ext cx="2641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 rot="60000">
            <a:off x="5667375" y="8518525"/>
            <a:ext cx="4159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1"/>
          <p:cNvGrpSpPr/>
          <p:nvPr/>
        </p:nvGrpSpPr>
        <p:grpSpPr>
          <a:xfrm>
            <a:off x="0" y="0"/>
            <a:ext cx="6858000" cy="9906000"/>
            <a:chOff x="0" y="0"/>
            <a:chExt cx="9144000" cy="6858000"/>
          </a:xfrm>
        </p:grpSpPr>
        <p:sp>
          <p:nvSpPr>
            <p:cNvPr id="93" name="Google Shape;93;p11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372"/>
                  </a:srgbClr>
                </a:gs>
                <a:gs pos="6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5294"/>
                  </a:srgbClr>
                </a:gs>
                <a:gs pos="61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5" name="Google Shape;95;p11"/>
          <p:cNvSpPr/>
          <p:nvPr/>
        </p:nvSpPr>
        <p:spPr>
          <a:xfrm rot="10800000">
            <a:off x="474133" y="8750499"/>
            <a:ext cx="5791201" cy="775970"/>
          </a:xfrm>
          <a:custGeom>
            <a:rect b="b" l="l" r="r" t="t"/>
            <a:pathLst>
              <a:path extrusionOk="0" h="495300" w="795528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0">
                <a:srgbClr val="010101">
                  <a:alpha val="33333"/>
                </a:srgbClr>
              </a:gs>
              <a:gs pos="30000">
                <a:srgbClr val="010101">
                  <a:alpha val="33333"/>
                </a:srgbClr>
              </a:gs>
              <a:gs pos="100000">
                <a:srgbClr val="010101">
                  <a:alpha val="2549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6" name="Google Shape;96;p11"/>
          <p:cNvSpPr/>
          <p:nvPr/>
        </p:nvSpPr>
        <p:spPr>
          <a:xfrm rot="-60000">
            <a:off x="561975" y="833438"/>
            <a:ext cx="2841625" cy="826611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7" name="Google Shape;97;p11"/>
          <p:cNvSpPr/>
          <p:nvPr/>
        </p:nvSpPr>
        <p:spPr>
          <a:xfrm rot="-60000">
            <a:off x="558800" y="831850"/>
            <a:ext cx="2841625" cy="8266113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8" name="Google Shape;98;p11"/>
          <p:cNvSpPr/>
          <p:nvPr/>
        </p:nvSpPr>
        <p:spPr>
          <a:xfrm rot="60000">
            <a:off x="3351213" y="874713"/>
            <a:ext cx="2841625" cy="82645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" name="Google Shape;99;p11"/>
          <p:cNvSpPr/>
          <p:nvPr/>
        </p:nvSpPr>
        <p:spPr>
          <a:xfrm rot="60000">
            <a:off x="3348038" y="871538"/>
            <a:ext cx="2841625" cy="8266113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:\Users\Administrator\Desktop\Pushpin Dev\Assets\pushpinLeft.png" id="100" name="Google Shape;10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435684">
            <a:off x="1778000" y="423863"/>
            <a:ext cx="425450" cy="820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or\Desktop\Pushpin Dev\Assets\pushpinLeft.png" id="101" name="Google Shape;10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96196">
            <a:off x="4513263" y="677863"/>
            <a:ext cx="8191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 txBox="1"/>
          <p:nvPr>
            <p:ph type="title"/>
          </p:nvPr>
        </p:nvSpPr>
        <p:spPr>
          <a:xfrm rot="-60000">
            <a:off x="829818" y="2918968"/>
            <a:ext cx="2297430" cy="2166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/>
          <p:nvPr>
            <p:ph idx="2" type="pic"/>
          </p:nvPr>
        </p:nvSpPr>
        <p:spPr>
          <a:xfrm rot="60000">
            <a:off x="3673962" y="1743838"/>
            <a:ext cx="2185397" cy="6556928"/>
          </a:xfrm>
          <a:prstGeom prst="rect">
            <a:avLst/>
          </a:prstGeom>
          <a:noFill/>
          <a:ln cap="rnd" cmpd="sng" w="101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0000"/>
              </a:srgbClr>
            </a:outerShdw>
          </a:effectLst>
        </p:spPr>
      </p:sp>
      <p:sp>
        <p:nvSpPr>
          <p:cNvPr id="104" name="Google Shape;104;p11"/>
          <p:cNvSpPr txBox="1"/>
          <p:nvPr>
            <p:ph idx="1" type="body"/>
          </p:nvPr>
        </p:nvSpPr>
        <p:spPr>
          <a:xfrm rot="-60000">
            <a:off x="864108" y="5230368"/>
            <a:ext cx="2283714" cy="303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105" name="Google Shape;105;p11"/>
          <p:cNvSpPr txBox="1"/>
          <p:nvPr>
            <p:ph idx="10" type="dt"/>
          </p:nvPr>
        </p:nvSpPr>
        <p:spPr>
          <a:xfrm rot="60000">
            <a:off x="4759325" y="85058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1" type="ftr"/>
          </p:nvPr>
        </p:nvSpPr>
        <p:spPr>
          <a:xfrm rot="-60000">
            <a:off x="685800" y="8423275"/>
            <a:ext cx="24892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 rot="60000">
            <a:off x="5672138" y="8521700"/>
            <a:ext cx="414338" cy="528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8.jp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6858000" cy="9906000"/>
            <a:chOff x="0" y="0"/>
            <a:chExt cx="9144000" cy="6858000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372"/>
                  </a:srgbClr>
                </a:gs>
                <a:gs pos="6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5294"/>
                  </a:srgbClr>
                </a:gs>
                <a:gs pos="61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" name="Google Shape;13;p2"/>
          <p:cNvSpPr/>
          <p:nvPr/>
        </p:nvSpPr>
        <p:spPr>
          <a:xfrm rot="10800000">
            <a:off x="471488" y="8766810"/>
            <a:ext cx="5940743" cy="775970"/>
          </a:xfrm>
          <a:custGeom>
            <a:rect b="b" l="l" r="r" t="t"/>
            <a:pathLst>
              <a:path extrusionOk="0" h="495300" w="795528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0">
                <a:srgbClr val="010101">
                  <a:alpha val="33333"/>
                </a:srgbClr>
              </a:gs>
              <a:gs pos="30000">
                <a:srgbClr val="010101">
                  <a:alpha val="33333"/>
                </a:srgbClr>
              </a:gs>
              <a:gs pos="100000">
                <a:srgbClr val="010101">
                  <a:alpha val="2549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549275" y="830263"/>
            <a:ext cx="5772150" cy="8255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49275" y="831850"/>
            <a:ext cx="5772150" cy="8255000"/>
          </a:xfrm>
          <a:prstGeom prst="rect">
            <a:avLst/>
          </a:prstGeom>
          <a:blipFill rotWithShape="1">
            <a:blip r:embed="rId2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:\Users\Administrator\Desktop\Pushpin Dev\Assets\pushpinLeft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35684">
            <a:off x="407988" y="393700"/>
            <a:ext cx="425450" cy="820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or\Desktop\Pushpin Dev\Assets\pushpinLeft.png"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96196">
            <a:off x="5889625" y="627063"/>
            <a:ext cx="8191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title"/>
          </p:nvPr>
        </p:nvSpPr>
        <p:spPr>
          <a:xfrm>
            <a:off x="820738" y="1181100"/>
            <a:ext cx="5224462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1096963" y="3060700"/>
            <a:ext cx="4648200" cy="520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7344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Courgette"/>
              <a:buChar char="O"/>
              <a:defRPr b="0" i="0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25755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Courgette"/>
              <a:buChar char="O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496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496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496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4959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4959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840288" y="83915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685800" y="8391525"/>
            <a:ext cx="415448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5753100" y="8391525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/>
          <p:nvPr/>
        </p:nvSpPr>
        <p:spPr>
          <a:xfrm>
            <a:off x="618749" y="2514587"/>
            <a:ext cx="23820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Black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INTRODUÇÃO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Black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Black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transformação digital é uma mudança de mentalidade cuja uma determinada empresa decide mesclar e adaptar a tecnologia a sua rotina fazendo com que todos setores que auxiliam a criação de um produto ou de um negócio adequam à lógica do mundo digital, indo além de soluções tecnológicas em uma organização.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Tendo como principal objetivo melhorar a performance da empresa, negócio ou organização para entregar o melhor serviço ou produto para seu público alvo.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automação de processos é uma das principais tendências tecnológicas do mundo moderno.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3574600" y="2760727"/>
            <a:ext cx="2806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 Black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RESULTADOS E DISCUSSÕES </a:t>
            </a:r>
            <a:endParaRPr/>
          </a:p>
          <a:p>
            <a:pPr indent="18288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18288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resultados e discussões de um software de automação de processos podem incluir diversas métricas e análises que demonstram os benefícios e impactos da implementação do sistema na empresa. Algumas das informações que podem ser apresentadas são: A redução do tempo de processamento, sendo uma das principais vantagens da automação de processos é a redução do tempo para a execução de tarefas.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80990" y="1238750"/>
            <a:ext cx="66960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6200" lIns="412400" spcFirstLastPara="1" rIns="412400" wrap="square" tIns="206200">
            <a:spAutoFit/>
          </a:bodyPr>
          <a:lstStyle/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Transformação Digital Automação de processos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238838" y="1714226"/>
            <a:ext cx="643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CASTRO, 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Plácido de</a:t>
            </a: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¹, NASCIMENTO, 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Edison Arantes do</a:t>
            </a:r>
            <a:r>
              <a:rPr b="0" baseline="3000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1" lang="pt-B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Graduandos em Engenharia da Computação, Engenharia de Software, Sistemas de Informação, Análise e Desenvolvimento de Sistemas; 2. Professor  Doutor  da FAMETRO.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-35100" y="7836300"/>
            <a:ext cx="68580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 Black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REFERÊNCIAS</a:t>
            </a:r>
            <a:endParaRPr b="1"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https://fia.com.br/blog/transformacao-digital/BERRUTI, F. A nova fronteira: Automação ágil em escala. mckinsey,2018. </a:t>
            </a:r>
            <a:r>
              <a:rPr lang="pt-BR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Disponível</a:t>
            </a:r>
            <a:r>
              <a:rPr lang="pt-BR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em: https://www.mckinsey.com/capabilities/operations/our-insights/the-new-frontier-agile-automation-at-scale/pt-BR. Acesso em: 28 abr. 2023.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RAMSDEN, E. he Benefits of Process Automation for Businesses (And Their Staff). cloudbridgesolution, 2023. </a:t>
            </a:r>
            <a:r>
              <a:rPr lang="pt-BR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Disponível</a:t>
            </a:r>
            <a:r>
              <a:rPr lang="pt-BR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em: https://cloudbridgesolution.com/blog/process-automation-benefits. Acesso em: 28 abr. 2023.</a:t>
            </a:r>
            <a:endParaRPr b="1"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https://www.blendit.com/2021/05/05/backoffice-digital-tudo-que-voce-precisa-saber-sobre-o-tema</a:t>
            </a:r>
            <a:endParaRPr b="1"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foxfly.com.br/business-process-management/o-guia-completo-para-automacao-de-processos-de-negocios-bpa/?utm_source=google&amp;utm_medium=cpc&amp;utm_campaign=kissflow_BPA&amp;keyword=processo%20de%20automa%C3%A7%C3%A3o&amp;creative=533646519311&amp;gclid=Cj0KCQiAjbagBhD3ARIsANRrqEv3mHBta2WCUhOLwlU-l2PSE0w_vXeDNO2bXL5_CB3rbUBkFd4hNAUaAhVZEALw_wcB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https://blog-pt.checklistfacil.com/automatizacao-de-processos</a:t>
            </a:r>
            <a:r>
              <a:rPr lang="pt-BR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 b="1"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https://enotas.com.br/blog/transformacao-digital/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https://www.computerworld.com.pt/2022/01/26/a-automatizacao-de-tarefas-e-o-recurso-a-novas-tecnologias-otimiza-processos-e-reduz-erros-nos-departamentos-de-r</a:t>
            </a:r>
            <a:endParaRPr b="1"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https://www.razem.com.br/vantagens-automacao-de-processos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7630" lvl="0" marL="8763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406400" y="4953000"/>
            <a:ext cx="28068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Black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METODOLOGIA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trabalho desenvolvido é de caráter qualitativo, no qual foi utilizado deste artigo com base no conhecimento em transformação digital com automação de processos. No desenvolvimento do sistema web utilizou-se linguagem em CSS e HTML no software Visual Studio e Photoshop. A interface baseada em HTML para criar elementos estruturais como formulários, tabelas e campos de entrada e CSS para estilizar esses elementos, definindo cores, tamanhos, fontes e layouts. </a:t>
            </a:r>
            <a:endParaRPr/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exemplificar o fluxo deste, foi utilizado a linguagem de programação Python como forma de demonstrar com fins didáticos o funcionamento do sistema com uma automação de e-mail demonstrativo.</a:t>
            </a:r>
            <a:endParaRPr/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3574600" y="4934300"/>
            <a:ext cx="2854200" cy="2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Black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CONSIDERAÇÕES FINAIS</a:t>
            </a:r>
            <a:endParaRPr b="0" i="0" sz="11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Black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automação de processos se compreende em coletar, analisar e armazenar dados, tornando as atividades rotineiras mais simples, com menos erros e retrabalhos. além disso permite a extração de informações para monitoramento e geração de relatórios, o que auxilia na tomada de decisão para se obter um melhor desempenho no processo no backoffice, tornando atividade simples e repetitivas automáticas para os setores das empresas terem um foco em atividade mais importantes.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Durante o processo de pesquisa, criou-se uma visão das possibilidades que a transformação digital tem capacidade de se obter em negócios ou empresas tanto de pequeno quanto de grande porte, trazendo possibilidades para um avanço considerável no crescimento da mesma.</a:t>
            </a:r>
            <a:endParaRPr b="0" i="0" sz="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-1251457" y="1240019"/>
            <a:ext cx="9360900" cy="107400"/>
          </a:xfrm>
          <a:prstGeom prst="mathEqual">
            <a:avLst>
              <a:gd fmla="val 23520" name="adj1"/>
              <a:gd fmla="val 11760" name="adj2"/>
            </a:avLst>
          </a:prstGeom>
          <a:gradFill>
            <a:gsLst>
              <a:gs pos="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38100" sx="96000" rotWithShape="0" dir="4800000" dist="38100" sy="96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-1251444" y="2383939"/>
            <a:ext cx="9360900" cy="107400"/>
          </a:xfrm>
          <a:prstGeom prst="mathEqual">
            <a:avLst>
              <a:gd fmla="val 23520" name="adj1"/>
              <a:gd fmla="val 11760" name="adj2"/>
            </a:avLst>
          </a:prstGeom>
          <a:gradFill>
            <a:gsLst>
              <a:gs pos="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38100" sx="96000" rotWithShape="0" dir="4800000" dist="38100" sy="96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4" name="Google Shape;134;p1"/>
          <p:cNvCxnSpPr/>
          <p:nvPr/>
        </p:nvCxnSpPr>
        <p:spPr>
          <a:xfrm>
            <a:off x="3393738" y="2610213"/>
            <a:ext cx="300" cy="510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loiana.barreto.FAMETRO\Desktop\fametro_logo.png"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" y="98930"/>
            <a:ext cx="1511960" cy="5600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e gráfica do usuário, Aplicativo&#10;&#10;Descrição gerada automaticamente" id="136" name="Google Shape;136;p1"/>
          <p:cNvPicPr preferRelativeResize="0"/>
          <p:nvPr/>
        </p:nvPicPr>
        <p:blipFill rotWithShape="1">
          <a:blip r:embed="rId4">
            <a:alphaModFix/>
          </a:blip>
          <a:srcRect b="17484" l="14817" r="13744" t="32943"/>
          <a:stretch/>
        </p:blipFill>
        <p:spPr>
          <a:xfrm>
            <a:off x="1772816" y="215968"/>
            <a:ext cx="4392489" cy="101654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"/>
          <p:cNvSpPr txBox="1"/>
          <p:nvPr/>
        </p:nvSpPr>
        <p:spPr>
          <a:xfrm>
            <a:off x="3970575" y="10874775"/>
            <a:ext cx="68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no">
  <a:themeElements>
    <a:clrScheme name="Pino">
      <a:dk1>
        <a:srgbClr val="000000"/>
      </a:dk1>
      <a:lt1>
        <a:srgbClr val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2004-11-29T01:18:47Z</dcterms:created>
  <dc:creator>Ademir Fontana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95C18F5E98164D04B6A794953731DF37</vt:lpwstr>
  </property>
  <property fmtid="{D5CDD505-2E9C-101B-9397-08002B2CF9AE}" pid="3" name="KSOProductBuildVer">
    <vt:lpwstr>1046-11.2.0.10323</vt:lpwstr>
  </property>
</Properties>
</file>