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854576771653549E-2"/>
          <c:y val="0.13260459246298067"/>
          <c:w val="0.93087482842896652"/>
          <c:h val="0.70538809637432376"/>
        </c:manualLayout>
      </c:layout>
      <c:bar3DChart>
        <c:barDir val="col"/>
        <c:grouping val="percentStacked"/>
        <c:varyColors val="0"/>
        <c:ser>
          <c:idx val="0"/>
          <c:order val="0"/>
          <c:tx>
            <c:v>TIPO DO CÂNCER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Planilha4!$L$2:$L$7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A-408C-816B-15B8E66C0BAF}"/>
            </c:ext>
          </c:extLst>
        </c:ser>
        <c:ser>
          <c:idx val="1"/>
          <c:order val="1"/>
          <c:tx>
            <c:v>CHANCE DE CURA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Planilha4!$M$2:$M$7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A-408C-816B-15B8E66C0B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92068569553811"/>
          <c:y val="0.83541644794400705"/>
          <c:w val="0.38265862860892397"/>
          <c:h val="0.16458355205599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BE-4E29-9E3E-7974E1F13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E-4E29-9E3E-7974E1F13A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59-4335-BB94-B09E00F3139F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59-4335-BB94-B09E00F31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59-4335-BB94-B09E00F313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1610081237721"/>
          <c:y val="4.6581219733418153E-2"/>
          <c:w val="0.87872436930940134"/>
          <c:h val="0.867720947139758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B-4364-B2CB-24ECF3F3CB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ser>
          <c:idx val="0"/>
          <c:order val="0"/>
          <c:tx>
            <c:v>Atendimento Privado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C-4D73-964D-82F1C8734BC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6EC-4D73-964D-82F1C8734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Planilha5!$H$3:$I$3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EC-4D73-964D-82F1C8734BCE}"/>
            </c:ext>
          </c:extLst>
        </c:ser>
        <c:ser>
          <c:idx val="1"/>
          <c:order val="1"/>
          <c:tx>
            <c:v>Atendimento pelo SUS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C-4D73-964D-82F1C8734BC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6EC-4D73-964D-82F1C8734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Planilha5!$H$4:$I$4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EC-4D73-964D-82F1C8734B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6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-1" y="-179109"/>
            <a:ext cx="5580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pt-BR" sz="2800" b="1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645856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EM 2021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10114"/>
              </p:ext>
            </p:extLst>
          </p:nvPr>
        </p:nvGraphicFramePr>
        <p:xfrm>
          <a:off x="-243527" y="1692794"/>
          <a:ext cx="12192000" cy="515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ANUAIS DE CÂNCER DE MAMA NO BRASIL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95721"/>
              </p:ext>
            </p:extLst>
          </p:nvPr>
        </p:nvGraphicFramePr>
        <p:xfrm>
          <a:off x="0" y="1396589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" y="64346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pessoas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22574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Privado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Público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88852"/>
              </p:ext>
            </p:extLst>
          </p:nvPr>
        </p:nvGraphicFramePr>
        <p:xfrm>
          <a:off x="0" y="1404594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IREMOS 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77072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B574-7E50-0AC0-305D-838FE36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u="none" strike="noStrike" dirty="0">
                <a:effectLst/>
              </a:rPr>
              <a:t>Como o valor de T é </a:t>
            </a:r>
            <a:r>
              <a:rPr lang="en-US" sz="2800" b="1" i="1" u="none" strike="noStrike" dirty="0" err="1">
                <a:effectLst/>
              </a:rPr>
              <a:t>maior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o do </a:t>
            </a:r>
            <a:r>
              <a:rPr lang="en-US" sz="2800" b="1" i="1" u="none" strike="noStrike" dirty="0" err="1">
                <a:effectLst/>
              </a:rPr>
              <a:t>ponto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crítico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confirma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a </a:t>
            </a:r>
            <a:r>
              <a:rPr lang="en-US" sz="2800" b="1" i="1" u="none" strike="noStrike" dirty="0" err="1">
                <a:effectLst/>
              </a:rPr>
              <a:t>média</a:t>
            </a:r>
            <a:r>
              <a:rPr lang="en-US" sz="2800" b="1" i="1" u="none" strike="noStrike" dirty="0">
                <a:effectLst/>
              </a:rPr>
              <a:t> das </a:t>
            </a:r>
            <a:r>
              <a:rPr lang="en-US" sz="2800" b="1" i="1" u="none" strike="noStrike" dirty="0" err="1">
                <a:effectLst/>
              </a:rPr>
              <a:t>áreas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malignas</a:t>
            </a:r>
            <a:r>
              <a:rPr lang="en-US" sz="2800" b="1" i="1" u="none" strike="noStrike" dirty="0">
                <a:effectLst/>
              </a:rPr>
              <a:t> é </a:t>
            </a:r>
            <a:r>
              <a:rPr lang="en-US" sz="2800" b="1" i="1" u="none" strike="noStrike" dirty="0" err="1">
                <a:effectLst/>
              </a:rPr>
              <a:t>maior</a:t>
            </a:r>
            <a:endParaRPr lang="en-US" sz="2800" b="1" i="1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404"/>
            <a:ext cx="4121934" cy="2273770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34" y="2070732"/>
            <a:ext cx="5126219" cy="45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>
                <a:latin typeface="+mj-lt"/>
                <a:ea typeface="+mj-ea"/>
                <a:cs typeface="+mj-cs"/>
              </a:rPr>
              <a:t>EM</a:t>
            </a:r>
            <a:r>
              <a:rPr lang="en-US" sz="32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latin typeface="+mj-lt"/>
                <a:ea typeface="+mj-ea"/>
                <a:cs typeface="+mj-cs"/>
              </a:rPr>
              <a:t>SEGUIDA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-28575"/>
            <a:ext cx="5748396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6670-EBE8-1174-0A19-FF507CD5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8" y="617576"/>
            <a:ext cx="10515600" cy="1325563"/>
          </a:xfrm>
        </p:spPr>
        <p:txBody>
          <a:bodyPr>
            <a:noAutofit/>
          </a:bodyPr>
          <a:lstStyle/>
          <a:p>
            <a:r>
              <a:rPr lang="pt-BR" sz="3100" b="1" i="1" dirty="0"/>
              <a:t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93E228-2DFA-0C27-718A-AACD1E99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11" y="3922346"/>
            <a:ext cx="6084777" cy="1457048"/>
          </a:xfrm>
        </p:spPr>
      </p:pic>
    </p:spTree>
    <p:extLst>
      <p:ext uri="{BB962C8B-B14F-4D97-AF65-F5344CB8AC3E}">
        <p14:creationId xmlns:p14="http://schemas.microsoft.com/office/powerpoint/2010/main" val="30618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E5CC62-4519-C108-7E8C-692ECF8E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936D1-C7C7-F118-5831-4988FE73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4327"/>
            <a:ext cx="6096000" cy="4355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</a:rPr>
              <a:t>A base de dados que Utilizamos foi a do </a:t>
            </a:r>
            <a:r>
              <a:rPr lang="en-US" sz="5200" dirty="0" err="1">
                <a:solidFill>
                  <a:schemeClr val="bg1"/>
                </a:solidFill>
              </a:rPr>
              <a:t>Câncer</a:t>
            </a:r>
            <a:r>
              <a:rPr lang="en-US" sz="5200" dirty="0">
                <a:solidFill>
                  <a:schemeClr val="bg1"/>
                </a:solidFill>
              </a:rPr>
              <a:t> de Mama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04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B0D11-FC82-3566-B6C4-4874FCF7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866E5-D22A-7673-FBEC-E8C69C65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Autofit/>
          </a:bodyPr>
          <a:lstStyle/>
          <a:p>
            <a:r>
              <a:rPr lang="pt-BR" sz="4800" b="1" dirty="0"/>
              <a:t>Variáveis que utilizamos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r="-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38" y="2558832"/>
            <a:ext cx="5870696" cy="3673485"/>
          </a:xfrm>
        </p:spPr>
        <p:txBody>
          <a:bodyPr anchor="t">
            <a:noAutofit/>
          </a:bodyPr>
          <a:lstStyle/>
          <a:p>
            <a:r>
              <a:rPr lang="pt-BR" sz="3400" dirty="0"/>
              <a:t>Variável Target para conseguir  o diagnóstico do paciente.</a:t>
            </a:r>
          </a:p>
          <a:p>
            <a:endParaRPr lang="pt-BR" sz="3400" dirty="0"/>
          </a:p>
          <a:p>
            <a:r>
              <a:rPr lang="pt-BR" sz="3400" dirty="0"/>
              <a:t>Variáveis </a:t>
            </a:r>
            <a:r>
              <a:rPr lang="pt-BR" sz="3400" dirty="0" err="1"/>
              <a:t>Preditoras</a:t>
            </a:r>
            <a:r>
              <a:rPr lang="pt-BR" sz="3400" dirty="0"/>
              <a:t>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 fontScale="90000"/>
          </a:bodyPr>
          <a:lstStyle/>
          <a:p>
            <a:r>
              <a:rPr lang="pt-BR" sz="3700" b="1" dirty="0"/>
              <a:t>Utilizamos Três tipos de IAS – REGRESSÃO LINEAR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108AA17F-0D6D-534D-9E3E-A895E6F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77" y="780213"/>
            <a:ext cx="7018934" cy="1535866"/>
          </a:xfrm>
        </p:spPr>
        <p:txBody>
          <a:bodyPr anchor="ctr">
            <a:noAutofit/>
          </a:bodyPr>
          <a:lstStyle/>
          <a:p>
            <a:r>
              <a:rPr lang="en-US" sz="2900" b="1" dirty="0"/>
              <a:t>A </a:t>
            </a:r>
            <a:r>
              <a:rPr lang="en-US" sz="2900" b="1" dirty="0" err="1"/>
              <a:t>regressão</a:t>
            </a:r>
            <a:r>
              <a:rPr lang="en-US" sz="2900" b="1" dirty="0"/>
              <a:t> linear é </a:t>
            </a:r>
            <a:r>
              <a:rPr lang="en-US" sz="2900" b="1" dirty="0" err="1"/>
              <a:t>uma</a:t>
            </a:r>
            <a:r>
              <a:rPr lang="en-US" sz="2900" b="1" dirty="0"/>
              <a:t> </a:t>
            </a:r>
            <a:r>
              <a:rPr lang="en-US" sz="2900" b="1" dirty="0" err="1"/>
              <a:t>técnica</a:t>
            </a:r>
            <a:r>
              <a:rPr lang="en-US" sz="2900" b="1" dirty="0"/>
              <a:t> de </a:t>
            </a:r>
            <a:r>
              <a:rPr lang="en-US" sz="2900" b="1" dirty="0" err="1"/>
              <a:t>análise</a:t>
            </a:r>
            <a:r>
              <a:rPr lang="en-US" sz="2900" b="1" dirty="0"/>
              <a:t> de dados </a:t>
            </a:r>
            <a:r>
              <a:rPr lang="en-US" sz="2900" b="1" dirty="0" err="1"/>
              <a:t>que</a:t>
            </a:r>
            <a:r>
              <a:rPr lang="en-US" sz="2900" b="1" dirty="0"/>
              <a:t> </a:t>
            </a:r>
            <a:r>
              <a:rPr lang="en-US" sz="2900" b="1" dirty="0" err="1"/>
              <a:t>prevê</a:t>
            </a:r>
            <a:r>
              <a:rPr lang="en-US" sz="2900" b="1" dirty="0"/>
              <a:t> o valor de dados </a:t>
            </a:r>
            <a:r>
              <a:rPr lang="en-US" sz="2900" b="1" dirty="0" err="1"/>
              <a:t>desconhecidos</a:t>
            </a:r>
            <a:r>
              <a:rPr lang="en-US" sz="2900" b="1" dirty="0"/>
              <a:t> </a:t>
            </a:r>
            <a:r>
              <a:rPr lang="en-US" sz="2900" b="1" dirty="0" err="1"/>
              <a:t>usando</a:t>
            </a:r>
            <a:r>
              <a:rPr lang="en-US" sz="2900" b="1" dirty="0"/>
              <a:t> </a:t>
            </a:r>
            <a:r>
              <a:rPr lang="en-US" sz="2900" b="1" dirty="0" err="1"/>
              <a:t>outro</a:t>
            </a:r>
            <a:r>
              <a:rPr lang="en-US" sz="2900" b="1" dirty="0"/>
              <a:t> valor de dados </a:t>
            </a:r>
            <a:r>
              <a:rPr lang="en-US" sz="2900" b="1" dirty="0" err="1"/>
              <a:t>relacionado</a:t>
            </a:r>
            <a:r>
              <a:rPr lang="en-US" sz="2900" b="1" dirty="0"/>
              <a:t> e </a:t>
            </a:r>
            <a:r>
              <a:rPr lang="en-US" sz="2900" b="1" dirty="0" err="1"/>
              <a:t>conhecido</a:t>
            </a:r>
            <a:r>
              <a:rPr lang="en-US" sz="2900" b="1" dirty="0"/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751641-9D29-A57A-649F-F221422C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r="6569"/>
          <a:stretch/>
        </p:blipFill>
        <p:spPr>
          <a:xfrm>
            <a:off x="0" y="3096292"/>
            <a:ext cx="11167447" cy="37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1057739"/>
            <a:ext cx="3611880" cy="1119976"/>
          </a:xfrm>
        </p:spPr>
        <p:txBody>
          <a:bodyPr>
            <a:noAutofit/>
          </a:bodyPr>
          <a:lstStyle/>
          <a:p>
            <a:r>
              <a:rPr lang="pt-BR" sz="3900" b="1" i="1" dirty="0"/>
              <a:t>REGRESSÃO LOGÍSTICA</a:t>
            </a:r>
            <a:br>
              <a:rPr lang="pt-BR" sz="3900" b="1" i="1" dirty="0"/>
            </a:br>
            <a:endParaRPr lang="pt-BR" sz="3900" b="1" i="1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21" y="-455767"/>
            <a:ext cx="7516867" cy="3957136"/>
          </a:xfrm>
        </p:spPr>
        <p:txBody>
          <a:bodyPr anchor="ctr">
            <a:normAutofit/>
          </a:bodyPr>
          <a:lstStyle/>
          <a:p>
            <a:r>
              <a:rPr lang="en-US" sz="3000" b="1" i="1" dirty="0"/>
              <a:t>A </a:t>
            </a:r>
            <a:r>
              <a:rPr lang="en-US" sz="3000" b="1" i="1" dirty="0" err="1"/>
              <a:t>regressão</a:t>
            </a:r>
            <a:r>
              <a:rPr lang="en-US" sz="3000" b="1" i="1" dirty="0"/>
              <a:t> </a:t>
            </a:r>
            <a:r>
              <a:rPr lang="en-US" sz="3000" b="1" i="1" dirty="0" err="1"/>
              <a:t>logística</a:t>
            </a:r>
            <a:r>
              <a:rPr lang="en-US" sz="3000" b="1" i="1" dirty="0"/>
              <a:t> é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técnica</a:t>
            </a:r>
            <a:r>
              <a:rPr lang="en-US" sz="3000" b="1" i="1" dirty="0"/>
              <a:t> </a:t>
            </a:r>
            <a:r>
              <a:rPr lang="en-US" sz="3000" b="1" i="1" dirty="0" err="1"/>
              <a:t>estatística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tem</a:t>
            </a:r>
            <a:r>
              <a:rPr lang="en-US" sz="3000" b="1" i="1" dirty="0"/>
              <a:t> </a:t>
            </a:r>
            <a:r>
              <a:rPr lang="en-US" sz="3000" b="1" i="1" dirty="0" err="1"/>
              <a:t>como</a:t>
            </a:r>
            <a:r>
              <a:rPr lang="en-US" sz="3000" b="1" i="1" dirty="0"/>
              <a:t> </a:t>
            </a:r>
            <a:r>
              <a:rPr lang="en-US" sz="3000" b="1" i="1" dirty="0" err="1"/>
              <a:t>objetivo</a:t>
            </a:r>
            <a:r>
              <a:rPr lang="en-US" sz="3000" b="1" i="1" dirty="0"/>
              <a:t> </a:t>
            </a:r>
            <a:r>
              <a:rPr lang="en-US" sz="3000" b="1" i="1" dirty="0" err="1"/>
              <a:t>produzir</a:t>
            </a:r>
            <a:r>
              <a:rPr lang="en-US" sz="3000" b="1" i="1" dirty="0"/>
              <a:t>, a </a:t>
            </a:r>
            <a:r>
              <a:rPr lang="en-US" sz="3000" b="1" i="1" dirty="0" err="1"/>
              <a:t>partir</a:t>
            </a:r>
            <a:r>
              <a:rPr lang="en-US" sz="3000" b="1" i="1" dirty="0"/>
              <a:t> de um </a:t>
            </a:r>
            <a:r>
              <a:rPr lang="en-US" sz="3000" b="1" i="1" dirty="0" err="1"/>
              <a:t>conjunto</a:t>
            </a:r>
            <a:r>
              <a:rPr lang="en-US" sz="3000" b="1" i="1" dirty="0"/>
              <a:t> de </a:t>
            </a:r>
            <a:r>
              <a:rPr lang="en-US" sz="3000" b="1" i="1" dirty="0" err="1"/>
              <a:t>observações</a:t>
            </a:r>
            <a:r>
              <a:rPr lang="en-US" sz="3000" b="1" i="1" dirty="0"/>
              <a:t>, um </a:t>
            </a:r>
            <a:r>
              <a:rPr lang="en-US" sz="3000" b="1" i="1" dirty="0" err="1"/>
              <a:t>modelo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permita</a:t>
            </a:r>
            <a:r>
              <a:rPr lang="en-US" sz="3000" b="1" i="1" dirty="0"/>
              <a:t> a </a:t>
            </a:r>
            <a:r>
              <a:rPr lang="en-US" sz="3000" b="1" i="1" dirty="0" err="1"/>
              <a:t>predição</a:t>
            </a:r>
            <a:r>
              <a:rPr lang="en-US" sz="3000" b="1" i="1" dirty="0"/>
              <a:t> de </a:t>
            </a:r>
            <a:r>
              <a:rPr lang="en-US" sz="3000" b="1" i="1" dirty="0" err="1"/>
              <a:t>valores</a:t>
            </a:r>
            <a:r>
              <a:rPr lang="en-US" sz="3000" b="1" i="1" dirty="0"/>
              <a:t> </a:t>
            </a:r>
            <a:r>
              <a:rPr lang="en-US" sz="3000" b="1" i="1" dirty="0" err="1"/>
              <a:t>tomados</a:t>
            </a:r>
            <a:r>
              <a:rPr lang="en-US" sz="3000" b="1" i="1" dirty="0"/>
              <a:t> </a:t>
            </a:r>
            <a:r>
              <a:rPr lang="en-US" sz="3000" b="1" i="1" dirty="0" err="1"/>
              <a:t>por</a:t>
            </a:r>
            <a:r>
              <a:rPr lang="en-US" sz="3000" b="1" i="1" dirty="0"/>
              <a:t>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variável</a:t>
            </a:r>
            <a:r>
              <a:rPr lang="en-US" sz="3000" b="1" i="1" dirty="0"/>
              <a:t> </a:t>
            </a:r>
            <a:r>
              <a:rPr lang="en-US" sz="3000" b="1" i="1" dirty="0" err="1"/>
              <a:t>categóric</a:t>
            </a:r>
            <a:r>
              <a:rPr lang="pt-BR" sz="3000" b="1" i="1" dirty="0"/>
              <a:t>a.</a:t>
            </a:r>
            <a:endParaRPr lang="en-US" sz="3000" b="1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A9A1-BB23-9732-8551-8D16E428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 b="-1"/>
          <a:stretch/>
        </p:blipFill>
        <p:spPr>
          <a:xfrm>
            <a:off x="406129" y="2913729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CA163-0118-2558-2B94-B211D20B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r="13945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Autofit/>
          </a:bodyPr>
          <a:lstStyle/>
          <a:p>
            <a:r>
              <a:rPr lang="pt-BR" sz="5100" b="1"/>
              <a:t>Regressão Naive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005D7-6637-D9C2-6B23-AA17A0EE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700" b="1" dirty="0"/>
              <a:t>Previsão do modelo </a:t>
            </a:r>
            <a:r>
              <a:rPr lang="pt-BR" sz="2700" b="1" dirty="0" err="1"/>
              <a:t>Naive</a:t>
            </a:r>
            <a:r>
              <a:rPr lang="pt-BR" sz="2700" b="1" dirty="0"/>
              <a:t> </a:t>
            </a:r>
            <a:r>
              <a:rPr lang="pt-BR" sz="2700" b="1" dirty="0" err="1"/>
              <a:t>Bayes</a:t>
            </a:r>
            <a:r>
              <a:rPr lang="pt-BR" sz="2700" b="1" dirty="0"/>
              <a:t>: 0.916083916083916</a:t>
            </a:r>
          </a:p>
        </p:txBody>
      </p:sp>
    </p:spTree>
    <p:extLst>
      <p:ext uri="{BB962C8B-B14F-4D97-AF65-F5344CB8AC3E}">
        <p14:creationId xmlns:p14="http://schemas.microsoft.com/office/powerpoint/2010/main" val="3476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7" y="359833"/>
            <a:ext cx="11160606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-webkit-standard</vt:lpstr>
      <vt:lpstr>Tema do Office</vt:lpstr>
      <vt:lpstr>Projeto A3</vt:lpstr>
      <vt:lpstr>A base de dados que Utilizamos foi a do Câncer de Mama</vt:lpstr>
      <vt:lpstr>Variáveis que utilizamos</vt:lpstr>
      <vt:lpstr>Problema de Classificação </vt:lpstr>
      <vt:lpstr>Utilizamos Três tipos de IAS – REGRESSÃO LINEAR</vt:lpstr>
      <vt:lpstr>Apresentação do PowerPoint</vt:lpstr>
      <vt:lpstr>REGRESSÃO LOGÍSTICA </vt:lpstr>
      <vt:lpstr>Regressão Naive Bayes</vt:lpstr>
      <vt:lpstr>Apresentação do PowerPoint</vt:lpstr>
      <vt:lpstr>Apresentação do PowerPoint</vt:lpstr>
      <vt:lpstr>Apresentação do PowerPoint</vt:lpstr>
      <vt:lpstr>NÚMEROS DE CASOS EM DIVERSAS REGIÕES DO BRASIL EM 2021</vt:lpstr>
      <vt:lpstr>CASOS ANUAIS DE CÂNCER DE MAMA NO BRASIL</vt:lpstr>
      <vt:lpstr>Idade frequente que a pessoas é diagnosticada</vt:lpstr>
      <vt:lpstr>Atendimento Privado ou Público </vt:lpstr>
      <vt:lpstr>A HIPÓTESE QUE IREMOS TESTAR</vt:lpstr>
      <vt:lpstr>Como o valor de T é maior que o do ponto crítico confirma que a média das áreas malignas é maior</vt:lpstr>
      <vt:lpstr>EM SEGUIDA</vt:lpstr>
      <vt:lpstr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danilo tolini</cp:lastModifiedBy>
  <cp:revision>3</cp:revision>
  <dcterms:created xsi:type="dcterms:W3CDTF">2023-11-27T21:49:43Z</dcterms:created>
  <dcterms:modified xsi:type="dcterms:W3CDTF">2023-11-28T23:29:36Z</dcterms:modified>
</cp:coreProperties>
</file>