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0727F2E-5E13-496A-A273-1A857C75A4AC}">
          <p14:sldIdLst>
            <p14:sldId id="256"/>
          </p14:sldIdLst>
        </p14:section>
        <p14:section name="Seção sem Título" id="{9E285145-4102-44FD-BE16-AC2B3395D53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F58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062892899294979E-2"/>
          <c:y val="0.13260452886370838"/>
          <c:w val="0.93087482842896652"/>
          <c:h val="0.70538809637432376"/>
        </c:manualLayout>
      </c:layout>
      <c:bar3DChart>
        <c:barDir val="col"/>
        <c:grouping val="percentStacked"/>
        <c:varyColors val="0"/>
        <c:ser>
          <c:idx val="0"/>
          <c:order val="0"/>
          <c:tx>
            <c:v>TIPO DO CÂNCER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Planilha4!$L$2:$L$7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63-48E5-A781-87BBED5C08A5}"/>
            </c:ext>
          </c:extLst>
        </c:ser>
        <c:ser>
          <c:idx val="1"/>
          <c:order val="1"/>
          <c:tx>
            <c:v>CHANCE DE CURA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Planilha4!$M$2:$M$7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63-48E5-A781-87BBED5C08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492068569553811"/>
          <c:y val="0.83541644794400705"/>
          <c:w val="0.38265862860892397"/>
          <c:h val="0.16458355205599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200" dirty="0"/>
              <a:t>Numero</a:t>
            </a:r>
            <a:r>
              <a:rPr lang="pt-BR" sz="3200" baseline="0" dirty="0"/>
              <a:t> de casos em diferentes regiões no Brasil em </a:t>
            </a:r>
            <a:r>
              <a:rPr lang="pt-BR" sz="3200" dirty="0"/>
              <a:t>2021</a:t>
            </a:r>
          </a:p>
        </c:rich>
      </c:tx>
      <c:layout>
        <c:manualLayout>
          <c:xMode val="edge"/>
          <c:yMode val="edge"/>
          <c:x val="0.11957291666666665"/>
          <c:y val="3.84771070282881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960892388451443"/>
          <c:y val="0.16462494451841991"/>
          <c:w val="0.82705774278215227"/>
          <c:h val="0.73240893157330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777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06-4EF7-9CA3-470D900CD9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Sudeste</c:v>
                </c:pt>
                <c:pt idx="3">
                  <c:v>Sul</c:v>
                </c:pt>
                <c:pt idx="4">
                  <c:v>Oeste</c:v>
                </c:pt>
              </c:strCache>
            </c:strRef>
          </c:cat>
          <c:val>
            <c:numRef>
              <c:f>Planilha1!$B$2:$B$6</c:f>
              <c:numCache>
                <c:formatCode>#,##0</c:formatCode>
                <c:ptCount val="5"/>
                <c:pt idx="0">
                  <c:v>65130</c:v>
                </c:pt>
                <c:pt idx="1">
                  <c:v>518680</c:v>
                </c:pt>
                <c:pt idx="2">
                  <c:v>994625</c:v>
                </c:pt>
                <c:pt idx="3">
                  <c:v>388480</c:v>
                </c:pt>
                <c:pt idx="4">
                  <c:v>87966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06-4EF7-9CA3-470D900CD9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468016"/>
        <c:axId val="658466096"/>
      </c:barChart>
      <c:catAx>
        <c:axId val="6584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6096"/>
        <c:crosses val="autoZero"/>
        <c:auto val="1"/>
        <c:lblAlgn val="ctr"/>
        <c:lblOffset val="100"/>
        <c:noMultiLvlLbl val="0"/>
      </c:catAx>
      <c:valAx>
        <c:axId val="6584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dirty="0"/>
              <a:t>Casos anuais</a:t>
            </a:r>
            <a:r>
              <a:rPr lang="pt-BR" sz="1800" baseline="0" dirty="0"/>
              <a:t> de câncer de mama no </a:t>
            </a:r>
            <a:r>
              <a:rPr lang="pt-BR" sz="1800" dirty="0"/>
              <a:t>BRASIL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BRASIL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7.4249999999999997E-2"/>
                  <c:y val="4.22554680664916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DB-4267-81AB-9D84EB4508E0}"/>
                </c:ext>
              </c:extLst>
            </c:dLbl>
            <c:dLbl>
              <c:idx val="5"/>
              <c:layout>
                <c:manualLayout>
                  <c:x val="-3.7715441819772627E-2"/>
                  <c:y val="-4.66334208223972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DB-4267-81AB-9D84EB4508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Planilha2!$B$2:$B$7</c:f>
              <c:numCache>
                <c:formatCode>#,##0</c:formatCode>
                <c:ptCount val="6"/>
                <c:pt idx="0">
                  <c:v>2603372</c:v>
                </c:pt>
                <c:pt idx="1">
                  <c:v>2638870</c:v>
                </c:pt>
                <c:pt idx="2">
                  <c:v>2496855</c:v>
                </c:pt>
                <c:pt idx="3">
                  <c:v>2527833</c:v>
                </c:pt>
                <c:pt idx="4">
                  <c:v>1473277</c:v>
                </c:pt>
                <c:pt idx="5">
                  <c:v>2054881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DB-4267-81AB-9D84EB4508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8708064"/>
        <c:axId val="838715264"/>
      </c:lineChart>
      <c:catAx>
        <c:axId val="8387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5264"/>
        <c:crosses val="autoZero"/>
        <c:auto val="1"/>
        <c:lblAlgn val="ctr"/>
        <c:lblOffset val="100"/>
        <c:noMultiLvlLbl val="0"/>
      </c:catAx>
      <c:valAx>
        <c:axId val="83871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600" baseline="0"/>
              <a:t>Idade frequente que a pessoa é diagnosticada </a:t>
            </a:r>
            <a:endParaRPr lang="pt-BR" sz="3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Planilha3!$A$2:$A$5</c:f>
              <c:strCache>
                <c:ptCount val="4"/>
                <c:pt idx="0">
                  <c:v>35 a 39 anos</c:v>
                </c:pt>
                <c:pt idx="1">
                  <c:v>40 a 49 anos</c:v>
                </c:pt>
                <c:pt idx="2">
                  <c:v>50 a 69 anos</c:v>
                </c:pt>
                <c:pt idx="3">
                  <c:v>70 anos</c:v>
                </c:pt>
              </c:strCache>
            </c:strRef>
          </c:cat>
          <c:val>
            <c:numRef>
              <c:f>Planilha3!$B$2:$B$5</c:f>
              <c:numCache>
                <c:formatCode>#,##0</c:formatCode>
                <c:ptCount val="4"/>
                <c:pt idx="0">
                  <c:v>58428</c:v>
                </c:pt>
                <c:pt idx="1">
                  <c:v>862711</c:v>
                </c:pt>
                <c:pt idx="2">
                  <c:v>2054881</c:v>
                </c:pt>
                <c:pt idx="3">
                  <c:v>169910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7-4F4F-B6E3-FAEAB8BB51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8701344"/>
        <c:axId val="838710944"/>
      </c:barChart>
      <c:catAx>
        <c:axId val="83870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0944"/>
        <c:crosses val="autoZero"/>
        <c:auto val="1"/>
        <c:lblAlgn val="ctr"/>
        <c:lblOffset val="100"/>
        <c:noMultiLvlLbl val="0"/>
      </c:catAx>
      <c:valAx>
        <c:axId val="8387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400"/>
              <a:t>Atendimento</a:t>
            </a:r>
            <a:r>
              <a:rPr lang="pt-BR" sz="2400" baseline="0"/>
              <a:t> Privado ou Público</a:t>
            </a:r>
            <a:endParaRPr lang="pt-BR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ser>
          <c:idx val="0"/>
          <c:order val="0"/>
          <c:tx>
            <c:v>Atendimento Privado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DF-49D4-B3E6-DF2C3C88B13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7DF-49D4-B3E6-DF2C3C88B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Planilha5!$H$3:$I$3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DF-49D4-B3E6-DF2C3C88B131}"/>
            </c:ext>
          </c:extLst>
        </c:ser>
        <c:ser>
          <c:idx val="1"/>
          <c:order val="1"/>
          <c:tx>
            <c:v>Atendimento pelo SUS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7DF-49D4-B3E6-DF2C3C88B13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7DF-49D4-B3E6-DF2C3C88B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Planilha5!$H$4:$I$4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DF-49D4-B3E6-DF2C3C88B1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4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0.50703</cdr:x>
      <cdr:y>0.96871</cdr:y>
    </cdr:from>
    <cdr:to>
      <cdr:x>0.51312</cdr:x>
      <cdr:y>0.97786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64627FE3-6822-0318-970E-5FC2829E3CB6}"/>
            </a:ext>
          </a:extLst>
        </cdr:cNvPr>
        <cdr:cNvSpPr/>
      </cdr:nvSpPr>
      <cdr:spPr>
        <a:xfrm xmlns:a="http://schemas.openxmlformats.org/drawingml/2006/main">
          <a:off x="6181724" y="6643408"/>
          <a:ext cx="74295" cy="6275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>
            <a:ln>
              <a:noFill/>
            </a:ln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0.307</cdr:x>
      <cdr:y>0.94833</cdr:y>
    </cdr:from>
    <cdr:to>
      <cdr:x>0.50303</cdr:x>
      <cdr:y>0.99552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BFFEFF2-083B-FDF9-6D5E-AF6B592A6F7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742990" y="6503613"/>
          <a:ext cx="2389984" cy="32368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0.94815</cdr:y>
    </cdr:from>
    <cdr:to>
      <cdr:x>0.7225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5CF2F048-96B0-D1CB-6A85-A84CD396BC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095999" y="6502400"/>
          <a:ext cx="2712693" cy="3556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7AD5-83DF-4EA4-7485-F9C98019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C0010-4C7D-BAA8-B23E-A8767B3D5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E967F-9E9B-EE8D-1E3F-012170C6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D69E7-296B-C5DA-C16D-CED44FD8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1AE38-6620-94FB-E0EF-84961C63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00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FED2A-2BD7-22ED-FA47-59D6383D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EB118-0A43-B15E-BFC3-6673E7A5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1978E-7AAB-509A-ABAE-FC43CE63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EEEA7-4409-BDEA-9F94-C17D90FC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31BF5-A76D-A040-ADA0-7C3C424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5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7CE2A-7EFB-DCEC-781E-1EB59825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6E75FF-3AB2-DEBB-78D1-A9D079F0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DF5294-3600-B9D5-0F1C-C6C42999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7E4D8-F5CD-1E4D-BB90-717C768C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308D6-181A-C30D-FD49-40A73779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C8CFD-5508-C614-C7EC-B651D879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8D078-8A2F-21DD-4952-A6C0CF25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A3E4E-4077-6F06-D366-40490305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9229A1-C37B-4BDD-B396-1269E3FE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0AD00-3ED0-2464-69D4-BD6348FF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51835-942C-E035-035C-853723BE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2F51DD-E180-DC7C-6CBE-D008F3DA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19CC7-E9C9-E226-BE5F-6E494ECA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98F6C-B999-21A7-7DF0-B320A030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4B89B-B893-5035-409B-CBC522CD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DF1B-0D76-7D77-398A-F0DCCEFE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2142F-517B-C2CE-DA68-4FF66147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4CA5E-34B0-E90F-609A-719B514E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D54D52-607E-422C-1B59-9E0AD2C6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654FD3-99FA-EFAB-FA18-5C0811B9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E05A1-6CBF-CF9B-4BCB-8DA85B1A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C032-46B8-3F46-8F28-9E1F2054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FEE91-2B1D-A303-CC98-00396D7E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B28710-474D-8DD8-2E3E-50262077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6095CD-6045-8D35-93DD-6C3F43465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1D118B-D7BF-0EEC-F560-A88C4C49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CDCC0E-24CB-CC79-C98E-2509154F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6F37AB-AB57-1630-56DF-6497F4E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5415B3-C5F4-5BE2-DF49-64506DC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4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7D18-EA2F-45BC-9B5E-2CE12AF1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8E7726-605A-3044-3DBB-19497DB2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36B954-74E6-EFF3-B7A9-AEAF38EC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802B86-ACB1-4547-EC7C-3D4B5BEA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8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B5A95F-1800-A23C-FDD7-37BF9D40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D5326B-AED3-9149-73A0-4F5C2FC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9F826E-0D81-EED8-0952-31194E73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544E8-700A-443D-84A6-5DFB4EF2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3230D-463E-F79A-00D2-D8DD6F79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B9F4F1-8DF6-6B9D-0D59-AD924A82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A1440F-ED8C-2511-F2FD-CA6D0B1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DF9A8-DDA9-E989-EF1B-26AA4DDE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3CBE6-823D-DB90-546C-F37B1C61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ECD77-1E57-041A-24AA-4B2F2695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4A969D-1617-0173-CCF9-E42A9CC23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EF0FD5-29C6-E594-E410-D4811814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5BBF60-8F5E-ABDA-5E5F-BA999493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4AA440-1041-EF0D-9AFF-9A6C3A4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45E6B-980E-3677-2B39-A4DF466A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4D5AEB-BD55-3001-15D5-2BE4D5F7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2B03F-8460-288C-9C75-7351D154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BF7AA-3FAC-CF89-25A7-B0511EBAC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C4B0-17CB-4951-BBA3-7ECC907E0CBB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D4163-A829-F23A-AEA9-4F069821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575E1-B399-6A04-DD24-0E336D2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82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DCFFC-276A-5FB8-810C-AE62BCF3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846137"/>
            <a:ext cx="8934450" cy="3373437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Copperplate Gothic Light" panose="020E0507020206020404" pitchFamily="34" charset="0"/>
              </a:rPr>
              <a:t>Gráficos sobre o Câncer de mama</a:t>
            </a:r>
          </a:p>
        </p:txBody>
      </p:sp>
    </p:spTree>
    <p:extLst>
      <p:ext uri="{BB962C8B-B14F-4D97-AF65-F5344CB8AC3E}">
        <p14:creationId xmlns:p14="http://schemas.microsoft.com/office/powerpoint/2010/main" val="7813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C52C7B-5B7D-DA63-839D-21466872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460"/>
            <a:ext cx="12106966" cy="5842016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DEFC2DB-19A6-D3CC-AC78-7FAD8DE6EEAF}"/>
              </a:ext>
            </a:extLst>
          </p:cNvPr>
          <p:cNvSpPr txBox="1"/>
          <p:nvPr/>
        </p:nvSpPr>
        <p:spPr>
          <a:xfrm>
            <a:off x="2853083" y="171524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FF0000"/>
                </a:solidFill>
                <a:latin typeface="Ariana"/>
              </a:rPr>
              <a:t>Risco</a:t>
            </a:r>
            <a:r>
              <a:rPr lang="pt-BR" sz="5400" b="1" dirty="0">
                <a:latin typeface="Ariana"/>
              </a:rPr>
              <a:t> X </a:t>
            </a:r>
            <a:r>
              <a:rPr lang="pt-BR" sz="5400" b="1" dirty="0">
                <a:solidFill>
                  <a:schemeClr val="accent1"/>
                </a:solidFill>
                <a:latin typeface="Ariana"/>
              </a:rPr>
              <a:t>Relevância</a:t>
            </a:r>
            <a:r>
              <a:rPr lang="pt-BR" sz="5400" b="1" dirty="0">
                <a:latin typeface="Ari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9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BE812F-12D2-A3F5-AE8A-65813CA6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927"/>
            <a:ext cx="8440406" cy="596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35C9B7-3648-B264-3D83-EEBBB9CB2A89}"/>
              </a:ext>
            </a:extLst>
          </p:cNvPr>
          <p:cNvSpPr txBox="1"/>
          <p:nvPr/>
        </p:nvSpPr>
        <p:spPr>
          <a:xfrm>
            <a:off x="8440406" y="895927"/>
            <a:ext cx="377930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 Representa o ID da pessoa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Sexo masculino ou feminino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3- Identifica se o câncer é maligno ou benigno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4- Envolve o diâmetro ou tamanho do câncer 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5- Situação dos tecidos mamários 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6- Mostra a região em que o câncer ocupa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7- avalia a extensão do câncer, se a lesões 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 Equipamentos que serão utilizados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9- avalia o grau do câncer</a:t>
            </a:r>
            <a:endParaRPr lang="pt-BR" sz="2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10- analisa as amostras</a:t>
            </a:r>
            <a:endParaRPr lang="pt-BR" sz="2100" b="0" dirty="0">
              <a:effectLst/>
            </a:endParaRPr>
          </a:p>
          <a:p>
            <a:br>
              <a:rPr lang="pt-BR" sz="2100" dirty="0"/>
            </a:br>
            <a:endParaRPr lang="pt-BR" sz="2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301CF7-4E42-7707-B93B-E45BF954A727}"/>
              </a:ext>
            </a:extLst>
          </p:cNvPr>
          <p:cNvSpPr txBox="1"/>
          <p:nvPr/>
        </p:nvSpPr>
        <p:spPr>
          <a:xfrm>
            <a:off x="134471" y="134494"/>
            <a:ext cx="941185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40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Relevância </a:t>
            </a:r>
            <a:r>
              <a:rPr lang="pt-BR" sz="4000" b="1" dirty="0">
                <a:latin typeface="Arial" panose="020B0604020202020204" pitchFamily="34" charset="0"/>
              </a:rPr>
              <a:t>x</a:t>
            </a:r>
            <a:r>
              <a:rPr lang="pt-BR" sz="40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4000" dirty="0"/>
              <a:t> </a:t>
            </a:r>
            <a:r>
              <a:rPr lang="pt-BR" sz="4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Risco </a:t>
            </a:r>
            <a:r>
              <a:rPr lang="pt-BR" sz="4000" b="1" dirty="0">
                <a:latin typeface="Arial" panose="020B0604020202020204" pitchFamily="34" charset="0"/>
              </a:rPr>
              <a:t>x</a:t>
            </a:r>
            <a:r>
              <a:rPr lang="pt-BR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4000" b="1" i="0" u="none" strike="noStrike" dirty="0">
                <a:solidFill>
                  <a:srgbClr val="FBBE0A"/>
                </a:solidFill>
                <a:effectLst/>
                <a:latin typeface="Arial" panose="020B0604020202020204" pitchFamily="34" charset="0"/>
              </a:rPr>
              <a:t>Valor</a:t>
            </a:r>
            <a:endParaRPr lang="pt-BR" sz="40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3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90A330-AEA6-5086-631A-6A274235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255"/>
            <a:ext cx="12192000" cy="62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7DFA56E-9C88-3DFC-B099-833667B4B2F0}"/>
              </a:ext>
            </a:extLst>
          </p:cNvPr>
          <p:cNvSpPr txBox="1"/>
          <p:nvPr/>
        </p:nvSpPr>
        <p:spPr>
          <a:xfrm>
            <a:off x="3783376" y="-308086"/>
            <a:ext cx="774930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 </a:t>
            </a:r>
            <a:r>
              <a:rPr lang="pt-BR" sz="4000" b="1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Homens</a:t>
            </a:r>
            <a:r>
              <a:rPr lang="pt-BR" b="0" dirty="0">
                <a:effectLst/>
              </a:rPr>
              <a:t> 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4000" b="1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Mulheres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02575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10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5923259-0967-9E9F-8FAD-1B0B8365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7328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198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0F21031-614E-BAC1-9747-81272E132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4127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5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F45E05D-63CF-DA7E-3BBB-ADC96FC77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2217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844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656534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246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Ariana</vt:lpstr>
      <vt:lpstr>Calibri</vt:lpstr>
      <vt:lpstr>Calibri Light</vt:lpstr>
      <vt:lpstr>Copperplate Gothic Light</vt:lpstr>
      <vt:lpstr>Tema do Office</vt:lpstr>
      <vt:lpstr>Gráficos sobre o Câncer de mama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sobre o Câncer de mama</dc:title>
  <dc:creator>danilo tolini</dc:creator>
  <cp:lastModifiedBy>danilo tolini</cp:lastModifiedBy>
  <cp:revision>4</cp:revision>
  <dcterms:created xsi:type="dcterms:W3CDTF">2023-11-15T02:08:47Z</dcterms:created>
  <dcterms:modified xsi:type="dcterms:W3CDTF">2023-11-18T18:24:18Z</dcterms:modified>
</cp:coreProperties>
</file>