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80" r:id="rId6"/>
    <p:sldId id="281" r:id="rId7"/>
    <p:sldId id="263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4" r:id="rId28"/>
    <p:sldId id="278" r:id="rId29"/>
    <p:sldId id="273" r:id="rId30"/>
    <p:sldId id="279" r:id="rId31"/>
    <p:sldId id="27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2D050"/>
    <a:srgbClr val="ED7D31"/>
    <a:srgbClr val="17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357" autoAdjust="0"/>
  </p:normalViewPr>
  <p:slideViewPr>
    <p:cSldViewPr snapToGrid="0">
      <p:cViewPr varScale="1">
        <p:scale>
          <a:sx n="70" d="100"/>
          <a:sy n="7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ur\AppData\Local\Microsoft\Windows\INetCache\IE\05IX6DMD\oh_meu_deus_2%5b1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4541062801932812E-3"/>
                  <c:y val="-5.54542074184997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FE-46D2-86E0-EA126B0F443D}"/>
                </c:ext>
              </c:extLst>
            </c:dLbl>
            <c:dLbl>
              <c:idx val="1"/>
              <c:layout>
                <c:manualLayout>
                  <c:x val="-4.830917874396135E-3"/>
                  <c:y val="-0.417365876886603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FE-46D2-86E0-EA126B0F44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Sheet5!$A$1:$A$2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Sheet5!$B$1:$B$2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FE-46D2-86E0-EA126B0F44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57209823"/>
        <c:axId val="1360715647"/>
      </c:barChart>
      <c:catAx>
        <c:axId val="13572098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0715647"/>
        <c:crosses val="autoZero"/>
        <c:auto val="1"/>
        <c:lblAlgn val="ctr"/>
        <c:lblOffset val="100"/>
        <c:noMultiLvlLbl val="0"/>
      </c:catAx>
      <c:valAx>
        <c:axId val="136071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720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4400" dirty="0"/>
              <a:t>TIPOS DE CÂNCER </a:t>
            </a:r>
          </a:p>
        </c:rich>
      </c:tx>
      <c:layout>
        <c:manualLayout>
          <c:xMode val="edge"/>
          <c:yMode val="edge"/>
          <c:x val="0.304961204068241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1521243438320218E-2"/>
          <c:y val="1.0129836572215794E-2"/>
          <c:w val="0.93087482842896652"/>
          <c:h val="0.70538809637432376"/>
        </c:manualLayout>
      </c:layout>
      <c:bar3DChart>
        <c:barDir val="col"/>
        <c:grouping val="percent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585053424"/>
        <c:axId val="1585055344"/>
        <c:axId val="0"/>
      </c:bar3DChart>
      <c:catAx>
        <c:axId val="1585053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5344"/>
        <c:crosses val="autoZero"/>
        <c:auto val="1"/>
        <c:lblAlgn val="ctr"/>
        <c:lblOffset val="100"/>
        <c:noMultiLvlLbl val="0"/>
      </c:catAx>
      <c:valAx>
        <c:axId val="158505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8505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4400" dirty="0"/>
              <a:t>Tipos</a:t>
            </a:r>
            <a:r>
              <a:rPr lang="pt-BR" sz="4400" baseline="0" dirty="0"/>
              <a:t> de câncer </a:t>
            </a:r>
            <a:endParaRPr lang="pt-BR" sz="4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3055528215223102E-2"/>
          <c:y val="2.0179261858431038E-2"/>
          <c:w val="0.8145927384076990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Planilha1!$D$2:$D$7</c:f>
              <c:numCache>
                <c:formatCode>0%</c:formatCode>
                <c:ptCount val="6"/>
                <c:pt idx="0">
                  <c:v>0.15</c:v>
                </c:pt>
                <c:pt idx="1">
                  <c:v>0.6</c:v>
                </c:pt>
                <c:pt idx="2">
                  <c:v>0.04</c:v>
                </c:pt>
                <c:pt idx="3">
                  <c:v>0.1</c:v>
                </c:pt>
                <c:pt idx="4">
                  <c:v>0.1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9-492C-AFDB-21A90236DD3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Planilha1!$E$2:$E$7</c:f>
              <c:numCache>
                <c:formatCode>0%</c:formatCode>
                <c:ptCount val="6"/>
                <c:pt idx="0">
                  <c:v>0.98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9-492C-AFDB-21A90236DD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9872447"/>
        <c:axId val="279870783"/>
      </c:barChart>
      <c:catAx>
        <c:axId val="279872447"/>
        <c:scaling>
          <c:orientation val="minMax"/>
        </c:scaling>
        <c:delete val="1"/>
        <c:axPos val="b"/>
        <c:majorTickMark val="none"/>
        <c:minorTickMark val="none"/>
        <c:tickLblPos val="nextTo"/>
        <c:crossAx val="279870783"/>
        <c:crosses val="autoZero"/>
        <c:auto val="1"/>
        <c:lblAlgn val="ctr"/>
        <c:lblOffset val="100"/>
        <c:noMultiLvlLbl val="0"/>
      </c:catAx>
      <c:valAx>
        <c:axId val="27987078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7987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alpha val="96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C89-4192-98DB-4165DB25871C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923757032515095E-4"/>
                  <c:y val="-5.3413086451957581E-2"/>
                </c:manualLayout>
              </c:layout>
              <c:tx>
                <c:rich>
                  <a:bodyPr/>
                  <a:lstStyle/>
                  <a:p>
                    <a:fld id="{3C4A17DB-1CCF-4469-8FBB-C4BFC061F5F6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89-4192-98DB-4165DB25871C}"/>
                </c:ext>
              </c:extLst>
            </c:dLbl>
            <c:dLbl>
              <c:idx val="1"/>
              <c:layout>
                <c:manualLayout>
                  <c:x val="-2.1985406883233138E-3"/>
                  <c:y val="-0.18166414622997898"/>
                </c:manualLayout>
              </c:layout>
              <c:tx>
                <c:rich>
                  <a:bodyPr/>
                  <a:lstStyle/>
                  <a:p>
                    <a:fld id="{E877AB2E-448F-4109-ABAC-6D130D5F5D97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C89-4192-98DB-4165DB25871C}"/>
                </c:ext>
              </c:extLst>
            </c:dLbl>
            <c:dLbl>
              <c:idx val="2"/>
              <c:layout>
                <c:manualLayout>
                  <c:x val="0"/>
                  <c:y val="-7.3040179325055743E-2"/>
                </c:manualLayout>
              </c:layout>
              <c:tx>
                <c:rich>
                  <a:bodyPr/>
                  <a:lstStyle/>
                  <a:p>
                    <a:fld id="{39206928-683F-4287-959D-A9EB617F1929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89-4192-98DB-4165DB25871C}"/>
                </c:ext>
              </c:extLst>
            </c:dLbl>
            <c:dLbl>
              <c:idx val="3"/>
              <c:layout>
                <c:manualLayout>
                  <c:x val="1.0992703441616368E-3"/>
                  <c:y val="-0.45631184323236312"/>
                </c:manualLayout>
              </c:layout>
              <c:tx>
                <c:rich>
                  <a:bodyPr/>
                  <a:lstStyle/>
                  <a:p>
                    <a:fld id="{1A4FFCB3-0EDE-484A-AD69-3FE06D9EB53D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C89-4192-98DB-4165DB25871C}"/>
                </c:ext>
              </c:extLst>
            </c:dLbl>
            <c:dLbl>
              <c:idx val="4"/>
              <c:layout>
                <c:manualLayout>
                  <c:x val="-1.0992703441617979E-3"/>
                  <c:y val="-0.15775211514968496"/>
                </c:manualLayout>
              </c:layout>
              <c:tx>
                <c:rich>
                  <a:bodyPr/>
                  <a:lstStyle/>
                  <a:p>
                    <a:fld id="{F3736F14-44A6-4F19-94AE-ADC4A60938E2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C89-4192-98DB-4165DB258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Sheet2!$C$1:$C$5</c:f>
              <c:numCache>
                <c:formatCode>#,##0</c:formatCode>
                <c:ptCount val="5"/>
                <c:pt idx="0">
                  <c:v>1970</c:v>
                </c:pt>
                <c:pt idx="1">
                  <c:v>13190</c:v>
                </c:pt>
                <c:pt idx="2">
                  <c:v>3760</c:v>
                </c:pt>
                <c:pt idx="3">
                  <c:v>36740</c:v>
                </c:pt>
                <c:pt idx="4">
                  <c:v>10890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89-4192-98DB-4165DB25871C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Norte</c:v>
                </c:pt>
                <c:pt idx="1">
                  <c:v>Nordeste</c:v>
                </c:pt>
                <c:pt idx="2">
                  <c:v>Centro-Oeste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Sheet2!$D$1:$D$5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7-BC89-4192-98DB-4165DB2587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57211743"/>
        <c:axId val="1361227919"/>
      </c:barChart>
      <c:catAx>
        <c:axId val="135721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1227919"/>
        <c:crosses val="autoZero"/>
        <c:auto val="1"/>
        <c:lblAlgn val="ctr"/>
        <c:lblOffset val="100"/>
        <c:noMultiLvlLbl val="0"/>
      </c:catAx>
      <c:valAx>
        <c:axId val="13612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721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4667237062707768E-2"/>
                  <c:y val="-2.606194149058888E-2"/>
                </c:manualLayout>
              </c:layout>
              <c:tx>
                <c:rich>
                  <a:bodyPr/>
                  <a:lstStyle/>
                  <a:p>
                    <a:fld id="{BDA43EED-42AC-468F-87A9-D50D251F0E77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E18-4C22-BC90-C0E96001E5DB}"/>
                </c:ext>
              </c:extLst>
            </c:dLbl>
            <c:dLbl>
              <c:idx val="1"/>
              <c:layout>
                <c:manualLayout>
                  <c:x val="-4.9198531717813805E-2"/>
                  <c:y val="3.2073207441592005E-2"/>
                </c:manualLayout>
              </c:layout>
              <c:tx>
                <c:rich>
                  <a:bodyPr/>
                  <a:lstStyle/>
                  <a:p>
                    <a:fld id="{03428CFC-EA63-4207-959E-B339716E17D6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E18-4C22-BC90-C0E96001E5DB}"/>
                </c:ext>
              </c:extLst>
            </c:dLbl>
            <c:dLbl>
              <c:idx val="2"/>
              <c:layout>
                <c:manualLayout>
                  <c:x val="-4.6932884390260866E-2"/>
                  <c:y val="-2.8387347447876118E-2"/>
                </c:manualLayout>
              </c:layout>
              <c:tx>
                <c:rich>
                  <a:bodyPr/>
                  <a:lstStyle/>
                  <a:p>
                    <a:fld id="{A9A4F056-67DB-4665-B27A-B2EEDE72435B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E18-4C22-BC90-C0E96001E5DB}"/>
                </c:ext>
              </c:extLst>
            </c:dLbl>
            <c:dLbl>
              <c:idx val="3"/>
              <c:layout>
                <c:manualLayout>
                  <c:x val="-4.9198531717813888E-2"/>
                  <c:y val="-3.0712753405163374E-2"/>
                </c:manualLayout>
              </c:layout>
              <c:tx>
                <c:rich>
                  <a:bodyPr/>
                  <a:lstStyle/>
                  <a:p>
                    <a:fld id="{BA12323C-6D91-4F51-86C6-DB9A6949DE81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E18-4C22-BC90-C0E96001E5DB}"/>
                </c:ext>
              </c:extLst>
            </c:dLbl>
            <c:dLbl>
              <c:idx val="4"/>
              <c:layout>
                <c:manualLayout>
                  <c:x val="-4.6932884390260866E-2"/>
                  <c:y val="2.5096989569730319E-2"/>
                </c:manualLayout>
              </c:layout>
              <c:tx>
                <c:rich>
                  <a:bodyPr/>
                  <a:lstStyle/>
                  <a:p>
                    <a:fld id="{D589A145-1534-4E70-B152-DF3E33FCE3E3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E18-4C22-BC90-C0E96001E5DB}"/>
                </c:ext>
              </c:extLst>
            </c:dLbl>
            <c:dLbl>
              <c:idx val="5"/>
              <c:layout>
                <c:manualLayout>
                  <c:x val="-4.6932884390260783E-2"/>
                  <c:y val="-2.606194149058888E-2"/>
                </c:manualLayout>
              </c:layout>
              <c:tx>
                <c:rich>
                  <a:bodyPr/>
                  <a:lstStyle/>
                  <a:p>
                    <a:fld id="{A6FDAF62-6180-4D22-9504-5798C1EB8CD4}" type="VALUE">
                      <a:rPr lang="en-US" sz="2000"/>
                      <a:pPr/>
                      <a:t>[VALOR]</a:t>
                    </a:fld>
                    <a:endParaRPr lang="pt-B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E18-4C22-BC90-C0E96001E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Sheet4!$A$1:$A$6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Sheet4!$B$1:$B$6</c:f>
              <c:numCache>
                <c:formatCode>#,##0</c:formatCode>
                <c:ptCount val="6"/>
                <c:pt idx="0">
                  <c:v>416986</c:v>
                </c:pt>
                <c:pt idx="1">
                  <c:v>381750</c:v>
                </c:pt>
                <c:pt idx="2">
                  <c:v>373189</c:v>
                </c:pt>
                <c:pt idx="3">
                  <c:v>373483</c:v>
                </c:pt>
                <c:pt idx="4">
                  <c:v>293700</c:v>
                </c:pt>
                <c:pt idx="5">
                  <c:v>351509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18-4C22-BC90-C0E96001E5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4010959"/>
        <c:axId val="1361229903"/>
      </c:lineChart>
      <c:catAx>
        <c:axId val="121401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1229903"/>
        <c:crosses val="autoZero"/>
        <c:auto val="1"/>
        <c:lblAlgn val="ctr"/>
        <c:lblOffset val="100"/>
        <c:noMultiLvlLbl val="0"/>
      </c:catAx>
      <c:valAx>
        <c:axId val="136122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1401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2772184331275026E-2"/>
                </c:manualLayout>
              </c:layout>
              <c:tx>
                <c:rich>
                  <a:bodyPr/>
                  <a:lstStyle/>
                  <a:p>
                    <a:fld id="{24E265EB-6164-4D47-8068-7C6606500343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58E-438D-AB17-FFC683D972DC}"/>
                </c:ext>
              </c:extLst>
            </c:dLbl>
            <c:dLbl>
              <c:idx val="1"/>
              <c:layout>
                <c:manualLayout>
                  <c:x val="-2.2656471254602511E-3"/>
                  <c:y val="-0.11070447709271183"/>
                </c:manualLayout>
              </c:layout>
              <c:tx>
                <c:rich>
                  <a:bodyPr/>
                  <a:lstStyle/>
                  <a:p>
                    <a:fld id="{00A50AD7-AD32-49BB-BC83-48F66F385010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58E-438D-AB17-FFC683D972DC}"/>
                </c:ext>
              </c:extLst>
            </c:dLbl>
            <c:dLbl>
              <c:idx val="2"/>
              <c:layout>
                <c:manualLayout>
                  <c:x val="-2.2656471254602095E-3"/>
                  <c:y val="-0.33966146380718409"/>
                </c:manualLayout>
              </c:layout>
              <c:tx>
                <c:rich>
                  <a:bodyPr/>
                  <a:lstStyle/>
                  <a:p>
                    <a:fld id="{F4955782-3C7C-41E2-A1C8-46E511C92988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58E-438D-AB17-FFC683D972DC}"/>
                </c:ext>
              </c:extLst>
            </c:dLbl>
            <c:dLbl>
              <c:idx val="3"/>
              <c:layout>
                <c:manualLayout>
                  <c:x val="2.2656471254602095E-3"/>
                  <c:y val="-0.41010976741163702"/>
                </c:manualLayout>
              </c:layout>
              <c:tx>
                <c:rich>
                  <a:bodyPr/>
                  <a:lstStyle/>
                  <a:p>
                    <a:fld id="{0955C03C-61F8-4AA9-BF34-CFA4F7CE5E69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8E-438D-AB17-FFC683D972DC}"/>
                </c:ext>
              </c:extLst>
            </c:dLbl>
            <c:dLbl>
              <c:idx val="4"/>
              <c:layout>
                <c:manualLayout>
                  <c:x val="-8.3072768269833094E-17"/>
                  <c:y val="-0.33714545296416787"/>
                </c:manualLayout>
              </c:layout>
              <c:tx>
                <c:rich>
                  <a:bodyPr/>
                  <a:lstStyle/>
                  <a:p>
                    <a:fld id="{9A72A937-EDFC-4F81-A00F-918B1D10F746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58E-438D-AB17-FFC683D972DC}"/>
                </c:ext>
              </c:extLst>
            </c:dLbl>
            <c:dLbl>
              <c:idx val="5"/>
              <c:layout>
                <c:manualLayout>
                  <c:x val="-1.1328235627301047E-3"/>
                  <c:y val="-0.19876485659827806"/>
                </c:manualLayout>
              </c:layout>
              <c:tx>
                <c:rich>
                  <a:bodyPr/>
                  <a:lstStyle/>
                  <a:p>
                    <a:fld id="{85EBB394-758E-42D1-BA23-51CEEA128ACA}" type="VALUE">
                      <a:rPr lang="en-US" sz="2400"/>
                      <a:pPr/>
                      <a:t>[VALOR]</a:t>
                    </a:fld>
                    <a:endParaRPr lang="pt-BR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58E-438D-AB17-FFC683D97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Sheet3!$A$1:$A$6</c:f>
              <c:strCache>
                <c:ptCount val="6"/>
                <c:pt idx="0">
                  <c:v>&lt;30</c:v>
                </c:pt>
                <c:pt idx="1">
                  <c:v>30 a 39</c:v>
                </c:pt>
                <c:pt idx="2">
                  <c:v>40 a 49</c:v>
                </c:pt>
                <c:pt idx="3">
                  <c:v>50 a 59</c:v>
                </c:pt>
                <c:pt idx="4">
                  <c:v>60 a 69</c:v>
                </c:pt>
                <c:pt idx="5">
                  <c:v>&gt;70</c:v>
                </c:pt>
              </c:strCache>
            </c:strRef>
          </c:cat>
          <c:val>
            <c:numRef>
              <c:f>Sheet3!$B$1:$B$6</c:f>
              <c:numCache>
                <c:formatCode>#,##0</c:formatCode>
                <c:ptCount val="6"/>
                <c:pt idx="0">
                  <c:v>5105</c:v>
                </c:pt>
                <c:pt idx="1">
                  <c:v>22224</c:v>
                </c:pt>
                <c:pt idx="2">
                  <c:v>85934</c:v>
                </c:pt>
                <c:pt idx="3">
                  <c:v>104882</c:v>
                </c:pt>
                <c:pt idx="4">
                  <c:v>86016</c:v>
                </c:pt>
                <c:pt idx="5">
                  <c:v>47348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E-438D-AB17-FFC683D972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63327807"/>
        <c:axId val="1503763487"/>
      </c:barChart>
      <c:catAx>
        <c:axId val="13633278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3763487"/>
        <c:crosses val="autoZero"/>
        <c:auto val="1"/>
        <c:lblAlgn val="ctr"/>
        <c:lblOffset val="100"/>
        <c:noMultiLvlLbl val="0"/>
      </c:catAx>
      <c:valAx>
        <c:axId val="150376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3327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07923228346456"/>
          <c:y val="0.10648614756488772"/>
          <c:w val="0.88950410104986877"/>
          <c:h val="0.81189647127442399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85049104"/>
        <c:axId val="1585049584"/>
      </c:barChart>
      <c:catAx>
        <c:axId val="15850491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85049584"/>
        <c:crosses val="autoZero"/>
        <c:auto val="1"/>
        <c:lblAlgn val="ctr"/>
        <c:lblOffset val="100"/>
        <c:noMultiLvlLbl val="0"/>
      </c:catAx>
      <c:valAx>
        <c:axId val="15850495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8504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Planilha2!$D$3:$E$3</c:f>
              <c:numCache>
                <c:formatCode>0.00%</c:formatCode>
                <c:ptCount val="2"/>
                <c:pt idx="0">
                  <c:v>0.55400000000000005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F-4228-9F10-11DFED6724DF}"/>
            </c:ext>
          </c:extLst>
        </c:ser>
        <c:ser>
          <c:idx val="1"/>
          <c:order val="1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F-4228-9F10-11DFED6724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Planilha2!$D$4:$E$4</c:f>
              <c:numCache>
                <c:formatCode>0.00%</c:formatCode>
                <c:ptCount val="2"/>
                <c:pt idx="0">
                  <c:v>0.44600000000000001</c:v>
                </c:pt>
                <c:pt idx="1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0F-4228-9F10-11DFED6724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6768239"/>
        <c:axId val="296757839"/>
      </c:barChart>
      <c:catAx>
        <c:axId val="296768239"/>
        <c:scaling>
          <c:orientation val="minMax"/>
        </c:scaling>
        <c:delete val="1"/>
        <c:axPos val="b"/>
        <c:majorTickMark val="none"/>
        <c:minorTickMark val="none"/>
        <c:tickLblPos val="nextTo"/>
        <c:crossAx val="296757839"/>
        <c:crosses val="autoZero"/>
        <c:auto val="1"/>
        <c:lblAlgn val="ctr"/>
        <c:lblOffset val="100"/>
        <c:noMultiLvlLbl val="0"/>
      </c:catAx>
      <c:valAx>
        <c:axId val="29675783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9676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0.4125</cdr:x>
      <cdr:y>0.91954</cdr:y>
    </cdr:from>
    <cdr:to>
      <cdr:x>0.58068</cdr:x>
      <cdr:y>1</cdr:y>
    </cdr:to>
    <cdr:sp macro="" textlink="">
      <cdr:nvSpPr>
        <cdr:cNvPr id="2" name="CaixaDeTexto 1"/>
        <cdr:cNvSpPr txBox="1"/>
      </cdr:nvSpPr>
      <cdr:spPr>
        <a:xfrm xmlns:a="http://schemas.openxmlformats.org/drawingml/2006/main">
          <a:off x="5029199" y="6483927"/>
          <a:ext cx="2050473" cy="5673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0.24886</cdr:x>
      <cdr:y>0.91571</cdr:y>
    </cdr:from>
    <cdr:to>
      <cdr:x>0.45795</cdr:x>
      <cdr:y>0.97259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3034145" y="6456934"/>
          <a:ext cx="2549237" cy="401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/>
            <a:t>Taxa de ocorrência </a:t>
          </a:r>
        </a:p>
      </cdr:txBody>
    </cdr:sp>
  </cdr:relSizeAnchor>
  <cdr:relSizeAnchor xmlns:cdr="http://schemas.openxmlformats.org/drawingml/2006/chartDrawing">
    <cdr:from>
      <cdr:x>0.23182</cdr:x>
      <cdr:y>0.93133</cdr:y>
    </cdr:from>
    <cdr:to>
      <cdr:x>0.24886</cdr:x>
      <cdr:y>0.95884</cdr:y>
    </cdr:to>
    <cdr:sp macro="" textlink="">
      <cdr:nvSpPr>
        <cdr:cNvPr id="4" name="Retângulo 3"/>
        <cdr:cNvSpPr/>
      </cdr:nvSpPr>
      <cdr:spPr>
        <a:xfrm xmlns:a="http://schemas.openxmlformats.org/drawingml/2006/main">
          <a:off x="2826328" y="6567056"/>
          <a:ext cx="207818" cy="193963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0.52689</cdr:x>
      <cdr:y>0.92871</cdr:y>
    </cdr:from>
    <cdr:to>
      <cdr:x>0.54394</cdr:x>
      <cdr:y>0.95622</cdr:y>
    </cdr:to>
    <cdr:sp macro="" textlink="">
      <cdr:nvSpPr>
        <cdr:cNvPr id="5" name="Retângulo 4"/>
        <cdr:cNvSpPr/>
      </cdr:nvSpPr>
      <cdr:spPr>
        <a:xfrm xmlns:a="http://schemas.openxmlformats.org/drawingml/2006/main">
          <a:off x="6423891" y="6548583"/>
          <a:ext cx="207818" cy="193963"/>
        </a:xfrm>
        <a:prstGeom xmlns:a="http://schemas.openxmlformats.org/drawingml/2006/main" prst="rect">
          <a:avLst/>
        </a:prstGeom>
        <a:solidFill xmlns:a="http://schemas.openxmlformats.org/drawingml/2006/main">
          <a:srgbClr val="ED7D3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0.54102</cdr:x>
      <cdr:y>0.91286</cdr:y>
    </cdr:from>
    <cdr:to>
      <cdr:x>0.73079</cdr:x>
      <cdr:y>0.96198</cdr:y>
    </cdr:to>
    <cdr:sp macro="" textlink="">
      <cdr:nvSpPr>
        <cdr:cNvPr id="7" name="CaixaDeTexto 6"/>
        <cdr:cNvSpPr txBox="1"/>
      </cdr:nvSpPr>
      <cdr:spPr>
        <a:xfrm xmlns:a="http://schemas.openxmlformats.org/drawingml/2006/main">
          <a:off x="6596063" y="6436816"/>
          <a:ext cx="2313675" cy="3463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2400" dirty="0"/>
            <a:t>Chance de cura</a:t>
          </a:r>
        </a:p>
      </cdr:txBody>
    </cdr:sp>
  </cdr:relSizeAnchor>
  <cdr:relSizeAnchor xmlns:cdr="http://schemas.openxmlformats.org/drawingml/2006/chartDrawing">
    <cdr:from>
      <cdr:x>0.11136</cdr:x>
      <cdr:y>0.82916</cdr:y>
    </cdr:from>
    <cdr:to>
      <cdr:x>0.21818</cdr:x>
      <cdr:y>0.88418</cdr:y>
    </cdr:to>
    <cdr:sp macro="" textlink="">
      <cdr:nvSpPr>
        <cdr:cNvPr id="8" name="CaixaDeTexto 7"/>
        <cdr:cNvSpPr txBox="1"/>
      </cdr:nvSpPr>
      <cdr:spPr>
        <a:xfrm xmlns:a="http://schemas.openxmlformats.org/drawingml/2006/main">
          <a:off x="1357745" y="5846618"/>
          <a:ext cx="1302328" cy="3879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 dirty="0"/>
        </a:p>
      </cdr:txBody>
    </cdr:sp>
  </cdr:relSizeAnchor>
  <cdr:relSizeAnchor xmlns:cdr="http://schemas.openxmlformats.org/drawingml/2006/chartDrawing">
    <cdr:from>
      <cdr:x>0.11719</cdr:x>
      <cdr:y>0.8038</cdr:y>
    </cdr:from>
    <cdr:to>
      <cdr:x>0.19219</cdr:x>
      <cdr:y>0.97259</cdr:y>
    </cdr:to>
    <cdr:sp macro="" textlink="">
      <cdr:nvSpPr>
        <cdr:cNvPr id="9" name="CaixaDeTexto 8"/>
        <cdr:cNvSpPr txBox="1"/>
      </cdr:nvSpPr>
      <cdr:spPr>
        <a:xfrm xmlns:a="http://schemas.openxmlformats.org/drawingml/2006/main">
          <a:off x="1428750" y="5667778"/>
          <a:ext cx="914400" cy="11902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dirty="0"/>
            <a:t>Carcinoma</a:t>
          </a:r>
        </a:p>
        <a:p xmlns:a="http://schemas.openxmlformats.org/drawingml/2006/main">
          <a:r>
            <a:rPr lang="pt-BR" sz="1800" dirty="0" err="1"/>
            <a:t>ductal</a:t>
          </a:r>
          <a:r>
            <a:rPr lang="pt-BR" sz="1800" dirty="0"/>
            <a:t> </a:t>
          </a:r>
        </a:p>
        <a:p xmlns:a="http://schemas.openxmlformats.org/drawingml/2006/main">
          <a:r>
            <a:rPr lang="pt-BR" sz="1800" dirty="0"/>
            <a:t>in situ</a:t>
          </a:r>
        </a:p>
      </cdr:txBody>
    </cdr:sp>
  </cdr:relSizeAnchor>
  <cdr:relSizeAnchor xmlns:cdr="http://schemas.openxmlformats.org/drawingml/2006/chartDrawing">
    <cdr:from>
      <cdr:x>0.27253</cdr:x>
      <cdr:y>0.79338</cdr:y>
    </cdr:from>
    <cdr:to>
      <cdr:x>0.34753</cdr:x>
      <cdr:y>0.92306</cdr:y>
    </cdr:to>
    <cdr:sp macro="" textlink="">
      <cdr:nvSpPr>
        <cdr:cNvPr id="10" name="CaixaDeTexto 1"/>
        <cdr:cNvSpPr txBox="1"/>
      </cdr:nvSpPr>
      <cdr:spPr>
        <a:xfrm xmlns:a="http://schemas.openxmlformats.org/drawingml/2006/main">
          <a:off x="3322638" y="5594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/>
            <a:t>Carcinoma</a:t>
          </a:r>
        </a:p>
        <a:p xmlns:a="http://schemas.openxmlformats.org/drawingml/2006/main">
          <a:r>
            <a:rPr lang="pt-BR" sz="1800" dirty="0"/>
            <a:t> </a:t>
          </a:r>
          <a:r>
            <a:rPr lang="pt-BR" sz="1800" dirty="0" err="1"/>
            <a:t>ductal</a:t>
          </a:r>
          <a:endParaRPr lang="pt-BR" sz="1800" dirty="0"/>
        </a:p>
        <a:p xmlns:a="http://schemas.openxmlformats.org/drawingml/2006/main">
          <a:r>
            <a:rPr lang="pt-BR" sz="1800" dirty="0"/>
            <a:t> Invasivo</a:t>
          </a:r>
        </a:p>
      </cdr:txBody>
    </cdr:sp>
  </cdr:relSizeAnchor>
  <cdr:relSizeAnchor xmlns:cdr="http://schemas.openxmlformats.org/drawingml/2006/chartDrawing">
    <cdr:from>
      <cdr:x>0.67344</cdr:x>
      <cdr:y>0.79428</cdr:y>
    </cdr:from>
    <cdr:to>
      <cdr:x>0.74844</cdr:x>
      <cdr:y>0.92396</cdr:y>
    </cdr:to>
    <cdr:sp macro="" textlink="">
      <cdr:nvSpPr>
        <cdr:cNvPr id="11" name="CaixaDeTexto 1"/>
        <cdr:cNvSpPr txBox="1"/>
      </cdr:nvSpPr>
      <cdr:spPr>
        <a:xfrm xmlns:a="http://schemas.openxmlformats.org/drawingml/2006/main">
          <a:off x="8210551" y="56007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pt-BR" sz="1800" dirty="0"/>
            <a:t>Câncer </a:t>
          </a:r>
        </a:p>
        <a:p xmlns:a="http://schemas.openxmlformats.org/drawingml/2006/main">
          <a:r>
            <a:rPr lang="pt-BR" sz="1800" dirty="0"/>
            <a:t>De Mama </a:t>
          </a:r>
        </a:p>
        <a:p xmlns:a="http://schemas.openxmlformats.org/drawingml/2006/main">
          <a:r>
            <a:rPr lang="pt-BR" sz="1800" dirty="0"/>
            <a:t>Triplo negativo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A25BC-34CD-4518-8F73-EFB254BBEC3D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DBCE6-DD5C-4D77-8F22-A6E371AB1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BCE6-DD5C-4D77-8F22-A6E371AB16F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83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DBCE6-DD5C-4D77-8F22-A6E371AB16F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2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E9B9-7A75-C5F2-73E8-947A453CE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464EE-65F3-5409-5297-55DBB53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3F4DE-309E-E8CE-265C-71148B9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3BF7BD-A6D3-4C55-A60A-C8280EE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73C4A-7686-B51B-9634-25CE6FF5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4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3138-CE41-C350-6877-866AE7F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059876-4F45-F0C0-94CF-B7ED670A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F34D6-6677-6304-D8C2-00087B4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B993B-88BC-9B95-122A-D953A475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4FEE52-0390-617D-882E-A8EBBDA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DDD99E-DC6B-047C-5F65-E6994901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B245B9-C3BA-9730-49F5-CF66877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E8D2F-B1B3-7249-7055-6FD6854D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52E94-A71A-6489-8AD2-0BD8746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BCD61-FBEC-7A2E-9745-7478EC31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D3A3-3824-6F19-7FF4-E16AD0F8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0863B-1ECE-680A-597C-733E71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453A0-F5FD-11A3-606D-AF250CA4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E33-FF43-811A-5826-CC3CA59E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E2F4-E5CB-495A-8607-F4B16547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AA58-D9E1-F3C2-6A7F-BBA46C35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6A92B-93F7-CC5B-1F88-CAEC5893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3E31D-14ED-E9F0-BEFC-52D73C7E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A4E66-9E86-0583-4909-434CCAF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F373-5F35-4A8D-34D8-3AE05C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8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A753-6910-E1D1-8B9B-7FED4B1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6444B-F44E-9D17-7330-CCC4CFC3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98A2C-C201-EEC2-F9F8-1762F178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0F415-6493-DCED-ADB5-B399185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CA9F9-CD7D-CB70-CE62-369BD7E7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7BFD0-23A5-3D34-0D6A-9835A821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7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91EF-D149-18E8-DE4A-0BECE3CF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CE793-E52A-2295-0650-40CCC309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46A38-D3E3-94DA-6DFB-05D694F4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94A56D-3237-ABC6-8FE6-2B1A926D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D1792-5BEE-FDDC-43B9-288A2A7D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A5E040-B873-0C99-A5A8-1F6A113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FF983B-3DE0-E379-D8B2-C2DE6C7C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D6CDC-CA17-347C-E554-CBC8C761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8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9B887-C045-EB64-1637-D435570A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97A6F7-9F9E-791E-A220-8F24BCC5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CF6C7D-1004-5C1B-5117-DD3DAB9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4E009-008D-AE33-844A-3847FC3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2DC77D-B516-9DA4-E99E-AC168628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AD8400-6F72-45E9-55E9-B4BC9314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E600C-5E1E-D27A-6540-BD10798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81CE-21B3-BEBE-A98A-06D3B2BB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FC3B-BC37-26C4-F09B-A03E8408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C1C60-8206-88B0-105C-6AF1EE29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9B808-4751-8C09-99A0-3B6608D4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2837F-94DE-3D7B-E240-4EB137FD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66333-B293-1251-926B-0F1FFCE5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4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E276-DEDD-3A57-100D-89558861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3B646-1675-5683-AE5F-AB2E2DB87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FEBB3E-05A8-B08C-E033-AA4BECA6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A6A04-2D1F-9911-A280-BFD6B974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3529A-6793-C2F0-EA46-C596F4B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9984FC-A022-2C4C-578E-149ADCE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5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E8416D-4FE1-8EA9-CC74-3A2ECB23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19E5D-A16F-1BD4-76FB-817FFE36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7128A-7DA1-3724-BC31-A5F3ED441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CF66-794A-AD4B-A119-562914056E26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516F2B-206D-B02F-4937-ED49F13E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15F42-BE01-52A2-BC38-07E43D7F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FC-FF44-6349-B3DE-D48B8C6BE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ggg">
            <a:extLst>
              <a:ext uri="{FF2B5EF4-FFF2-40B4-BE49-F238E27FC236}">
                <a16:creationId xmlns:a16="http://schemas.microsoft.com/office/drawing/2014/main" id="{E77EDF08-7ECA-DA22-4464-54D87868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9091"/>
          <a:stretch/>
        </p:blipFill>
        <p:spPr>
          <a:xfrm>
            <a:off x="3637532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DF82A-7FED-1044-450F-DBF37255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40" y="-409486"/>
            <a:ext cx="7612330" cy="2216642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/>
              <a:t>Projeto A3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0CA0E-3484-3756-D6E9-C98E7B55B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3" y="1968896"/>
            <a:ext cx="7381876" cy="221664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5100" dirty="0"/>
              <a:t>IA e Dados Aplicados a </a:t>
            </a:r>
          </a:p>
          <a:p>
            <a:pPr algn="l"/>
            <a:r>
              <a:rPr lang="pt-BR" sz="5100" dirty="0"/>
              <a:t>Câncer de Mama </a:t>
            </a:r>
          </a:p>
          <a:p>
            <a:pPr algn="l"/>
            <a:endParaRPr lang="pt-BR" sz="5100" dirty="0"/>
          </a:p>
          <a:p>
            <a:pPr algn="l"/>
            <a:r>
              <a:rPr lang="pt-BR" sz="5100" b="1" dirty="0"/>
              <a:t>Grupo </a:t>
            </a:r>
            <a:r>
              <a:rPr lang="pt-BR" sz="5100" b="1" dirty="0" err="1"/>
              <a:t>Elppa</a:t>
            </a:r>
            <a:endParaRPr lang="pt-BR" sz="5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1029" y="4890655"/>
            <a:ext cx="30953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Danilo Tolini            822135849</a:t>
            </a:r>
          </a:p>
          <a:p>
            <a:r>
              <a:rPr lang="pt-BR" dirty="0"/>
              <a:t>Kluivert Kevin          823163501</a:t>
            </a:r>
          </a:p>
          <a:p>
            <a:r>
              <a:rPr lang="pt-BR" dirty="0"/>
              <a:t>Luiz Lorentz             822164517</a:t>
            </a:r>
          </a:p>
          <a:p>
            <a:r>
              <a:rPr lang="pt-BR" dirty="0"/>
              <a:t>Rômulo Mendes     822161394</a:t>
            </a:r>
          </a:p>
          <a:p>
            <a:r>
              <a:rPr lang="pt-BR" dirty="0" err="1"/>
              <a:t>Tadeo</a:t>
            </a:r>
            <a:r>
              <a:rPr lang="pt-BR" dirty="0"/>
              <a:t> Martinez      822159844</a:t>
            </a:r>
          </a:p>
        </p:txBody>
      </p:sp>
    </p:spTree>
    <p:extLst>
      <p:ext uri="{BB962C8B-B14F-4D97-AF65-F5344CB8AC3E}">
        <p14:creationId xmlns:p14="http://schemas.microsoft.com/office/powerpoint/2010/main" val="10263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FE29A53-2F8B-6848-BC09-2664C804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1" y="1461005"/>
            <a:ext cx="10386157" cy="3935990"/>
          </a:xfrm>
        </p:spPr>
      </p:pic>
    </p:spTree>
    <p:extLst>
      <p:ext uri="{BB962C8B-B14F-4D97-AF65-F5344CB8AC3E}">
        <p14:creationId xmlns:p14="http://schemas.microsoft.com/office/powerpoint/2010/main" val="191559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21AF2-D9AE-8439-D3E5-43E69BC7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REGRESSÃO LOGÍSTICA</a:t>
            </a:r>
            <a:br>
              <a:rPr lang="en-US" sz="52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b="1" i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BC9989B6-60C7-A97A-2C93-372EB936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Modelo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predição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tomados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variável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categórica</a:t>
            </a:r>
            <a:r>
              <a:rPr lang="en-US" sz="2000" b="1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0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AE333BF-4FCB-A5CF-BE1D-ECF9C40C7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35" y="457200"/>
            <a:ext cx="825973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5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0F095854-50E1-4E98-5878-8F9969CB6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90" y="643467"/>
            <a:ext cx="61378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0CAE75DE-44E4-0990-9415-2501B3D56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64" y="643467"/>
            <a:ext cx="46584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10642D7-B5ED-1595-5493-897C9FAC0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7" b="34033"/>
          <a:stretch/>
        </p:blipFill>
        <p:spPr>
          <a:xfrm>
            <a:off x="872835" y="1039091"/>
            <a:ext cx="10834256" cy="39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98A830B2-F08B-A7CB-3F0D-26DF81FF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31" y="457200"/>
            <a:ext cx="95381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3249A6-6FB4-ED1C-9A0D-36B0A076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Naive Bayes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9F994B-D0F3-A43B-8373-32E3690455F5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F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amília</a:t>
            </a:r>
            <a:r>
              <a:rPr lang="en-US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classificadores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probabilísticos</a:t>
            </a:r>
            <a:r>
              <a:rPr lang="en-US" b="0" i="0" dirty="0">
                <a:solidFill>
                  <a:schemeClr val="tx2"/>
                </a:solidFill>
                <a:effectLst/>
              </a:rPr>
              <a:t> que se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baseiam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na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aplicação</a:t>
            </a:r>
            <a:r>
              <a:rPr lang="en-US" b="0" i="0" dirty="0">
                <a:solidFill>
                  <a:schemeClr val="tx2"/>
                </a:solidFill>
                <a:effectLst/>
              </a:rPr>
              <a:t> da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inferência</a:t>
            </a:r>
            <a:r>
              <a:rPr lang="en-US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bayesiana</a:t>
            </a:r>
            <a:r>
              <a:rPr lang="en-US" b="0" i="0" dirty="0">
                <a:solidFill>
                  <a:schemeClr val="tx2"/>
                </a:solidFill>
                <a:effectLst/>
              </a:rPr>
              <a:t> com fortes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suposições</a:t>
            </a:r>
            <a:r>
              <a:rPr lang="en-US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independência</a:t>
            </a:r>
            <a:r>
              <a:rPr lang="en-US" b="0" i="0" dirty="0">
                <a:solidFill>
                  <a:schemeClr val="tx2"/>
                </a:solidFill>
                <a:effectLst/>
              </a:rPr>
              <a:t> entre as </a:t>
            </a:r>
            <a:r>
              <a:rPr lang="en-US" b="0" i="0" dirty="0" err="1">
                <a:solidFill>
                  <a:schemeClr val="tx2"/>
                </a:solidFill>
                <a:effectLst/>
              </a:rPr>
              <a:t>variáveis</a:t>
            </a:r>
            <a:r>
              <a:rPr lang="en-US" b="0" i="0" dirty="0">
                <a:solidFill>
                  <a:schemeClr val="tx2"/>
                </a:solidFill>
                <a:effectLst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5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EECCCCB-F858-D84D-13C7-331E78EAB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7" y="457200"/>
            <a:ext cx="10757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3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CC66AC6-662D-B3FA-94CE-4D30718AF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43" y="457200"/>
            <a:ext cx="88655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08AB2-2761-C651-4876-740B272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 b="1"/>
              <a:t>Variáveis que utilizamos</a:t>
            </a:r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4DFF8CBA-5F16-B034-8AFB-E23080236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9" r="2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AFA46-CACB-EAB2-6350-69C553B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/>
              <a:t>Variável Target é aquela que estamos tentando entender ou prever em um determinado contexto, que no caso seria o diagnóstico do paciente</a:t>
            </a:r>
          </a:p>
          <a:p>
            <a:endParaRPr lang="pt-BR" sz="2000"/>
          </a:p>
          <a:p>
            <a:r>
              <a:rPr lang="pt-BR" sz="2000"/>
              <a:t>Variáveis Preditoras ou (Principais) para conseguir os resultados como Perímetro, área, suavidade, simetria e raio.</a:t>
            </a:r>
          </a:p>
        </p:txBody>
      </p:sp>
    </p:spTree>
    <p:extLst>
      <p:ext uri="{BB962C8B-B14F-4D97-AF65-F5344CB8AC3E}">
        <p14:creationId xmlns:p14="http://schemas.microsoft.com/office/powerpoint/2010/main" val="100642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E5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DD4A7E8-1FE9-1FE5-67E3-5B238894D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" y="316237"/>
            <a:ext cx="11319137" cy="62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95255" y="681037"/>
            <a:ext cx="5001490" cy="51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Ocorrência maligna por Gênero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331527" y="6259559"/>
            <a:ext cx="429491" cy="300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6122BBA-6B44-EC5B-F87E-560E4AB51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10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997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3DF41F3-06B2-9098-57E4-193EAC98C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422675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02392"/>
              </p:ext>
            </p:extLst>
          </p:nvPr>
        </p:nvGraphicFramePr>
        <p:xfrm>
          <a:off x="0" y="0"/>
          <a:ext cx="12192000" cy="7051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1"/>
          <p:cNvSpPr txBox="1"/>
          <p:nvPr/>
        </p:nvSpPr>
        <p:spPr>
          <a:xfrm>
            <a:off x="4981575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0" dirty="0">
                <a:effectLst/>
                <a:latin typeface="Söhne"/>
              </a:rPr>
              <a:t>Carcinoma</a:t>
            </a:r>
          </a:p>
          <a:p>
            <a:r>
              <a:rPr lang="pt-BR" sz="1800" i="0" dirty="0">
                <a:effectLst/>
                <a:latin typeface="Söhne"/>
              </a:rPr>
              <a:t> Lobular</a:t>
            </a:r>
          </a:p>
          <a:p>
            <a:r>
              <a:rPr lang="pt-BR" sz="1800" i="0" dirty="0">
                <a:effectLst/>
                <a:latin typeface="Söhne"/>
              </a:rPr>
              <a:t> In Situ</a:t>
            </a:r>
            <a:endParaRPr lang="pt-BR" sz="1800" dirty="0"/>
          </a:p>
        </p:txBody>
      </p:sp>
      <p:sp>
        <p:nvSpPr>
          <p:cNvPr id="7" name="CaixaDeTexto 1"/>
          <p:cNvSpPr txBox="1"/>
          <p:nvPr/>
        </p:nvSpPr>
        <p:spPr>
          <a:xfrm>
            <a:off x="6596063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i="0" dirty="0">
                <a:effectLst/>
                <a:latin typeface="Söhne"/>
              </a:rPr>
              <a:t>Carcinoma</a:t>
            </a:r>
          </a:p>
          <a:p>
            <a:r>
              <a:rPr lang="pt-BR" sz="1800" i="0" dirty="0">
                <a:effectLst/>
                <a:latin typeface="Söhne"/>
              </a:rPr>
              <a:t> Lobular</a:t>
            </a:r>
          </a:p>
          <a:p>
            <a:r>
              <a:rPr lang="pt-BR" sz="1800" i="0" dirty="0">
                <a:effectLst/>
                <a:latin typeface="Söhne"/>
              </a:rPr>
              <a:t> Invasivo</a:t>
            </a:r>
            <a:endParaRPr lang="pt-BR" sz="1800" dirty="0"/>
          </a:p>
        </p:txBody>
      </p:sp>
      <p:sp>
        <p:nvSpPr>
          <p:cNvPr id="8" name="CaixaDeTexto 1"/>
          <p:cNvSpPr txBox="1"/>
          <p:nvPr/>
        </p:nvSpPr>
        <p:spPr>
          <a:xfrm>
            <a:off x="9848850" y="56007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Câncer </a:t>
            </a:r>
          </a:p>
          <a:p>
            <a:r>
              <a:rPr lang="pt-BR" sz="1800" dirty="0"/>
              <a:t>De Mama </a:t>
            </a:r>
          </a:p>
          <a:p>
            <a:r>
              <a:rPr lang="pt-BR" sz="1800" dirty="0"/>
              <a:t>Inflamatório</a:t>
            </a:r>
          </a:p>
        </p:txBody>
      </p:sp>
    </p:spTree>
    <p:extLst>
      <p:ext uri="{BB962C8B-B14F-4D97-AF65-F5344CB8AC3E}">
        <p14:creationId xmlns:p14="http://schemas.microsoft.com/office/powerpoint/2010/main" val="322406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7E7E0-E3C5-C963-2A8F-B4D387BA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42" y="467437"/>
            <a:ext cx="11553119" cy="1249394"/>
          </a:xfrm>
        </p:spPr>
        <p:txBody>
          <a:bodyPr anchor="ctr">
            <a:noAutofit/>
          </a:bodyPr>
          <a:lstStyle/>
          <a:p>
            <a:r>
              <a:rPr lang="pt-BR" sz="4100" b="1" i="1" dirty="0"/>
              <a:t>NÚMEROS DE CASOS EM DIVERSAS REGIÕES DO BRASIL  NO ULTIMO ANO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54477-1038-7ABD-723E-888621DF2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367177"/>
              </p:ext>
            </p:extLst>
          </p:nvPr>
        </p:nvGraphicFramePr>
        <p:xfrm>
          <a:off x="317142" y="1768365"/>
          <a:ext cx="11553118" cy="5106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484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1C3124-A771-635A-88A4-A131A33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CASOS DIAGNOSTICADOS DE 2016  A 2021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71EF82-8C75-5CD0-8C5B-5C1E93063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042827"/>
              </p:ext>
            </p:extLst>
          </p:nvPr>
        </p:nvGraphicFramePr>
        <p:xfrm>
          <a:off x="490538" y="1396588"/>
          <a:ext cx="11210924" cy="546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80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8A988-7D7F-5EAD-C446-4CF553BC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frequente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a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pessoa</a:t>
            </a:r>
            <a:r>
              <a:rPr lang="en-US" sz="32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3200" b="1" i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diagnosticada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8ECAD3-03E3-6354-1657-244A359E1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597570"/>
              </p:ext>
            </p:extLst>
          </p:nvPr>
        </p:nvGraphicFramePr>
        <p:xfrm>
          <a:off x="490537" y="1810327"/>
          <a:ext cx="11210925" cy="504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371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1C5BD9-8C44-5342-9C5D-CCF25F34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QUAL O SERVIÇO QUE A MAIORIA DAS PESSOAS ESCOLHEM?</a:t>
            </a:r>
            <a:endParaRPr lang="en-US" sz="3200" b="1" i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5D3BC21-1532-86E6-E1CE-913C5E778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405438"/>
              </p:ext>
            </p:extLst>
          </p:nvPr>
        </p:nvGraphicFramePr>
        <p:xfrm>
          <a:off x="0" y="1169067"/>
          <a:ext cx="12192000" cy="5453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205392"/>
              </p:ext>
            </p:extLst>
          </p:nvPr>
        </p:nvGraphicFramePr>
        <p:xfrm>
          <a:off x="893617" y="1415330"/>
          <a:ext cx="10404764" cy="483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71BBCB-BE4C-FD0F-64C7-2EB96990C77E}"/>
              </a:ext>
            </a:extLst>
          </p:cNvPr>
          <p:cNvSpPr txBox="1"/>
          <p:nvPr/>
        </p:nvSpPr>
        <p:spPr>
          <a:xfrm>
            <a:off x="2253671" y="6109900"/>
            <a:ext cx="7684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         SIM                                    NÃO                                                                                               SIM                                  NÃO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E0C5C-92B9-E7FC-6DB2-8F14E0B90427}"/>
              </a:ext>
            </a:extLst>
          </p:cNvPr>
          <p:cNvSpPr txBox="1"/>
          <p:nvPr/>
        </p:nvSpPr>
        <p:spPr>
          <a:xfrm>
            <a:off x="2253671" y="6520873"/>
            <a:ext cx="768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            ATENDIMENTO PELO SUS                                                                                   ATENDIMENTO PRIVADO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7C19F-5B84-48BD-DFC8-3B878EA9CD54}"/>
              </a:ext>
            </a:extLst>
          </p:cNvPr>
          <p:cNvSpPr/>
          <p:nvPr/>
        </p:nvSpPr>
        <p:spPr>
          <a:xfrm>
            <a:off x="2549236" y="6600870"/>
            <a:ext cx="175491" cy="147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B832-63EE-E8CF-91C0-33D88EA14557}"/>
              </a:ext>
            </a:extLst>
          </p:cNvPr>
          <p:cNvSpPr/>
          <p:nvPr/>
        </p:nvSpPr>
        <p:spPr>
          <a:xfrm>
            <a:off x="7615382" y="6605488"/>
            <a:ext cx="175491" cy="14778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78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561" y="288227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C56D763-429D-7016-CA12-ECBE0025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5" y="0"/>
            <a:ext cx="5748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76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9B71D-0825-C38C-EE2E-E7A51EC7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12726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1" kern="1200" dirty="0" err="1">
                <a:latin typeface="+mj-lt"/>
                <a:ea typeface="+mj-ea"/>
                <a:cs typeface="+mj-cs"/>
              </a:rPr>
              <a:t>Código</a:t>
            </a:r>
            <a:endParaRPr lang="en-US" sz="3200" b="1" i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56" y="212725"/>
            <a:ext cx="5395479" cy="62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34C676-E1A0-097E-FCC3-070B2D0EC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" y="1921934"/>
            <a:ext cx="3593089" cy="1982045"/>
          </a:xfrm>
          <a:prstGeom prst="rect">
            <a:avLst/>
          </a:prstGeom>
        </p:spPr>
      </p:pic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57F2944-0744-B58F-00A4-F02DC86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99" y="24424"/>
            <a:ext cx="7647201" cy="680915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5" y="5706907"/>
            <a:ext cx="2713135" cy="77818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92429" y="6040582"/>
            <a:ext cx="209650" cy="11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46535" y="5402809"/>
            <a:ext cx="1501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Ponto crítico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428" y="177099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Grau de liberdade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614A6-C1B2-E239-F193-41AEEAF6C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9" y="233078"/>
            <a:ext cx="164805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B30A669-47BE-8A2F-618C-254FEB18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4E9DA6D-3871-7621-A68F-49A8AB3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82" y="605411"/>
            <a:ext cx="3919546" cy="1298190"/>
          </a:xfrm>
        </p:spPr>
        <p:txBody>
          <a:bodyPr anchor="b">
            <a:noAutofit/>
          </a:bodyPr>
          <a:lstStyle/>
          <a:p>
            <a:r>
              <a:rPr lang="pt-BR" sz="4300" b="1" i="1" dirty="0"/>
              <a:t>Problema de Classificação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29CA1B-386A-9F38-6B05-9A1D9F0B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52624"/>
            <a:ext cx="9756600" cy="3207258"/>
          </a:xfrm>
        </p:spPr>
        <p:txBody>
          <a:bodyPr anchor="t">
            <a:noAutofit/>
          </a:bodyPr>
          <a:lstStyle/>
          <a:p>
            <a:r>
              <a:rPr lang="en-US" sz="4000" b="1" dirty="0"/>
              <a:t>Os </a:t>
            </a:r>
            <a:r>
              <a:rPr lang="en-US" sz="4000" b="1" dirty="0" err="1"/>
              <a:t>problemas</a:t>
            </a:r>
            <a:r>
              <a:rPr lang="en-US" sz="4000" b="1" dirty="0"/>
              <a:t> de </a:t>
            </a:r>
            <a:r>
              <a:rPr lang="en-US" sz="4000" b="1" dirty="0" err="1"/>
              <a:t>classificação</a:t>
            </a:r>
            <a:r>
              <a:rPr lang="en-US" sz="4000" b="1" dirty="0"/>
              <a:t> são </a:t>
            </a:r>
            <a:r>
              <a:rPr lang="en-US" sz="4000" b="1" dirty="0" err="1"/>
              <a:t>aqueles</a:t>
            </a:r>
            <a:r>
              <a:rPr lang="en-US" sz="4000" b="1" dirty="0"/>
              <a:t> </a:t>
            </a:r>
            <a:r>
              <a:rPr lang="en-US" sz="4000" b="1" dirty="0" err="1"/>
              <a:t>onde</a:t>
            </a:r>
            <a:r>
              <a:rPr lang="en-US" sz="4000" b="1" dirty="0"/>
              <a:t> se </a:t>
            </a:r>
            <a:r>
              <a:rPr lang="en-US" sz="4000" b="1" dirty="0" err="1"/>
              <a:t>busca</a:t>
            </a:r>
            <a:r>
              <a:rPr lang="en-US" sz="4000" b="1" dirty="0"/>
              <a:t> </a:t>
            </a:r>
            <a:r>
              <a:rPr lang="en-US" sz="4000" b="1" dirty="0" err="1"/>
              <a:t>encontrar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, </a:t>
            </a:r>
            <a:r>
              <a:rPr lang="en-US" sz="4000" b="1" dirty="0" err="1"/>
              <a:t>dentro</a:t>
            </a:r>
            <a:r>
              <a:rPr lang="en-US" sz="4000" b="1" dirty="0"/>
              <a:t> das </a:t>
            </a:r>
            <a:r>
              <a:rPr lang="en-US" sz="4000" b="1" dirty="0" err="1"/>
              <a:t>possibilidades</a:t>
            </a:r>
            <a:r>
              <a:rPr lang="en-US" sz="4000" b="1" dirty="0"/>
              <a:t> </a:t>
            </a:r>
            <a:r>
              <a:rPr lang="en-US" sz="4000" b="1" dirty="0" err="1"/>
              <a:t>limitadas</a:t>
            </a:r>
            <a:r>
              <a:rPr lang="en-US" sz="4000" b="1" dirty="0"/>
              <a:t> </a:t>
            </a:r>
            <a:r>
              <a:rPr lang="en-US" sz="4000" b="1" dirty="0" err="1"/>
              <a:t>existentes</a:t>
            </a:r>
            <a:r>
              <a:rPr lang="en-US" sz="4000" b="1" dirty="0"/>
              <a:t>. </a:t>
            </a:r>
            <a:r>
              <a:rPr lang="en-US" sz="4000" b="1" dirty="0" err="1"/>
              <a:t>Esta</a:t>
            </a:r>
            <a:r>
              <a:rPr lang="en-US" sz="4000" b="1" dirty="0"/>
              <a:t> </a:t>
            </a:r>
            <a:r>
              <a:rPr lang="en-US" sz="4000" b="1" dirty="0" err="1"/>
              <a:t>classe</a:t>
            </a:r>
            <a:r>
              <a:rPr lang="en-US" sz="4000" b="1" dirty="0"/>
              <a:t> </a:t>
            </a:r>
            <a:r>
              <a:rPr lang="en-US" sz="4000" b="1" dirty="0" err="1"/>
              <a:t>pode</a:t>
            </a:r>
            <a:r>
              <a:rPr lang="en-US" sz="4000" b="1" dirty="0"/>
              <a:t> </a:t>
            </a:r>
            <a:r>
              <a:rPr lang="en-US" sz="4000" b="1" dirty="0" err="1"/>
              <a:t>ser</a:t>
            </a:r>
            <a:r>
              <a:rPr lang="en-US" sz="4000" b="1" dirty="0"/>
              <a:t> se um </a:t>
            </a:r>
            <a:r>
              <a:rPr lang="en-US" sz="4000" b="1" dirty="0" err="1"/>
              <a:t>aluno</a:t>
            </a:r>
            <a:r>
              <a:rPr lang="en-US" sz="4000" b="1" dirty="0"/>
              <a:t> </a:t>
            </a:r>
            <a:r>
              <a:rPr lang="en-US" sz="4000" b="1" dirty="0" err="1"/>
              <a:t>foi</a:t>
            </a:r>
            <a:r>
              <a:rPr lang="en-US" sz="4000" b="1" dirty="0"/>
              <a:t> </a:t>
            </a:r>
            <a:r>
              <a:rPr lang="en-US" sz="4000" b="1" dirty="0" err="1"/>
              <a:t>aprovado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reprovado</a:t>
            </a:r>
            <a:r>
              <a:rPr lang="en-US" sz="4000" b="1" dirty="0"/>
              <a:t>, se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pessoa</a:t>
            </a:r>
            <a:r>
              <a:rPr lang="en-US" sz="4000" b="1" dirty="0"/>
              <a:t> </a:t>
            </a:r>
            <a:r>
              <a:rPr lang="en-US" sz="4000" b="1" dirty="0" err="1"/>
              <a:t>possui</a:t>
            </a:r>
            <a:r>
              <a:rPr lang="en-US" sz="4000" b="1" dirty="0"/>
              <a:t> </a:t>
            </a:r>
            <a:r>
              <a:rPr lang="en-US" sz="4000" b="1" dirty="0" err="1"/>
              <a:t>uma</a:t>
            </a:r>
            <a:r>
              <a:rPr lang="en-US" sz="4000" b="1" dirty="0"/>
              <a:t> </a:t>
            </a:r>
            <a:r>
              <a:rPr lang="en-US" sz="4000" b="1" dirty="0" err="1"/>
              <a:t>doença</a:t>
            </a:r>
            <a:r>
              <a:rPr lang="en-US" sz="4000" b="1" dirty="0"/>
              <a:t> </a:t>
            </a:r>
            <a:r>
              <a:rPr lang="en-US" sz="4000" b="1" dirty="0" err="1"/>
              <a:t>ou</a:t>
            </a:r>
            <a:r>
              <a:rPr lang="en-US" sz="4000" b="1" dirty="0"/>
              <a:t> </a:t>
            </a:r>
            <a:r>
              <a:rPr lang="en-US" sz="4000" b="1" dirty="0" err="1"/>
              <a:t>não</a:t>
            </a:r>
            <a:r>
              <a:rPr lang="en-US" sz="4000" b="1" dirty="0"/>
              <a:t>, </a:t>
            </a:r>
            <a:r>
              <a:rPr lang="en-US" sz="4000" b="1" dirty="0" err="1"/>
              <a:t>dentre</a:t>
            </a:r>
            <a:r>
              <a:rPr lang="en-US" sz="4000" b="1" dirty="0"/>
              <a:t> </a:t>
            </a:r>
            <a:r>
              <a:rPr lang="en-US" sz="4000" b="1" dirty="0" err="1"/>
              <a:t>outras</a:t>
            </a:r>
            <a:r>
              <a:rPr lang="en-US" sz="4000" b="1" dirty="0"/>
              <a:t> </a:t>
            </a:r>
            <a:r>
              <a:rPr lang="en-US" sz="4000" b="1" dirty="0" err="1"/>
              <a:t>tantas</a:t>
            </a:r>
            <a:r>
              <a:rPr lang="en-US" sz="4000" b="1" dirty="0"/>
              <a:t> </a:t>
            </a:r>
            <a:r>
              <a:rPr lang="en-US" sz="4000" b="1" dirty="0" err="1"/>
              <a:t>possibilidades</a:t>
            </a:r>
            <a:r>
              <a:rPr lang="pt-BR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434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45126" y="253518"/>
            <a:ext cx="108342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Como o valor de T é maior que o ponto crítico, se confirma que a média das áreas malignas é maior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36" y="1330736"/>
            <a:ext cx="9635836" cy="53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65BB-0784-A3E7-C7AB-BA8315B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41" y="142738"/>
            <a:ext cx="10515600" cy="58447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 HIPÓTESE QUE USAMOS FOI A BILATERAL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FA636-900B-4D5C-A013-082B290A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12" y="1177073"/>
            <a:ext cx="8638575" cy="19824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8E1CB5-143C-7E61-848A-AAD876455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55" y="908625"/>
            <a:ext cx="9653288" cy="5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537A1-1A88-407C-4EA7-6E92AF81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1760561"/>
            <a:ext cx="10684151" cy="9021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 b="1" dirty="0"/>
              <a:t>REGRESSÃO LINEAR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CA4867-88E3-7575-319F-BF77623A3468}"/>
              </a:ext>
            </a:extLst>
          </p:cNvPr>
          <p:cNvSpPr txBox="1"/>
          <p:nvPr/>
        </p:nvSpPr>
        <p:spPr>
          <a:xfrm>
            <a:off x="864359" y="3353432"/>
            <a:ext cx="10708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Prevê</a:t>
            </a:r>
            <a:r>
              <a:rPr lang="en-US" sz="2400" b="1" dirty="0"/>
              <a:t> o valor de dados </a:t>
            </a:r>
            <a:r>
              <a:rPr lang="en-US" sz="2400" b="1" dirty="0" err="1"/>
              <a:t>desconhecidos</a:t>
            </a:r>
            <a:r>
              <a:rPr lang="en-US" sz="2400" b="1" dirty="0"/>
              <a:t> </a:t>
            </a:r>
            <a:r>
              <a:rPr lang="en-US" sz="2400" b="1" dirty="0" err="1"/>
              <a:t>usando</a:t>
            </a:r>
            <a:r>
              <a:rPr lang="en-US" sz="2400" b="1" dirty="0"/>
              <a:t> outro valor de dados </a:t>
            </a:r>
            <a:r>
              <a:rPr lang="en-US" sz="2400" b="1" dirty="0" err="1"/>
              <a:t>relacionado</a:t>
            </a:r>
            <a:r>
              <a:rPr lang="en-US" sz="2400" b="1" dirty="0"/>
              <a:t> e </a:t>
            </a:r>
            <a:r>
              <a:rPr lang="en-US" sz="2400" b="1" dirty="0" err="1"/>
              <a:t>conhecido</a:t>
            </a:r>
            <a:r>
              <a:rPr lang="en-US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Valores</a:t>
            </a:r>
            <a:r>
              <a:rPr lang="en-US" sz="2400" b="1" dirty="0"/>
              <a:t> </a:t>
            </a:r>
            <a:r>
              <a:rPr lang="en-US" sz="2400" b="1" dirty="0" err="1"/>
              <a:t>numéricos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78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omputador com jogo&#10;&#10;Descrição gerada automaticamente">
            <a:extLst>
              <a:ext uri="{FF2B5EF4-FFF2-40B4-BE49-F238E27FC236}">
                <a16:creationId xmlns:a16="http://schemas.microsoft.com/office/drawing/2014/main" id="{9C4F5CC8-D0E7-216C-2DD0-2AD45B0D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29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79EA3A-684C-BB3A-9E29-6FCC7EA43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5" y="2350827"/>
            <a:ext cx="11839749" cy="747215"/>
          </a:xfrm>
        </p:spPr>
      </p:pic>
    </p:spTree>
    <p:extLst>
      <p:ext uri="{BB962C8B-B14F-4D97-AF65-F5344CB8AC3E}">
        <p14:creationId xmlns:p14="http://schemas.microsoft.com/office/powerpoint/2010/main" val="9602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7AEB371-8D2F-31EC-1F14-348DE4D5A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6" y="0"/>
            <a:ext cx="7237994" cy="6858000"/>
          </a:xfrm>
          <a:prstGeom prst="rect">
            <a:avLst/>
          </a:prstGeom>
        </p:spPr>
      </p:pic>
      <p:grpSp>
        <p:nvGrpSpPr>
          <p:cNvPr id="3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12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E783553-511F-1BF7-EE42-EA2D0DBE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46" y="167185"/>
            <a:ext cx="9785445" cy="65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F18DAC4-8B51-67B0-7D86-71886BD8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21" y="316078"/>
            <a:ext cx="7328847" cy="6225844"/>
          </a:xfrm>
        </p:spPr>
      </p:pic>
    </p:spTree>
    <p:extLst>
      <p:ext uri="{BB962C8B-B14F-4D97-AF65-F5344CB8AC3E}">
        <p14:creationId xmlns:p14="http://schemas.microsoft.com/office/powerpoint/2010/main" val="3835544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472</TotalTime>
  <Words>327</Words>
  <Application>Microsoft Office PowerPoint</Application>
  <PresentationFormat>Widescreen</PresentationFormat>
  <Paragraphs>79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Söhne</vt:lpstr>
      <vt:lpstr>Times New Roman</vt:lpstr>
      <vt:lpstr>-webkit-standard</vt:lpstr>
      <vt:lpstr>Tema do Office</vt:lpstr>
      <vt:lpstr>Projeto A3</vt:lpstr>
      <vt:lpstr>Variáveis que utilizamos</vt:lpstr>
      <vt:lpstr>Problema de Classificação </vt:lpstr>
      <vt:lpstr>REGRESSÃO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LOGÍSTICA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Naive Bayes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NÚMEROS DE CASOS EM DIVERSAS REGIÕES DO BRASIL  NO ULTIMO ANO</vt:lpstr>
      <vt:lpstr>CASOS DIAGNOSTICADOS DE 2016  A 2021</vt:lpstr>
      <vt:lpstr>Idade frequente que a pessoa é diagnosticada</vt:lpstr>
      <vt:lpstr>QUAL O SERVIÇO QUE A MAIORIA DAS PESSOAS ESCOLHEM?</vt:lpstr>
      <vt:lpstr>Código</vt:lpstr>
      <vt:lpstr>Código</vt:lpstr>
      <vt:lpstr>Apresentação do PowerPoint</vt:lpstr>
      <vt:lpstr>Apresentação do PowerPoint</vt:lpstr>
      <vt:lpstr>A HIPÓTESE QUE USAMOS FOI A BILATERAL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</dc:title>
  <dc:creator>tadeocaceres122@outlook.com</dc:creator>
  <cp:lastModifiedBy>romulo dos santos mendes</cp:lastModifiedBy>
  <cp:revision>16</cp:revision>
  <dcterms:created xsi:type="dcterms:W3CDTF">2023-11-27T21:49:43Z</dcterms:created>
  <dcterms:modified xsi:type="dcterms:W3CDTF">2023-12-05T00:47:00Z</dcterms:modified>
</cp:coreProperties>
</file>