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8" r:id="rId21"/>
    <p:sldId id="275" r:id="rId22"/>
    <p:sldId id="27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17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4400" dirty="0"/>
              <a:t>TIPOS DE CÂNCER </a:t>
            </a:r>
          </a:p>
        </c:rich>
      </c:tx>
      <c:layout>
        <c:manualLayout>
          <c:xMode val="edge"/>
          <c:yMode val="edge"/>
          <c:x val="0.304961204068241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 w="25400"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521243438320218E-2"/>
          <c:y val="1.0129836572215794E-2"/>
          <c:w val="0.93087482842896652"/>
          <c:h val="0.70538809637432376"/>
        </c:manualLayout>
      </c:layout>
      <c:bar3DChart>
        <c:barDir val="col"/>
        <c:grouping val="percent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1585053424"/>
        <c:axId val="1585055344"/>
        <c:axId val="0"/>
      </c:bar3DChart>
      <c:catAx>
        <c:axId val="1585053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5344"/>
        <c:crosses val="autoZero"/>
        <c:auto val="1"/>
        <c:lblAlgn val="ctr"/>
        <c:lblOffset val="100"/>
        <c:noMultiLvlLbl val="0"/>
      </c:catAx>
      <c:valAx>
        <c:axId val="158505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3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4400"/>
              <a:t>Tipos</a:t>
            </a:r>
            <a:r>
              <a:rPr lang="pt-BR" sz="4400" baseline="0"/>
              <a:t> de câncer</a:t>
            </a:r>
            <a:endParaRPr lang="pt-BR" sz="4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3055528215223102E-2"/>
          <c:y val="2.0179261858431038E-2"/>
          <c:w val="0.81459273840769908"/>
          <c:h val="0.777361111111111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Planilha1!$D$2:$D$7</c:f>
              <c:numCache>
                <c:formatCode>0%</c:formatCode>
                <c:ptCount val="6"/>
                <c:pt idx="0">
                  <c:v>0.15</c:v>
                </c:pt>
                <c:pt idx="1">
                  <c:v>0.6</c:v>
                </c:pt>
                <c:pt idx="2">
                  <c:v>0.04</c:v>
                </c:pt>
                <c:pt idx="3">
                  <c:v>0.1</c:v>
                </c:pt>
                <c:pt idx="4">
                  <c:v>0.1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9-492C-AFDB-21A90236DD3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Planilha1!$E$2:$E$7</c:f>
              <c:numCache>
                <c:formatCode>0%</c:formatCode>
                <c:ptCount val="6"/>
                <c:pt idx="0">
                  <c:v>0.98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E9-492C-AFDB-21A90236DD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9872447"/>
        <c:axId val="279870783"/>
      </c:barChart>
      <c:catAx>
        <c:axId val="279872447"/>
        <c:scaling>
          <c:orientation val="minMax"/>
        </c:scaling>
        <c:delete val="1"/>
        <c:axPos val="b"/>
        <c:majorTickMark val="none"/>
        <c:minorTickMark val="none"/>
        <c:tickLblPos val="nextTo"/>
        <c:crossAx val="279870783"/>
        <c:crosses val="autoZero"/>
        <c:auto val="1"/>
        <c:lblAlgn val="ctr"/>
        <c:lblOffset val="100"/>
        <c:noMultiLvlLbl val="0"/>
      </c:catAx>
      <c:valAx>
        <c:axId val="27987078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7987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alpha val="96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0892388451443"/>
          <c:y val="0.16462494451841991"/>
          <c:w val="0.82705774278215227"/>
          <c:h val="0.73240893157330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777777777777777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0BE-4E29-9E3E-7974E1F13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Sudeste</c:v>
                </c:pt>
                <c:pt idx="3">
                  <c:v>Sul</c:v>
                </c:pt>
                <c:pt idx="4">
                  <c:v>Oeste</c:v>
                </c:pt>
              </c:strCache>
            </c:strRef>
          </c:cat>
          <c:val>
            <c:numRef>
              <c:f>Planilha1!$B$2:$B$6</c:f>
              <c:numCache>
                <c:formatCode>#,##0</c:formatCode>
                <c:ptCount val="5"/>
                <c:pt idx="0">
                  <c:v>65130</c:v>
                </c:pt>
                <c:pt idx="1">
                  <c:v>518680</c:v>
                </c:pt>
                <c:pt idx="2">
                  <c:v>994625</c:v>
                </c:pt>
                <c:pt idx="3">
                  <c:v>388480</c:v>
                </c:pt>
                <c:pt idx="4">
                  <c:v>87966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BE-4E29-9E3E-7974E1F13A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468016"/>
        <c:axId val="658466096"/>
      </c:barChart>
      <c:catAx>
        <c:axId val="6584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6096"/>
        <c:crosses val="autoZero"/>
        <c:auto val="1"/>
        <c:lblAlgn val="ctr"/>
        <c:lblOffset val="100"/>
        <c:noMultiLvlLbl val="0"/>
      </c:catAx>
      <c:valAx>
        <c:axId val="6584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BRASIL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7.4249999999999997E-2"/>
                  <c:y val="4.22554680664916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559-4335-BB94-B09E00F3139F}"/>
                </c:ext>
              </c:extLst>
            </c:dLbl>
            <c:dLbl>
              <c:idx val="5"/>
              <c:layout>
                <c:manualLayout>
                  <c:x val="-3.7715441819772627E-2"/>
                  <c:y val="-4.66334208223972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559-4335-BB94-B09E00F31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Planilha2!$A$2:$A$7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Planilha2!$B$2:$B$7</c:f>
              <c:numCache>
                <c:formatCode>#,##0</c:formatCode>
                <c:ptCount val="6"/>
                <c:pt idx="0">
                  <c:v>2603372</c:v>
                </c:pt>
                <c:pt idx="1">
                  <c:v>2638870</c:v>
                </c:pt>
                <c:pt idx="2">
                  <c:v>2496855</c:v>
                </c:pt>
                <c:pt idx="3">
                  <c:v>2527833</c:v>
                </c:pt>
                <c:pt idx="4">
                  <c:v>1473277</c:v>
                </c:pt>
                <c:pt idx="5">
                  <c:v>2054881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59-4335-BB94-B09E00F3139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38708064"/>
        <c:axId val="838715264"/>
      </c:lineChart>
      <c:catAx>
        <c:axId val="8387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5264"/>
        <c:crosses val="autoZero"/>
        <c:auto val="1"/>
        <c:lblAlgn val="ctr"/>
        <c:lblOffset val="100"/>
        <c:noMultiLvlLbl val="0"/>
      </c:catAx>
      <c:valAx>
        <c:axId val="83871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1610081237721"/>
          <c:y val="4.6581219733418153E-2"/>
          <c:w val="0.87872436930940134"/>
          <c:h val="0.867720947139758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Planilha3!$A$2:$A$5</c:f>
              <c:strCache>
                <c:ptCount val="4"/>
                <c:pt idx="0">
                  <c:v>35 a 39 anos</c:v>
                </c:pt>
                <c:pt idx="1">
                  <c:v>40 a 49 anos</c:v>
                </c:pt>
                <c:pt idx="2">
                  <c:v>50 a 69 anos</c:v>
                </c:pt>
                <c:pt idx="3">
                  <c:v>70 anos</c:v>
                </c:pt>
              </c:strCache>
            </c:strRef>
          </c:cat>
          <c:val>
            <c:numRef>
              <c:f>Planilha3!$B$2:$B$5</c:f>
              <c:numCache>
                <c:formatCode>#,##0</c:formatCode>
                <c:ptCount val="4"/>
                <c:pt idx="0">
                  <c:v>58428</c:v>
                </c:pt>
                <c:pt idx="1">
                  <c:v>862711</c:v>
                </c:pt>
                <c:pt idx="2">
                  <c:v>2054881</c:v>
                </c:pt>
                <c:pt idx="3">
                  <c:v>169910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B-4364-B2CB-24ECF3F3CB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8701344"/>
        <c:axId val="838710944"/>
      </c:barChart>
      <c:catAx>
        <c:axId val="83870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0944"/>
        <c:crosses val="autoZero"/>
        <c:auto val="1"/>
        <c:lblAlgn val="ctr"/>
        <c:lblOffset val="100"/>
        <c:noMultiLvlLbl val="0"/>
      </c:catAx>
      <c:valAx>
        <c:axId val="83871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7923228346456"/>
          <c:y val="0.10648614756488772"/>
          <c:w val="0.88950410104986877"/>
          <c:h val="0.81189647127442399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85049104"/>
        <c:axId val="1585049584"/>
      </c:barChart>
      <c:catAx>
        <c:axId val="15850491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85049584"/>
        <c:crosses val="autoZero"/>
        <c:auto val="1"/>
        <c:lblAlgn val="ctr"/>
        <c:lblOffset val="100"/>
        <c:noMultiLvlLbl val="0"/>
      </c:catAx>
      <c:valAx>
        <c:axId val="1585049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585049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60F-4228-9F10-11DFED6724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Planilha2!$D$3:$E$3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F-4228-9F10-11DFED6724DF}"/>
            </c:ext>
          </c:extLst>
        </c:ser>
        <c:ser>
          <c:idx val="1"/>
          <c:order val="1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0F-4228-9F10-11DFED6724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Planilha2!$D$4:$E$4</c:f>
              <c:numCache>
                <c:formatCode>0.00%</c:formatCode>
                <c:ptCount val="2"/>
                <c:pt idx="0">
                  <c:v>0.44600000000000001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0F-4228-9F10-11DFED6724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6768239"/>
        <c:axId val="296757839"/>
      </c:barChart>
      <c:catAx>
        <c:axId val="296768239"/>
        <c:scaling>
          <c:orientation val="minMax"/>
        </c:scaling>
        <c:delete val="1"/>
        <c:axPos val="b"/>
        <c:majorTickMark val="none"/>
        <c:minorTickMark val="none"/>
        <c:tickLblPos val="nextTo"/>
        <c:crossAx val="296757839"/>
        <c:crosses val="autoZero"/>
        <c:auto val="1"/>
        <c:lblAlgn val="ctr"/>
        <c:lblOffset val="100"/>
        <c:noMultiLvlLbl val="0"/>
      </c:catAx>
      <c:valAx>
        <c:axId val="29675783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96768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0.4125</cdr:x>
      <cdr:y>0.91954</cdr:y>
    </cdr:from>
    <cdr:to>
      <cdr:x>0.58068</cdr:x>
      <cdr:y>1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5029199" y="6483927"/>
          <a:ext cx="2050473" cy="5673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0.24886</cdr:x>
      <cdr:y>0.91571</cdr:y>
    </cdr:from>
    <cdr:to>
      <cdr:x>0.45795</cdr:x>
      <cdr:y>0.97259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3034145" y="6456934"/>
          <a:ext cx="2549237" cy="401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 smtClean="0"/>
            <a:t>Taxa de ocorrência 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0.23182</cdr:x>
      <cdr:y>0.93133</cdr:y>
    </cdr:from>
    <cdr:to>
      <cdr:x>0.24886</cdr:x>
      <cdr:y>0.95884</cdr:y>
    </cdr:to>
    <cdr:sp macro="" textlink="">
      <cdr:nvSpPr>
        <cdr:cNvPr id="4" name="Retângulo 3"/>
        <cdr:cNvSpPr/>
      </cdr:nvSpPr>
      <cdr:spPr>
        <a:xfrm xmlns:a="http://schemas.openxmlformats.org/drawingml/2006/main">
          <a:off x="2826328" y="6567056"/>
          <a:ext cx="207818" cy="19396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0.52689</cdr:x>
      <cdr:y>0.92871</cdr:y>
    </cdr:from>
    <cdr:to>
      <cdr:x>0.54394</cdr:x>
      <cdr:y>0.95622</cdr:y>
    </cdr:to>
    <cdr:sp macro="" textlink="">
      <cdr:nvSpPr>
        <cdr:cNvPr id="5" name="Retângulo 4"/>
        <cdr:cNvSpPr/>
      </cdr:nvSpPr>
      <cdr:spPr>
        <a:xfrm xmlns:a="http://schemas.openxmlformats.org/drawingml/2006/main">
          <a:off x="6423891" y="6548583"/>
          <a:ext cx="207818" cy="193963"/>
        </a:xfrm>
        <a:prstGeom xmlns:a="http://schemas.openxmlformats.org/drawingml/2006/main" prst="rect">
          <a:avLst/>
        </a:prstGeom>
        <a:solidFill xmlns:a="http://schemas.openxmlformats.org/drawingml/2006/main">
          <a:srgbClr val="ED7D3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0.54318</cdr:x>
      <cdr:y>0.90775</cdr:y>
    </cdr:from>
    <cdr:to>
      <cdr:x>0.73295</cdr:x>
      <cdr:y>0.95687</cdr:y>
    </cdr:to>
    <cdr:sp macro="" textlink="">
      <cdr:nvSpPr>
        <cdr:cNvPr id="7" name="CaixaDeTexto 6"/>
        <cdr:cNvSpPr txBox="1"/>
      </cdr:nvSpPr>
      <cdr:spPr>
        <a:xfrm xmlns:a="http://schemas.openxmlformats.org/drawingml/2006/main">
          <a:off x="6622473" y="6400799"/>
          <a:ext cx="2313710" cy="346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 smtClean="0"/>
            <a:t>Chance de cura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0.11136</cdr:x>
      <cdr:y>0.82916</cdr:y>
    </cdr:from>
    <cdr:to>
      <cdr:x>0.21818</cdr:x>
      <cdr:y>0.88418</cdr:y>
    </cdr:to>
    <cdr:sp macro="" textlink="">
      <cdr:nvSpPr>
        <cdr:cNvPr id="8" name="CaixaDeTexto 7"/>
        <cdr:cNvSpPr txBox="1"/>
      </cdr:nvSpPr>
      <cdr:spPr>
        <a:xfrm xmlns:a="http://schemas.openxmlformats.org/drawingml/2006/main">
          <a:off x="1357745" y="5846618"/>
          <a:ext cx="1302328" cy="3879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0.12891</cdr:x>
      <cdr:y>0.79428</cdr:y>
    </cdr:from>
    <cdr:to>
      <cdr:x>0.20391</cdr:x>
      <cdr:y>0.92396</cdr:y>
    </cdr:to>
    <cdr:sp macro="" textlink="">
      <cdr:nvSpPr>
        <cdr:cNvPr id="9" name="CaixaDeTexto 8"/>
        <cdr:cNvSpPr txBox="1"/>
      </cdr:nvSpPr>
      <cdr:spPr>
        <a:xfrm xmlns:a="http://schemas.openxmlformats.org/drawingml/2006/main">
          <a:off x="1571626" y="56007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2400" dirty="0" smtClean="0"/>
            <a:t>CDIS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0.27253</cdr:x>
      <cdr:y>0.79338</cdr:y>
    </cdr:from>
    <cdr:to>
      <cdr:x>0.34753</cdr:x>
      <cdr:y>0.92306</cdr:y>
    </cdr:to>
    <cdr:sp macro="" textlink="">
      <cdr:nvSpPr>
        <cdr:cNvPr id="10" name="CaixaDeTexto 1"/>
        <cdr:cNvSpPr txBox="1"/>
      </cdr:nvSpPr>
      <cdr:spPr>
        <a:xfrm xmlns:a="http://schemas.openxmlformats.org/drawingml/2006/main">
          <a:off x="3322638" y="55943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2400" dirty="0" smtClean="0"/>
            <a:t>CDI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0.67344</cdr:x>
      <cdr:y>0.79428</cdr:y>
    </cdr:from>
    <cdr:to>
      <cdr:x>0.74844</cdr:x>
      <cdr:y>0.92396</cdr:y>
    </cdr:to>
    <cdr:sp macro="" textlink="">
      <cdr:nvSpPr>
        <cdr:cNvPr id="11" name="CaixaDeTexto 1"/>
        <cdr:cNvSpPr txBox="1"/>
      </cdr:nvSpPr>
      <cdr:spPr>
        <a:xfrm xmlns:a="http://schemas.openxmlformats.org/drawingml/2006/main">
          <a:off x="8210551" y="56007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800" dirty="0" smtClean="0"/>
            <a:t>Câncer </a:t>
          </a:r>
        </a:p>
        <a:p xmlns:a="http://schemas.openxmlformats.org/drawingml/2006/main">
          <a:r>
            <a:rPr lang="pt-BR" sz="1800" dirty="0" smtClean="0"/>
            <a:t>De Mama </a:t>
          </a:r>
        </a:p>
        <a:p xmlns:a="http://schemas.openxmlformats.org/drawingml/2006/main">
          <a:r>
            <a:rPr lang="pt-BR" sz="1800" dirty="0" smtClean="0"/>
            <a:t>Triplo negativo</a:t>
          </a:r>
          <a:endParaRPr lang="pt-BR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0.50703</cdr:x>
      <cdr:y>0.96871</cdr:y>
    </cdr:from>
    <cdr:to>
      <cdr:x>0.51312</cdr:x>
      <cdr:y>0.97786</cdr:y>
    </cdr:to>
    <cdr:sp macro="" textlink="">
      <cdr:nvSpPr>
        <cdr:cNvPr id="2" name="Retângulo 1">
          <a:extLst xmlns:a="http://schemas.openxmlformats.org/drawingml/2006/main">
            <a:ext uri="{FF2B5EF4-FFF2-40B4-BE49-F238E27FC236}">
              <a16:creationId xmlns:a16="http://schemas.microsoft.com/office/drawing/2014/main" id="{64627FE3-6822-0318-970E-5FC2829E3CB6}"/>
            </a:ext>
          </a:extLst>
        </cdr:cNvPr>
        <cdr:cNvSpPr/>
      </cdr:nvSpPr>
      <cdr:spPr>
        <a:xfrm xmlns:a="http://schemas.openxmlformats.org/drawingml/2006/main">
          <a:off x="6181724" y="6643408"/>
          <a:ext cx="74295" cy="6275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>
            <a:ln>
              <a:noFill/>
            </a:ln>
            <a:solidFill>
              <a:schemeClr val="accent6"/>
            </a:solidFill>
          </a:endParaRPr>
        </a:p>
      </cdr:txBody>
    </cdr:sp>
  </cdr:relSizeAnchor>
  <cdr:relSizeAnchor xmlns:cdr="http://schemas.openxmlformats.org/drawingml/2006/chartDrawing">
    <cdr:from>
      <cdr:x>0.307</cdr:x>
      <cdr:y>0.94833</cdr:y>
    </cdr:from>
    <cdr:to>
      <cdr:x>0.50303</cdr:x>
      <cdr:y>0.99552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4BFFEFF2-083B-FDF9-6D5E-AF6B592A6F7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742990" y="6503613"/>
          <a:ext cx="2389984" cy="32368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0.94815</cdr:y>
    </cdr:from>
    <cdr:to>
      <cdr:x>0.7225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5CF2F048-96B0-D1CB-6A85-A84CD396BC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095999" y="6502400"/>
          <a:ext cx="2712693" cy="3556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E9B9-7A75-C5F2-73E8-947A453CE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64EE-65F3-5409-5297-55DBB53E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3F4DE-309E-E8CE-265C-71148B95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BF7BD-A6D3-4C55-A60A-C8280EE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73C4A-7686-B51B-9634-25CE6FF5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3138-CE41-C350-6877-866AE7F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59876-4F45-F0C0-94CF-B7ED670A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F34D6-6677-6304-D8C2-00087B4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B993B-88BC-9B95-122A-D953A475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FEE52-0390-617D-882E-A8EBBDA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DDD99E-DC6B-047C-5F65-E6994901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B245B9-C3BA-9730-49F5-CF66877C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E8D2F-B1B3-7249-7055-6FD6854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52E94-A71A-6489-8AD2-0BD8746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BCD61-FBEC-7A2E-9745-7478EC31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D3A3-3824-6F19-7FF4-E16AD0F8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0863B-1ECE-680A-597C-733E7196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453A0-F5FD-11A3-606D-AF250CA4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07E33-FF43-811A-5826-CC3CA59E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AE2F4-E5CB-495A-8607-F4B16547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AA58-D9E1-F3C2-6A7F-BBA46C35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6A92B-93F7-CC5B-1F88-CAEC5893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3E31D-14ED-E9F0-BEFC-52D73C7E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A4E66-9E86-0583-4909-434CCAF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8F373-5F35-4A8D-34D8-3AE05C6B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8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8A753-6910-E1D1-8B9B-7FED4B18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6444B-F44E-9D17-7330-CCC4CFC3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F98A2C-C201-EEC2-F9F8-1762F178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0F415-6493-DCED-ADB5-B399185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ECA9F9-CD7D-CB70-CE62-369BD7E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7BFD0-23A5-3D34-0D6A-9835A821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7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91EF-D149-18E8-DE4A-0BECE3CF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CE793-E52A-2295-0650-40CCC309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246A38-D3E3-94DA-6DFB-05D694F4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94A56D-3237-ABC6-8FE6-2B1A926D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ED1792-5BEE-FDDC-43B9-288A2A7D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A5E040-B873-0C99-A5A8-1F6A1131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FF983B-3DE0-E379-D8B2-C2DE6C7C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FD6CDC-CA17-347C-E554-CBC8C761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9B887-C045-EB64-1637-D435570A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97A6F7-9F9E-791E-A220-8F24BCC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F6C7D-1004-5C1B-5117-DD3DAB9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94E009-008D-AE33-844A-3847FC3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0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2DC77D-B516-9DA4-E99E-AC168628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AD8400-6F72-45E9-55E9-B4BC9314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6E600C-5E1E-D27A-6540-BD10798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81CE-21B3-BEBE-A98A-06D3B2BB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9FC3B-BC37-26C4-F09B-A03E8408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EC1C60-8206-88B0-105C-6AF1EE29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9B808-4751-8C09-99A0-3B6608D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2837F-94DE-3D7B-E240-4EB137FD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66333-B293-1251-926B-0F1FFCE5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4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E276-DEDD-3A57-100D-89558861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E3B646-1675-5683-AE5F-AB2E2DB87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EBB3E-05A8-B08C-E033-AA4BECA6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A6A04-2D1F-9911-A280-BFD6B974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63529A-6793-C2F0-EA46-C596F4B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9984FC-A022-2C4C-578E-149ADCE1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5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E8416D-4FE1-8EA9-CC74-3A2ECB23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F19E5D-A16F-1BD4-76FB-817FFE36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7128A-7DA1-3724-BC31-A5F3ED441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16F2B-206D-B02F-4937-ED49F13E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15F42-BE01-52A2-BC38-07E43D7F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ggg">
            <a:extLst>
              <a:ext uri="{FF2B5EF4-FFF2-40B4-BE49-F238E27FC236}">
                <a16:creationId xmlns:a16="http://schemas.microsoft.com/office/drawing/2014/main" id="{E77EDF08-7ECA-DA22-4464-54D878682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9091"/>
          <a:stretch/>
        </p:blipFill>
        <p:spPr>
          <a:xfrm>
            <a:off x="3637532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DF82A-7FED-1044-450F-DBF37255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40" y="-409486"/>
            <a:ext cx="7612330" cy="2216642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/>
              <a:t>Projeto A3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0CA0E-3484-3756-D6E9-C98E7B55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3" y="1968896"/>
            <a:ext cx="7381876" cy="22166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5100" dirty="0"/>
              <a:t>Câncer de Mama </a:t>
            </a:r>
          </a:p>
          <a:p>
            <a:pPr algn="l"/>
            <a:endParaRPr lang="pt-BR" sz="5100" dirty="0"/>
          </a:p>
          <a:p>
            <a:pPr algn="l"/>
            <a:r>
              <a:rPr lang="pt-BR" sz="5100" b="1" dirty="0"/>
              <a:t>Grupo </a:t>
            </a:r>
            <a:r>
              <a:rPr lang="pt-BR" sz="5100" b="1" dirty="0" err="1"/>
              <a:t>Elppa</a:t>
            </a:r>
            <a:endParaRPr lang="pt-BR" sz="5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36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90A330-AEA6-5086-631A-6A274235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6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2">
            <a:extLst>
              <a:ext uri="{FF2B5EF4-FFF2-40B4-BE49-F238E27FC236}">
                <a16:creationId xmlns:a16="http://schemas.microsoft.com/office/drawing/2014/main" id="{97DFA56E-9C88-3DFC-B099-833667B4B2F0}"/>
              </a:ext>
            </a:extLst>
          </p:cNvPr>
          <p:cNvSpPr txBox="1"/>
          <p:nvPr/>
        </p:nvSpPr>
        <p:spPr>
          <a:xfrm>
            <a:off x="-1" y="-179109"/>
            <a:ext cx="55806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r>
              <a:rPr lang="pt-BR" sz="2800" b="0" dirty="0">
                <a:effectLst/>
              </a:rPr>
              <a:t> </a:t>
            </a:r>
            <a:r>
              <a:rPr lang="pt-BR" sz="2800" b="1" i="0" u="none" strike="noStrike" dirty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  <a:t>Homens</a:t>
            </a:r>
            <a:r>
              <a:rPr lang="pt-BR" sz="2800" b="0" dirty="0">
                <a:effectLst/>
              </a:rPr>
              <a:t> 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</a:t>
            </a:r>
            <a:r>
              <a:rPr lang="pt-BR" sz="2800" b="1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Mulheres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99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3DF41F3-06B2-9098-57E4-193EAC98C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422675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133385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1"/>
          <p:cNvSpPr txBox="1"/>
          <p:nvPr/>
        </p:nvSpPr>
        <p:spPr>
          <a:xfrm>
            <a:off x="4981575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CLIS</a:t>
            </a:r>
            <a:endParaRPr lang="pt-BR" sz="2400" dirty="0"/>
          </a:p>
        </p:txBody>
      </p:sp>
      <p:sp>
        <p:nvSpPr>
          <p:cNvPr id="7" name="CaixaDeTexto 1"/>
          <p:cNvSpPr txBox="1"/>
          <p:nvPr/>
        </p:nvSpPr>
        <p:spPr>
          <a:xfrm>
            <a:off x="6596063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CLI</a:t>
            </a:r>
            <a:endParaRPr lang="pt-BR" sz="2400" dirty="0"/>
          </a:p>
        </p:txBody>
      </p:sp>
      <p:sp>
        <p:nvSpPr>
          <p:cNvPr id="8" name="CaixaDeTexto 1"/>
          <p:cNvSpPr txBox="1"/>
          <p:nvPr/>
        </p:nvSpPr>
        <p:spPr>
          <a:xfrm>
            <a:off x="9848850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Câncer </a:t>
            </a:r>
          </a:p>
          <a:p>
            <a:r>
              <a:rPr lang="pt-BR" sz="1800" dirty="0" smtClean="0"/>
              <a:t>De </a:t>
            </a:r>
            <a:r>
              <a:rPr lang="pt-BR" sz="1800" dirty="0" smtClean="0"/>
              <a:t>Mama </a:t>
            </a:r>
            <a:endParaRPr lang="pt-BR" sz="1800" dirty="0" smtClean="0"/>
          </a:p>
          <a:p>
            <a:r>
              <a:rPr lang="pt-BR" sz="1800" dirty="0" smtClean="0"/>
              <a:t>Inflamatório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240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7E7E0-E3C5-C963-2A8F-B4D387BA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42" y="467437"/>
            <a:ext cx="11553119" cy="1249394"/>
          </a:xfrm>
        </p:spPr>
        <p:txBody>
          <a:bodyPr anchor="ctr">
            <a:noAutofit/>
          </a:bodyPr>
          <a:lstStyle/>
          <a:p>
            <a:r>
              <a:rPr lang="pt-BR" sz="4100" b="1" i="1" dirty="0"/>
              <a:t>NÚMEROS DE CASOS EM DIVERSAS REGIÕES DO BRASIL EM 2021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E5923259-0967-9E9F-8FAD-1B0B8365A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810114"/>
              </p:ext>
            </p:extLst>
          </p:nvPr>
        </p:nvGraphicFramePr>
        <p:xfrm>
          <a:off x="-243527" y="1692794"/>
          <a:ext cx="12192000" cy="515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4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C3124-A771-635A-88A4-A131A335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CASOS ANUAIS DE CÂNCER DE MAMA NO BRASIL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0F21031-614E-BAC1-9747-81272E132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295721"/>
              </p:ext>
            </p:extLst>
          </p:nvPr>
        </p:nvGraphicFramePr>
        <p:xfrm>
          <a:off x="0" y="1396589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8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8A988-7D7F-5EAD-C446-4CF553BC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3" y="643466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Idade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frequente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a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pessoas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diagnosticada</a:t>
            </a:r>
            <a:endParaRPr lang="en-US" sz="32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45E05D-63CF-DA7E-3BBB-ADC96FC77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122574"/>
              </p:ext>
            </p:extLst>
          </p:nvPr>
        </p:nvGraphicFramePr>
        <p:xfrm>
          <a:off x="0" y="1396588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3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C5BD9-8C44-5342-9C5D-CCF25F34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Atendimento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Privado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Público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5D3BC21-1532-86E6-E1CE-913C5E778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321151"/>
              </p:ext>
            </p:extLst>
          </p:nvPr>
        </p:nvGraphicFramePr>
        <p:xfrm>
          <a:off x="0" y="1169067"/>
          <a:ext cx="12192000" cy="5453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693971"/>
              </p:ext>
            </p:extLst>
          </p:nvPr>
        </p:nvGraphicFramePr>
        <p:xfrm>
          <a:off x="893617" y="1415330"/>
          <a:ext cx="10404764" cy="4833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7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65BB-0784-A3E7-C7AB-BA8315B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7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 HIPÓTESE QUE IREMOS 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FA636-900B-4D5C-A013-082B290A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12" y="1177073"/>
            <a:ext cx="8638575" cy="19824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8E1CB5-143C-7E61-848A-AAD87645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77072"/>
            <a:ext cx="9653288" cy="55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B574-7E50-0AC0-305D-838FE368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u="none" strike="noStrike" dirty="0">
                <a:effectLst/>
              </a:rPr>
              <a:t>Como o valor de T é </a:t>
            </a:r>
            <a:r>
              <a:rPr lang="en-US" sz="2800" b="1" i="1" u="none" strike="noStrike" dirty="0" err="1">
                <a:effectLst/>
              </a:rPr>
              <a:t>maior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que</a:t>
            </a:r>
            <a:r>
              <a:rPr lang="en-US" sz="2800" b="1" i="1" u="none" strike="noStrike" dirty="0">
                <a:effectLst/>
              </a:rPr>
              <a:t> o do </a:t>
            </a:r>
            <a:r>
              <a:rPr lang="en-US" sz="2800" b="1" i="1" u="none" strike="noStrike" dirty="0" err="1">
                <a:effectLst/>
              </a:rPr>
              <a:t>ponto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crítico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confirma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que</a:t>
            </a:r>
            <a:r>
              <a:rPr lang="en-US" sz="2800" b="1" i="1" u="none" strike="noStrike" dirty="0">
                <a:effectLst/>
              </a:rPr>
              <a:t> a </a:t>
            </a:r>
            <a:r>
              <a:rPr lang="en-US" sz="2800" b="1" i="1" u="none" strike="noStrike" dirty="0" err="1">
                <a:effectLst/>
              </a:rPr>
              <a:t>média</a:t>
            </a:r>
            <a:r>
              <a:rPr lang="en-US" sz="2800" b="1" i="1" u="none" strike="noStrike" dirty="0">
                <a:effectLst/>
              </a:rPr>
              <a:t> das </a:t>
            </a:r>
            <a:r>
              <a:rPr lang="en-US" sz="2800" b="1" i="1" u="none" strike="noStrike" dirty="0" err="1">
                <a:effectLst/>
              </a:rPr>
              <a:t>áreas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malignas</a:t>
            </a:r>
            <a:r>
              <a:rPr lang="en-US" sz="2800" b="1" i="1" u="none" strike="noStrike" dirty="0">
                <a:effectLst/>
              </a:rPr>
              <a:t> é </a:t>
            </a:r>
            <a:r>
              <a:rPr lang="en-US" sz="2800" b="1" i="1" u="none" strike="noStrike" dirty="0" err="1">
                <a:effectLst/>
              </a:rPr>
              <a:t>maior</a:t>
            </a:r>
            <a:endParaRPr lang="en-US" sz="2800" b="1" i="1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34C676-E1A0-097E-FCC3-070B2D0E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404"/>
            <a:ext cx="4121934" cy="2273770"/>
          </a:xfrm>
          <a:prstGeom prst="rect">
            <a:avLst/>
          </a:prstGeom>
        </p:spPr>
      </p:pic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57F2944-0744-B58F-00A4-F02DC862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34" y="2070732"/>
            <a:ext cx="5126219" cy="45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 rotWithShape="1">
          <a:blip r:embed="rId2"/>
          <a:srcRect r="1721"/>
          <a:stretch/>
        </p:blipFill>
        <p:spPr bwMode="auto">
          <a:xfrm>
            <a:off x="464334" y="330819"/>
            <a:ext cx="11145775" cy="62085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075710" y="3810000"/>
            <a:ext cx="872836" cy="651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1,96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0149611" y="2270250"/>
            <a:ext cx="615874" cy="384721"/>
          </a:xfrm>
          <a:prstGeom prst="rect">
            <a:avLst/>
          </a:prstGeom>
          <a:solidFill>
            <a:srgbClr val="1791FF"/>
          </a:solidFill>
        </p:spPr>
        <p:txBody>
          <a:bodyPr wrap="none">
            <a:spAutoFit/>
          </a:bodyPr>
          <a:lstStyle/>
          <a:p>
            <a:r>
              <a:rPr lang="pt-BR" sz="1900" dirty="0" smtClean="0"/>
              <a:t>19,5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679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12726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 smtClean="0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56D763-429D-7016-CA12-ECBE0025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85" y="-28575"/>
            <a:ext cx="5748396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8E5CC62-4519-C108-7E8C-692ECF8E4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936D1-C7C7-F118-5831-4988FE73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4327"/>
            <a:ext cx="6096000" cy="43553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200" dirty="0">
                <a:solidFill>
                  <a:schemeClr val="bg1"/>
                </a:solidFill>
              </a:rPr>
              <a:t>A base de dados que Utilizamos foi a do </a:t>
            </a:r>
            <a:r>
              <a:rPr lang="en-US" sz="5200" dirty="0" err="1">
                <a:solidFill>
                  <a:schemeClr val="bg1"/>
                </a:solidFill>
              </a:rPr>
              <a:t>Câncer</a:t>
            </a:r>
            <a:r>
              <a:rPr lang="en-US" sz="5200" dirty="0">
                <a:solidFill>
                  <a:schemeClr val="bg1"/>
                </a:solidFill>
              </a:rPr>
              <a:t> de Mama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04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12726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 smtClean="0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56" y="212725"/>
            <a:ext cx="5395479" cy="62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A6670-EBE8-1174-0A19-FF507CD5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40" y="1518121"/>
            <a:ext cx="10515600" cy="1325563"/>
          </a:xfrm>
        </p:spPr>
        <p:txBody>
          <a:bodyPr>
            <a:noAutofit/>
          </a:bodyPr>
          <a:lstStyle/>
          <a:p>
            <a:r>
              <a:rPr lang="pt-BR" sz="3100" b="1" i="1" dirty="0"/>
              <a:t>Usaremos o teste bilateral, pois é aquele que consegue testar as diferenças nas duas direções. Por exemplo, um teste t bilateral para duas amostras pode determinar se a diferença entre o grupo 1 e o grupo 2 é estatisticamente significativa na direção positiva ou negativa. E podemos calcular apenas uma probabilidade diferente de zero para um intervalo de valores-t. A probabilidade de qualquer valor de ponto específico é zero porque não produz uma área sob a curva.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E93E228-2DFA-0C27-718A-AACD1E99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11" y="3922346"/>
            <a:ext cx="6084777" cy="1457048"/>
          </a:xfrm>
        </p:spPr>
      </p:pic>
    </p:spTree>
    <p:extLst>
      <p:ext uri="{BB962C8B-B14F-4D97-AF65-F5344CB8AC3E}">
        <p14:creationId xmlns:p14="http://schemas.microsoft.com/office/powerpoint/2010/main" val="3061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B0D11-FC82-3566-B6C4-4874FCF7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866E5-D22A-7673-FBEC-E8C69C65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66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08AB2-2761-C651-4876-740B272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Autofit/>
          </a:bodyPr>
          <a:lstStyle/>
          <a:p>
            <a:r>
              <a:rPr lang="pt-BR" sz="4800" b="1" dirty="0"/>
              <a:t>Variáveis que utilizamos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FF8CBA-5F16-B034-8AFB-E23080236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6" r="-2" b="-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AFA46-CACB-EAB2-6350-69C553BB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538" y="2558832"/>
            <a:ext cx="5870696" cy="3673485"/>
          </a:xfrm>
        </p:spPr>
        <p:txBody>
          <a:bodyPr anchor="t">
            <a:noAutofit/>
          </a:bodyPr>
          <a:lstStyle/>
          <a:p>
            <a:r>
              <a:rPr lang="pt-BR" sz="3400" dirty="0"/>
              <a:t>Variável Target para conseguir  o diagnóstico do paciente.</a:t>
            </a:r>
          </a:p>
          <a:p>
            <a:endParaRPr lang="pt-BR" sz="3400" dirty="0"/>
          </a:p>
          <a:p>
            <a:r>
              <a:rPr lang="pt-BR" sz="3400" dirty="0"/>
              <a:t>Variáveis </a:t>
            </a:r>
            <a:r>
              <a:rPr lang="pt-BR" sz="3400" dirty="0" err="1"/>
              <a:t>Preditoras</a:t>
            </a:r>
            <a:r>
              <a:rPr lang="pt-BR" sz="3400" dirty="0"/>
              <a:t> ou (Principais) para conseguir os resultados como Perímetro, área, suavidade, simetria e raio.</a:t>
            </a:r>
          </a:p>
        </p:txBody>
      </p:sp>
    </p:spTree>
    <p:extLst>
      <p:ext uri="{BB962C8B-B14F-4D97-AF65-F5344CB8AC3E}">
        <p14:creationId xmlns:p14="http://schemas.microsoft.com/office/powerpoint/2010/main" val="10064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B30A669-47BE-8A2F-618C-254FEB182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4E9DA6D-3871-7621-A68F-49A8AB3E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82" y="605411"/>
            <a:ext cx="3919546" cy="1298190"/>
          </a:xfrm>
        </p:spPr>
        <p:txBody>
          <a:bodyPr anchor="b">
            <a:noAutofit/>
          </a:bodyPr>
          <a:lstStyle/>
          <a:p>
            <a:r>
              <a:rPr lang="pt-BR" sz="4300" b="1" i="1" dirty="0"/>
              <a:t>Problema de Classificação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29CA1B-386A-9F38-6B05-9A1D9F0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2624"/>
            <a:ext cx="9756600" cy="3207258"/>
          </a:xfrm>
        </p:spPr>
        <p:txBody>
          <a:bodyPr anchor="t">
            <a:noAutofit/>
          </a:bodyPr>
          <a:lstStyle/>
          <a:p>
            <a:r>
              <a:rPr lang="en-US" sz="4000" b="1" dirty="0"/>
              <a:t>Os </a:t>
            </a:r>
            <a:r>
              <a:rPr lang="en-US" sz="4000" b="1" dirty="0" err="1"/>
              <a:t>problemas</a:t>
            </a:r>
            <a:r>
              <a:rPr lang="en-US" sz="4000" b="1" dirty="0"/>
              <a:t> de </a:t>
            </a:r>
            <a:r>
              <a:rPr lang="en-US" sz="4000" b="1" dirty="0" err="1"/>
              <a:t>classificação</a:t>
            </a:r>
            <a:r>
              <a:rPr lang="en-US" sz="4000" b="1" dirty="0"/>
              <a:t> são </a:t>
            </a:r>
            <a:r>
              <a:rPr lang="en-US" sz="4000" b="1" dirty="0" err="1"/>
              <a:t>aqueles</a:t>
            </a:r>
            <a:r>
              <a:rPr lang="en-US" sz="4000" b="1" dirty="0"/>
              <a:t> </a:t>
            </a:r>
            <a:r>
              <a:rPr lang="en-US" sz="4000" b="1" dirty="0" err="1"/>
              <a:t>onde</a:t>
            </a:r>
            <a:r>
              <a:rPr lang="en-US" sz="4000" b="1" dirty="0"/>
              <a:t> se </a:t>
            </a:r>
            <a:r>
              <a:rPr lang="en-US" sz="4000" b="1" dirty="0" err="1"/>
              <a:t>busca</a:t>
            </a:r>
            <a:r>
              <a:rPr lang="en-US" sz="4000" b="1" dirty="0"/>
              <a:t> </a:t>
            </a:r>
            <a:r>
              <a:rPr lang="en-US" sz="4000" b="1" dirty="0" err="1"/>
              <a:t>encontrar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, </a:t>
            </a:r>
            <a:r>
              <a:rPr lang="en-US" sz="4000" b="1" dirty="0" err="1"/>
              <a:t>dentro</a:t>
            </a:r>
            <a:r>
              <a:rPr lang="en-US" sz="4000" b="1" dirty="0"/>
              <a:t> das </a:t>
            </a:r>
            <a:r>
              <a:rPr lang="en-US" sz="4000" b="1" dirty="0" err="1"/>
              <a:t>possibilidades</a:t>
            </a:r>
            <a:r>
              <a:rPr lang="en-US" sz="4000" b="1" dirty="0"/>
              <a:t> </a:t>
            </a:r>
            <a:r>
              <a:rPr lang="en-US" sz="4000" b="1" dirty="0" err="1"/>
              <a:t>limitadas</a:t>
            </a:r>
            <a:r>
              <a:rPr lang="en-US" sz="4000" b="1" dirty="0"/>
              <a:t> </a:t>
            </a:r>
            <a:r>
              <a:rPr lang="en-US" sz="4000" b="1" dirty="0" err="1"/>
              <a:t>existentes</a:t>
            </a:r>
            <a:r>
              <a:rPr lang="en-US" sz="4000" b="1" dirty="0"/>
              <a:t>. </a:t>
            </a:r>
            <a:r>
              <a:rPr lang="en-US" sz="4000" b="1" dirty="0" err="1"/>
              <a:t>Esta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 </a:t>
            </a:r>
            <a:r>
              <a:rPr lang="en-US" sz="4000" b="1" dirty="0" err="1"/>
              <a:t>pode</a:t>
            </a:r>
            <a:r>
              <a:rPr lang="en-US" sz="4000" b="1" dirty="0"/>
              <a:t> </a:t>
            </a:r>
            <a:r>
              <a:rPr lang="en-US" sz="4000" b="1" dirty="0" err="1"/>
              <a:t>ser</a:t>
            </a:r>
            <a:r>
              <a:rPr lang="en-US" sz="4000" b="1" dirty="0"/>
              <a:t> se um </a:t>
            </a:r>
            <a:r>
              <a:rPr lang="en-US" sz="4000" b="1" dirty="0" err="1"/>
              <a:t>aluno</a:t>
            </a:r>
            <a:r>
              <a:rPr lang="en-US" sz="4000" b="1" dirty="0"/>
              <a:t> </a:t>
            </a:r>
            <a:r>
              <a:rPr lang="en-US" sz="4000" b="1" dirty="0" err="1"/>
              <a:t>foi</a:t>
            </a:r>
            <a:r>
              <a:rPr lang="en-US" sz="4000" b="1" dirty="0"/>
              <a:t> </a:t>
            </a:r>
            <a:r>
              <a:rPr lang="en-US" sz="4000" b="1" dirty="0" err="1"/>
              <a:t>aprovado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reprovado</a:t>
            </a:r>
            <a:r>
              <a:rPr lang="en-US" sz="4000" b="1" dirty="0"/>
              <a:t>, se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pessoa</a:t>
            </a:r>
            <a:r>
              <a:rPr lang="en-US" sz="4000" b="1" dirty="0"/>
              <a:t> </a:t>
            </a:r>
            <a:r>
              <a:rPr lang="en-US" sz="4000" b="1" dirty="0" err="1"/>
              <a:t>possui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doença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não</a:t>
            </a:r>
            <a:r>
              <a:rPr lang="en-US" sz="4000" b="1" dirty="0"/>
              <a:t>, </a:t>
            </a:r>
            <a:r>
              <a:rPr lang="en-US" sz="4000" b="1" dirty="0" err="1"/>
              <a:t>dentre</a:t>
            </a:r>
            <a:r>
              <a:rPr lang="en-US" sz="4000" b="1" dirty="0"/>
              <a:t> </a:t>
            </a:r>
            <a:r>
              <a:rPr lang="en-US" sz="4000" b="1" dirty="0" err="1"/>
              <a:t>outras</a:t>
            </a:r>
            <a:r>
              <a:rPr lang="en-US" sz="4000" b="1" dirty="0"/>
              <a:t> </a:t>
            </a:r>
            <a:r>
              <a:rPr lang="en-US" sz="4000" b="1" dirty="0" err="1"/>
              <a:t>tantas</a:t>
            </a:r>
            <a:r>
              <a:rPr lang="en-US" sz="4000" b="1" dirty="0"/>
              <a:t> </a:t>
            </a:r>
            <a:r>
              <a:rPr lang="en-US" sz="4000" b="1" dirty="0" err="1"/>
              <a:t>possibilidades</a:t>
            </a:r>
            <a:r>
              <a:rPr lang="pt-BR" sz="4000" b="1" dirty="0"/>
              <a:t>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43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537A1-1A88-407C-4EA7-6E92AF81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 fontScale="90000"/>
          </a:bodyPr>
          <a:lstStyle/>
          <a:p>
            <a:r>
              <a:rPr lang="pt-BR" sz="3700" b="1" dirty="0"/>
              <a:t>Utilizamos Três tipos de IAS – REGRESSÃO LINEAR</a:t>
            </a: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108AA17F-0D6D-534D-9E3E-A895E6F2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777" y="780213"/>
            <a:ext cx="7018934" cy="1535866"/>
          </a:xfrm>
        </p:spPr>
        <p:txBody>
          <a:bodyPr anchor="ctr">
            <a:noAutofit/>
          </a:bodyPr>
          <a:lstStyle/>
          <a:p>
            <a:r>
              <a:rPr lang="en-US" sz="2900" b="1" dirty="0"/>
              <a:t>A </a:t>
            </a:r>
            <a:r>
              <a:rPr lang="en-US" sz="2900" b="1" dirty="0" err="1"/>
              <a:t>regressão</a:t>
            </a:r>
            <a:r>
              <a:rPr lang="en-US" sz="2900" b="1" dirty="0"/>
              <a:t> linear é </a:t>
            </a:r>
            <a:r>
              <a:rPr lang="en-US" sz="2900" b="1" dirty="0" err="1"/>
              <a:t>uma</a:t>
            </a:r>
            <a:r>
              <a:rPr lang="en-US" sz="2900" b="1" dirty="0"/>
              <a:t> </a:t>
            </a:r>
            <a:r>
              <a:rPr lang="en-US" sz="2900" b="1" dirty="0" err="1"/>
              <a:t>técnica</a:t>
            </a:r>
            <a:r>
              <a:rPr lang="en-US" sz="2900" b="1" dirty="0"/>
              <a:t> de </a:t>
            </a:r>
            <a:r>
              <a:rPr lang="en-US" sz="2900" b="1" dirty="0" err="1"/>
              <a:t>análise</a:t>
            </a:r>
            <a:r>
              <a:rPr lang="en-US" sz="2900" b="1" dirty="0"/>
              <a:t> de dados </a:t>
            </a:r>
            <a:r>
              <a:rPr lang="en-US" sz="2900" b="1" dirty="0" err="1"/>
              <a:t>que</a:t>
            </a:r>
            <a:r>
              <a:rPr lang="en-US" sz="2900" b="1" dirty="0"/>
              <a:t> </a:t>
            </a:r>
            <a:r>
              <a:rPr lang="en-US" sz="2900" b="1" dirty="0" err="1"/>
              <a:t>prevê</a:t>
            </a:r>
            <a:r>
              <a:rPr lang="en-US" sz="2900" b="1" dirty="0"/>
              <a:t> o valor de dados </a:t>
            </a:r>
            <a:r>
              <a:rPr lang="en-US" sz="2900" b="1" dirty="0" err="1"/>
              <a:t>desconhecidos</a:t>
            </a:r>
            <a:r>
              <a:rPr lang="en-US" sz="2900" b="1" dirty="0"/>
              <a:t> </a:t>
            </a:r>
            <a:r>
              <a:rPr lang="en-US" sz="2900" b="1" dirty="0" err="1"/>
              <a:t>usando</a:t>
            </a:r>
            <a:r>
              <a:rPr lang="en-US" sz="2900" b="1" dirty="0"/>
              <a:t> </a:t>
            </a:r>
            <a:r>
              <a:rPr lang="en-US" sz="2900" b="1" dirty="0" err="1"/>
              <a:t>outro</a:t>
            </a:r>
            <a:r>
              <a:rPr lang="en-US" sz="2900" b="1" dirty="0"/>
              <a:t> valor de dados </a:t>
            </a:r>
            <a:r>
              <a:rPr lang="en-US" sz="2900" b="1" dirty="0" err="1"/>
              <a:t>relacionado</a:t>
            </a:r>
            <a:r>
              <a:rPr lang="en-US" sz="2900" b="1" dirty="0"/>
              <a:t> e </a:t>
            </a:r>
            <a:r>
              <a:rPr lang="en-US" sz="2900" b="1" dirty="0" err="1"/>
              <a:t>conhecido</a:t>
            </a:r>
            <a:r>
              <a:rPr lang="en-US" sz="2900" b="1" dirty="0"/>
              <a:t>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B751641-9D29-A57A-649F-F221422C4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" r="6569"/>
          <a:stretch/>
        </p:blipFill>
        <p:spPr>
          <a:xfrm>
            <a:off x="0" y="3096292"/>
            <a:ext cx="11167447" cy="37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7AEB371-8D2F-31EC-1F14-348DE4D5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6" y="0"/>
            <a:ext cx="7237994" cy="6858000"/>
          </a:xfrm>
          <a:prstGeom prst="rect">
            <a:avLst/>
          </a:prstGeom>
        </p:spPr>
      </p:pic>
      <p:grpSp>
        <p:nvGrpSpPr>
          <p:cNvPr id="3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12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21AF2-D9AE-8439-D3E5-43E69BC7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1057739"/>
            <a:ext cx="3611880" cy="1119976"/>
          </a:xfrm>
        </p:spPr>
        <p:txBody>
          <a:bodyPr>
            <a:noAutofit/>
          </a:bodyPr>
          <a:lstStyle/>
          <a:p>
            <a:r>
              <a:rPr lang="pt-BR" sz="3900" b="1" i="1" dirty="0"/>
              <a:t>REGRESSÃO LOGÍSTICA</a:t>
            </a:r>
            <a:br>
              <a:rPr lang="pt-BR" sz="3900" b="1" i="1" dirty="0"/>
            </a:br>
            <a:endParaRPr lang="pt-BR" sz="3900" b="1" i="1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BC9989B6-60C7-A97A-2C93-372EB936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921" y="-455767"/>
            <a:ext cx="7516867" cy="3957136"/>
          </a:xfrm>
        </p:spPr>
        <p:txBody>
          <a:bodyPr anchor="ctr">
            <a:normAutofit/>
          </a:bodyPr>
          <a:lstStyle/>
          <a:p>
            <a:r>
              <a:rPr lang="en-US" sz="3000" b="1" i="1" dirty="0"/>
              <a:t>A </a:t>
            </a:r>
            <a:r>
              <a:rPr lang="en-US" sz="3000" b="1" i="1" dirty="0" err="1"/>
              <a:t>regressão</a:t>
            </a:r>
            <a:r>
              <a:rPr lang="en-US" sz="3000" b="1" i="1" dirty="0"/>
              <a:t> </a:t>
            </a:r>
            <a:r>
              <a:rPr lang="en-US" sz="3000" b="1" i="1" dirty="0" err="1"/>
              <a:t>logística</a:t>
            </a:r>
            <a:r>
              <a:rPr lang="en-US" sz="3000" b="1" i="1" dirty="0"/>
              <a:t> é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técnica</a:t>
            </a:r>
            <a:r>
              <a:rPr lang="en-US" sz="3000" b="1" i="1" dirty="0"/>
              <a:t> </a:t>
            </a:r>
            <a:r>
              <a:rPr lang="en-US" sz="3000" b="1" i="1" dirty="0" err="1"/>
              <a:t>estatística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tem</a:t>
            </a:r>
            <a:r>
              <a:rPr lang="en-US" sz="3000" b="1" i="1" dirty="0"/>
              <a:t> </a:t>
            </a:r>
            <a:r>
              <a:rPr lang="en-US" sz="3000" b="1" i="1" dirty="0" err="1"/>
              <a:t>como</a:t>
            </a:r>
            <a:r>
              <a:rPr lang="en-US" sz="3000" b="1" i="1" dirty="0"/>
              <a:t> </a:t>
            </a:r>
            <a:r>
              <a:rPr lang="en-US" sz="3000" b="1" i="1" dirty="0" err="1"/>
              <a:t>objetivo</a:t>
            </a:r>
            <a:r>
              <a:rPr lang="en-US" sz="3000" b="1" i="1" dirty="0"/>
              <a:t> </a:t>
            </a:r>
            <a:r>
              <a:rPr lang="en-US" sz="3000" b="1" i="1" dirty="0" err="1"/>
              <a:t>produzir</a:t>
            </a:r>
            <a:r>
              <a:rPr lang="en-US" sz="3000" b="1" i="1" dirty="0"/>
              <a:t>, a </a:t>
            </a:r>
            <a:r>
              <a:rPr lang="en-US" sz="3000" b="1" i="1" dirty="0" err="1"/>
              <a:t>partir</a:t>
            </a:r>
            <a:r>
              <a:rPr lang="en-US" sz="3000" b="1" i="1" dirty="0"/>
              <a:t> de um </a:t>
            </a:r>
            <a:r>
              <a:rPr lang="en-US" sz="3000" b="1" i="1" dirty="0" err="1"/>
              <a:t>conjunto</a:t>
            </a:r>
            <a:r>
              <a:rPr lang="en-US" sz="3000" b="1" i="1" dirty="0"/>
              <a:t> de </a:t>
            </a:r>
            <a:r>
              <a:rPr lang="en-US" sz="3000" b="1" i="1" dirty="0" err="1"/>
              <a:t>observações</a:t>
            </a:r>
            <a:r>
              <a:rPr lang="en-US" sz="3000" b="1" i="1" dirty="0"/>
              <a:t>, um </a:t>
            </a:r>
            <a:r>
              <a:rPr lang="en-US" sz="3000" b="1" i="1" dirty="0" err="1"/>
              <a:t>modelo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permita</a:t>
            </a:r>
            <a:r>
              <a:rPr lang="en-US" sz="3000" b="1" i="1" dirty="0"/>
              <a:t> a </a:t>
            </a:r>
            <a:r>
              <a:rPr lang="en-US" sz="3000" b="1" i="1" dirty="0" err="1"/>
              <a:t>predição</a:t>
            </a:r>
            <a:r>
              <a:rPr lang="en-US" sz="3000" b="1" i="1" dirty="0"/>
              <a:t> de </a:t>
            </a:r>
            <a:r>
              <a:rPr lang="en-US" sz="3000" b="1" i="1" dirty="0" err="1"/>
              <a:t>valores</a:t>
            </a:r>
            <a:r>
              <a:rPr lang="en-US" sz="3000" b="1" i="1" dirty="0"/>
              <a:t> </a:t>
            </a:r>
            <a:r>
              <a:rPr lang="en-US" sz="3000" b="1" i="1" dirty="0" err="1"/>
              <a:t>tomados</a:t>
            </a:r>
            <a:r>
              <a:rPr lang="en-US" sz="3000" b="1" i="1" dirty="0"/>
              <a:t> </a:t>
            </a:r>
            <a:r>
              <a:rPr lang="en-US" sz="3000" b="1" i="1" dirty="0" err="1"/>
              <a:t>por</a:t>
            </a:r>
            <a:r>
              <a:rPr lang="en-US" sz="3000" b="1" i="1" dirty="0"/>
              <a:t>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variável</a:t>
            </a:r>
            <a:r>
              <a:rPr lang="en-US" sz="3000" b="1" i="1" dirty="0"/>
              <a:t> </a:t>
            </a:r>
            <a:r>
              <a:rPr lang="en-US" sz="3000" b="1" i="1" dirty="0" err="1"/>
              <a:t>categóric</a:t>
            </a:r>
            <a:r>
              <a:rPr lang="pt-BR" sz="3000" b="1" i="1" dirty="0"/>
              <a:t>a.</a:t>
            </a:r>
            <a:endParaRPr lang="en-US" sz="3000" b="1" i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BA9A1-BB23-9732-8551-8D16E4285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5" b="-1"/>
          <a:stretch/>
        </p:blipFill>
        <p:spPr>
          <a:xfrm>
            <a:off x="406129" y="2913729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BCA163-0118-2558-2B94-B211D20B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2" r="13945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249A6-6FB4-ED1C-9A0D-36B0A076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Autofit/>
          </a:bodyPr>
          <a:lstStyle/>
          <a:p>
            <a:r>
              <a:rPr lang="pt-BR" sz="5100" b="1"/>
              <a:t>Regressão Naive Bayes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005D7-6637-D9C2-6B23-AA17A0EE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2700" b="1" dirty="0"/>
              <a:t>Previsão do modelo </a:t>
            </a:r>
            <a:r>
              <a:rPr lang="pt-BR" sz="2700" b="1" dirty="0" err="1"/>
              <a:t>Naive</a:t>
            </a:r>
            <a:r>
              <a:rPr lang="pt-BR" sz="2700" b="1" dirty="0"/>
              <a:t> </a:t>
            </a:r>
            <a:r>
              <a:rPr lang="pt-BR" sz="2700" b="1" dirty="0" err="1"/>
              <a:t>Bayes</a:t>
            </a:r>
            <a:r>
              <a:rPr lang="pt-BR" sz="2700" b="1" dirty="0"/>
              <a:t>: 0.916083916083916</a:t>
            </a:r>
          </a:p>
        </p:txBody>
      </p:sp>
    </p:spTree>
    <p:extLst>
      <p:ext uri="{BB962C8B-B14F-4D97-AF65-F5344CB8AC3E}">
        <p14:creationId xmlns:p14="http://schemas.microsoft.com/office/powerpoint/2010/main" val="347625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5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D4A7E8-1FE9-1FE5-67E3-5B238894D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7" y="359833"/>
            <a:ext cx="11160606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1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336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-webkit-standard</vt:lpstr>
      <vt:lpstr>Tema do Office</vt:lpstr>
      <vt:lpstr>Projeto A3</vt:lpstr>
      <vt:lpstr>A base de dados que Utilizamos foi a do Câncer de Mama</vt:lpstr>
      <vt:lpstr>Variáveis que utilizamos</vt:lpstr>
      <vt:lpstr>Problema de Classificação </vt:lpstr>
      <vt:lpstr>Utilizamos Três tipos de IAS – REGRESSÃO LINEAR</vt:lpstr>
      <vt:lpstr>Apresentação do PowerPoint</vt:lpstr>
      <vt:lpstr>REGRESSÃO LOGÍSTICA </vt:lpstr>
      <vt:lpstr>Regressão Naive Bayes</vt:lpstr>
      <vt:lpstr>Apresentação do PowerPoint</vt:lpstr>
      <vt:lpstr>Apresentação do PowerPoint</vt:lpstr>
      <vt:lpstr>Apresentação do PowerPoint</vt:lpstr>
      <vt:lpstr>NÚMEROS DE CASOS EM DIVERSAS REGIÕES DO BRASIL EM 2021</vt:lpstr>
      <vt:lpstr>CASOS ANUAIS DE CÂNCER DE MAMA NO BRASIL</vt:lpstr>
      <vt:lpstr>Idade frequente que a pessoas é diagnosticada</vt:lpstr>
      <vt:lpstr>Atendimento Privado ou Público </vt:lpstr>
      <vt:lpstr>A HIPÓTESE QUE IREMOS TESTAR</vt:lpstr>
      <vt:lpstr>Como o valor de T é maior que o do ponto crítico confirma que a média das áreas malignas é maior</vt:lpstr>
      <vt:lpstr>Apresentação do PowerPoint</vt:lpstr>
      <vt:lpstr>Código</vt:lpstr>
      <vt:lpstr>Código</vt:lpstr>
      <vt:lpstr>Usaremos o teste bilateral, pois é aquele que consegue testar as diferenças nas duas direções. Por exemplo, um teste t bilateral para duas amostras pode determinar se a diferença entre o grupo 1 e o grupo 2 é estatisticamente significativa na direção positiva ou negativa. E podemos calcular apenas uma probabilidade diferente de zero para um intervalo de valores-t. A probabilidade de qualquer valor de ponto específico é zero porque não produz uma área sob a curva.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A3</dc:title>
  <dc:creator>tadeocaceres122@outlook.com</dc:creator>
  <cp:lastModifiedBy>Danilo dos Santos Tolini Martins - 822135849</cp:lastModifiedBy>
  <cp:revision>10</cp:revision>
  <dcterms:created xsi:type="dcterms:W3CDTF">2023-11-27T21:49:43Z</dcterms:created>
  <dcterms:modified xsi:type="dcterms:W3CDTF">2023-12-01T13:11:19Z</dcterms:modified>
</cp:coreProperties>
</file>