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48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4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9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85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7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8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50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1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01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46D9-89FE-4A8C-817B-005928C55000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B75D-799E-43D3-A9E8-D8535D1D4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4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203848" y="546659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Agriculture</a:t>
            </a:r>
            <a:endParaRPr lang="de-DE" sz="800" dirty="0" smtClean="0"/>
          </a:p>
          <a:p>
            <a:pPr algn="ctr"/>
            <a:r>
              <a:rPr lang="de-DE" sz="800" dirty="0" smtClean="0"/>
              <a:t>(</a:t>
            </a:r>
            <a:r>
              <a:rPr lang="de-DE" sz="800" dirty="0" err="1" smtClean="0"/>
              <a:t>Farming</a:t>
            </a:r>
            <a:r>
              <a:rPr lang="de-DE" sz="800" dirty="0" smtClean="0"/>
              <a:t> +1)</a:t>
            </a:r>
            <a:endParaRPr lang="de-DE" sz="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3203848" y="1756506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Animal</a:t>
            </a:r>
            <a:r>
              <a:rPr lang="de-DE" sz="800" dirty="0" smtClean="0"/>
              <a:t> </a:t>
            </a:r>
            <a:r>
              <a:rPr lang="de-DE" sz="800" dirty="0" err="1" smtClean="0"/>
              <a:t>husbandry</a:t>
            </a:r>
            <a:endParaRPr lang="de-DE" sz="800" dirty="0" smtClean="0"/>
          </a:p>
          <a:p>
            <a:pPr algn="ctr"/>
            <a:r>
              <a:rPr lang="de-DE" sz="800" dirty="0" smtClean="0"/>
              <a:t>(Herder +1)</a:t>
            </a:r>
            <a:endParaRPr lang="tr-TR" sz="800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3203848" y="3496671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Neolithic</a:t>
            </a:r>
            <a:r>
              <a:rPr lang="de-DE" sz="800" dirty="0" smtClean="0"/>
              <a:t> </a:t>
            </a:r>
            <a:r>
              <a:rPr lang="de-DE" sz="800" dirty="0" err="1" smtClean="0"/>
              <a:t>tools</a:t>
            </a:r>
            <a:endParaRPr lang="de-DE" sz="800" dirty="0" smtClean="0"/>
          </a:p>
          <a:p>
            <a:pPr algn="ctr"/>
            <a:r>
              <a:rPr lang="de-DE" sz="800" dirty="0" smtClean="0"/>
              <a:t>(Tools +0,1)</a:t>
            </a:r>
          </a:p>
          <a:p>
            <a:pPr algn="ctr"/>
            <a:endParaRPr lang="de-DE" sz="800" dirty="0" smtClean="0"/>
          </a:p>
          <a:p>
            <a:pPr algn="ctr"/>
            <a:r>
              <a:rPr lang="de-DE" sz="800" dirty="0" smtClean="0"/>
              <a:t/>
            </a:r>
            <a:br>
              <a:rPr lang="de-DE" sz="800" dirty="0" smtClean="0"/>
            </a:br>
            <a:endParaRPr lang="tr-TR" sz="800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5995564" y="532595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Stone </a:t>
            </a:r>
            <a:r>
              <a:rPr lang="de-DE" sz="800" dirty="0" err="1" smtClean="0"/>
              <a:t>plow</a:t>
            </a:r>
            <a:endParaRPr lang="de-DE" sz="800" dirty="0"/>
          </a:p>
        </p:txBody>
      </p:sp>
      <p:sp>
        <p:nvSpPr>
          <p:cNvPr id="8" name="Abgerundetes Rechteck 7"/>
          <p:cNvSpPr/>
          <p:nvPr/>
        </p:nvSpPr>
        <p:spPr>
          <a:xfrm>
            <a:off x="5989290" y="1723255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Horse</a:t>
            </a:r>
            <a:r>
              <a:rPr lang="de-DE" sz="800" dirty="0" smtClean="0"/>
              <a:t> </a:t>
            </a:r>
            <a:r>
              <a:rPr lang="de-DE" sz="800" dirty="0" err="1" smtClean="0"/>
              <a:t>domestication</a:t>
            </a:r>
            <a:endParaRPr lang="tr-TR" sz="800" dirty="0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4621138" y="2363066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Neolithic</a:t>
            </a:r>
            <a:r>
              <a:rPr lang="de-DE" sz="800" dirty="0" smtClean="0"/>
              <a:t> </a:t>
            </a:r>
            <a:r>
              <a:rPr lang="de-DE" sz="800" dirty="0" err="1" smtClean="0"/>
              <a:t>weapons</a:t>
            </a:r>
            <a:endParaRPr lang="tr-TR" sz="800" dirty="0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5989290" y="3442629"/>
            <a:ext cx="1014386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Bronze  </a:t>
            </a:r>
            <a:r>
              <a:rPr lang="de-DE" sz="800" dirty="0" err="1" smtClean="0"/>
              <a:t>working</a:t>
            </a:r>
            <a:endParaRPr lang="tr-TR" sz="800" dirty="0" smtClean="0"/>
          </a:p>
        </p:txBody>
      </p:sp>
      <p:sp>
        <p:nvSpPr>
          <p:cNvPr id="11" name="Abgerundetes Rechteck 10"/>
          <p:cNvSpPr/>
          <p:nvPr/>
        </p:nvSpPr>
        <p:spPr>
          <a:xfrm>
            <a:off x="107504" y="618134"/>
            <a:ext cx="1080120" cy="1010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Stone Age</a:t>
            </a:r>
          </a:p>
          <a:p>
            <a:pPr algn="ctr"/>
            <a:r>
              <a:rPr lang="de-DE" sz="800" dirty="0" smtClean="0"/>
              <a:t>(</a:t>
            </a:r>
            <a:r>
              <a:rPr lang="de-DE" sz="800" dirty="0" err="1" smtClean="0"/>
              <a:t>Gathering</a:t>
            </a:r>
            <a:r>
              <a:rPr lang="de-DE" sz="800" dirty="0" smtClean="0"/>
              <a:t>, </a:t>
            </a:r>
            <a:r>
              <a:rPr lang="de-DE" sz="800" dirty="0" err="1" smtClean="0"/>
              <a:t>Hunting</a:t>
            </a:r>
            <a:r>
              <a:rPr lang="de-DE" sz="800" dirty="0" smtClean="0"/>
              <a:t>, </a:t>
            </a:r>
            <a:r>
              <a:rPr lang="de-DE" sz="800" dirty="0" err="1" smtClean="0"/>
              <a:t>Fishing</a:t>
            </a:r>
            <a:r>
              <a:rPr lang="de-DE" sz="800" dirty="0" smtClean="0"/>
              <a:t>, Stone </a:t>
            </a:r>
            <a:r>
              <a:rPr lang="de-DE" sz="800" dirty="0" err="1" smtClean="0"/>
              <a:t>mining</a:t>
            </a:r>
            <a:r>
              <a:rPr lang="de-DE" sz="800" dirty="0" smtClean="0"/>
              <a:t>, Tool </a:t>
            </a:r>
            <a:r>
              <a:rPr lang="de-DE" sz="800" dirty="0" err="1" smtClean="0"/>
              <a:t>making</a:t>
            </a:r>
            <a:r>
              <a:rPr lang="de-DE" sz="800" dirty="0" smtClean="0"/>
              <a:t>, Cloth making+1)</a:t>
            </a:r>
            <a:endParaRPr lang="de-DE" sz="8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331640" y="623242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Gathering</a:t>
            </a:r>
            <a:endParaRPr lang="de-DE" sz="800" dirty="0" smtClean="0"/>
          </a:p>
        </p:txBody>
      </p:sp>
      <p:sp>
        <p:nvSpPr>
          <p:cNvPr id="13" name="Abgerundetes Rechteck 12"/>
          <p:cNvSpPr/>
          <p:nvPr/>
        </p:nvSpPr>
        <p:spPr>
          <a:xfrm>
            <a:off x="1331640" y="1786409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Hunting</a:t>
            </a:r>
            <a:endParaRPr lang="de-DE" sz="800" dirty="0" smtClean="0"/>
          </a:p>
        </p:txBody>
      </p:sp>
      <p:cxnSp>
        <p:nvCxnSpPr>
          <p:cNvPr id="3" name="Gerade Verbindung mit Pfeil 2"/>
          <p:cNvCxnSpPr>
            <a:stCxn id="12" idx="3"/>
            <a:endCxn id="4" idx="1"/>
          </p:cNvCxnSpPr>
          <p:nvPr/>
        </p:nvCxnSpPr>
        <p:spPr>
          <a:xfrm flipV="1">
            <a:off x="2339752" y="835063"/>
            <a:ext cx="864096" cy="76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3" idx="3"/>
            <a:endCxn id="5" idx="1"/>
          </p:cNvCxnSpPr>
          <p:nvPr/>
        </p:nvCxnSpPr>
        <p:spPr>
          <a:xfrm flipV="1">
            <a:off x="2339752" y="2044910"/>
            <a:ext cx="864096" cy="29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3"/>
            <a:endCxn id="9" idx="1"/>
          </p:cNvCxnSpPr>
          <p:nvPr/>
        </p:nvCxnSpPr>
        <p:spPr>
          <a:xfrm>
            <a:off x="2339752" y="2074813"/>
            <a:ext cx="2281386" cy="576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3" idx="3"/>
            <a:endCxn id="6" idx="1"/>
          </p:cNvCxnSpPr>
          <p:nvPr/>
        </p:nvCxnSpPr>
        <p:spPr>
          <a:xfrm>
            <a:off x="2339752" y="2074813"/>
            <a:ext cx="864096" cy="171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3"/>
            <a:endCxn id="9" idx="1"/>
          </p:cNvCxnSpPr>
          <p:nvPr/>
        </p:nvCxnSpPr>
        <p:spPr>
          <a:xfrm flipV="1">
            <a:off x="4211960" y="2651470"/>
            <a:ext cx="409178" cy="1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3" idx="3"/>
            <a:endCxn id="10" idx="1"/>
          </p:cNvCxnSpPr>
          <p:nvPr/>
        </p:nvCxnSpPr>
        <p:spPr>
          <a:xfrm>
            <a:off x="2339752" y="2074813"/>
            <a:ext cx="3649538" cy="165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3"/>
            <a:endCxn id="10" idx="1"/>
          </p:cNvCxnSpPr>
          <p:nvPr/>
        </p:nvCxnSpPr>
        <p:spPr>
          <a:xfrm>
            <a:off x="5629250" y="2651470"/>
            <a:ext cx="360040" cy="107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6" idx="3"/>
            <a:endCxn id="10" idx="1"/>
          </p:cNvCxnSpPr>
          <p:nvPr/>
        </p:nvCxnSpPr>
        <p:spPr>
          <a:xfrm flipV="1">
            <a:off x="4211960" y="3731033"/>
            <a:ext cx="1777330" cy="5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5" idx="3"/>
            <a:endCxn id="8" idx="1"/>
          </p:cNvCxnSpPr>
          <p:nvPr/>
        </p:nvCxnSpPr>
        <p:spPr>
          <a:xfrm flipV="1">
            <a:off x="4211960" y="2011659"/>
            <a:ext cx="1777330" cy="3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4" idx="3"/>
            <a:endCxn id="7" idx="1"/>
          </p:cNvCxnSpPr>
          <p:nvPr/>
        </p:nvCxnSpPr>
        <p:spPr>
          <a:xfrm flipV="1">
            <a:off x="4211960" y="820999"/>
            <a:ext cx="1783604" cy="14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3"/>
            <a:endCxn id="7" idx="1"/>
          </p:cNvCxnSpPr>
          <p:nvPr/>
        </p:nvCxnSpPr>
        <p:spPr>
          <a:xfrm flipV="1">
            <a:off x="4211960" y="820999"/>
            <a:ext cx="1783604" cy="122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1331640" y="2605918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Stone </a:t>
            </a:r>
            <a:r>
              <a:rPr lang="de-DE" sz="800" dirty="0" err="1" smtClean="0"/>
              <a:t>mining</a:t>
            </a:r>
            <a:endParaRPr lang="de-DE" sz="800" dirty="0" smtClean="0"/>
          </a:p>
          <a:p>
            <a:pPr algn="ctr"/>
            <a:endParaRPr lang="de-DE" sz="800" dirty="0" smtClean="0"/>
          </a:p>
          <a:p>
            <a:pPr algn="ctr"/>
            <a:r>
              <a:rPr lang="de-DE" sz="800" dirty="0" smtClean="0"/>
              <a:t/>
            </a:r>
            <a:br>
              <a:rPr lang="de-DE" sz="800" dirty="0" smtClean="0"/>
            </a:br>
            <a:endParaRPr lang="tr-TR" sz="800" dirty="0" smtClean="0"/>
          </a:p>
        </p:txBody>
      </p:sp>
      <p:cxnSp>
        <p:nvCxnSpPr>
          <p:cNvPr id="93" name="Gerade Verbindung mit Pfeil 92"/>
          <p:cNvCxnSpPr>
            <a:stCxn id="91" idx="3"/>
            <a:endCxn id="6" idx="1"/>
          </p:cNvCxnSpPr>
          <p:nvPr/>
        </p:nvCxnSpPr>
        <p:spPr>
          <a:xfrm>
            <a:off x="2339752" y="2894322"/>
            <a:ext cx="864096" cy="890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91" idx="3"/>
            <a:endCxn id="9" idx="1"/>
          </p:cNvCxnSpPr>
          <p:nvPr/>
        </p:nvCxnSpPr>
        <p:spPr>
          <a:xfrm flipV="1">
            <a:off x="2339752" y="2651470"/>
            <a:ext cx="2281386" cy="242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4644008" y="1215480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Field </a:t>
            </a:r>
            <a:r>
              <a:rPr lang="de-DE" sz="800" dirty="0" err="1" smtClean="0"/>
              <a:t>Workers</a:t>
            </a:r>
            <a:endParaRPr lang="de-DE" sz="800" dirty="0" smtClean="0"/>
          </a:p>
          <a:p>
            <a:pPr algn="ctr"/>
            <a:r>
              <a:rPr lang="de-DE" sz="800" dirty="0" err="1" smtClean="0"/>
              <a:t>Has</a:t>
            </a:r>
            <a:r>
              <a:rPr lang="de-DE" sz="800" dirty="0" smtClean="0"/>
              <a:t> 3 </a:t>
            </a:r>
            <a:r>
              <a:rPr lang="de-DE" sz="800" dirty="0" err="1" smtClean="0"/>
              <a:t>Professions</a:t>
            </a:r>
            <a:endParaRPr lang="de-DE" sz="800" dirty="0" smtClean="0"/>
          </a:p>
          <a:p>
            <a:pPr algn="ctr"/>
            <a:r>
              <a:rPr lang="de-DE" sz="800" dirty="0" smtClean="0"/>
              <a:t>Max Pop: 1000</a:t>
            </a:r>
            <a:endParaRPr lang="de-DE" sz="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2526060" y="1196752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Clan</a:t>
            </a:r>
          </a:p>
          <a:p>
            <a:pPr algn="ctr"/>
            <a:r>
              <a:rPr lang="de-DE" sz="800" dirty="0" smtClean="0"/>
              <a:t>Max </a:t>
            </a:r>
            <a:r>
              <a:rPr lang="de-DE" sz="800" dirty="0" err="1" smtClean="0"/>
              <a:t>Families</a:t>
            </a:r>
            <a:r>
              <a:rPr lang="de-DE" sz="800" dirty="0" smtClean="0"/>
              <a:t>: 5</a:t>
            </a:r>
          </a:p>
          <a:p>
            <a:pPr algn="ctr"/>
            <a:r>
              <a:rPr lang="de-DE" sz="800" dirty="0" smtClean="0"/>
              <a:t>Max </a:t>
            </a:r>
            <a:r>
              <a:rPr lang="de-DE" sz="800" dirty="0" err="1" smtClean="0"/>
              <a:t>Troops</a:t>
            </a:r>
            <a:r>
              <a:rPr lang="de-DE" sz="800" dirty="0" smtClean="0"/>
              <a:t>: 5</a:t>
            </a:r>
          </a:p>
        </p:txBody>
      </p:sp>
      <p:cxnSp>
        <p:nvCxnSpPr>
          <p:cNvPr id="6" name="Gerade Verbindung mit Pfeil 5"/>
          <p:cNvCxnSpPr>
            <a:stCxn id="5" idx="3"/>
            <a:endCxn id="3" idx="1"/>
          </p:cNvCxnSpPr>
          <p:nvPr/>
        </p:nvCxnSpPr>
        <p:spPr>
          <a:xfrm>
            <a:off x="3534172" y="1485156"/>
            <a:ext cx="1109836" cy="18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1180282" y="2996952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Troop</a:t>
            </a:r>
            <a:endParaRPr lang="de-DE" sz="800" dirty="0"/>
          </a:p>
        </p:txBody>
      </p:sp>
      <p:cxnSp>
        <p:nvCxnSpPr>
          <p:cNvPr id="8" name="Gerade Verbindung mit Pfeil 7"/>
          <p:cNvCxnSpPr>
            <a:stCxn id="5" idx="2"/>
            <a:endCxn id="7" idx="3"/>
          </p:cNvCxnSpPr>
          <p:nvPr/>
        </p:nvCxnSpPr>
        <p:spPr>
          <a:xfrm flipH="1">
            <a:off x="2188394" y="1773560"/>
            <a:ext cx="841722" cy="1511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2538314" y="188640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Player</a:t>
            </a:r>
          </a:p>
          <a:p>
            <a:pPr algn="ctr"/>
            <a:r>
              <a:rPr lang="de-DE" sz="800" dirty="0" smtClean="0"/>
              <a:t>Max Clan: 2</a:t>
            </a:r>
          </a:p>
          <a:p>
            <a:pPr algn="ctr"/>
            <a:r>
              <a:rPr lang="de-DE" sz="800" dirty="0"/>
              <a:t>Max </a:t>
            </a:r>
            <a:r>
              <a:rPr lang="de-DE" sz="800" dirty="0" err="1"/>
              <a:t>Families</a:t>
            </a:r>
            <a:r>
              <a:rPr lang="de-DE" sz="800" dirty="0"/>
              <a:t>: </a:t>
            </a:r>
            <a:r>
              <a:rPr lang="de-DE" sz="800" dirty="0" smtClean="0"/>
              <a:t>5</a:t>
            </a:r>
            <a:endParaRPr lang="de-DE" sz="800" dirty="0"/>
          </a:p>
          <a:p>
            <a:pPr algn="ctr"/>
            <a:r>
              <a:rPr lang="de-DE" sz="800" dirty="0" smtClean="0"/>
              <a:t>Max </a:t>
            </a:r>
            <a:r>
              <a:rPr lang="de-DE" sz="800" dirty="0" err="1" smtClean="0"/>
              <a:t>Troops</a:t>
            </a:r>
            <a:r>
              <a:rPr lang="de-DE" sz="800" dirty="0" smtClean="0"/>
              <a:t>: 5</a:t>
            </a:r>
          </a:p>
        </p:txBody>
      </p:sp>
      <p:cxnSp>
        <p:nvCxnSpPr>
          <p:cNvPr id="12" name="Gerade Verbindung mit Pfeil 11"/>
          <p:cNvCxnSpPr>
            <a:stCxn id="9" idx="2"/>
            <a:endCxn id="5" idx="0"/>
          </p:cNvCxnSpPr>
          <p:nvPr/>
        </p:nvCxnSpPr>
        <p:spPr>
          <a:xfrm flipH="1">
            <a:off x="3030116" y="765448"/>
            <a:ext cx="12254" cy="43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6516216" y="1237742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Clan</a:t>
            </a:r>
          </a:p>
        </p:txBody>
      </p:sp>
      <p:cxnSp>
        <p:nvCxnSpPr>
          <p:cNvPr id="27" name="Gerade Verbindung mit Pfeil 26"/>
          <p:cNvCxnSpPr>
            <a:stCxn id="9" idx="3"/>
            <a:endCxn id="15" idx="0"/>
          </p:cNvCxnSpPr>
          <p:nvPr/>
        </p:nvCxnSpPr>
        <p:spPr>
          <a:xfrm>
            <a:off x="3546426" y="477044"/>
            <a:ext cx="3473846" cy="7606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1187624" y="1916832"/>
            <a:ext cx="1008112" cy="576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Troop</a:t>
            </a:r>
            <a:endParaRPr lang="de-DE" sz="800" dirty="0"/>
          </a:p>
        </p:txBody>
      </p:sp>
      <p:cxnSp>
        <p:nvCxnSpPr>
          <p:cNvPr id="34" name="Gerade Verbindung mit Pfeil 33"/>
          <p:cNvCxnSpPr>
            <a:stCxn id="9" idx="1"/>
            <a:endCxn id="30" idx="0"/>
          </p:cNvCxnSpPr>
          <p:nvPr/>
        </p:nvCxnSpPr>
        <p:spPr>
          <a:xfrm flipH="1">
            <a:off x="1691680" y="477044"/>
            <a:ext cx="846634" cy="1439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9" idx="3"/>
            <a:endCxn id="3" idx="0"/>
          </p:cNvCxnSpPr>
          <p:nvPr/>
        </p:nvCxnSpPr>
        <p:spPr>
          <a:xfrm>
            <a:off x="3546426" y="477044"/>
            <a:ext cx="1601638" cy="738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436096" y="1736440"/>
            <a:ext cx="864096" cy="3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smtClean="0"/>
              <a:t>Level: 1-10</a:t>
            </a:r>
            <a:endParaRPr lang="de-DE" sz="8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339752" y="3212976"/>
            <a:ext cx="864096" cy="3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smtClean="0"/>
              <a:t>Level: 1-10</a:t>
            </a:r>
            <a:endParaRPr lang="de-DE" sz="8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5536034" y="2024844"/>
            <a:ext cx="864096" cy="3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smtClean="0"/>
              <a:t>Level: 1-10</a:t>
            </a:r>
            <a:endParaRPr lang="de-DE" sz="8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6084168" y="3599296"/>
            <a:ext cx="864096" cy="3607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smtClean="0"/>
              <a:t>Farmer</a:t>
            </a:r>
          </a:p>
          <a:p>
            <a:pPr algn="ctr"/>
            <a:r>
              <a:rPr lang="de-DE" sz="800" dirty="0" smtClean="0"/>
              <a:t>L: 4</a:t>
            </a:r>
            <a:endParaRPr lang="de-DE" sz="8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4025206" y="188640"/>
            <a:ext cx="1097582" cy="504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Urban Family</a:t>
            </a:r>
          </a:p>
          <a:p>
            <a:pPr algn="ctr"/>
            <a:r>
              <a:rPr lang="de-DE" sz="800" dirty="0" err="1" smtClean="0"/>
              <a:t>Has</a:t>
            </a:r>
            <a:r>
              <a:rPr lang="de-DE" sz="800" dirty="0" smtClean="0"/>
              <a:t> 3 </a:t>
            </a:r>
            <a:r>
              <a:rPr lang="de-DE" sz="800" dirty="0" err="1" smtClean="0"/>
              <a:t>Professions</a:t>
            </a:r>
            <a:endParaRPr lang="de-DE" sz="800" dirty="0" smtClean="0"/>
          </a:p>
          <a:p>
            <a:pPr algn="ctr"/>
            <a:r>
              <a:rPr lang="de-DE" sz="800" dirty="0" smtClean="0"/>
              <a:t>Max Pop: 100</a:t>
            </a:r>
            <a:endParaRPr lang="de-DE" sz="800" dirty="0"/>
          </a:p>
        </p:txBody>
      </p:sp>
      <p:cxnSp>
        <p:nvCxnSpPr>
          <p:cNvPr id="35" name="Gerade Verbindung mit Pfeil 34"/>
          <p:cNvCxnSpPr>
            <a:stCxn id="9" idx="3"/>
            <a:endCxn id="22" idx="0"/>
          </p:cNvCxnSpPr>
          <p:nvPr/>
        </p:nvCxnSpPr>
        <p:spPr>
          <a:xfrm flipV="1">
            <a:off x="3546426" y="188640"/>
            <a:ext cx="1027571" cy="288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112631" y="3560576"/>
            <a:ext cx="864096" cy="477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Field Worker (Farmer)</a:t>
            </a:r>
          </a:p>
          <a:p>
            <a:pPr algn="ctr"/>
            <a:r>
              <a:rPr lang="de-DE" sz="800" dirty="0" smtClean="0"/>
              <a:t>Pop: 300</a:t>
            </a:r>
          </a:p>
          <a:p>
            <a:pPr algn="ctr"/>
            <a:r>
              <a:rPr lang="de-DE" sz="800" dirty="0" smtClean="0"/>
              <a:t>Level: 1-10</a:t>
            </a:r>
            <a:endParaRPr lang="de-DE" sz="8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5095341" y="4096593"/>
            <a:ext cx="916820" cy="6559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Job: </a:t>
            </a:r>
            <a:r>
              <a:rPr lang="de-DE" sz="800" dirty="0" err="1" smtClean="0"/>
              <a:t>Farming</a:t>
            </a:r>
            <a:endParaRPr lang="de-DE" sz="800" dirty="0" smtClean="0"/>
          </a:p>
          <a:p>
            <a:pPr algn="ctr"/>
            <a:r>
              <a:rPr lang="de-DE" sz="800" dirty="0" err="1" smtClean="0"/>
              <a:t>Prod</a:t>
            </a:r>
            <a:r>
              <a:rPr lang="de-DE" sz="800" dirty="0" smtClean="0"/>
              <a:t> = Pop x (100% + Bonus) (Level * 10  + extra)</a:t>
            </a:r>
            <a:endParaRPr lang="de-DE" sz="8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6084168" y="4001442"/>
            <a:ext cx="864096" cy="3607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err="1" smtClean="0"/>
              <a:t>AnimalHsb</a:t>
            </a:r>
            <a:endParaRPr lang="de-DE" sz="800" dirty="0" smtClean="0"/>
          </a:p>
          <a:p>
            <a:pPr algn="ctr"/>
            <a:r>
              <a:rPr lang="de-DE" sz="800" dirty="0" smtClean="0"/>
              <a:t>L: 4</a:t>
            </a:r>
            <a:endParaRPr lang="de-DE" sz="8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3784030" y="3769444"/>
            <a:ext cx="864096" cy="3607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err="1" smtClean="0"/>
              <a:t>Webbing</a:t>
            </a:r>
            <a:endParaRPr lang="de-DE" sz="800" dirty="0" smtClean="0"/>
          </a:p>
          <a:p>
            <a:pPr algn="ctr"/>
            <a:r>
              <a:rPr lang="de-DE" sz="800" dirty="0" smtClean="0"/>
              <a:t>L: 4</a:t>
            </a:r>
            <a:endParaRPr lang="de-DE" sz="8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775224" y="3769444"/>
            <a:ext cx="864096" cy="3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Urban Family</a:t>
            </a:r>
          </a:p>
          <a:p>
            <a:pPr algn="ctr"/>
            <a:r>
              <a:rPr lang="de-DE" sz="800" dirty="0" smtClean="0"/>
              <a:t>Level: 1-10</a:t>
            </a:r>
            <a:endParaRPr lang="de-DE" sz="8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757934" y="4201182"/>
            <a:ext cx="881386" cy="2391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Job: Webber </a:t>
            </a:r>
            <a:endParaRPr lang="de-DE" sz="8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3784030" y="4165116"/>
            <a:ext cx="864096" cy="3607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err="1" smtClean="0"/>
              <a:t>Handcrafting</a:t>
            </a:r>
            <a:endParaRPr lang="de-DE" sz="800" dirty="0" smtClean="0"/>
          </a:p>
          <a:p>
            <a:pPr algn="ctr"/>
            <a:r>
              <a:rPr lang="de-DE" sz="800" dirty="0" smtClean="0"/>
              <a:t>L: 4</a:t>
            </a:r>
            <a:endParaRPr lang="de-DE" sz="8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3780954" y="4588346"/>
            <a:ext cx="864096" cy="3607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smtClean="0"/>
              <a:t>Tools</a:t>
            </a:r>
          </a:p>
          <a:p>
            <a:pPr algn="ctr"/>
            <a:r>
              <a:rPr lang="de-DE" sz="800" dirty="0" smtClean="0"/>
              <a:t>L: 4</a:t>
            </a:r>
            <a:endParaRPr lang="de-DE" sz="8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095341" y="4799160"/>
            <a:ext cx="881386" cy="8928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Needs:</a:t>
            </a:r>
          </a:p>
          <a:p>
            <a:pPr algn="ctr"/>
            <a:r>
              <a:rPr lang="de-DE" sz="800" dirty="0" smtClean="0"/>
              <a:t>Food: 1</a:t>
            </a:r>
            <a:br>
              <a:rPr lang="de-DE" sz="800" dirty="0" smtClean="0"/>
            </a:br>
            <a:r>
              <a:rPr lang="de-DE" sz="800" dirty="0" smtClean="0"/>
              <a:t>Pots: 0,01</a:t>
            </a:r>
            <a:br>
              <a:rPr lang="de-DE" sz="800" dirty="0" smtClean="0"/>
            </a:br>
            <a:r>
              <a:rPr lang="de-DE" sz="800" dirty="0" smtClean="0"/>
              <a:t>Tools: 0,01</a:t>
            </a:r>
          </a:p>
          <a:p>
            <a:pPr algn="ctr"/>
            <a:r>
              <a:rPr lang="de-DE" sz="800" dirty="0" err="1" smtClean="0"/>
              <a:t>Straw</a:t>
            </a:r>
            <a:r>
              <a:rPr lang="de-DE" sz="800" dirty="0" smtClean="0"/>
              <a:t>: 0,20</a:t>
            </a:r>
            <a:br>
              <a:rPr lang="de-DE" sz="800" dirty="0" smtClean="0"/>
            </a:br>
            <a:r>
              <a:rPr lang="de-DE" sz="800" dirty="0" smtClean="0"/>
              <a:t>Wood: 0,10</a:t>
            </a:r>
            <a:br>
              <a:rPr lang="de-DE" sz="800" dirty="0" smtClean="0"/>
            </a:br>
            <a:r>
              <a:rPr lang="de-DE" sz="800" dirty="0" smtClean="0"/>
              <a:t>Stone: 0,01</a:t>
            </a:r>
            <a:endParaRPr lang="de-DE" sz="8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2747231" y="4477022"/>
            <a:ext cx="881386" cy="8928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Needs:</a:t>
            </a:r>
          </a:p>
          <a:p>
            <a:pPr algn="ctr"/>
            <a:r>
              <a:rPr lang="de-DE" sz="800" dirty="0" smtClean="0"/>
              <a:t>Food: 1,50</a:t>
            </a:r>
            <a:br>
              <a:rPr lang="de-DE" sz="800" dirty="0" smtClean="0"/>
            </a:br>
            <a:r>
              <a:rPr lang="de-DE" sz="800" dirty="0" smtClean="0"/>
              <a:t>Pots: 0,02</a:t>
            </a:r>
            <a:br>
              <a:rPr lang="de-DE" sz="800" dirty="0" smtClean="0"/>
            </a:br>
            <a:r>
              <a:rPr lang="de-DE" sz="800" dirty="0" smtClean="0"/>
              <a:t>Tools: 0,05</a:t>
            </a:r>
          </a:p>
          <a:p>
            <a:pPr algn="ctr"/>
            <a:r>
              <a:rPr lang="de-DE" sz="800" dirty="0" err="1" smtClean="0"/>
              <a:t>Straw</a:t>
            </a:r>
            <a:r>
              <a:rPr lang="de-DE" sz="800" dirty="0" smtClean="0"/>
              <a:t>: -</a:t>
            </a:r>
            <a:br>
              <a:rPr lang="de-DE" sz="800" dirty="0" smtClean="0"/>
            </a:br>
            <a:r>
              <a:rPr lang="de-DE" sz="800" dirty="0" smtClean="0"/>
              <a:t>Wood: 0,20</a:t>
            </a:r>
            <a:br>
              <a:rPr lang="de-DE" sz="800" dirty="0" smtClean="0"/>
            </a:br>
            <a:r>
              <a:rPr lang="de-DE" sz="800" dirty="0" smtClean="0"/>
              <a:t>Stone: 0,05</a:t>
            </a:r>
            <a:endParaRPr lang="de-DE" sz="8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1665040" y="4320759"/>
            <a:ext cx="864096" cy="3607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err="1" smtClean="0"/>
              <a:t>Webbing</a:t>
            </a:r>
            <a:endParaRPr lang="de-DE" sz="800" dirty="0" smtClean="0"/>
          </a:p>
          <a:p>
            <a:pPr algn="ctr"/>
            <a:r>
              <a:rPr lang="de-DE" sz="800" dirty="0" smtClean="0"/>
              <a:t>L: 4</a:t>
            </a:r>
            <a:endParaRPr lang="de-DE" sz="8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656234" y="4320759"/>
            <a:ext cx="864096" cy="36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smtClean="0"/>
              <a:t>Urban Leader</a:t>
            </a:r>
            <a:endParaRPr lang="de-DE" sz="800" dirty="0" smtClean="0"/>
          </a:p>
          <a:p>
            <a:pPr algn="ctr"/>
            <a:r>
              <a:rPr lang="de-DE" sz="800" dirty="0" smtClean="0"/>
              <a:t>Level: 1-10</a:t>
            </a:r>
            <a:endParaRPr lang="de-DE" sz="8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638944" y="4752497"/>
            <a:ext cx="881386" cy="2391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Job: Webber </a:t>
            </a:r>
            <a:endParaRPr lang="de-DE" sz="8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665040" y="4716431"/>
            <a:ext cx="864096" cy="3607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err="1" smtClean="0"/>
              <a:t>Handcrafting</a:t>
            </a:r>
            <a:endParaRPr lang="de-DE" sz="800" dirty="0" smtClean="0"/>
          </a:p>
          <a:p>
            <a:pPr algn="ctr"/>
            <a:r>
              <a:rPr lang="de-DE" sz="800" dirty="0" smtClean="0"/>
              <a:t>L: 4</a:t>
            </a:r>
            <a:endParaRPr lang="de-DE" sz="8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1661964" y="5139661"/>
            <a:ext cx="864096" cy="3607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Profession</a:t>
            </a:r>
          </a:p>
          <a:p>
            <a:pPr algn="ctr"/>
            <a:r>
              <a:rPr lang="de-DE" sz="800" dirty="0" smtClean="0"/>
              <a:t>Tools</a:t>
            </a:r>
          </a:p>
          <a:p>
            <a:pPr algn="ctr"/>
            <a:r>
              <a:rPr lang="de-DE" sz="800" dirty="0" smtClean="0"/>
              <a:t>L: 4</a:t>
            </a:r>
            <a:endParaRPr lang="de-DE" sz="8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647589" y="5054035"/>
            <a:ext cx="881386" cy="8928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Needs:</a:t>
            </a:r>
          </a:p>
          <a:p>
            <a:pPr algn="ctr"/>
            <a:r>
              <a:rPr lang="de-DE" sz="800" dirty="0" smtClean="0"/>
              <a:t>Food: 1,50</a:t>
            </a:r>
            <a:br>
              <a:rPr lang="de-DE" sz="800" dirty="0" smtClean="0"/>
            </a:br>
            <a:r>
              <a:rPr lang="de-DE" sz="800" dirty="0" smtClean="0"/>
              <a:t>Pots: 0,02</a:t>
            </a:r>
            <a:br>
              <a:rPr lang="de-DE" sz="800" dirty="0" smtClean="0"/>
            </a:br>
            <a:r>
              <a:rPr lang="de-DE" sz="800" dirty="0" smtClean="0"/>
              <a:t>Tools: 0,05</a:t>
            </a:r>
          </a:p>
          <a:p>
            <a:pPr algn="ctr"/>
            <a:r>
              <a:rPr lang="de-DE" sz="800" dirty="0" err="1" smtClean="0"/>
              <a:t>Straw</a:t>
            </a:r>
            <a:r>
              <a:rPr lang="de-DE" sz="800" dirty="0" smtClean="0"/>
              <a:t>: -</a:t>
            </a:r>
            <a:br>
              <a:rPr lang="de-DE" sz="800" dirty="0" smtClean="0"/>
            </a:br>
            <a:r>
              <a:rPr lang="de-DE" sz="800" dirty="0" smtClean="0"/>
              <a:t>Wood: 0,20</a:t>
            </a:r>
            <a:br>
              <a:rPr lang="de-DE" sz="800" dirty="0" smtClean="0"/>
            </a:br>
            <a:r>
              <a:rPr lang="de-DE" sz="800" dirty="0" smtClean="0"/>
              <a:t>Stone: 0,05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9444593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Bildschirmpräsentation (4:3)</PresentationFormat>
  <Paragraphs>85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Romulus</cp:lastModifiedBy>
  <cp:revision>23</cp:revision>
  <dcterms:created xsi:type="dcterms:W3CDTF">2020-07-02T11:07:18Z</dcterms:created>
  <dcterms:modified xsi:type="dcterms:W3CDTF">2022-08-25T05:07:08Z</dcterms:modified>
</cp:coreProperties>
</file>