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317" r:id="rId4"/>
    <p:sldId id="374" r:id="rId5"/>
    <p:sldId id="257" r:id="rId6"/>
    <p:sldId id="359" r:id="rId7"/>
    <p:sldId id="262" r:id="rId8"/>
    <p:sldId id="271" r:id="rId9"/>
    <p:sldId id="375" r:id="rId10"/>
    <p:sldId id="258" r:id="rId11"/>
    <p:sldId id="349" r:id="rId12"/>
    <p:sldId id="376" r:id="rId13"/>
    <p:sldId id="3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108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14F90-54D9-4AD8-A755-D1C03944791F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473E9-9A3E-4DE6-83E5-816443AB64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839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E033-C08A-41BA-A61D-497A543B1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473C3-803A-4461-9A10-F5448D514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FF7DC-A0B5-4C46-84EF-255E566D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DBA1-DF73-4003-9C89-8926A9CBEDE4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AD854-98DC-4944-A330-EB83C10E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1C60-D150-4F9B-93AA-C6018E8D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352-A1F1-4893-A5DB-556F3A6A94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842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4ABD-F7EC-4961-8389-61D82DB5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5158D-F32F-4BE5-939F-C823E1512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8B651-976D-4F44-8AF8-E0E5061F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DBA1-DF73-4003-9C89-8926A9CBEDE4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27E4-A428-4089-B2BC-430E1772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3CBAF-F17F-46CC-BD71-22855E6E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352-A1F1-4893-A5DB-556F3A6A94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643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711FC-3135-4567-ADDD-971F682CA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92383-7EDC-4F7B-8476-296DAB659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D6C5B-EAFD-4D96-B102-7B72CF02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DBA1-DF73-4003-9C89-8926A9CBEDE4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D59F9-1545-48BF-8314-09366BA5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BE24F-CB70-4C5D-8254-5E6E8253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352-A1F1-4893-A5DB-556F3A6A94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1879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3"/>
            <a:ext cx="11573197" cy="724247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5465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55129" y="211061"/>
            <a:ext cx="881743" cy="137160"/>
            <a:chOff x="5215346" y="150098"/>
            <a:chExt cx="881742" cy="137160"/>
          </a:xfrm>
        </p:grpSpPr>
        <p:sp>
          <p:nvSpPr>
            <p:cNvPr id="5" name="Rectangle 4"/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5655129" y="6509779"/>
            <a:ext cx="881743" cy="137160"/>
            <a:chOff x="5215346" y="150098"/>
            <a:chExt cx="881742" cy="137160"/>
          </a:xfrm>
        </p:grpSpPr>
        <p:sp>
          <p:nvSpPr>
            <p:cNvPr id="10" name="Rectangle 9"/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97478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75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9B73-E28A-496E-9BCB-1A544D56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3FD9-8D9F-4172-AC94-48728537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EBCDA-3A37-4ABC-97C0-B07F29CD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DBA1-DF73-4003-9C89-8926A9CBEDE4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C7C-B0BA-4397-903F-48FBF840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F0B25-D947-4F2B-9F07-AF8B09D5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352-A1F1-4893-A5DB-556F3A6A94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838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F616-258C-40D1-BCED-96537F16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43358-03D0-4650-80CF-60EDEAFD5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67AD-1344-4166-92D3-934AEC79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DBA1-DF73-4003-9C89-8926A9CBEDE4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1716B-0432-44CA-B07F-3F52E966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4C630-4EF9-4736-8335-7FEE208B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352-A1F1-4893-A5DB-556F3A6A94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371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0076-0B1A-4CEC-9034-F4D1A560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320C9-A53D-447B-AA2F-4AD6BD83D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B435F-A302-4137-BF1C-604C0B0AC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B8544-C6B3-400C-9612-F20E9F18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DBA1-DF73-4003-9C89-8926A9CBEDE4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CCF98-31DC-4191-B9E6-F8ED43C3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DCB75-2EC8-46DF-8E67-1F4307DB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352-A1F1-4893-A5DB-556F3A6A94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650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D0E0-7DAE-400F-93CD-84ED7202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69E01-3265-4AD6-BD02-83FE7BCAA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F28B9-0264-4391-96B1-C77C04826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713D0-B25E-48CD-AE5E-DAE672ECD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A5731-3324-4757-A87B-BAE92A715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87126-950F-48A0-A321-892FCDC7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DBA1-DF73-4003-9C89-8926A9CBEDE4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9A855-7651-461F-B325-354E3AD2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9FE5B-1CC8-4073-96B5-C847C47F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352-A1F1-4893-A5DB-556F3A6A94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613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5D8E-94DF-42B8-B076-3AEC36CC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E2BEC-66D1-401F-9CDD-695E8AD9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DBA1-DF73-4003-9C89-8926A9CBEDE4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00696-8FC2-46FD-B6F8-E5D4C3F2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2D8BD-F01D-42E5-9F37-73C77A05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352-A1F1-4893-A5DB-556F3A6A94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036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6B4D6-1D47-4424-866B-14402320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DBA1-DF73-4003-9C89-8926A9CBEDE4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CC06C-C7F6-4894-AE88-78D723CC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B21AF-AC12-45C5-BD18-AEDE0848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352-A1F1-4893-A5DB-556F3A6A94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854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F603-879E-4984-A435-07249145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38D3F-8771-4DC0-9606-5EABD7BD0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7F700-4CC5-4A4D-A476-EFBA0339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E3143-9651-4C1B-A67C-62DC9AED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DBA1-DF73-4003-9C89-8926A9CBEDE4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3E34F-695F-41AD-95E6-F045346E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4653-22CD-4E45-99F3-99616D4E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352-A1F1-4893-A5DB-556F3A6A94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959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5C3B-86B5-4D3D-87EB-4B55571D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A290E-1C38-4BCC-90F7-5BDF62A34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0295B-B286-414F-9B64-2BB4B3E5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548C6-DCB3-425A-AAC7-62506026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DBA1-DF73-4003-9C89-8926A9CBEDE4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AAE50-B6C9-4EA3-B786-272A0C4C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C5EB8-D967-4A40-A516-20FEF764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352-A1F1-4893-A5DB-556F3A6A94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89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826F0-1E46-4CE3-B7B8-22D42E87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A0C39-A05E-439E-8CB8-F46E06028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ECB3C-4A0A-482A-BCDD-11F560D78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BDBA1-DF73-4003-9C89-8926A9CBEDE4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57F00-F521-4F2E-82E0-861EE44FE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A32E3-7C29-4814-8407-12A0A4FA1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B0352-A1F1-4893-A5DB-556F3A6A94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679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645C-8523-4353-8ADE-F86D9EE37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1047"/>
            <a:ext cx="9144000" cy="2711670"/>
          </a:xfrm>
        </p:spPr>
        <p:txBody>
          <a:bodyPr>
            <a:normAutofit fontScale="90000"/>
          </a:bodyPr>
          <a:lstStyle/>
          <a:p>
            <a:r>
              <a:rPr lang="en-US" dirty="0"/>
              <a:t>Peran </a:t>
            </a:r>
            <a:r>
              <a:rPr lang="en-US" dirty="0" err="1"/>
              <a:t>Bawaslu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Pencegahan</a:t>
            </a:r>
            <a:r>
              <a:rPr lang="en-US" dirty="0"/>
              <a:t> </a:t>
            </a:r>
            <a:r>
              <a:rPr lang="en-US" dirty="0" err="1"/>
              <a:t>Pelanaggaran</a:t>
            </a:r>
            <a:r>
              <a:rPr lang="en-US" dirty="0"/>
              <a:t> Kode </a:t>
            </a:r>
            <a:r>
              <a:rPr lang="en-US" dirty="0" err="1"/>
              <a:t>Etik</a:t>
            </a:r>
            <a:r>
              <a:rPr lang="en-US" dirty="0"/>
              <a:t> </a:t>
            </a:r>
            <a:r>
              <a:rPr lang="en-US" dirty="0" err="1"/>
              <a:t>Penyelenggara</a:t>
            </a:r>
            <a:r>
              <a:rPr lang="en-US" dirty="0"/>
              <a:t> </a:t>
            </a:r>
            <a:r>
              <a:rPr lang="en-US" dirty="0" err="1"/>
              <a:t>Pemilu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05000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2173-424D-4F9E-B22E-5804E9A8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Pelanggaran</a:t>
            </a:r>
            <a:r>
              <a:rPr lang="en-US" dirty="0"/>
              <a:t> Kode </a:t>
            </a:r>
            <a:r>
              <a:rPr lang="en-US" dirty="0" err="1"/>
              <a:t>Etik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Pemilu</a:t>
            </a:r>
            <a:r>
              <a:rPr lang="en-US" dirty="0"/>
              <a:t> dan Non </a:t>
            </a:r>
            <a:r>
              <a:rPr lang="en-US" dirty="0" err="1"/>
              <a:t>Tahapan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7CC364-FC83-41CB-8835-F008E5632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805122"/>
              </p:ext>
            </p:extLst>
          </p:nvPr>
        </p:nvGraphicFramePr>
        <p:xfrm>
          <a:off x="838200" y="1324304"/>
          <a:ext cx="10515597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8235156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192815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97600106"/>
                    </a:ext>
                  </a:extLst>
                </a:gridCol>
              </a:tblGrid>
              <a:tr h="4543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Tahapan</a:t>
                      </a:r>
                      <a:r>
                        <a:rPr lang="en-US" sz="2400" dirty="0"/>
                        <a:t>/Non </a:t>
                      </a:r>
                      <a:r>
                        <a:rPr lang="en-US" sz="2400" dirty="0" err="1"/>
                        <a:t>Tahapan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KPU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Bawaslu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850500"/>
                  </a:ext>
                </a:extLst>
              </a:tr>
              <a:tr h="2544414">
                <a:tc>
                  <a:txBody>
                    <a:bodyPr/>
                    <a:lstStyle/>
                    <a:p>
                      <a:r>
                        <a:rPr lang="en-US" dirty="0" err="1"/>
                        <a:t>Tahapan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Kepemimpinan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penyelesaian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masalah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setiap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tahapan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Verifikasi</a:t>
                      </a:r>
                      <a:r>
                        <a:rPr lang="en-US" dirty="0"/>
                        <a:t> Calon </a:t>
                      </a:r>
                      <a:r>
                        <a:rPr lang="en-US" dirty="0" err="1"/>
                        <a:t>Peserta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Pemilu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Pemutakhiran</a:t>
                      </a:r>
                      <a:r>
                        <a:rPr lang="en-US" dirty="0"/>
                        <a:t> data </a:t>
                      </a:r>
                      <a:r>
                        <a:rPr lang="en-US" dirty="0" err="1"/>
                        <a:t>Pemilih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Manajemen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tahapan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logistik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Pemilu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Pemungutan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Penghitangan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Suara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Tindaklanjut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rekom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Bawaslu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Pengawasan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Tahapan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Pemilu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Penanganan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laporan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penyelesaian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sengketa</a:t>
                      </a:r>
                      <a:endParaRPr lang="en-US" dirty="0"/>
                    </a:p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56219"/>
                  </a:ext>
                </a:extLst>
              </a:tr>
              <a:tr h="2169797">
                <a:tc>
                  <a:txBody>
                    <a:bodyPr/>
                    <a:lstStyle/>
                    <a:p>
                      <a:r>
                        <a:rPr lang="en-US" dirty="0"/>
                        <a:t>Non </a:t>
                      </a:r>
                      <a:r>
                        <a:rPr lang="en-US" dirty="0" err="1"/>
                        <a:t>Tahapan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Seleksi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penyelenggara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Pemilu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Pengisian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jabatan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struktural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staf</a:t>
                      </a:r>
                      <a:r>
                        <a:rPr lang="en-US" dirty="0"/>
                        <a:t> secretariat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Disharmoni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Anggota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Sekretariat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Rangkap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Jabatan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Kekerasan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Seksual</a:t>
                      </a:r>
                      <a:r>
                        <a:rPr lang="en-US" dirty="0"/>
                        <a:t> </a:t>
                      </a:r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Seleksi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penyelenggara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Pemilu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Pengisian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jabatan</a:t>
                      </a:r>
                      <a:r>
                        <a:rPr lang="en-US" dirty="0"/>
                        <a:t> structural dan </a:t>
                      </a:r>
                      <a:r>
                        <a:rPr lang="en-US" dirty="0" err="1"/>
                        <a:t>staf</a:t>
                      </a:r>
                      <a:r>
                        <a:rPr lang="en-US" dirty="0"/>
                        <a:t> secretariat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Disharmoni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Anggota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Sekretariat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Rangkap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jabatan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Kekerasan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Seksual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99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32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ontent Placeholder 3">
            <a:extLst>
              <a:ext uri="{FF2B5EF4-FFF2-40B4-BE49-F238E27FC236}">
                <a16:creationId xmlns:a16="http://schemas.microsoft.com/office/drawing/2014/main" id="{57308102-0347-AF46-9F6D-D2A6E8AFB3FD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1593273" y="1875027"/>
            <a:ext cx="9056439" cy="4111955"/>
            <a:chOff x="1303116" y="1722705"/>
            <a:chExt cx="7109250" cy="464913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8BC752-382C-5446-820B-B3250683BA87}"/>
                </a:ext>
              </a:extLst>
            </p:cNvPr>
            <p:cNvSpPr/>
            <p:nvPr/>
          </p:nvSpPr>
          <p:spPr>
            <a:xfrm>
              <a:off x="3783047" y="4712040"/>
              <a:ext cx="2118248" cy="16598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defTabSz="914400"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Bookman Old Style" panose="02050604050505020204" pitchFamily="6" charset="0"/>
                </a:rPr>
                <a:t>V</a:t>
              </a:r>
            </a:p>
            <a:p>
              <a:pPr algn="r" defTabSz="914400"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Bookman Old Style" panose="02050604050505020204" pitchFamily="6" charset="0"/>
                </a:rPr>
                <a:t>Non </a:t>
              </a:r>
              <a:r>
                <a:rPr lang="en-US" sz="1400" b="1" dirty="0" err="1">
                  <a:solidFill>
                    <a:srgbClr val="002060"/>
                  </a:solidFill>
                  <a:latin typeface="Bookman Old Style" panose="02050604050505020204" pitchFamily="6" charset="0"/>
                </a:rPr>
                <a:t>Tahapan</a:t>
              </a:r>
              <a:r>
                <a:rPr lang="en-US" sz="1400" b="1" dirty="0">
                  <a:solidFill>
                    <a:srgbClr val="002060"/>
                  </a:solidFill>
                  <a:latin typeface="Bookman Old Style" panose="02050604050505020204" pitchFamily="6" charset="0"/>
                </a:rPr>
                <a:t> P</a:t>
              </a:r>
              <a:r>
                <a:rPr lang="id-ID" sz="1400" b="1" dirty="0">
                  <a:solidFill>
                    <a:srgbClr val="002060"/>
                  </a:solidFill>
                  <a:latin typeface="Bookman Old Style" panose="02050604050505020204" pitchFamily="6" charset="0"/>
                </a:rPr>
                <a:t>EMILU</a:t>
              </a:r>
              <a:endParaRPr lang="en-US" sz="1400" dirty="0">
                <a:solidFill>
                  <a:srgbClr val="002060"/>
                </a:solidFill>
                <a:latin typeface="Bookman Old Style" panose="02050604050505020204" pitchFamily="6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DC8CB7-3E27-BF41-8D40-CC617802AE95}"/>
                </a:ext>
              </a:extLst>
            </p:cNvPr>
            <p:cNvSpPr/>
            <p:nvPr/>
          </p:nvSpPr>
          <p:spPr>
            <a:xfrm>
              <a:off x="6142920" y="1796191"/>
              <a:ext cx="2269446" cy="16705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defTabSz="914400"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Bookman Old Style" panose="02050604050505020204" pitchFamily="6" charset="0"/>
                </a:rPr>
                <a:t>III</a:t>
              </a:r>
            </a:p>
            <a:p>
              <a:pPr algn="r" defTabSz="914400">
                <a:defRPr/>
              </a:pPr>
              <a:r>
                <a:rPr lang="en-US" sz="1400" b="1" dirty="0" err="1">
                  <a:solidFill>
                    <a:srgbClr val="002060"/>
                  </a:solidFill>
                  <a:latin typeface="Bookman Old Style" panose="02050604050505020204" pitchFamily="6" charset="0"/>
                </a:rPr>
                <a:t>Sengketa</a:t>
              </a:r>
              <a:r>
                <a:rPr lang="en-US" sz="1400" b="1" dirty="0">
                  <a:solidFill>
                    <a:srgbClr val="002060"/>
                  </a:solidFill>
                  <a:latin typeface="Bookman Old Style" panose="02050604050505020204" pitchFamily="6" charset="0"/>
                </a:rPr>
                <a:t> Proses P</a:t>
              </a:r>
              <a:r>
                <a:rPr lang="id-ID" sz="1400" b="1" dirty="0">
                  <a:solidFill>
                    <a:srgbClr val="002060"/>
                  </a:solidFill>
                  <a:latin typeface="Bookman Old Style" panose="02050604050505020204" pitchFamily="6" charset="0"/>
                </a:rPr>
                <a:t>EMILU</a:t>
              </a:r>
              <a:endParaRPr lang="en-US" sz="1400" b="1" dirty="0">
                <a:solidFill>
                  <a:srgbClr val="002060"/>
                </a:solidFill>
                <a:latin typeface="Bookman Old Style" panose="02050604050505020204" pitchFamily="6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7B8E85-40D1-8D42-9BB3-C91111D4B455}"/>
                </a:ext>
              </a:extLst>
            </p:cNvPr>
            <p:cNvSpPr/>
            <p:nvPr/>
          </p:nvSpPr>
          <p:spPr>
            <a:xfrm>
              <a:off x="1303116" y="1722705"/>
              <a:ext cx="2112318" cy="176611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400"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Bookman Old Style" panose="02050604050505020204" pitchFamily="6" charset="0"/>
                </a:rPr>
                <a:t>I</a:t>
              </a:r>
            </a:p>
            <a:p>
              <a:pPr defTabSz="914400">
                <a:defRPr/>
              </a:pPr>
              <a:r>
                <a:rPr lang="en-US" sz="1400" b="1" dirty="0" err="1">
                  <a:solidFill>
                    <a:srgbClr val="002060"/>
                  </a:solidFill>
                  <a:latin typeface="Bookman Old Style" panose="02050604050505020204" pitchFamily="6" charset="0"/>
                </a:rPr>
                <a:t>Pelanggaran</a:t>
              </a:r>
              <a:r>
                <a:rPr lang="en-US" sz="1400" b="1" dirty="0">
                  <a:solidFill>
                    <a:srgbClr val="002060"/>
                  </a:solidFill>
                  <a:latin typeface="Bookman Old Style" panose="02050604050505020204" pitchFamily="6" charset="0"/>
                </a:rPr>
                <a:t> </a:t>
              </a:r>
              <a:r>
                <a:rPr lang="en-US" sz="1400" b="1" dirty="0" err="1">
                  <a:solidFill>
                    <a:srgbClr val="002060"/>
                  </a:solidFill>
                  <a:latin typeface="Bookman Old Style" panose="02050604050505020204" pitchFamily="6" charset="0"/>
                </a:rPr>
                <a:t>Administrasi</a:t>
              </a:r>
              <a:r>
                <a:rPr lang="en-US" sz="1400" b="1" dirty="0">
                  <a:solidFill>
                    <a:srgbClr val="002060"/>
                  </a:solidFill>
                  <a:latin typeface="Bookman Old Style" panose="02050604050505020204" pitchFamily="6" charset="0"/>
                </a:rPr>
                <a:t> P</a:t>
              </a:r>
              <a:r>
                <a:rPr lang="id-ID" sz="1400" b="1" dirty="0">
                  <a:solidFill>
                    <a:srgbClr val="002060"/>
                  </a:solidFill>
                  <a:latin typeface="Bookman Old Style" panose="02050604050505020204" pitchFamily="6" charset="0"/>
                </a:rPr>
                <a:t>EMILU</a:t>
              </a:r>
              <a:endParaRPr lang="en-US" sz="1400" b="1" dirty="0">
                <a:solidFill>
                  <a:srgbClr val="002060"/>
                </a:solidFill>
                <a:latin typeface="Bookman Old Style" panose="02050604050505020204" pitchFamily="6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8DEEA3D-52AF-CE42-A917-9E82FD25F4BD}"/>
                </a:ext>
              </a:extLst>
            </p:cNvPr>
            <p:cNvSpPr/>
            <p:nvPr/>
          </p:nvSpPr>
          <p:spPr>
            <a:xfrm>
              <a:off x="5992502" y="3743247"/>
              <a:ext cx="2119730" cy="19375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defTabSz="914400"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Bookman Old Style" panose="02050604050505020204" pitchFamily="6" charset="0"/>
                </a:rPr>
                <a:t>IV</a:t>
              </a:r>
            </a:p>
            <a:p>
              <a:pPr algn="r" defTabSz="914400">
                <a:defRPr/>
              </a:pPr>
              <a:r>
                <a:rPr lang="en-US" sz="1400" b="1" dirty="0" err="1">
                  <a:solidFill>
                    <a:srgbClr val="002060"/>
                  </a:solidFill>
                  <a:latin typeface="Bookman Old Style" panose="02050604050505020204" pitchFamily="6" charset="0"/>
                </a:rPr>
                <a:t>Perselisihan</a:t>
              </a:r>
              <a:r>
                <a:rPr lang="en-US" sz="1400" b="1" dirty="0">
                  <a:solidFill>
                    <a:srgbClr val="002060"/>
                  </a:solidFill>
                  <a:latin typeface="Bookman Old Style" panose="02050604050505020204" pitchFamily="6" charset="0"/>
                </a:rPr>
                <a:t> </a:t>
              </a:r>
              <a:r>
                <a:rPr lang="en-US" sz="1400" b="1" dirty="0" err="1">
                  <a:solidFill>
                    <a:srgbClr val="002060"/>
                  </a:solidFill>
                  <a:latin typeface="Bookman Old Style" panose="02050604050505020204" pitchFamily="6" charset="0"/>
                </a:rPr>
                <a:t>Hasil</a:t>
              </a:r>
              <a:r>
                <a:rPr lang="en-US" sz="1400" b="1" dirty="0">
                  <a:solidFill>
                    <a:srgbClr val="002060"/>
                  </a:solidFill>
                  <a:latin typeface="Bookman Old Style" panose="02050604050505020204" pitchFamily="6" charset="0"/>
                </a:rPr>
                <a:t> P</a:t>
              </a:r>
              <a:r>
                <a:rPr lang="id-ID" sz="1400" b="1" dirty="0">
                  <a:solidFill>
                    <a:srgbClr val="002060"/>
                  </a:solidFill>
                  <a:latin typeface="Bookman Old Style" panose="02050604050505020204" pitchFamily="6" charset="0"/>
                </a:rPr>
                <a:t>EMILU</a:t>
              </a:r>
              <a:r>
                <a:rPr lang="en-US" sz="1400" b="1" dirty="0">
                  <a:solidFill>
                    <a:srgbClr val="002060"/>
                  </a:solidFill>
                  <a:latin typeface="Bookman Old Style" panose="02050604050505020204" pitchFamily="6" charset="0"/>
                </a:rPr>
                <a:t> (PHP</a:t>
              </a:r>
              <a:r>
                <a:rPr lang="en-US" sz="1400" dirty="0">
                  <a:solidFill>
                    <a:srgbClr val="002060"/>
                  </a:solidFill>
                  <a:latin typeface="Bookman Old Style" panose="02050604050505020204" pitchFamily="6" charset="0"/>
                </a:rPr>
                <a:t>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DA63FD6-B12C-E94C-9591-3675D28458CB}"/>
                </a:ext>
              </a:extLst>
            </p:cNvPr>
            <p:cNvSpPr/>
            <p:nvPr/>
          </p:nvSpPr>
          <p:spPr>
            <a:xfrm>
              <a:off x="1443481" y="3743247"/>
              <a:ext cx="2248359" cy="18175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400"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Bookman Old Style" panose="02050604050505020204" pitchFamily="6" charset="0"/>
                </a:rPr>
                <a:t>II</a:t>
              </a:r>
            </a:p>
            <a:p>
              <a:pPr defTabSz="914400">
                <a:defRPr/>
              </a:pPr>
              <a:r>
                <a:rPr lang="en-US" sz="1400" b="1" dirty="0" err="1">
                  <a:solidFill>
                    <a:srgbClr val="002060"/>
                  </a:solidFill>
                  <a:latin typeface="Bookman Old Style" panose="02050604050505020204" pitchFamily="6" charset="0"/>
                </a:rPr>
                <a:t>Tindak</a:t>
              </a:r>
              <a:r>
                <a:rPr lang="en-US" sz="1400" b="1" dirty="0">
                  <a:solidFill>
                    <a:srgbClr val="002060"/>
                  </a:solidFill>
                  <a:latin typeface="Bookman Old Style" panose="02050604050505020204" pitchFamily="6" charset="0"/>
                </a:rPr>
                <a:t> </a:t>
              </a:r>
              <a:r>
                <a:rPr lang="en-US" sz="1400" b="1" dirty="0" err="1">
                  <a:solidFill>
                    <a:srgbClr val="002060"/>
                  </a:solidFill>
                  <a:latin typeface="Bookman Old Style" panose="02050604050505020204" pitchFamily="6" charset="0"/>
                </a:rPr>
                <a:t>Pidana</a:t>
              </a:r>
              <a:endParaRPr lang="en-US" sz="1400" b="1" dirty="0">
                <a:solidFill>
                  <a:srgbClr val="002060"/>
                </a:solidFill>
                <a:latin typeface="Bookman Old Style" panose="02050604050505020204" pitchFamily="6" charset="0"/>
              </a:endParaRPr>
            </a:p>
            <a:p>
              <a:pPr defTabSz="914400"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Bookman Old Style" panose="02050604050505020204" pitchFamily="6" charset="0"/>
                </a:rPr>
                <a:t>P</a:t>
              </a:r>
              <a:r>
                <a:rPr lang="id-ID" sz="1400" b="1" dirty="0">
                  <a:solidFill>
                    <a:srgbClr val="002060"/>
                  </a:solidFill>
                  <a:latin typeface="Bookman Old Style" panose="02050604050505020204" pitchFamily="6" charset="0"/>
                </a:rPr>
                <a:t>EMILU</a:t>
              </a:r>
              <a:endParaRPr lang="en-US" sz="1400" b="1" dirty="0">
                <a:solidFill>
                  <a:srgbClr val="002060"/>
                </a:solidFill>
                <a:latin typeface="Bookman Old Style" panose="02050604050505020204" pitchFamily="6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98182A-9718-1E42-B49F-33F9286DA099}"/>
                </a:ext>
              </a:extLst>
            </p:cNvPr>
            <p:cNvSpPr/>
            <p:nvPr/>
          </p:nvSpPr>
          <p:spPr>
            <a:xfrm>
              <a:off x="3047365" y="1766503"/>
              <a:ext cx="3554048" cy="3106310"/>
            </a:xfrm>
            <a:prstGeom prst="ellipse">
              <a:avLst/>
            </a:prstGeom>
            <a:solidFill>
              <a:srgbClr val="000E2D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6" charset="-128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6" charset="-128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6" charset="-128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6" charset="-128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6" charset="-128"/>
                  <a:cs typeface="+mn-cs"/>
                </a:defRPr>
              </a:lvl5pPr>
            </a:lstStyle>
            <a:p>
              <a:pPr algn="ctr" eaLnBrk="1" hangingPunct="1">
                <a:defRPr/>
              </a:pPr>
              <a:r>
                <a:rPr lang="zh-CN" altLang="x-none" sz="2200" b="1" dirty="0">
                  <a:solidFill>
                    <a:prstClr val="white"/>
                  </a:solidFill>
                  <a:latin typeface="Bookman Old Style" panose="02050604050505020204" pitchFamily="6" charset="0"/>
                </a:rPr>
                <a:t>LINGKUP</a:t>
              </a:r>
              <a:endParaRPr sz="2200" b="1" dirty="0">
                <a:solidFill>
                  <a:prstClr val="white"/>
                </a:solidFill>
                <a:latin typeface="Bookman Old Style" panose="02050604050505020204" pitchFamily="6" charset="0"/>
              </a:endParaRPr>
            </a:p>
            <a:p>
              <a:pPr algn="ctr" eaLnBrk="1" hangingPunct="1">
                <a:defRPr/>
              </a:pPr>
              <a:r>
                <a:rPr lang="id-ID" altLang="x-none" sz="2200" b="1" dirty="0">
                  <a:solidFill>
                    <a:prstClr val="white"/>
                  </a:solidFill>
                  <a:latin typeface="Bookman Old Style" panose="02050604050505020204" pitchFamily="6" charset="0"/>
                </a:rPr>
                <a:t>KODE ETIK DAN KODE PERILAKU PENYELENGGARA PEMILU</a:t>
              </a:r>
              <a:endParaRPr sz="2200" b="1" dirty="0">
                <a:solidFill>
                  <a:prstClr val="white"/>
                </a:solidFill>
                <a:latin typeface="Bookman Old Style" panose="02050604050505020204" pitchFamily="6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AD592-2F03-4E48-B16E-68629C9E8860}"/>
              </a:ext>
            </a:extLst>
          </p:cNvPr>
          <p:cNvSpPr/>
          <p:nvPr/>
        </p:nvSpPr>
        <p:spPr>
          <a:xfrm>
            <a:off x="2819400" y="503427"/>
            <a:ext cx="6553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01241" indent="-336947" algn="ctr" defTabSz="914400">
              <a:defRPr/>
            </a:pPr>
            <a:r>
              <a:rPr lang="en-US" sz="3200" b="1" u="sng" dirty="0">
                <a:solidFill>
                  <a:prstClr val="black"/>
                </a:solidFill>
                <a:cs typeface="Calibri" panose="020F0502020204030204" pitchFamily="34" charset="0"/>
              </a:rPr>
              <a:t>RUANG LINGKUP KEPP</a:t>
            </a:r>
            <a:endParaRPr lang="id-ID" sz="3200" b="1" u="sng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40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8C8E-58EE-4D57-9244-6A5F9E73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1296"/>
          </a:xfrm>
        </p:spPr>
        <p:txBody>
          <a:bodyPr/>
          <a:lstStyle/>
          <a:p>
            <a:pPr algn="ctr"/>
            <a:r>
              <a:rPr lang="en-US" dirty="0" err="1"/>
              <a:t>Kewenangan</a:t>
            </a:r>
            <a:r>
              <a:rPr lang="en-US" dirty="0"/>
              <a:t> </a:t>
            </a:r>
            <a:r>
              <a:rPr lang="en-US" dirty="0" err="1"/>
              <a:t>Bawaslu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375F-6F62-4310-BEA7-97E6B6A6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945" y="1379483"/>
            <a:ext cx="10515600" cy="4490053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pengawasan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mencegah</a:t>
            </a:r>
            <a:r>
              <a:rPr lang="en-US" sz="3200" dirty="0"/>
              <a:t> </a:t>
            </a:r>
            <a:r>
              <a:rPr lang="en-US" sz="3200" dirty="0" err="1"/>
              <a:t>pelanggaran</a:t>
            </a:r>
            <a:r>
              <a:rPr lang="en-US" sz="3200" dirty="0"/>
              <a:t> </a:t>
            </a:r>
            <a:r>
              <a:rPr lang="en-US" sz="3200" dirty="0" err="1"/>
              <a:t>Pemilu</a:t>
            </a:r>
            <a:endParaRPr lang="en-US" sz="3200" dirty="0"/>
          </a:p>
          <a:p>
            <a:pPr algn="just"/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pengawasan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output </a:t>
            </a:r>
            <a:r>
              <a:rPr lang="en-US" sz="3200" dirty="0" err="1"/>
              <a:t>temuan</a:t>
            </a:r>
            <a:r>
              <a:rPr lang="en-US" sz="3200" dirty="0"/>
              <a:t> : </a:t>
            </a:r>
            <a:r>
              <a:rPr lang="en-US" sz="3200" dirty="0" err="1"/>
              <a:t>dugaan</a:t>
            </a:r>
            <a:r>
              <a:rPr lang="en-US" sz="3200" dirty="0"/>
              <a:t> </a:t>
            </a:r>
            <a:r>
              <a:rPr lang="en-US" sz="3200" dirty="0" err="1"/>
              <a:t>pelanggaran</a:t>
            </a:r>
            <a:r>
              <a:rPr lang="en-US" sz="3200" dirty="0"/>
              <a:t> </a:t>
            </a:r>
            <a:r>
              <a:rPr lang="en-US" sz="3200" dirty="0" err="1"/>
              <a:t>administrasi</a:t>
            </a:r>
            <a:r>
              <a:rPr lang="en-US" sz="3200" dirty="0"/>
              <a:t>, </a:t>
            </a:r>
            <a:r>
              <a:rPr lang="en-US" sz="3200" dirty="0" err="1"/>
              <a:t>pidana</a:t>
            </a:r>
            <a:r>
              <a:rPr lang="en-US" sz="3200" dirty="0"/>
              <a:t>, dan/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kode</a:t>
            </a:r>
            <a:r>
              <a:rPr lang="en-US" sz="3200" dirty="0"/>
              <a:t> </a:t>
            </a:r>
            <a:r>
              <a:rPr lang="en-US" sz="3200" dirty="0" err="1"/>
              <a:t>etik</a:t>
            </a:r>
            <a:r>
              <a:rPr lang="en-US" sz="3200" dirty="0"/>
              <a:t>.</a:t>
            </a:r>
          </a:p>
          <a:p>
            <a:pPr algn="just"/>
            <a:r>
              <a:rPr lang="en-US" sz="3200" dirty="0" err="1"/>
              <a:t>Menerima</a:t>
            </a:r>
            <a:r>
              <a:rPr lang="en-US" sz="3200" dirty="0"/>
              <a:t> </a:t>
            </a:r>
            <a:r>
              <a:rPr lang="en-US" sz="3200" dirty="0" err="1"/>
              <a:t>laporan</a:t>
            </a:r>
            <a:r>
              <a:rPr lang="en-US" sz="3200" dirty="0"/>
              <a:t> </a:t>
            </a:r>
            <a:r>
              <a:rPr lang="en-US" sz="3200" dirty="0" err="1"/>
              <a:t>pelanggaran</a:t>
            </a:r>
            <a:r>
              <a:rPr lang="en-US" sz="3200" dirty="0"/>
              <a:t> </a:t>
            </a:r>
            <a:r>
              <a:rPr lang="en-US" sz="3200" dirty="0" err="1"/>
              <a:t>pemilu</a:t>
            </a:r>
            <a:r>
              <a:rPr lang="en-US" sz="3200" dirty="0"/>
              <a:t>,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verifikasi</a:t>
            </a:r>
            <a:r>
              <a:rPr lang="en-US" sz="3200" dirty="0"/>
              <a:t>, </a:t>
            </a:r>
            <a:r>
              <a:rPr lang="en-US" sz="3200" dirty="0" err="1"/>
              <a:t>telaah</a:t>
            </a:r>
            <a:r>
              <a:rPr lang="en-US" sz="3200" dirty="0"/>
              <a:t> dan </a:t>
            </a:r>
            <a:r>
              <a:rPr lang="en-US" sz="3200" dirty="0" err="1"/>
              <a:t>kesimpulan</a:t>
            </a:r>
            <a:r>
              <a:rPr lang="en-US" sz="3200" dirty="0"/>
              <a:t> </a:t>
            </a:r>
            <a:r>
              <a:rPr lang="en-US" sz="3200" dirty="0" err="1"/>
              <a:t>apakah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laporan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dirty="0" err="1"/>
              <a:t>pelanggaran</a:t>
            </a:r>
            <a:r>
              <a:rPr lang="en-US" sz="3200" dirty="0"/>
              <a:t> admin, </a:t>
            </a:r>
            <a:r>
              <a:rPr lang="en-US" sz="3200" dirty="0" err="1"/>
              <a:t>pidana</a:t>
            </a:r>
            <a:r>
              <a:rPr lang="en-US" sz="3200" dirty="0"/>
              <a:t> dan/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kode</a:t>
            </a:r>
            <a:r>
              <a:rPr lang="en-US" sz="3200" dirty="0"/>
              <a:t> </a:t>
            </a:r>
            <a:r>
              <a:rPr lang="en-US" sz="3200" dirty="0" err="1"/>
              <a:t>etik</a:t>
            </a:r>
            <a:endParaRPr lang="en-ID" sz="3200" dirty="0"/>
          </a:p>
          <a:p>
            <a:pPr algn="just"/>
            <a:r>
              <a:rPr lang="en-ID" sz="3200" dirty="0" err="1"/>
              <a:t>Menyampaikan</a:t>
            </a:r>
            <a:r>
              <a:rPr lang="en-ID" sz="3200" dirty="0"/>
              <a:t> </a:t>
            </a:r>
            <a:r>
              <a:rPr lang="en-ID" sz="3200" dirty="0" err="1"/>
              <a:t>dugaan</a:t>
            </a:r>
            <a:r>
              <a:rPr lang="en-ID" sz="3200" dirty="0"/>
              <a:t> </a:t>
            </a:r>
            <a:r>
              <a:rPr lang="en-ID" sz="3200" dirty="0" err="1"/>
              <a:t>pelanggaran</a:t>
            </a:r>
            <a:r>
              <a:rPr lang="en-ID" sz="3200" dirty="0"/>
              <a:t> </a:t>
            </a:r>
            <a:r>
              <a:rPr lang="en-ID" sz="3200" dirty="0" err="1"/>
              <a:t>kode</a:t>
            </a:r>
            <a:r>
              <a:rPr lang="en-ID" sz="3200" dirty="0"/>
              <a:t> </a:t>
            </a:r>
            <a:r>
              <a:rPr lang="en-ID" sz="3200" dirty="0" err="1"/>
              <a:t>etik</a:t>
            </a:r>
            <a:r>
              <a:rPr lang="en-ID" sz="3200" dirty="0"/>
              <a:t> </a:t>
            </a:r>
            <a:r>
              <a:rPr lang="en-ID" sz="3200" dirty="0" err="1"/>
              <a:t>Penyelenggara</a:t>
            </a:r>
            <a:r>
              <a:rPr lang="en-ID" sz="3200" dirty="0"/>
              <a:t> </a:t>
            </a:r>
            <a:r>
              <a:rPr lang="en-ID" sz="3200" dirty="0" err="1"/>
              <a:t>Pemilu</a:t>
            </a:r>
            <a:r>
              <a:rPr lang="en-ID" sz="3200" dirty="0"/>
              <a:t> </a:t>
            </a:r>
            <a:r>
              <a:rPr lang="en-ID" sz="3200" dirty="0" err="1"/>
              <a:t>kepada</a:t>
            </a:r>
            <a:r>
              <a:rPr lang="en-ID" sz="3200" dirty="0"/>
              <a:t> DKPP</a:t>
            </a:r>
          </a:p>
        </p:txBody>
      </p:sp>
    </p:spTree>
    <p:extLst>
      <p:ext uri="{BB962C8B-B14F-4D97-AF65-F5344CB8AC3E}">
        <p14:creationId xmlns:p14="http://schemas.microsoft.com/office/powerpoint/2010/main" val="3938448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9597-24F7-42EE-8832-9C5D8724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3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Pengawasan</a:t>
            </a:r>
            <a:r>
              <a:rPr lang="en-US" dirty="0"/>
              <a:t> &amp; </a:t>
            </a:r>
            <a:r>
              <a:rPr lang="en-US" dirty="0" err="1"/>
              <a:t>Pencegahan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Pelanggaran</a:t>
            </a:r>
            <a:r>
              <a:rPr lang="en-US" dirty="0"/>
              <a:t> Kode </a:t>
            </a:r>
            <a:r>
              <a:rPr lang="en-US" dirty="0" err="1"/>
              <a:t>Etik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FFB-414E-47D4-812F-2DDAA7C17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84890"/>
            <a:ext cx="10646980" cy="5470634"/>
          </a:xfrm>
        </p:spPr>
        <p:txBody>
          <a:bodyPr>
            <a:noAutofit/>
          </a:bodyPr>
          <a:lstStyle/>
          <a:p>
            <a:pPr algn="just"/>
            <a:r>
              <a:rPr lang="en-US" sz="3200" dirty="0" err="1"/>
              <a:t>Regulasi</a:t>
            </a:r>
            <a:r>
              <a:rPr lang="en-US" sz="3200" dirty="0"/>
              <a:t> :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pembaharuan</a:t>
            </a:r>
            <a:r>
              <a:rPr lang="en-US" sz="3200" dirty="0"/>
              <a:t> </a:t>
            </a:r>
            <a:r>
              <a:rPr lang="en-US" sz="3200" dirty="0" err="1"/>
              <a:t>regulasi</a:t>
            </a:r>
            <a:r>
              <a:rPr lang="en-US" sz="3200" dirty="0"/>
              <a:t> </a:t>
            </a:r>
            <a:r>
              <a:rPr lang="en-US" sz="3200" dirty="0" err="1"/>
              <a:t>Bawaslu</a:t>
            </a:r>
            <a:r>
              <a:rPr lang="en-US" sz="3200" dirty="0"/>
              <a:t> </a:t>
            </a:r>
            <a:r>
              <a:rPr lang="en-US" sz="3200" dirty="0" err="1"/>
              <a:t>tentang</a:t>
            </a:r>
            <a:r>
              <a:rPr lang="en-US" sz="3200" dirty="0"/>
              <a:t> </a:t>
            </a:r>
            <a:r>
              <a:rPr lang="en-US" sz="3200" dirty="0" err="1"/>
              <a:t>seleksi</a:t>
            </a:r>
            <a:r>
              <a:rPr lang="en-US" sz="3200" dirty="0"/>
              <a:t> </a:t>
            </a:r>
            <a:r>
              <a:rPr lang="en-US" sz="3200" dirty="0" err="1"/>
              <a:t>menyesuaikan</a:t>
            </a:r>
            <a:r>
              <a:rPr lang="en-US" sz="3200" dirty="0"/>
              <a:t> </a:t>
            </a:r>
            <a:r>
              <a:rPr lang="en-US" sz="3200" dirty="0" err="1"/>
              <a:t>kelembagaan</a:t>
            </a:r>
            <a:r>
              <a:rPr lang="en-US" sz="3200" dirty="0"/>
              <a:t> </a:t>
            </a:r>
            <a:r>
              <a:rPr lang="en-US" sz="3200" dirty="0" err="1"/>
              <a:t>Bawaslu</a:t>
            </a:r>
            <a:r>
              <a:rPr lang="en-US" sz="3200" dirty="0"/>
              <a:t> </a:t>
            </a:r>
            <a:r>
              <a:rPr lang="en-US" sz="3200" dirty="0" err="1"/>
              <a:t>bersifat</a:t>
            </a:r>
            <a:r>
              <a:rPr lang="en-US" sz="3200" dirty="0"/>
              <a:t> </a:t>
            </a:r>
            <a:r>
              <a:rPr lang="en-US" sz="3200" dirty="0" err="1"/>
              <a:t>herarkhis</a:t>
            </a:r>
            <a:r>
              <a:rPr lang="en-US" sz="3200" dirty="0"/>
              <a:t>, </a:t>
            </a:r>
            <a:r>
              <a:rPr lang="en-US" sz="3200" dirty="0" err="1"/>
              <a:t>Regulasi</a:t>
            </a:r>
            <a:r>
              <a:rPr lang="en-US" sz="3200" dirty="0"/>
              <a:t> PAW </a:t>
            </a:r>
            <a:r>
              <a:rPr lang="en-US" sz="3200" dirty="0" err="1"/>
              <a:t>Anggota</a:t>
            </a:r>
            <a:r>
              <a:rPr lang="en-US" sz="3200" dirty="0"/>
              <a:t> </a:t>
            </a:r>
            <a:r>
              <a:rPr lang="en-US" sz="3200" dirty="0" err="1"/>
              <a:t>Bawaslu</a:t>
            </a:r>
            <a:r>
              <a:rPr lang="en-US" sz="3200" dirty="0"/>
              <a:t> </a:t>
            </a:r>
            <a:r>
              <a:rPr lang="en-US" sz="3200" dirty="0" err="1"/>
              <a:t>Provinsi</a:t>
            </a:r>
            <a:r>
              <a:rPr lang="en-US" sz="3200" dirty="0"/>
              <a:t>/</a:t>
            </a:r>
            <a:r>
              <a:rPr lang="en-US" sz="3200" dirty="0" err="1"/>
              <a:t>Kab</a:t>
            </a:r>
            <a:r>
              <a:rPr lang="en-US" sz="3200" dirty="0"/>
              <a:t>/Kota </a:t>
            </a:r>
            <a:r>
              <a:rPr lang="en-US" sz="3200" dirty="0" err="1"/>
              <a:t>disesuaikan</a:t>
            </a:r>
            <a:r>
              <a:rPr lang="en-US" sz="3200" dirty="0"/>
              <a:t> UU </a:t>
            </a:r>
            <a:r>
              <a:rPr lang="en-US" sz="3200" dirty="0" err="1"/>
              <a:t>Pemilu</a:t>
            </a:r>
            <a:r>
              <a:rPr lang="en-US" sz="3200" dirty="0"/>
              <a:t>, </a:t>
            </a:r>
            <a:r>
              <a:rPr lang="en-US" sz="3200" dirty="0" err="1"/>
              <a:t>Regulasi</a:t>
            </a:r>
            <a:r>
              <a:rPr lang="en-US" sz="3200" dirty="0"/>
              <a:t> </a:t>
            </a:r>
            <a:r>
              <a:rPr lang="en-US" sz="3200" dirty="0" err="1"/>
              <a:t>Bawaslu</a:t>
            </a:r>
            <a:r>
              <a:rPr lang="en-US" sz="3200" dirty="0"/>
              <a:t> </a:t>
            </a:r>
            <a:r>
              <a:rPr lang="en-US" sz="3200" dirty="0" err="1"/>
              <a:t>mengatur</a:t>
            </a:r>
            <a:r>
              <a:rPr lang="en-US" sz="3200" dirty="0"/>
              <a:t> </a:t>
            </a:r>
            <a:r>
              <a:rPr lang="en-US" sz="3200" dirty="0" err="1"/>
              <a:t>larangan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kejahatan</a:t>
            </a:r>
            <a:r>
              <a:rPr lang="en-US" sz="3200" dirty="0"/>
              <a:t> </a:t>
            </a:r>
            <a:r>
              <a:rPr lang="en-US" sz="3200" dirty="0" err="1"/>
              <a:t>seksual</a:t>
            </a:r>
            <a:endParaRPr lang="en-US" sz="3200" dirty="0"/>
          </a:p>
          <a:p>
            <a:pPr algn="just"/>
            <a:r>
              <a:rPr lang="en-US" sz="3200" dirty="0" err="1"/>
              <a:t>Berdasarkan</a:t>
            </a:r>
            <a:r>
              <a:rPr lang="en-US" sz="3200" dirty="0"/>
              <a:t> </a:t>
            </a:r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pengawasan</a:t>
            </a:r>
            <a:r>
              <a:rPr lang="en-US" sz="3200" dirty="0"/>
              <a:t> </a:t>
            </a:r>
            <a:r>
              <a:rPr lang="en-US" sz="3200" dirty="0" err="1"/>
              <a:t>menerbitkan</a:t>
            </a:r>
            <a:r>
              <a:rPr lang="en-US" sz="3200" dirty="0"/>
              <a:t> </a:t>
            </a:r>
            <a:r>
              <a:rPr lang="en-US" sz="3200" dirty="0" err="1"/>
              <a:t>rekomendasi</a:t>
            </a:r>
            <a:r>
              <a:rPr lang="en-US" sz="3200" dirty="0"/>
              <a:t>  </a:t>
            </a:r>
            <a:r>
              <a:rPr lang="en-US" sz="3200" dirty="0" err="1"/>
              <a:t>regulasi</a:t>
            </a:r>
            <a:r>
              <a:rPr lang="en-US" sz="3200" dirty="0"/>
              <a:t>/ </a:t>
            </a:r>
            <a:r>
              <a:rPr lang="en-US" sz="3200" dirty="0" err="1"/>
              <a:t>Juklak</a:t>
            </a:r>
            <a:r>
              <a:rPr lang="en-US" sz="3200" dirty="0"/>
              <a:t>/</a:t>
            </a:r>
            <a:r>
              <a:rPr lang="en-US" sz="3200" dirty="0" err="1"/>
              <a:t>Junis</a:t>
            </a:r>
            <a:r>
              <a:rPr lang="en-US" sz="3200" dirty="0"/>
              <a:t> KPU yang </a:t>
            </a:r>
            <a:r>
              <a:rPr lang="en-US" sz="3200" dirty="0" err="1"/>
              <a:t>berpotensi</a:t>
            </a:r>
            <a:r>
              <a:rPr lang="en-US" sz="3200" dirty="0"/>
              <a:t> </a:t>
            </a:r>
            <a:r>
              <a:rPr lang="en-US" sz="3200" dirty="0" err="1"/>
              <a:t>menimbulkan</a:t>
            </a:r>
            <a:r>
              <a:rPr lang="en-US" sz="3200" dirty="0"/>
              <a:t> </a:t>
            </a:r>
            <a:r>
              <a:rPr lang="en-US" sz="3200" dirty="0" err="1"/>
              <a:t>masalah</a:t>
            </a:r>
            <a:r>
              <a:rPr lang="en-US" sz="3200" dirty="0"/>
              <a:t> </a:t>
            </a:r>
            <a:r>
              <a:rPr lang="en-US" sz="3200" dirty="0" err="1"/>
              <a:t>pelanggaran</a:t>
            </a:r>
            <a:r>
              <a:rPr lang="en-US" sz="3200" dirty="0"/>
              <a:t> admin yang </a:t>
            </a:r>
            <a:r>
              <a:rPr lang="en-US" sz="3200" dirty="0" err="1"/>
              <a:t>beririsan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pelanggaran</a:t>
            </a:r>
            <a:r>
              <a:rPr lang="en-US" sz="3200" dirty="0"/>
              <a:t> </a:t>
            </a:r>
            <a:r>
              <a:rPr lang="en-US" sz="3200" dirty="0" err="1"/>
              <a:t>kode</a:t>
            </a:r>
            <a:r>
              <a:rPr lang="en-US" sz="3200" dirty="0"/>
              <a:t> </a:t>
            </a:r>
            <a:r>
              <a:rPr lang="en-US" sz="3200" dirty="0" err="1"/>
              <a:t>etik</a:t>
            </a:r>
            <a:r>
              <a:rPr lang="en-US" sz="3200" dirty="0"/>
              <a:t> </a:t>
            </a:r>
          </a:p>
          <a:p>
            <a:pPr algn="just"/>
            <a:r>
              <a:rPr lang="en-US" sz="3200" dirty="0" err="1"/>
              <a:t>Edukasi</a:t>
            </a:r>
            <a:r>
              <a:rPr lang="en-US" sz="3200" dirty="0"/>
              <a:t> : Bersama KPU dan DKPP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pengingkatan</a:t>
            </a:r>
            <a:r>
              <a:rPr lang="en-US" sz="3200" dirty="0"/>
              <a:t> </a:t>
            </a:r>
            <a:r>
              <a:rPr lang="en-US" sz="3200" dirty="0" err="1"/>
              <a:t>kapasitas</a:t>
            </a:r>
            <a:r>
              <a:rPr lang="en-US" sz="3200" dirty="0"/>
              <a:t> SDM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menginternalisasi</a:t>
            </a:r>
            <a:r>
              <a:rPr lang="en-US" sz="3200" dirty="0"/>
              <a:t> </a:t>
            </a:r>
            <a:r>
              <a:rPr lang="en-US" sz="3200" dirty="0" err="1"/>
              <a:t>kaidah</a:t>
            </a:r>
            <a:r>
              <a:rPr lang="en-US" sz="3200" dirty="0"/>
              <a:t> dan </a:t>
            </a:r>
            <a:r>
              <a:rPr lang="en-US" sz="3200" dirty="0" err="1"/>
              <a:t>prinsip-prinsip</a:t>
            </a:r>
            <a:r>
              <a:rPr lang="en-US" sz="3200" dirty="0"/>
              <a:t> </a:t>
            </a:r>
            <a:r>
              <a:rPr lang="en-US" sz="3200" dirty="0" err="1"/>
              <a:t>kode</a:t>
            </a:r>
            <a:r>
              <a:rPr lang="en-US" sz="3200" dirty="0"/>
              <a:t> </a:t>
            </a:r>
            <a:r>
              <a:rPr lang="en-US" sz="3200" dirty="0" err="1"/>
              <a:t>etik</a:t>
            </a:r>
            <a:r>
              <a:rPr lang="en-US" sz="3200" dirty="0"/>
              <a:t> </a:t>
            </a:r>
            <a:r>
              <a:rPr lang="en-US" sz="3200" dirty="0" err="1"/>
              <a:t>penyelenggara</a:t>
            </a:r>
            <a:r>
              <a:rPr lang="en-US" sz="3200" dirty="0"/>
              <a:t> </a:t>
            </a:r>
            <a:r>
              <a:rPr lang="en-US" sz="3200" dirty="0" err="1"/>
              <a:t>Pemilu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70872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45" y="1022466"/>
            <a:ext cx="8915400" cy="5394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734" y="216476"/>
            <a:ext cx="8212095" cy="88911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SEBARAN PENGADUAN TAHUN 2018</a:t>
            </a:r>
            <a:endParaRPr lang="id-ID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4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96" y="967275"/>
            <a:ext cx="11819365" cy="531175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236250"/>
            <a:ext cx="11573197" cy="724247"/>
          </a:xfrm>
        </p:spPr>
        <p:txBody>
          <a:bodyPr>
            <a:normAutofit fontScale="25000" lnSpcReduction="20000"/>
          </a:bodyPr>
          <a:lstStyle/>
          <a:p>
            <a:r>
              <a:rPr lang="en-US" sz="3200" dirty="0">
                <a:solidFill>
                  <a:schemeClr val="bg1"/>
                </a:solidFill>
                <a:latin typeface="Cambria" panose="02040803050406030204" charset="0"/>
                <a:cs typeface="Cambria" panose="02040803050406030204" charset="0"/>
              </a:rPr>
              <a:t>SEBARAN JUMLAH PENSSGADUAN KE DKSEBARAN JUMLAH PENGADUAN KE DKPP TAHUN 2019 </a:t>
            </a:r>
          </a:p>
          <a:p>
            <a:r>
              <a:rPr lang="en-US" sz="3200" dirty="0">
                <a:solidFill>
                  <a:schemeClr val="bg1"/>
                </a:solidFill>
                <a:latin typeface="Cambria" panose="02040803050406030204" charset="0"/>
                <a:cs typeface="Cambria" panose="02040803050406030204" charset="0"/>
              </a:rPr>
              <a:t>SEBARAN JUMLAH PENGADUAN KE DKPP TAHUN 2019 </a:t>
            </a:r>
          </a:p>
          <a:p>
            <a:r>
              <a:rPr lang="en-US" sz="3200" dirty="0">
                <a:solidFill>
                  <a:schemeClr val="bg1"/>
                </a:solidFill>
                <a:latin typeface="Cambria" panose="02040803050406030204" charset="0"/>
                <a:cs typeface="Cambria" panose="02040803050406030204" charset="0"/>
              </a:rPr>
              <a:t>PP TAHUN 2SEBARAN JUMLAH PENGADUAN KE DKPP TAHUN 2019 </a:t>
            </a:r>
          </a:p>
          <a:p>
            <a:r>
              <a:rPr lang="en-US" sz="3200" dirty="0">
                <a:solidFill>
                  <a:schemeClr val="bg1"/>
                </a:solidFill>
                <a:latin typeface="Cambria" panose="02040803050406030204" charset="0"/>
                <a:cs typeface="Cambria" panose="02040803050406030204" charset="0"/>
              </a:rPr>
              <a:t>019 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9" y="1930580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Aceh</a:t>
            </a:r>
          </a:p>
        </p:txBody>
      </p:sp>
      <p:sp>
        <p:nvSpPr>
          <p:cNvPr id="5" name="Rectangle 4"/>
          <p:cNvSpPr/>
          <p:nvPr/>
        </p:nvSpPr>
        <p:spPr>
          <a:xfrm>
            <a:off x="861255" y="2325600"/>
            <a:ext cx="1130628" cy="395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Sumatera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Utara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843" y="3374129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Sumatera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Barat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7400" y="2934807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Riau</a:t>
            </a:r>
          </a:p>
        </p:txBody>
      </p:sp>
      <p:sp>
        <p:nvSpPr>
          <p:cNvPr id="8" name="Rectangle 7"/>
          <p:cNvSpPr/>
          <p:nvPr/>
        </p:nvSpPr>
        <p:spPr>
          <a:xfrm>
            <a:off x="2583161" y="2882507"/>
            <a:ext cx="1086315" cy="4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Kep</a:t>
            </a:r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. Riau</a:t>
            </a:r>
          </a:p>
        </p:txBody>
      </p:sp>
      <p:sp>
        <p:nvSpPr>
          <p:cNvPr id="9" name="Rectangle 8"/>
          <p:cNvSpPr/>
          <p:nvPr/>
        </p:nvSpPr>
        <p:spPr>
          <a:xfrm>
            <a:off x="1721119" y="3481117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Jambi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49132" y="3995556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Bengkulu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76273" y="3870723"/>
            <a:ext cx="119730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Sumatera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Selatan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21924" y="4283588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Lampung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14585" y="3526425"/>
            <a:ext cx="1262632" cy="29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Kep</a:t>
            </a:r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. Bangka Belitung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4407" y="4799245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Banten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27648" y="4485117"/>
            <a:ext cx="1262632" cy="345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DKI Jakarta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89319" y="4840169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Jawa</a:t>
            </a:r>
            <a:endParaRPr lang="en-US" sz="1200" b="1" dirty="0">
              <a:solidFill>
                <a:schemeClr val="tx1"/>
              </a:solidFill>
              <a:latin typeface="Cambria" panose="02040803050406030204" charset="0"/>
              <a:cs typeface="Cambria" panose="02040803050406030204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Barat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15611" y="4770392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Jawa</a:t>
            </a:r>
            <a:endParaRPr lang="en-US" sz="1200" b="1" dirty="0">
              <a:solidFill>
                <a:schemeClr val="tx1"/>
              </a:solidFill>
              <a:latin typeface="Cambria" panose="02040803050406030204" charset="0"/>
              <a:cs typeface="Cambria" panose="02040803050406030204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Tengah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52580" y="5327647"/>
            <a:ext cx="1262632" cy="29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D.I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Yogyakarta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23112" y="4595419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Jawa</a:t>
            </a:r>
            <a:endParaRPr lang="en-US" sz="1200" b="1" dirty="0">
              <a:solidFill>
                <a:schemeClr val="tx1"/>
              </a:solidFill>
              <a:latin typeface="Cambria" panose="02040803050406030204" charset="0"/>
              <a:cs typeface="Cambria" panose="02040803050406030204" charset="0"/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Timur</a:t>
            </a:r>
            <a:endParaRPr lang="en-US" sz="1200" b="1" dirty="0">
              <a:solidFill>
                <a:schemeClr val="tx1"/>
              </a:solidFill>
              <a:latin typeface="Cambria" panose="02040803050406030204" charset="0"/>
              <a:cs typeface="Cambria" panose="0204080305040603020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33341" y="5461900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Bali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42853" y="5552231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NTB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22652" y="5508385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NTT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69476" y="3053836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Kalimantan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Barat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86067" y="2156363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Kalimantan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Utara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40525" y="2911039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Kalimantan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Timur</a:t>
            </a:r>
            <a:endParaRPr lang="en-US" sz="1200" b="1" dirty="0">
              <a:solidFill>
                <a:schemeClr val="tx1"/>
              </a:solidFill>
              <a:latin typeface="Cambria" panose="02040803050406030204" charset="0"/>
              <a:cs typeface="Cambria" panose="0204080305040603020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71797" y="3470615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Kalimantan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Tengah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38147" y="3978663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Kalimantan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Selatan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506965" y="2588569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Maluku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Utara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097845" y="4121681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Maluku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223477" y="3394356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Papua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Barat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541032" y="4090161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Papua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29867" y="2510107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Sulawesi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Utara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629465" y="2996748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Gorontalo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582493" y="3464116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Sulawesi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Tengah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11020" y="3557931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Sulawesi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Barat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42853" y="4213009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Sulawesi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Selatan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573548" y="4696968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Sulawesi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Tenggara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692484" y="5349213"/>
            <a:ext cx="2311383" cy="416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Tingkat </a:t>
            </a:r>
            <a:r>
              <a:rPr lang="en-US" sz="1400" b="1" dirty="0" err="1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Pengaduan</a:t>
            </a:r>
            <a:endParaRPr lang="en-US" sz="1400" b="1" dirty="0">
              <a:solidFill>
                <a:schemeClr val="tx1"/>
              </a:solidFill>
              <a:latin typeface="Cambria" panose="02040803050406030204" charset="0"/>
              <a:cs typeface="Cambria" panose="0204080305040603020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637" y="1091116"/>
            <a:ext cx="1251463" cy="146447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2484" y="5654365"/>
            <a:ext cx="3046600" cy="113500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19" y="4675869"/>
            <a:ext cx="2306939" cy="204075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402959" y="6003584"/>
            <a:ext cx="5288579" cy="542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335" dirty="0" err="1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Sumber</a:t>
            </a:r>
            <a:r>
              <a:rPr lang="en-ID" sz="1335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 : DKPP </a:t>
            </a:r>
            <a:r>
              <a:rPr lang="en-ID" sz="1335" dirty="0" err="1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Januari</a:t>
            </a:r>
            <a:r>
              <a:rPr lang="en-ID" sz="1335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 </a:t>
            </a:r>
            <a:r>
              <a:rPr lang="en-ID" sz="1335" dirty="0" err="1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s.d.</a:t>
            </a:r>
            <a:r>
              <a:rPr lang="en-ID" sz="1335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 </a:t>
            </a:r>
            <a:r>
              <a:rPr lang="" altLang="en-ID" sz="1335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10 </a:t>
            </a:r>
            <a:r>
              <a:rPr lang="en-ID" sz="1335" dirty="0" err="1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Desember</a:t>
            </a:r>
            <a:r>
              <a:rPr lang="en-ID" sz="1335" dirty="0">
                <a:solidFill>
                  <a:schemeClr val="tx1"/>
                </a:solidFill>
                <a:latin typeface="Cambria" panose="02040803050406030204" charset="0"/>
                <a:cs typeface="Cambria" panose="02040803050406030204" charset="0"/>
              </a:rPr>
              <a:t> 2019</a:t>
            </a:r>
            <a:endParaRPr lang="en-US" sz="1335" dirty="0">
              <a:solidFill>
                <a:schemeClr val="tx1"/>
              </a:solidFill>
              <a:latin typeface="Cambria" panose="02040803050406030204" charset="0"/>
              <a:cs typeface="Cambria" panose="0204080305040603020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B2C8A6-1157-4F30-863C-6869DC002363}"/>
              </a:ext>
            </a:extLst>
          </p:cNvPr>
          <p:cNvSpPr/>
          <p:nvPr/>
        </p:nvSpPr>
        <p:spPr>
          <a:xfrm>
            <a:off x="11434644" y="53944"/>
            <a:ext cx="576064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F878B8-566D-474A-B563-388B0996BFBE}"/>
              </a:ext>
            </a:extLst>
          </p:cNvPr>
          <p:cNvSpPr txBox="1"/>
          <p:nvPr/>
        </p:nvSpPr>
        <p:spPr>
          <a:xfrm>
            <a:off x="1721119" y="529682"/>
            <a:ext cx="928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Sebaran</a:t>
            </a:r>
            <a:r>
              <a:rPr lang="en-US" sz="3600" dirty="0"/>
              <a:t> </a:t>
            </a:r>
            <a:r>
              <a:rPr lang="en-US" sz="3600" dirty="0" err="1"/>
              <a:t>Pengaduan</a:t>
            </a:r>
            <a:r>
              <a:rPr lang="en-US" sz="3600" dirty="0"/>
              <a:t> </a:t>
            </a:r>
            <a:r>
              <a:rPr lang="en-US" sz="3600" dirty="0" err="1"/>
              <a:t>Tahun</a:t>
            </a:r>
            <a:r>
              <a:rPr lang="en-US" sz="3600" dirty="0"/>
              <a:t> 2019</a:t>
            </a:r>
            <a:endParaRPr lang="en-ID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758"/>
          <a:stretch>
            <a:fillRect/>
          </a:stretch>
        </p:blipFill>
        <p:spPr>
          <a:xfrm>
            <a:off x="-24680" y="1057793"/>
            <a:ext cx="12216680" cy="5606438"/>
          </a:xfrm>
          <a:prstGeom prst="rect">
            <a:avLst/>
          </a:prstGeom>
        </p:spPr>
      </p:pic>
      <p:sp>
        <p:nvSpPr>
          <p:cNvPr id="8" name="Text Placeholder 1"/>
          <p:cNvSpPr>
            <a:spLocks noGrp="1"/>
          </p:cNvSpPr>
          <p:nvPr/>
        </p:nvSpPr>
        <p:spPr>
          <a:xfrm>
            <a:off x="323529" y="236250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ctr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5465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803050406030204" charset="0"/>
                <a:cs typeface="Cambria" panose="02040803050406030204" charset="0"/>
              </a:rPr>
              <a:t>SEBARAN PENGADUAN TAHUN 2020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803050406030204" charset="0"/>
                <a:cs typeface="Cambria" panose="02040803050406030204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78122" y="1930580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Aceh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5848" y="2325600"/>
            <a:ext cx="1130628" cy="395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Sumatera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Utara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6436" y="3374129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Sumatera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Barat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1993" y="2934807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Riau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37754" y="2882507"/>
            <a:ext cx="1086315" cy="4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Kep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. Riau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75712" y="3481117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Jambi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03725" y="3995556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Bengkulu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30866" y="3870723"/>
            <a:ext cx="119730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Sumatera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Selatan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76517" y="4283588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Lampung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69178" y="3526425"/>
            <a:ext cx="1262632" cy="29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Kep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. Bangka Belitung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29000" y="4799245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Banten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82241" y="4485117"/>
            <a:ext cx="1262632" cy="345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DKI Jakarta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43912" y="4840169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Jawa</a:t>
            </a:r>
            <a:endParaRPr lang="en-US" sz="1200" b="1" dirty="0">
              <a:solidFill>
                <a:schemeClr val="tx1">
                  <a:lumMod val="50000"/>
                </a:schemeClr>
              </a:solidFill>
              <a:latin typeface="Cambria" panose="02040803050406030204" charset="0"/>
              <a:cs typeface="Cambria" panose="02040803050406030204" charset="0"/>
            </a:endParaRP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Barat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70204" y="4770392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Jawa</a:t>
            </a:r>
            <a:endParaRPr lang="en-US" sz="1200" b="1" dirty="0">
              <a:solidFill>
                <a:schemeClr val="tx1">
                  <a:lumMod val="50000"/>
                </a:schemeClr>
              </a:solidFill>
              <a:latin typeface="Cambria" panose="02040803050406030204" charset="0"/>
              <a:cs typeface="Cambria" panose="02040803050406030204" charset="0"/>
            </a:endParaRP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Tengah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07173" y="5327647"/>
            <a:ext cx="1262632" cy="29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D.I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Yogyakarta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77705" y="4595419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Jawa</a:t>
            </a:r>
            <a:endParaRPr lang="en-US" sz="1200" b="1" dirty="0">
              <a:solidFill>
                <a:schemeClr val="tx1">
                  <a:lumMod val="50000"/>
                </a:schemeClr>
              </a:solidFill>
              <a:latin typeface="Cambria" panose="02040803050406030204" charset="0"/>
              <a:cs typeface="Cambria" panose="02040803050406030204" charset="0"/>
            </a:endParaRPr>
          </a:p>
          <a:p>
            <a:pPr algn="ctr"/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Timur</a:t>
            </a:r>
            <a:endParaRPr lang="en-US" sz="1200" b="1" dirty="0">
              <a:solidFill>
                <a:schemeClr val="tx1">
                  <a:lumMod val="50000"/>
                </a:schemeClr>
              </a:solidFill>
              <a:latin typeface="Cambria" panose="02040803050406030204" charset="0"/>
              <a:cs typeface="Cambria" panose="0204080305040603020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87934" y="5461900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Bali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97446" y="5552231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NTB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77245" y="5508385"/>
            <a:ext cx="100878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NTT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24069" y="3053836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Kalimantan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Barat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11099" y="2184459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Kalimantan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Utara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41168" y="2968470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Kalimantan</a:t>
            </a:r>
          </a:p>
          <a:p>
            <a:pPr algn="ctr"/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Timur</a:t>
            </a:r>
            <a:endParaRPr lang="en-US" sz="1200" b="1" dirty="0">
              <a:solidFill>
                <a:schemeClr val="tx1">
                  <a:lumMod val="50000"/>
                </a:schemeClr>
              </a:solidFill>
              <a:latin typeface="Cambria" panose="02040803050406030204" charset="0"/>
              <a:cs typeface="Cambria" panose="0204080305040603020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26390" y="3470615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Kalimantan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Tengah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92740" y="3978663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Kalimantan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Selatan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83187" y="2588569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Maluku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Utara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052438" y="4121681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Maluku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151013" y="3380290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Papua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Barat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521082" y="4052975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Papua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884460" y="2510107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Sulawesi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Utara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584058" y="2996748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Gorontalo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619415" y="3507637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Sulawesi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Tengah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465613" y="3557931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Sulawesi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Barat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497446" y="4213009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Sulawesi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Selatan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528141" y="4696968"/>
            <a:ext cx="1433023" cy="349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Sulawesi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Tenggara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691538" y="5262577"/>
            <a:ext cx="2311383" cy="416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Tingkat </a:t>
            </a:r>
            <a:r>
              <a:rPr lang="en-US" sz="1400" b="1" dirty="0" err="1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Pengaduan</a:t>
            </a:r>
            <a:endParaRPr lang="en-US" sz="1400" b="1" dirty="0">
              <a:solidFill>
                <a:schemeClr val="tx1">
                  <a:lumMod val="50000"/>
                </a:schemeClr>
              </a:solidFill>
              <a:latin typeface="Cambria" panose="02040803050406030204" charset="0"/>
              <a:cs typeface="Cambria" panose="0204080305040603020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637" y="1091116"/>
            <a:ext cx="1251463" cy="146447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484" y="5654365"/>
            <a:ext cx="3046600" cy="11350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/>
          <a:srcRect l="1351" t="2752" r="1942" b="1826"/>
          <a:stretch>
            <a:fillRect/>
          </a:stretch>
        </p:blipFill>
        <p:spPr>
          <a:xfrm>
            <a:off x="112869" y="4725138"/>
            <a:ext cx="2348083" cy="2049587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402959" y="6017477"/>
            <a:ext cx="5288579" cy="542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335" b="1" dirty="0" err="1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Sumber</a:t>
            </a:r>
            <a:r>
              <a:rPr lang="en-ID" sz="1335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 DKPP </a:t>
            </a:r>
            <a:r>
              <a:rPr lang="en-ID" sz="1335" b="1" dirty="0" err="1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Januari</a:t>
            </a:r>
            <a:r>
              <a:rPr lang="en-ID" sz="1335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 </a:t>
            </a:r>
            <a:r>
              <a:rPr lang="en-ID" sz="1335" b="1" dirty="0" err="1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s.d.</a:t>
            </a:r>
            <a:r>
              <a:rPr lang="en-ID" sz="1335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 </a:t>
            </a:r>
            <a:r>
              <a:rPr lang="en-US" sz="1335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4</a:t>
            </a:r>
            <a:r>
              <a:rPr lang="en-US" altLang="en-ID" sz="1335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 </a:t>
            </a:r>
            <a:r>
              <a:rPr lang="en-ID" sz="1335" b="1" dirty="0" err="1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Desember</a:t>
            </a:r>
            <a:r>
              <a:rPr lang="en-ID" sz="1335" b="1" dirty="0">
                <a:solidFill>
                  <a:schemeClr val="tx1">
                    <a:lumMod val="50000"/>
                  </a:schemeClr>
                </a:solidFill>
                <a:latin typeface="Cambria" panose="02040803050406030204" charset="0"/>
                <a:cs typeface="Cambria" panose="02040803050406030204" charset="0"/>
              </a:rPr>
              <a:t> 2020</a:t>
            </a:r>
            <a:endParaRPr lang="en-US" sz="1335" b="1" dirty="0">
              <a:solidFill>
                <a:schemeClr val="tx1">
                  <a:lumMod val="50000"/>
                </a:schemeClr>
              </a:solidFill>
              <a:latin typeface="Cambria" panose="02040803050406030204" charset="0"/>
              <a:cs typeface="Cambria" panose="02040803050406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007985-E31F-4CD2-801A-5505E3EA7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230668"/>
              </p:ext>
            </p:extLst>
          </p:nvPr>
        </p:nvGraphicFramePr>
        <p:xfrm>
          <a:off x="447040" y="487670"/>
          <a:ext cx="5425440" cy="5689719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3348621">
                  <a:extLst>
                    <a:ext uri="{9D8B030D-6E8A-4147-A177-3AD203B41FA5}">
                      <a16:colId xmlns:a16="http://schemas.microsoft.com/office/drawing/2014/main" val="2417155079"/>
                    </a:ext>
                  </a:extLst>
                </a:gridCol>
                <a:gridCol w="2076819">
                  <a:extLst>
                    <a:ext uri="{9D8B030D-6E8A-4147-A177-3AD203B41FA5}">
                      <a16:colId xmlns:a16="http://schemas.microsoft.com/office/drawing/2014/main" val="1802891861"/>
                    </a:ext>
                  </a:extLst>
                </a:gridCol>
              </a:tblGrid>
              <a:tr h="615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b="1" dirty="0" err="1">
                          <a:effectLst/>
                          <a:latin typeface="Cambria" panose="02040803050406030204" charset="0"/>
                          <a:ea typeface="Calibri" panose="020F0502020204030204"/>
                          <a:cs typeface="Cambria" panose="02040803050406030204" charset="0"/>
                        </a:rPr>
                        <a:t>Jumlah</a:t>
                      </a:r>
                      <a:r>
                        <a:rPr lang="en-US" sz="1865" b="1" dirty="0">
                          <a:effectLst/>
                          <a:latin typeface="Cambria" panose="02040803050406030204" charset="0"/>
                          <a:ea typeface="Calibri" panose="020F0502020204030204"/>
                          <a:cs typeface="Cambria" panose="02040803050406030204" charset="0"/>
                        </a:rPr>
                        <a:t> </a:t>
                      </a:r>
                      <a:r>
                        <a:rPr lang="en-US" sz="1865" b="1" dirty="0" err="1">
                          <a:effectLst/>
                          <a:latin typeface="Cambria" panose="02040803050406030204" charset="0"/>
                          <a:ea typeface="Calibri" panose="020F0502020204030204"/>
                          <a:cs typeface="Cambria" panose="02040803050406030204" charset="0"/>
                        </a:rPr>
                        <a:t>Teradu</a:t>
                      </a:r>
                      <a:r>
                        <a:rPr lang="en-US" sz="1865" b="1" dirty="0">
                          <a:effectLst/>
                          <a:latin typeface="Cambria" panose="02040803050406030204" charset="0"/>
                          <a:ea typeface="Calibri" panose="020F0502020204030204"/>
                          <a:cs typeface="Cambria" panose="02040803050406030204" charset="0"/>
                        </a:rPr>
                        <a:t> </a:t>
                      </a:r>
                      <a:r>
                        <a:rPr lang="en-US" sz="1865" b="1" dirty="0" err="1">
                          <a:effectLst/>
                          <a:latin typeface="Cambria" panose="02040803050406030204" charset="0"/>
                          <a:ea typeface="Calibri" panose="020F0502020204030204"/>
                          <a:cs typeface="Cambria" panose="02040803050406030204" charset="0"/>
                        </a:rPr>
                        <a:t>Berdasar</a:t>
                      </a:r>
                      <a:r>
                        <a:rPr lang="en-US" sz="1865" b="1" dirty="0">
                          <a:effectLst/>
                          <a:latin typeface="Cambria" panose="02040803050406030204" charset="0"/>
                          <a:ea typeface="Calibri" panose="020F0502020204030204"/>
                          <a:cs typeface="Cambria" panose="02040803050406030204" charset="0"/>
                        </a:rPr>
                        <a:t> Unit </a:t>
                      </a:r>
                      <a:r>
                        <a:rPr lang="en-US" sz="1865" b="1" dirty="0" err="1">
                          <a:effectLst/>
                          <a:latin typeface="Cambria" panose="02040803050406030204" charset="0"/>
                          <a:ea typeface="Calibri" panose="020F0502020204030204"/>
                          <a:cs typeface="Cambria" panose="02040803050406030204" charset="0"/>
                        </a:rPr>
                        <a:t>Kerja</a:t>
                      </a:r>
                      <a:r>
                        <a:rPr lang="en-US" sz="1865" b="1" dirty="0">
                          <a:effectLst/>
                          <a:latin typeface="Cambria" panose="02040803050406030204" charset="0"/>
                          <a:ea typeface="Calibri" panose="020F0502020204030204"/>
                          <a:cs typeface="Cambria" panose="02040803050406030204" charset="0"/>
                        </a:rPr>
                        <a:t> 2019</a:t>
                      </a:r>
                    </a:p>
                  </a:txBody>
                  <a:tcPr marL="86274" marR="8627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b="1" dirty="0" err="1"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Jumlah</a:t>
                      </a:r>
                      <a:endParaRPr lang="en-US" sz="1865" b="1" dirty="0">
                        <a:effectLst/>
                        <a:latin typeface="Cambria" panose="02040803050406030204" charset="0"/>
                        <a:cs typeface="Cambria" panose="0204080305040603020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b="1" dirty="0"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(</a:t>
                      </a:r>
                      <a:r>
                        <a:rPr lang="" altLang="en-US" sz="1865" b="1" dirty="0"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Teradu</a:t>
                      </a:r>
                      <a:r>
                        <a:rPr lang="en-US" sz="1865" b="1" dirty="0"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)</a:t>
                      </a:r>
                      <a:endParaRPr lang="en-US" sz="1865" b="1" dirty="0"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12230"/>
                  </a:ext>
                </a:extLst>
              </a:tr>
              <a:tr h="410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KPU RI</a:t>
                      </a:r>
                      <a:endParaRPr lang="en-US" sz="1865" dirty="0">
                        <a:solidFill>
                          <a:srgbClr val="FF0000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152</a:t>
                      </a:r>
                      <a:endParaRPr lang="en-US" sz="1865" dirty="0">
                        <a:solidFill>
                          <a:srgbClr val="FF0000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38848"/>
                  </a:ext>
                </a:extLst>
              </a:tr>
              <a:tr h="286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KPU </a:t>
                      </a:r>
                      <a:r>
                        <a:rPr lang="en-US" sz="1865" dirty="0" err="1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Provinsi</a:t>
                      </a:r>
                      <a:endParaRPr lang="en-US" sz="1865" dirty="0">
                        <a:solidFill>
                          <a:srgbClr val="FF0000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158</a:t>
                      </a:r>
                      <a:endParaRPr lang="en-US" sz="1865" dirty="0">
                        <a:solidFill>
                          <a:srgbClr val="FF0000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14898"/>
                  </a:ext>
                </a:extLst>
              </a:tr>
              <a:tr h="286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KPU </a:t>
                      </a:r>
                      <a:r>
                        <a:rPr lang="en-US" sz="1865" dirty="0" err="1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Kab</a:t>
                      </a: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/Kota</a:t>
                      </a:r>
                      <a:endParaRPr lang="en-US" sz="1865" dirty="0">
                        <a:solidFill>
                          <a:srgbClr val="FF0000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1240</a:t>
                      </a:r>
                      <a:endParaRPr lang="en-US" sz="1865" dirty="0">
                        <a:solidFill>
                          <a:srgbClr val="FF0000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0052"/>
                  </a:ext>
                </a:extLst>
              </a:tr>
              <a:tr h="286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PPK/PPD</a:t>
                      </a:r>
                      <a:endParaRPr lang="en-US" sz="1865" dirty="0">
                        <a:solidFill>
                          <a:schemeClr val="tx1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127</a:t>
                      </a:r>
                      <a:endParaRPr lang="en-US" sz="1865" dirty="0">
                        <a:solidFill>
                          <a:schemeClr val="tx1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60822"/>
                  </a:ext>
                </a:extLst>
              </a:tr>
              <a:tr h="286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PPS</a:t>
                      </a:r>
                      <a:endParaRPr lang="en-US" sz="1865" dirty="0">
                        <a:solidFill>
                          <a:schemeClr val="tx1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15</a:t>
                      </a:r>
                      <a:endParaRPr lang="en-US" sz="1865" dirty="0">
                        <a:solidFill>
                          <a:schemeClr val="tx1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2440"/>
                  </a:ext>
                </a:extLst>
              </a:tr>
              <a:tr h="286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KPPS</a:t>
                      </a:r>
                      <a:endParaRPr lang="en-US" sz="1865" dirty="0">
                        <a:solidFill>
                          <a:schemeClr val="tx1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19</a:t>
                      </a:r>
                      <a:endParaRPr lang="en-US" sz="1865" dirty="0">
                        <a:solidFill>
                          <a:schemeClr val="tx1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493877"/>
                  </a:ext>
                </a:extLst>
              </a:tr>
              <a:tr h="286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KPPSLN</a:t>
                      </a:r>
                      <a:endParaRPr lang="en-US" sz="1865" dirty="0">
                        <a:solidFill>
                          <a:schemeClr val="tx1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1</a:t>
                      </a:r>
                      <a:endParaRPr lang="en-US" sz="1865" dirty="0">
                        <a:solidFill>
                          <a:schemeClr val="tx1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90259"/>
                  </a:ext>
                </a:extLst>
              </a:tr>
              <a:tr h="286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 err="1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Sekretariat</a:t>
                      </a: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 KPU</a:t>
                      </a:r>
                      <a:endParaRPr lang="en-US" sz="1865" dirty="0">
                        <a:solidFill>
                          <a:schemeClr val="tx1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7</a:t>
                      </a:r>
                      <a:endParaRPr lang="en-US" sz="1865" dirty="0">
                        <a:solidFill>
                          <a:schemeClr val="tx1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980975"/>
                  </a:ext>
                </a:extLst>
              </a:tr>
              <a:tr h="3635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 err="1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Bawaslu</a:t>
                      </a: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 RI</a:t>
                      </a:r>
                      <a:endParaRPr lang="en-US" sz="1865" dirty="0">
                        <a:solidFill>
                          <a:srgbClr val="FF0000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28</a:t>
                      </a:r>
                      <a:endParaRPr lang="en-US" sz="1865" dirty="0">
                        <a:solidFill>
                          <a:srgbClr val="FF0000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15326"/>
                  </a:ext>
                </a:extLst>
              </a:tr>
              <a:tr h="286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 err="1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Bawaslu</a:t>
                      </a: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 </a:t>
                      </a:r>
                      <a:r>
                        <a:rPr lang="en-US" sz="1865" dirty="0" err="1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Provinsi</a:t>
                      </a:r>
                      <a:endParaRPr lang="en-US" sz="1865" dirty="0">
                        <a:solidFill>
                          <a:srgbClr val="FF0000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84</a:t>
                      </a:r>
                      <a:endParaRPr lang="en-US" sz="1865" dirty="0">
                        <a:solidFill>
                          <a:srgbClr val="FF0000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50831"/>
                  </a:ext>
                </a:extLst>
              </a:tr>
              <a:tr h="286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 err="1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Bawaslu</a:t>
                      </a: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 </a:t>
                      </a:r>
                      <a:r>
                        <a:rPr lang="en-US" sz="1865" dirty="0" err="1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Kab</a:t>
                      </a: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/Kota</a:t>
                      </a:r>
                      <a:endParaRPr lang="en-US" sz="1865" dirty="0">
                        <a:solidFill>
                          <a:srgbClr val="FF0000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568</a:t>
                      </a:r>
                      <a:endParaRPr lang="en-US" sz="1865" dirty="0">
                        <a:solidFill>
                          <a:srgbClr val="FF0000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640743"/>
                  </a:ext>
                </a:extLst>
              </a:tr>
              <a:tr h="286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 err="1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Panwascam</a:t>
                      </a:r>
                      <a:endParaRPr lang="en-US" sz="1865" dirty="0" err="1">
                        <a:solidFill>
                          <a:schemeClr val="tx1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39</a:t>
                      </a:r>
                      <a:endParaRPr lang="en-US" sz="1865" dirty="0">
                        <a:solidFill>
                          <a:schemeClr val="tx1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84945"/>
                  </a:ext>
                </a:extLst>
              </a:tr>
              <a:tr h="286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PPL</a:t>
                      </a:r>
                      <a:endParaRPr lang="en-US" sz="1865" dirty="0">
                        <a:solidFill>
                          <a:schemeClr val="tx1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1</a:t>
                      </a:r>
                      <a:endParaRPr lang="en-US" sz="1865" dirty="0">
                        <a:solidFill>
                          <a:schemeClr val="tx1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515037"/>
                  </a:ext>
                </a:extLst>
              </a:tr>
              <a:tr h="286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 err="1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Pengawas</a:t>
                      </a: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 LN</a:t>
                      </a:r>
                      <a:endParaRPr lang="en-US" sz="1865" dirty="0">
                        <a:solidFill>
                          <a:schemeClr val="tx1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7</a:t>
                      </a:r>
                      <a:endParaRPr lang="en-US" sz="1865" dirty="0">
                        <a:solidFill>
                          <a:schemeClr val="tx1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39313"/>
                  </a:ext>
                </a:extLst>
              </a:tr>
              <a:tr h="286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 err="1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Sekretariat</a:t>
                      </a: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 </a:t>
                      </a:r>
                      <a:r>
                        <a:rPr lang="en-US" sz="1865" dirty="0" err="1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Bawaslu</a:t>
                      </a:r>
                      <a:endParaRPr lang="en-US" sz="1865" dirty="0">
                        <a:solidFill>
                          <a:schemeClr val="tx1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1</a:t>
                      </a:r>
                      <a:endParaRPr lang="en-US" sz="1865" dirty="0">
                        <a:solidFill>
                          <a:schemeClr val="tx1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120909"/>
                  </a:ext>
                </a:extLst>
              </a:tr>
              <a:tr h="286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Lain-lain</a:t>
                      </a:r>
                      <a:endParaRPr lang="en-US" sz="1865" dirty="0">
                        <a:solidFill>
                          <a:schemeClr val="tx1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20</a:t>
                      </a:r>
                      <a:endParaRPr lang="en-US" sz="1865" dirty="0">
                        <a:solidFill>
                          <a:schemeClr val="tx1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51101"/>
                  </a:ext>
                </a:extLst>
              </a:tr>
              <a:tr h="2925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" altLang="en-US" sz="1600" b="1" dirty="0">
                          <a:effectLst/>
                          <a:latin typeface="Cambria" panose="02040803050406030204" charset="0"/>
                          <a:ea typeface="Calibri" panose="020F0502020204030204"/>
                          <a:cs typeface="Cambria" panose="02040803050406030204" charset="0"/>
                        </a:rPr>
                        <a:t>TOTAL</a:t>
                      </a:r>
                    </a:p>
                  </a:txBody>
                  <a:tcPr marL="86274" marR="862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2467</a:t>
                      </a:r>
                      <a:endParaRPr lang="en-US" sz="1600" b="1" dirty="0"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6615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E096B6-C6E7-41DA-AED4-89F382DBB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477896"/>
              </p:ext>
            </p:extLst>
          </p:nvPr>
        </p:nvGraphicFramePr>
        <p:xfrm>
          <a:off x="6278880" y="487680"/>
          <a:ext cx="5440680" cy="5488094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3870960">
                  <a:extLst>
                    <a:ext uri="{9D8B030D-6E8A-4147-A177-3AD203B41FA5}">
                      <a16:colId xmlns:a16="http://schemas.microsoft.com/office/drawing/2014/main" val="2373146330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958697662"/>
                    </a:ext>
                  </a:extLst>
                </a:gridCol>
              </a:tblGrid>
              <a:tr h="8342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b="1" dirty="0" err="1"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Jumlah</a:t>
                      </a:r>
                      <a:r>
                        <a:rPr lang="en-US" sz="1865" b="1" dirty="0"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 </a:t>
                      </a:r>
                      <a:r>
                        <a:rPr lang="en-US" sz="1865" b="1" dirty="0" err="1"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Teradu</a:t>
                      </a:r>
                      <a:r>
                        <a:rPr lang="en-US" sz="1865" b="1" dirty="0"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 </a:t>
                      </a:r>
                      <a:r>
                        <a:rPr lang="en-US" sz="1865" b="1" dirty="0" err="1"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Berdasar</a:t>
                      </a:r>
                      <a:r>
                        <a:rPr lang="en-US" sz="1865" b="1" dirty="0"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 Unit </a:t>
                      </a:r>
                      <a:r>
                        <a:rPr lang="en-US" sz="1865" b="1" dirty="0" err="1"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Kerja</a:t>
                      </a:r>
                      <a:r>
                        <a:rPr lang="en-US" sz="1865" b="1" dirty="0"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 2018</a:t>
                      </a:r>
                      <a:endParaRPr lang="en-US" sz="1865" b="1" dirty="0"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b="1" dirty="0" err="1"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Jumlah</a:t>
                      </a:r>
                      <a:endParaRPr lang="en-US" sz="1865" b="1" dirty="0">
                        <a:effectLst/>
                        <a:latin typeface="Cambria" panose="02040803050406030204" charset="0"/>
                        <a:cs typeface="Cambria" panose="0204080305040603020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b="1" dirty="0"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(</a:t>
                      </a:r>
                      <a:r>
                        <a:rPr lang="" altLang="en-US" sz="1865" b="1" dirty="0"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Teradu</a:t>
                      </a:r>
                      <a:r>
                        <a:rPr lang="en-US" sz="1865" b="1" dirty="0"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)</a:t>
                      </a:r>
                      <a:endParaRPr lang="en-US" sz="1865" b="1" dirty="0"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575875"/>
                  </a:ext>
                </a:extLst>
              </a:tr>
              <a:tr h="392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KPU RI</a:t>
                      </a:r>
                      <a:endParaRPr lang="en-US" sz="1865" dirty="0">
                        <a:solidFill>
                          <a:srgbClr val="FF0000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ea typeface="Calibri" panose="020F0502020204030204"/>
                          <a:cs typeface="Cambria" panose="02040803050406030204" charset="0"/>
                        </a:rPr>
                        <a:t>21</a:t>
                      </a: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656681"/>
                  </a:ext>
                </a:extLst>
              </a:tr>
              <a:tr h="392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KPU </a:t>
                      </a:r>
                      <a:r>
                        <a:rPr lang="en-US" sz="1865" dirty="0" err="1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Provinsi</a:t>
                      </a:r>
                      <a:endParaRPr lang="en-US" sz="1865" dirty="0">
                        <a:solidFill>
                          <a:srgbClr val="FF0000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ea typeface="Calibri" panose="020F0502020204030204"/>
                          <a:cs typeface="Cambria" panose="02040803050406030204" charset="0"/>
                        </a:rPr>
                        <a:t>11</a:t>
                      </a: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97048"/>
                  </a:ext>
                </a:extLst>
              </a:tr>
              <a:tr h="392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KPU </a:t>
                      </a:r>
                      <a:r>
                        <a:rPr lang="en-US" sz="1865" dirty="0" err="1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Kab</a:t>
                      </a: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/Kota</a:t>
                      </a:r>
                      <a:endParaRPr lang="en-US" sz="1865" dirty="0">
                        <a:solidFill>
                          <a:srgbClr val="FF0000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ea typeface="Calibri" panose="020F0502020204030204"/>
                          <a:cs typeface="Cambria" panose="02040803050406030204" charset="0"/>
                        </a:rPr>
                        <a:t>28</a:t>
                      </a: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69578"/>
                  </a:ext>
                </a:extLst>
              </a:tr>
              <a:tr h="392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PPK/PPD</a:t>
                      </a:r>
                      <a:endParaRPr lang="en-US" sz="1865" dirty="0">
                        <a:solidFill>
                          <a:schemeClr val="tx1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ea typeface="Calibri" panose="020F0502020204030204"/>
                          <a:cs typeface="Cambria" panose="02040803050406030204" charset="0"/>
                        </a:rPr>
                        <a:t>1</a:t>
                      </a: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8584"/>
                  </a:ext>
                </a:extLst>
              </a:tr>
              <a:tr h="392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PPS</a:t>
                      </a:r>
                      <a:endParaRPr lang="en-US" sz="1865" dirty="0">
                        <a:solidFill>
                          <a:schemeClr val="tx1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ea typeface="Calibri" panose="020F0502020204030204"/>
                          <a:cs typeface="Cambria" panose="02040803050406030204" charset="0"/>
                        </a:rPr>
                        <a:t>0</a:t>
                      </a: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491870"/>
                  </a:ext>
                </a:extLst>
              </a:tr>
              <a:tr h="392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KPPS</a:t>
                      </a:r>
                      <a:endParaRPr lang="en-US" sz="1865" dirty="0">
                        <a:solidFill>
                          <a:schemeClr val="tx1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ea typeface="Calibri" panose="020F0502020204030204"/>
                          <a:cs typeface="Cambria" panose="02040803050406030204" charset="0"/>
                        </a:rPr>
                        <a:t>0</a:t>
                      </a: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50895"/>
                  </a:ext>
                </a:extLst>
              </a:tr>
              <a:tr h="392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 err="1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Bawaslu</a:t>
                      </a: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 RI</a:t>
                      </a:r>
                      <a:endParaRPr lang="en-US" sz="1865" dirty="0">
                        <a:solidFill>
                          <a:srgbClr val="FF0000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ea typeface="Calibri" panose="020F0502020204030204"/>
                          <a:cs typeface="Cambria" panose="02040803050406030204" charset="0"/>
                        </a:rPr>
                        <a:t>5</a:t>
                      </a: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69742"/>
                  </a:ext>
                </a:extLst>
              </a:tr>
              <a:tr h="392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 err="1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Bawaslu</a:t>
                      </a: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 </a:t>
                      </a:r>
                      <a:r>
                        <a:rPr lang="en-US" sz="1865" dirty="0" err="1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Provinsi</a:t>
                      </a:r>
                      <a:endParaRPr lang="en-US" sz="1865" dirty="0">
                        <a:solidFill>
                          <a:srgbClr val="FF0000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ea typeface="Calibri" panose="020F0502020204030204"/>
                          <a:cs typeface="Cambria" panose="02040803050406030204" charset="0"/>
                        </a:rPr>
                        <a:t>1</a:t>
                      </a: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143115"/>
                  </a:ext>
                </a:extLst>
              </a:tr>
              <a:tr h="392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 err="1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Bawaslu</a:t>
                      </a: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 </a:t>
                      </a:r>
                      <a:r>
                        <a:rPr lang="en-US" sz="1865" dirty="0" err="1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Kab</a:t>
                      </a: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/Kota</a:t>
                      </a:r>
                      <a:endParaRPr lang="en-US" sz="1865" dirty="0">
                        <a:solidFill>
                          <a:srgbClr val="FF0000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rgbClr val="FF0000"/>
                          </a:solidFill>
                          <a:effectLst/>
                          <a:latin typeface="Cambria" panose="02040803050406030204" charset="0"/>
                          <a:ea typeface="Calibri" panose="020F0502020204030204"/>
                          <a:cs typeface="Cambria" panose="02040803050406030204" charset="0"/>
                        </a:rPr>
                        <a:t>13</a:t>
                      </a: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395705"/>
                  </a:ext>
                </a:extLst>
              </a:tr>
              <a:tr h="392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 err="1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Panwascam</a:t>
                      </a:r>
                      <a:endParaRPr lang="en-US" sz="1865" dirty="0" err="1">
                        <a:solidFill>
                          <a:schemeClr val="tx1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ea typeface="Calibri" panose="020F0502020204030204"/>
                          <a:cs typeface="Cambria" panose="02040803050406030204" charset="0"/>
                        </a:rPr>
                        <a:t>0</a:t>
                      </a: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4982"/>
                  </a:ext>
                </a:extLst>
              </a:tr>
              <a:tr h="392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cs typeface="Cambria" panose="02040803050406030204" charset="0"/>
                        </a:rPr>
                        <a:t>PPL</a:t>
                      </a:r>
                      <a:endParaRPr lang="en-US" sz="1865" dirty="0">
                        <a:solidFill>
                          <a:schemeClr val="tx1"/>
                        </a:solidFill>
                        <a:effectLst/>
                        <a:latin typeface="Cambria" panose="02040803050406030204" charset="0"/>
                        <a:ea typeface="Calibri" panose="020F0502020204030204"/>
                        <a:cs typeface="Cambria" panose="02040803050406030204" charset="0"/>
                      </a:endParaRP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65" dirty="0">
                          <a:solidFill>
                            <a:schemeClr val="tx1"/>
                          </a:solidFill>
                          <a:effectLst/>
                          <a:latin typeface="Cambria" panose="02040803050406030204" charset="0"/>
                          <a:ea typeface="Calibri" panose="020F0502020204030204"/>
                          <a:cs typeface="Cambria" panose="02040803050406030204" charset="0"/>
                        </a:rPr>
                        <a:t>0</a:t>
                      </a:r>
                    </a:p>
                  </a:txBody>
                  <a:tcPr marL="86274" marR="8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224602"/>
                  </a:ext>
                </a:extLst>
              </a:tr>
              <a:tr h="3367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" altLang="en-US" sz="1600" b="1" dirty="0">
                          <a:effectLst/>
                          <a:latin typeface="Cambria" panose="02040803050406030204" charset="0"/>
                          <a:ea typeface="Calibri" panose="020F0502020204030204"/>
                          <a:cs typeface="Cambria" panose="02040803050406030204" charset="0"/>
                        </a:rPr>
                        <a:t>TOTAL</a:t>
                      </a:r>
                    </a:p>
                  </a:txBody>
                  <a:tcPr marL="86274" marR="862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mbria" panose="02040803050406030204" charset="0"/>
                          <a:ea typeface="Calibri" panose="020F0502020204030204"/>
                          <a:cs typeface="Cambria" panose="02040803050406030204" charset="0"/>
                        </a:rPr>
                        <a:t>80</a:t>
                      </a:r>
                    </a:p>
                  </a:txBody>
                  <a:tcPr marL="86274" marR="862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881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A30833A-FEB9-4727-8DB5-54C6A261E227}"/>
              </a:ext>
            </a:extLst>
          </p:cNvPr>
          <p:cNvSpPr txBox="1"/>
          <p:nvPr/>
        </p:nvSpPr>
        <p:spPr>
          <a:xfrm>
            <a:off x="680720" y="6146800"/>
            <a:ext cx="345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Lapkin</a:t>
            </a:r>
            <a:r>
              <a:rPr lang="en-US" sz="2400" dirty="0"/>
              <a:t> DKPP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58206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 txBox="1"/>
          <p:nvPr/>
        </p:nvSpPr>
        <p:spPr>
          <a:xfrm>
            <a:off x="5884863" y="1497012"/>
            <a:ext cx="5964237" cy="4541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endParaRPr lang="en-US" sz="25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710312"/>
              </p:ext>
            </p:extLst>
          </p:nvPr>
        </p:nvGraphicFramePr>
        <p:xfrm>
          <a:off x="2265680" y="457201"/>
          <a:ext cx="7162925" cy="5232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6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97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Jumlah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Teradu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Berdasarkan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Unit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Kerja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2020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</a:rPr>
                        <a:t>Jumlah</a:t>
                      </a:r>
                      <a:r>
                        <a:rPr lang="en-US" sz="1800" dirty="0">
                          <a:effectLst/>
                        </a:rPr>
                        <a:t> (</a:t>
                      </a:r>
                      <a:r>
                        <a:rPr lang="en-US" sz="1800" dirty="0" err="1">
                          <a:effectLst/>
                        </a:rPr>
                        <a:t>Teradu</a:t>
                      </a:r>
                      <a:r>
                        <a:rPr lang="en-US" sz="1800" dirty="0">
                          <a:effectLst/>
                        </a:rPr>
                        <a:t>) </a:t>
                      </a:r>
                      <a:endParaRPr lang="en-US" alt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1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KPU RI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1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KPU </a:t>
                      </a:r>
                      <a:r>
                        <a:rPr lang="en-US" sz="1600" b="0" dirty="0" err="1">
                          <a:solidFill>
                            <a:srgbClr val="FF0000"/>
                          </a:solidFill>
                          <a:effectLst/>
                        </a:rPr>
                        <a:t>Provinsi</a:t>
                      </a:r>
                      <a:endParaRPr lang="en-ID" sz="16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53</a:t>
                      </a:r>
                      <a:endParaRPr lang="en-ID" sz="16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1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KPU </a:t>
                      </a:r>
                      <a:r>
                        <a:rPr lang="en-US" sz="1600" b="0" dirty="0" err="1">
                          <a:solidFill>
                            <a:srgbClr val="FF0000"/>
                          </a:solidFill>
                          <a:effectLst/>
                        </a:rPr>
                        <a:t>Kab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/Kota</a:t>
                      </a:r>
                      <a:endParaRPr lang="en-ID" sz="16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334</a:t>
                      </a:r>
                      <a:endParaRPr lang="en-ID" sz="16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1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PPK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12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Bawaslu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RI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12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FF0000"/>
                          </a:solidFill>
                          <a:effectLst/>
                        </a:rPr>
                        <a:t>Bawaslu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FF0000"/>
                          </a:solidFill>
                          <a:effectLst/>
                        </a:rPr>
                        <a:t>Provinsi</a:t>
                      </a:r>
                      <a:endParaRPr lang="en-ID" sz="16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ID" sz="16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12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FF0000"/>
                          </a:solidFill>
                          <a:effectLst/>
                        </a:rPr>
                        <a:t>Bawaslu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FF0000"/>
                          </a:solidFill>
                          <a:effectLst/>
                        </a:rPr>
                        <a:t>Kab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/Kota</a:t>
                      </a:r>
                      <a:endParaRPr lang="en-ID" sz="16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229</a:t>
                      </a:r>
                      <a:endParaRPr lang="en-ID" sz="16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671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Panwaslu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Kecamatan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41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698</a:t>
                      </a:r>
                      <a:endParaRPr lang="en-ID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8B7F1B-0F70-4393-AC56-26C8F338CEBF}"/>
              </a:ext>
            </a:extLst>
          </p:cNvPr>
          <p:cNvSpPr txBox="1"/>
          <p:nvPr/>
        </p:nvSpPr>
        <p:spPr>
          <a:xfrm>
            <a:off x="2265680" y="5933440"/>
            <a:ext cx="483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Lapkin</a:t>
            </a:r>
            <a:r>
              <a:rPr lang="en-US" dirty="0"/>
              <a:t> DKPP 2020</a:t>
            </a:r>
            <a:endParaRPr lang="en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80276" y="6072123"/>
            <a:ext cx="3083560" cy="530860"/>
            <a:chOff x="6780276" y="6072123"/>
            <a:chExt cx="3083560" cy="5308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0276" y="6072123"/>
              <a:ext cx="3083052" cy="5303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5261" y="6170079"/>
              <a:ext cx="386270" cy="34163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230879" y="6067552"/>
            <a:ext cx="3083560" cy="530860"/>
            <a:chOff x="3230879" y="6067552"/>
            <a:chExt cx="3083560" cy="5308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0879" y="6067552"/>
              <a:ext cx="3083051" cy="5303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5611" y="6165634"/>
              <a:ext cx="386270" cy="3416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6508" y="276527"/>
            <a:ext cx="108302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spc="135" dirty="0"/>
              <a:t>Rekapitulasi</a:t>
            </a:r>
            <a:r>
              <a:rPr sz="4000" spc="295" dirty="0"/>
              <a:t> </a:t>
            </a:r>
            <a:r>
              <a:rPr sz="4000" spc="135" dirty="0"/>
              <a:t>Penganganan</a:t>
            </a:r>
            <a:r>
              <a:rPr sz="4000" spc="295" dirty="0"/>
              <a:t> </a:t>
            </a:r>
            <a:r>
              <a:rPr sz="4000" spc="80" dirty="0"/>
              <a:t>Perkara</a:t>
            </a:r>
            <a:r>
              <a:rPr sz="4000" spc="295" dirty="0"/>
              <a:t> </a:t>
            </a:r>
            <a:r>
              <a:rPr sz="4000" spc="150" dirty="0"/>
              <a:t>2012-2022</a:t>
            </a:r>
            <a:endParaRPr sz="4000"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987263"/>
              </p:ext>
            </p:extLst>
          </p:nvPr>
        </p:nvGraphicFramePr>
        <p:xfrm>
          <a:off x="396151" y="1270520"/>
          <a:ext cx="11386814" cy="4671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6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50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50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118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292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Tahun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Pengaduan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73380" marR="172085" indent="-19431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rkar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Na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ik 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Sidang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58750" marR="137795" indent="1905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rkar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Diputus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00965" marR="95250" indent="60325" algn="just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Perkara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Sedang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Amar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Putusan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07950" marR="102870" indent="21590" algn="just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Jumlah </a:t>
                      </a:r>
                      <a:r>
                        <a:rPr sz="1200" b="1" spc="-2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Teradu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ipu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8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Rehabilitasi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217170" marR="88900" indent="-12255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Teguran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Tertulis </a:t>
                      </a:r>
                      <a:r>
                        <a:rPr sz="1200" b="1" spc="-2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(Peringatan)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163830" marR="156845" indent="698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Berhenti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274955" marR="177165" indent="-9271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hen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 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Tetap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210820" marR="35560" indent="-16891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Berhenti</a:t>
                      </a:r>
                      <a:r>
                        <a:rPr sz="12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dari </a:t>
                      </a:r>
                      <a:r>
                        <a:rPr sz="1200" b="1" spc="-25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Jabatan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Ketetapan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2012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99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72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  <a:spcBef>
                          <a:spcPts val="1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2013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606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  <a:spcBef>
                          <a:spcPts val="1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141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  <a:spcBef>
                          <a:spcPts val="1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141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399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133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91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  <a:spcBef>
                          <a:spcPts val="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665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2014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879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333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333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627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336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188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1281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2015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478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b="1" spc="-30" dirty="0">
                          <a:latin typeface="Arial"/>
                          <a:cs typeface="Arial"/>
                        </a:rPr>
                        <a:t>115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b="1" spc="-30" dirty="0">
                          <a:latin typeface="Arial"/>
                          <a:cs typeface="Arial"/>
                        </a:rPr>
                        <a:t>115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282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465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2016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323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163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163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376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173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610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2017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304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276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135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493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2018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521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319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319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522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632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1332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2019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506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808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552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46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1504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2020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415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196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196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452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286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798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2021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292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172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172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399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40" dirty="0"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642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spc="-40" dirty="0"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2022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83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81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670">
                <a:tc gridSpan="2"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Jumlah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4506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1974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1970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spc="-5" dirty="0">
                          <a:solidFill>
                            <a:schemeClr val="bg2"/>
                          </a:solidFill>
                          <a:latin typeface="Arial"/>
                          <a:cs typeface="Arial"/>
                        </a:rPr>
                        <a:t>2630</a:t>
                      </a:r>
                      <a:endParaRPr sz="1200" dirty="0">
                        <a:solidFill>
                          <a:schemeClr val="bg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7954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670">
                <a:tc gridSpan="3"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Persentase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43,80%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52,75%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33,06%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0,92%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8,74%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0,94%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3,59%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40689">
                <a:tc gridSpan="2"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Keterangan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PENGADUAN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PERKARA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PERKARA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PERKARA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TERADU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TERADU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TERADU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TERADU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TERADU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TERADU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TERADU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880573" y="6251105"/>
            <a:ext cx="23698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FFFF"/>
                </a:solidFill>
                <a:latin typeface="Segoe UI"/>
                <a:cs typeface="Segoe UI"/>
              </a:rPr>
              <a:t>Perkara</a:t>
            </a:r>
            <a:r>
              <a:rPr sz="14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Segoe UI"/>
                <a:cs typeface="Segoe UI"/>
              </a:rPr>
              <a:t>naik</a:t>
            </a:r>
            <a:r>
              <a:rPr sz="14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Segoe UI"/>
                <a:cs typeface="Segoe UI"/>
              </a:rPr>
              <a:t>sidang:</a:t>
            </a:r>
            <a:r>
              <a:rPr sz="140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Segoe UI"/>
                <a:cs typeface="Segoe UI"/>
              </a:rPr>
              <a:t>43,80%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7068" y="6259360"/>
            <a:ext cx="21062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Segoe UI"/>
                <a:cs typeface="Segoe UI"/>
              </a:rPr>
              <a:t>Diberikan</a:t>
            </a:r>
            <a:r>
              <a:rPr sz="14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Segoe UI"/>
                <a:cs typeface="Segoe UI"/>
              </a:rPr>
              <a:t>sanksi:</a:t>
            </a:r>
            <a:r>
              <a:rPr sz="140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Segoe UI"/>
                <a:cs typeface="Segoe UI"/>
              </a:rPr>
              <a:t>43,66%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30879" y="6010465"/>
            <a:ext cx="6632449" cy="644525"/>
          </a:xfrm>
          <a:custGeom>
            <a:avLst/>
            <a:gdLst/>
            <a:ahLst/>
            <a:cxnLst/>
            <a:rect l="l" t="t" r="r" b="b"/>
            <a:pathLst>
              <a:path w="6961505" h="644525">
                <a:moveTo>
                  <a:pt x="6961505" y="644525"/>
                </a:moveTo>
                <a:lnTo>
                  <a:pt x="0" y="644525"/>
                </a:lnTo>
                <a:lnTo>
                  <a:pt x="0" y="0"/>
                </a:lnTo>
                <a:lnTo>
                  <a:pt x="6961505" y="0"/>
                </a:lnTo>
                <a:lnTo>
                  <a:pt x="696150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615950"/>
                </a:lnTo>
                <a:lnTo>
                  <a:pt x="14287" y="615950"/>
                </a:lnTo>
                <a:lnTo>
                  <a:pt x="28575" y="630237"/>
                </a:lnTo>
                <a:lnTo>
                  <a:pt x="6961505" y="630237"/>
                </a:lnTo>
                <a:lnTo>
                  <a:pt x="6961505" y="644525"/>
                </a:lnTo>
                <a:close/>
              </a:path>
              <a:path w="6961505" h="64452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6961505" h="644525">
                <a:moveTo>
                  <a:pt x="693293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6932930" y="14287"/>
                </a:lnTo>
                <a:lnTo>
                  <a:pt x="6932930" y="28575"/>
                </a:lnTo>
                <a:close/>
              </a:path>
              <a:path w="6961505" h="644525">
                <a:moveTo>
                  <a:pt x="6932930" y="630237"/>
                </a:moveTo>
                <a:lnTo>
                  <a:pt x="6932930" y="14287"/>
                </a:lnTo>
                <a:lnTo>
                  <a:pt x="6947217" y="28575"/>
                </a:lnTo>
                <a:lnTo>
                  <a:pt x="6961505" y="28575"/>
                </a:lnTo>
                <a:lnTo>
                  <a:pt x="6961505" y="615950"/>
                </a:lnTo>
                <a:lnTo>
                  <a:pt x="6947217" y="615950"/>
                </a:lnTo>
                <a:lnTo>
                  <a:pt x="6932930" y="630237"/>
                </a:lnTo>
                <a:close/>
              </a:path>
              <a:path w="6961505" h="644525">
                <a:moveTo>
                  <a:pt x="6961505" y="28575"/>
                </a:moveTo>
                <a:lnTo>
                  <a:pt x="6947217" y="28575"/>
                </a:lnTo>
                <a:lnTo>
                  <a:pt x="6932930" y="14287"/>
                </a:lnTo>
                <a:lnTo>
                  <a:pt x="6961505" y="14287"/>
                </a:lnTo>
                <a:lnTo>
                  <a:pt x="6961505" y="28575"/>
                </a:lnTo>
                <a:close/>
              </a:path>
              <a:path w="6961505" h="644525">
                <a:moveTo>
                  <a:pt x="28575" y="630237"/>
                </a:moveTo>
                <a:lnTo>
                  <a:pt x="14287" y="615950"/>
                </a:lnTo>
                <a:lnTo>
                  <a:pt x="28575" y="615950"/>
                </a:lnTo>
                <a:lnTo>
                  <a:pt x="28575" y="630237"/>
                </a:lnTo>
                <a:close/>
              </a:path>
              <a:path w="6961505" h="644525">
                <a:moveTo>
                  <a:pt x="6932930" y="630237"/>
                </a:moveTo>
                <a:lnTo>
                  <a:pt x="28575" y="630237"/>
                </a:lnTo>
                <a:lnTo>
                  <a:pt x="28575" y="615950"/>
                </a:lnTo>
                <a:lnTo>
                  <a:pt x="6932930" y="615950"/>
                </a:lnTo>
                <a:lnTo>
                  <a:pt x="6932930" y="630237"/>
                </a:lnTo>
                <a:close/>
              </a:path>
              <a:path w="6961505" h="644525">
                <a:moveTo>
                  <a:pt x="6961505" y="630237"/>
                </a:moveTo>
                <a:lnTo>
                  <a:pt x="6932930" y="630237"/>
                </a:lnTo>
                <a:lnTo>
                  <a:pt x="6947217" y="615950"/>
                </a:lnTo>
                <a:lnTo>
                  <a:pt x="6961505" y="615950"/>
                </a:lnTo>
                <a:lnTo>
                  <a:pt x="6961505" y="6302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B14BA-3FCE-441B-AA9B-0274064DE57E}"/>
              </a:ext>
            </a:extLst>
          </p:cNvPr>
          <p:cNvSpPr txBox="1"/>
          <p:nvPr/>
        </p:nvSpPr>
        <p:spPr>
          <a:xfrm>
            <a:off x="286021" y="5984024"/>
            <a:ext cx="277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Sumber</a:t>
            </a:r>
            <a:r>
              <a:rPr lang="en-US" dirty="0"/>
              <a:t> : </a:t>
            </a:r>
            <a:r>
              <a:rPr lang="en-US" dirty="0" err="1"/>
              <a:t>Lapkin</a:t>
            </a:r>
            <a:r>
              <a:rPr lang="en-US" dirty="0"/>
              <a:t> DKPP 2022</a:t>
            </a:r>
            <a:endParaRPr lang="en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1185"/>
              </p:ext>
            </p:extLst>
          </p:nvPr>
        </p:nvGraphicFramePr>
        <p:xfrm>
          <a:off x="1182413" y="1261241"/>
          <a:ext cx="9341069" cy="438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8053">
                <a:tc>
                  <a:txBody>
                    <a:bodyPr/>
                    <a:lstStyle/>
                    <a:p>
                      <a:pPr marL="67945" algn="ctr">
                        <a:lnSpc>
                          <a:spcPts val="2745"/>
                        </a:lnSpc>
                      </a:pPr>
                      <a:r>
                        <a:rPr sz="3200" spc="-5" dirty="0" err="1">
                          <a:latin typeface="Calibri"/>
                          <a:cs typeface="Calibri"/>
                        </a:rPr>
                        <a:t>Tidak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" dirty="0" err="1">
                          <a:latin typeface="Calibri"/>
                          <a:cs typeface="Calibri"/>
                        </a:rPr>
                        <a:t>Melaksanakan</a:t>
                      </a:r>
                      <a:r>
                        <a:rPr lang="en-US" sz="3200" spc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" dirty="0" err="1">
                          <a:latin typeface="Calibri"/>
                          <a:cs typeface="Calibri"/>
                        </a:rPr>
                        <a:t>Tugas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/Wewenang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853">
                <a:tc>
                  <a:txBody>
                    <a:bodyPr/>
                    <a:lstStyle/>
                    <a:p>
                      <a:pPr marL="67945" algn="ctr">
                        <a:lnSpc>
                          <a:spcPts val="2745"/>
                        </a:lnSpc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Kelalaian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 pada Proses </a:t>
                      </a:r>
                      <a:r>
                        <a:rPr sz="3200" spc="-5" dirty="0" err="1">
                          <a:latin typeface="Calibri"/>
                          <a:cs typeface="Calibri"/>
                        </a:rPr>
                        <a:t>Pemilu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977">
                <a:tc>
                  <a:txBody>
                    <a:bodyPr/>
                    <a:lstStyle/>
                    <a:p>
                      <a:pPr marL="67945" algn="ctr">
                        <a:lnSpc>
                          <a:spcPts val="2745"/>
                        </a:lnSpc>
                      </a:pPr>
                      <a:r>
                        <a:rPr lang="en-US" sz="3200" spc="-5" dirty="0" err="1">
                          <a:latin typeface="Calibri"/>
                          <a:cs typeface="Calibri"/>
                        </a:rPr>
                        <a:t>Berpihak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853">
                <a:tc>
                  <a:txBody>
                    <a:bodyPr/>
                    <a:lstStyle/>
                    <a:p>
                      <a:pPr marL="67945" algn="ctr">
                        <a:lnSpc>
                          <a:spcPts val="2745"/>
                        </a:lnSpc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Melanggar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" dirty="0" err="1">
                          <a:latin typeface="Calibri"/>
                          <a:cs typeface="Calibri"/>
                        </a:rPr>
                        <a:t>Tertib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" dirty="0" err="1">
                          <a:latin typeface="Calibri"/>
                          <a:cs typeface="Calibri"/>
                        </a:rPr>
                        <a:t>Sosial</a:t>
                      </a:r>
                      <a:r>
                        <a:rPr lang="en-US" sz="3200" spc="-5" dirty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3200" spc="-5" dirty="0" err="1">
                          <a:latin typeface="Calibri"/>
                          <a:cs typeface="Calibri"/>
                        </a:rPr>
                        <a:t>kekerasan</a:t>
                      </a:r>
                      <a:r>
                        <a:rPr lang="en-US" sz="3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3200" spc="-5" dirty="0" err="1">
                          <a:latin typeface="Calibri"/>
                          <a:cs typeface="Calibri"/>
                        </a:rPr>
                        <a:t>seksual</a:t>
                      </a:r>
                      <a:r>
                        <a:rPr lang="en-US" sz="3200" spc="-5" dirty="0">
                          <a:latin typeface="Calibri"/>
                          <a:cs typeface="Calibri"/>
                        </a:rPr>
                        <a:t>)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853">
                <a:tc>
                  <a:txBody>
                    <a:bodyPr/>
                    <a:lstStyle/>
                    <a:p>
                      <a:pPr marL="67945" algn="ctr">
                        <a:lnSpc>
                          <a:spcPts val="2745"/>
                        </a:lnSpc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Perlakuan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Tidak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Adil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487">
                <a:tc>
                  <a:txBody>
                    <a:bodyPr/>
                    <a:lstStyle/>
                    <a:p>
                      <a:pPr marL="67945" algn="ctr">
                        <a:lnSpc>
                          <a:spcPts val="2745"/>
                        </a:lnSpc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Penyalaggunaan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Kekuasaan/</a:t>
                      </a:r>
                      <a:r>
                        <a:rPr sz="3200" spc="-10" dirty="0" err="1">
                          <a:latin typeface="Calibri"/>
                          <a:cs typeface="Calibri"/>
                        </a:rPr>
                        <a:t>Konflik</a:t>
                      </a:r>
                      <a:r>
                        <a:rPr lang="en-US" sz="3200" spc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10" dirty="0" err="1">
                          <a:latin typeface="Calibri"/>
                          <a:cs typeface="Calibri"/>
                        </a:rPr>
                        <a:t>Kepentingan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853">
                <a:tc>
                  <a:txBody>
                    <a:bodyPr/>
                    <a:lstStyle/>
                    <a:p>
                      <a:pPr marL="67945" algn="ctr">
                        <a:lnSpc>
                          <a:spcPts val="2745"/>
                        </a:lnSpc>
                      </a:pPr>
                      <a:r>
                        <a:rPr lang="en-US" sz="3200" spc="-5" dirty="0" err="1">
                          <a:latin typeface="Calibri"/>
                          <a:cs typeface="Calibri"/>
                        </a:rPr>
                        <a:t>Melanggar</a:t>
                      </a:r>
                      <a:r>
                        <a:rPr lang="en-US" sz="3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Hukum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2413" y="370993"/>
            <a:ext cx="927800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  <a:tabLst>
                <a:tab pos="1953895" algn="l"/>
                <a:tab pos="3467100" algn="l"/>
              </a:tabLst>
            </a:pPr>
            <a:r>
              <a:rPr spc="180" dirty="0" err="1"/>
              <a:t>Kategori</a:t>
            </a:r>
            <a:r>
              <a:rPr lang="en-US" spc="180" dirty="0"/>
              <a:t> Modus </a:t>
            </a:r>
            <a:r>
              <a:rPr spc="150" dirty="0" err="1"/>
              <a:t>Pelanggaran</a:t>
            </a:r>
            <a:endParaRPr spc="150" dirty="0"/>
          </a:p>
        </p:txBody>
      </p:sp>
      <p:sp>
        <p:nvSpPr>
          <p:cNvPr id="5" name="object 5"/>
          <p:cNvSpPr txBox="1"/>
          <p:nvPr/>
        </p:nvSpPr>
        <p:spPr>
          <a:xfrm>
            <a:off x="661034" y="6314440"/>
            <a:ext cx="56045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Catatan: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dari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81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Teradu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yang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diperiksa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diputus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DKPP,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terdapat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47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Teradu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mendapatkan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sanksi.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A3500-60A2-4216-A8ED-17B3C28DEC54}"/>
              </a:ext>
            </a:extLst>
          </p:cNvPr>
          <p:cNvSpPr txBox="1"/>
          <p:nvPr/>
        </p:nvSpPr>
        <p:spPr>
          <a:xfrm>
            <a:off x="1308538" y="5746531"/>
            <a:ext cx="408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Sumber</a:t>
            </a:r>
            <a:r>
              <a:rPr lang="en-US" dirty="0"/>
              <a:t> :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Pribadi</a:t>
            </a:r>
            <a:endParaRPr lang="en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8E2D-2FA4-4008-ABD2-6D7B72BF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310"/>
            <a:ext cx="10515600" cy="11035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Pelanggaran</a:t>
            </a:r>
            <a:r>
              <a:rPr lang="en-US" dirty="0"/>
              <a:t> Kode </a:t>
            </a:r>
            <a:r>
              <a:rPr lang="en-US" dirty="0" err="1"/>
              <a:t>Etik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Pemilu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BCA5-1B80-45CF-8E5F-32F95D25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786"/>
            <a:ext cx="10515600" cy="4616177"/>
          </a:xfrm>
        </p:spPr>
        <p:txBody>
          <a:bodyPr/>
          <a:lstStyle/>
          <a:p>
            <a:pPr marL="0" algn="ctr" fontAlgn="t">
              <a:spcBef>
                <a:spcPts val="1305"/>
              </a:spcBef>
              <a:spcAft>
                <a:spcPts val="0"/>
              </a:spcAft>
            </a:pPr>
            <a:r>
              <a:rPr lang="en-ID" sz="1800" b="1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Tahapan</a:t>
            </a:r>
            <a:r>
              <a:rPr lang="en-ID" sz="1800" b="1" i="0" u="none" strike="noStrike" spc="-35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1" i="0" u="none" strike="noStrike" spc="-5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Pilkada</a:t>
            </a:r>
            <a:endParaRPr lang="en-ID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15B96D-69DB-44B5-8062-B4A8F2018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02948"/>
              </p:ext>
            </p:extLst>
          </p:nvPr>
        </p:nvGraphicFramePr>
        <p:xfrm>
          <a:off x="2032000" y="1805152"/>
          <a:ext cx="8127999" cy="3153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194571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39912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16362662"/>
                    </a:ext>
                  </a:extLst>
                </a:gridCol>
              </a:tblGrid>
              <a:tr h="111157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Pileg</a:t>
                      </a:r>
                      <a:endParaRPr lang="en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Pilpres</a:t>
                      </a:r>
                      <a:endParaRPr lang="en-ID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Pilkada</a:t>
                      </a:r>
                      <a:endParaRPr lang="en-ID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54244"/>
                  </a:ext>
                </a:extLst>
              </a:tr>
              <a:tr h="930055">
                <a:tc>
                  <a:txBody>
                    <a:bodyPr/>
                    <a:lstStyle/>
                    <a:p>
                      <a:r>
                        <a:rPr lang="en-US" sz="3200" dirty="0" err="1"/>
                        <a:t>Profesionalitas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Profesionalitas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Profesionalitas</a:t>
                      </a:r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64718"/>
                  </a:ext>
                </a:extLst>
              </a:tr>
              <a:tr h="1111579">
                <a:tc>
                  <a:txBody>
                    <a:bodyPr/>
                    <a:lstStyle/>
                    <a:p>
                      <a:r>
                        <a:rPr lang="en-US" sz="3200" dirty="0" err="1"/>
                        <a:t>Kemurnian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Suara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Pemihakan</a:t>
                      </a:r>
                      <a:endParaRPr lang="en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Pemihakan</a:t>
                      </a:r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75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925</Words>
  <Application>Microsoft Office PowerPoint</Application>
  <PresentationFormat>Widescreen</PresentationFormat>
  <Paragraphs>481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Cambria</vt:lpstr>
      <vt:lpstr>Segoe UI</vt:lpstr>
      <vt:lpstr>Tahoma</vt:lpstr>
      <vt:lpstr>Times New Roman</vt:lpstr>
      <vt:lpstr>Office Theme</vt:lpstr>
      <vt:lpstr>Peran Bawaslu Dalam Pencegahan Pelanaggaran Kode Etik Penyelenggara Pemilu</vt:lpstr>
      <vt:lpstr>SEBARAN PENGADUAN TAHUN 2018</vt:lpstr>
      <vt:lpstr>PowerPoint Presentation</vt:lpstr>
      <vt:lpstr>PowerPoint Presentation</vt:lpstr>
      <vt:lpstr>PowerPoint Presentation</vt:lpstr>
      <vt:lpstr>PowerPoint Presentation</vt:lpstr>
      <vt:lpstr>Rekapitulasi Penganganan Perkara 2012-2022</vt:lpstr>
      <vt:lpstr>Kategori Modus Pelanggaran</vt:lpstr>
      <vt:lpstr>Pelanggaran Kode Etik  Berdasarkan Jenis Pemilu</vt:lpstr>
      <vt:lpstr>Pelanggaran Kode Etik Berdasarkan Tahapan Pemilu dan Non Tahapan</vt:lpstr>
      <vt:lpstr>PowerPoint Presentation</vt:lpstr>
      <vt:lpstr>Kewenangan Bawaslu</vt:lpstr>
      <vt:lpstr>Pengawasan &amp; Pencegahan  Pelanggaran Kode Etik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</dc:creator>
  <cp:lastModifiedBy>Ida</cp:lastModifiedBy>
  <cp:revision>11</cp:revision>
  <dcterms:created xsi:type="dcterms:W3CDTF">2022-12-15T16:30:40Z</dcterms:created>
  <dcterms:modified xsi:type="dcterms:W3CDTF">2022-12-16T04:21:57Z</dcterms:modified>
</cp:coreProperties>
</file>