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Work Sans Medium"/>
      <p:regular r:id="rId27"/>
      <p:bold r:id="rId28"/>
      <p:italic r:id="rId29"/>
      <p:boldItalic r:id="rId30"/>
    </p:embeddedFont>
    <p:embeddedFont>
      <p:font typeface="Work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35">
          <p15:clr>
            <a:srgbClr val="9AA0A6"/>
          </p15:clr>
        </p15:guide>
        <p15:guide id="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B5D3AA-394C-4495-B0BF-B6514FDDFB19}">
  <a:tblStyle styleId="{A2B5D3AA-394C-4495-B0BF-B6514FDDFB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35"/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WorkSansMedium-bold.fntdata"/><Relationship Id="rId27" Type="http://schemas.openxmlformats.org/officeDocument/2006/relationships/font" Target="fonts/WorkSans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regular.fntdata"/><Relationship Id="rId30" Type="http://schemas.openxmlformats.org/officeDocument/2006/relationships/font" Target="fonts/WorkSans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WorkSans-italic.fntdata"/><Relationship Id="rId10" Type="http://schemas.openxmlformats.org/officeDocument/2006/relationships/slide" Target="slides/slide4.xml"/><Relationship Id="rId32" Type="http://schemas.openxmlformats.org/officeDocument/2006/relationships/font" Target="fonts/Work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Work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e19f69db0_0_1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e19f69db0_0_1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e19f69db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e19f69db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e19f69db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e19f69db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e19f69db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e19f69db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e19f69db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e19f69db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e5e1ab19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e5e1ab19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e5e1ab19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e5e1ab19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e5e1ab19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e5e1ab19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e19f69db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e19f69db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e19f69db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e19f69db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e19f69db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e19f69db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e19f69db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e19f69db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e19f69db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e19f69db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e19f69db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e19f69db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e19f69db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e19f69db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e19f69db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e19f69db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23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9.png"/><Relationship Id="rId8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33250" y="-44425"/>
            <a:ext cx="9505200" cy="5268000"/>
          </a:xfrm>
          <a:prstGeom prst="rect">
            <a:avLst/>
          </a:prstGeom>
          <a:solidFill>
            <a:srgbClr val="3FA5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95425" y="1652300"/>
            <a:ext cx="732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  <a:highlight>
                  <a:srgbClr val="3FA592"/>
                </a:highlight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b="1" lang="es" sz="3600">
                <a:solidFill>
                  <a:schemeClr val="lt1"/>
                </a:solidFill>
                <a:highlight>
                  <a:srgbClr val="FFFFFE"/>
                </a:highlight>
                <a:latin typeface="Work Sans"/>
                <a:ea typeface="Work Sans"/>
                <a:cs typeface="Work Sans"/>
                <a:sym typeface="Work Sans"/>
              </a:rPr>
              <a:t>..</a:t>
            </a:r>
            <a:r>
              <a:rPr b="1" lang="es" sz="3600">
                <a:solidFill>
                  <a:srgbClr val="3FA592"/>
                </a:solidFill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Proyecto Final Data Science</a:t>
            </a:r>
            <a:r>
              <a:rPr b="1" lang="es" sz="3600">
                <a:solidFill>
                  <a:schemeClr val="lt1"/>
                </a:solidFill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..</a:t>
            </a:r>
            <a:endParaRPr b="1" sz="3600">
              <a:solidFill>
                <a:schemeClr val="lt1"/>
              </a:solidFill>
              <a:highlight>
                <a:schemeClr val="lt1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6" name="Google Shape;56;p13"/>
          <p:cNvSpPr txBox="1"/>
          <p:nvPr>
            <p:ph idx="4294967295" type="subTitle"/>
          </p:nvPr>
        </p:nvSpPr>
        <p:spPr>
          <a:xfrm>
            <a:off x="4500000" y="34282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FFFFFE"/>
                </a:solidFill>
                <a:latin typeface="Work Sans"/>
                <a:ea typeface="Work Sans"/>
                <a:cs typeface="Work Sans"/>
                <a:sym typeface="Work Sans"/>
              </a:rPr>
              <a:t>Integrantes: Ottaviani, R; Ruiz, V; Torres,E. Tutor: Bitocchi, Gustavo</a:t>
            </a:r>
            <a:endParaRPr sz="1400">
              <a:solidFill>
                <a:srgbClr val="FFFF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435275" y="399750"/>
            <a:ext cx="83847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5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Modelos de clasificación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Buscamos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predecir la clase más probable de un elemento, en función de un conjunto de variables de entrada. En este caso </a:t>
            </a:r>
            <a:r>
              <a:rPr lang="es" sz="1200">
                <a:solidFill>
                  <a:schemeClr val="lt1"/>
                </a:solidFill>
                <a:highlight>
                  <a:srgbClr val="3FA592"/>
                </a:highlight>
                <a:latin typeface="Work Sans"/>
                <a:ea typeface="Work Sans"/>
                <a:cs typeface="Work Sans"/>
                <a:sym typeface="Work Sans"/>
              </a:rPr>
              <a:t>la variable a predecir es MIS_Status.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b="1"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Observamos que los datos se encuentran desbalanceados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, el 17,60% corresponden a préstamos cancelados (impagos) mientras que el 82,39% pagados en su totalidad.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b="1"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Creamos un DF solo con las variables numéricas.</a:t>
            </a:r>
            <a:endParaRPr b="1"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Separamos en X y Y. </a:t>
            </a:r>
            <a:r>
              <a:rPr b="1"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X (Eliminamos del dataset la variable a predecir), y (Definimos el Target).</a:t>
            </a:r>
            <a:endParaRPr b="1"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Normalizamos o escalamos las variables numéricas.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Aplicamos diferentes modelos de clasificación: </a:t>
            </a:r>
            <a:r>
              <a:rPr lang="es" sz="1200">
                <a:solidFill>
                  <a:schemeClr val="lt1"/>
                </a:solidFill>
                <a:highlight>
                  <a:srgbClr val="3FA592"/>
                </a:highlight>
                <a:latin typeface="Work Sans"/>
                <a:ea typeface="Work Sans"/>
                <a:cs typeface="Work Sans"/>
                <a:sym typeface="Work Sans"/>
              </a:rPr>
              <a:t>Árbol de decisión, Regresión lineal, KNN.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Utilizamos modelos de ensamble como: </a:t>
            </a:r>
            <a:r>
              <a:rPr lang="es" sz="1200">
                <a:solidFill>
                  <a:schemeClr val="lt1"/>
                </a:solidFill>
                <a:highlight>
                  <a:srgbClr val="3FA592"/>
                </a:highlight>
                <a:latin typeface="Work Sans"/>
                <a:ea typeface="Work Sans"/>
                <a:cs typeface="Work Sans"/>
                <a:sym typeface="Work Sans"/>
              </a:rPr>
              <a:t>Random Forest, XGBoost, Staking y Vooting.</a:t>
            </a:r>
            <a:endParaRPr sz="1200">
              <a:solidFill>
                <a:schemeClr val="lt1"/>
              </a:solidFill>
              <a:highlight>
                <a:srgbClr val="3FA592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Comparamos las matrices de confusión y métricas de los modelos.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435275" y="399750"/>
            <a:ext cx="8384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5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Matriz de confusión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2723" l="3069" r="3069" t="2704"/>
          <a:stretch/>
        </p:blipFill>
        <p:spPr>
          <a:xfrm>
            <a:off x="244925" y="1152327"/>
            <a:ext cx="1655493" cy="132671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326421" y="2431600"/>
            <a:ext cx="149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[ 26596  20216]</a:t>
            </a:r>
            <a:endParaRPr sz="9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[ 14914 204146]</a:t>
            </a:r>
            <a:endParaRPr sz="900"/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4">
            <a:alphaModFix/>
          </a:blip>
          <a:srcRect b="2061" l="0" r="0" t="2061"/>
          <a:stretch/>
        </p:blipFill>
        <p:spPr>
          <a:xfrm>
            <a:off x="1923217" y="1152327"/>
            <a:ext cx="1655493" cy="132671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2004713" y="2431600"/>
            <a:ext cx="149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  7887  38925]</a:t>
            </a:r>
            <a:endParaRPr sz="9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  5167 213893]</a:t>
            </a:r>
            <a:endParaRPr sz="9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5">
            <a:alphaModFix/>
          </a:blip>
          <a:srcRect b="0" l="1672" r="1672" t="0"/>
          <a:stretch/>
        </p:blipFill>
        <p:spPr>
          <a:xfrm>
            <a:off x="3601488" y="1152327"/>
            <a:ext cx="1697827" cy="136064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3704152" y="2431600"/>
            <a:ext cx="149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[ 24647  22165]</a:t>
            </a:r>
            <a:endParaRPr sz="9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  8565 210495]</a:t>
            </a:r>
            <a:endParaRPr sz="9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6">
            <a:alphaModFix/>
          </a:blip>
          <a:srcRect b="1076" l="0" r="0" t="1076"/>
          <a:stretch/>
        </p:blipFill>
        <p:spPr>
          <a:xfrm>
            <a:off x="5309769" y="1152327"/>
            <a:ext cx="1655493" cy="132671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5391265" y="2431600"/>
            <a:ext cx="149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[ 36050  10762]</a:t>
            </a:r>
            <a:endParaRPr sz="9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  6298 212762]</a:t>
            </a:r>
            <a:endParaRPr sz="9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7">
            <a:alphaModFix/>
          </a:blip>
          <a:srcRect b="2972" l="0" r="0" t="2963"/>
          <a:stretch/>
        </p:blipFill>
        <p:spPr>
          <a:xfrm>
            <a:off x="6993373" y="1118400"/>
            <a:ext cx="1697827" cy="136064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7096036" y="2431600"/>
            <a:ext cx="149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[ 38237   8575]</a:t>
            </a:r>
            <a:endParaRPr sz="9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  6268 212792]</a:t>
            </a:r>
            <a:endParaRPr sz="9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326421" y="818250"/>
            <a:ext cx="14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Work Sans"/>
                <a:ea typeface="Work Sans"/>
                <a:cs typeface="Work Sans"/>
                <a:sym typeface="Work Sans"/>
              </a:rPr>
              <a:t>Árbol de decisión</a:t>
            </a:r>
            <a:endParaRPr b="1" sz="1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2004713" y="818250"/>
            <a:ext cx="14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Work Sans"/>
                <a:ea typeface="Work Sans"/>
                <a:cs typeface="Work Sans"/>
                <a:sym typeface="Work Sans"/>
              </a:rPr>
              <a:t>Regresión Logística</a:t>
            </a:r>
            <a:endParaRPr b="1" sz="1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3704152" y="818250"/>
            <a:ext cx="14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Work Sans"/>
                <a:ea typeface="Work Sans"/>
                <a:cs typeface="Work Sans"/>
                <a:sym typeface="Work Sans"/>
              </a:rPr>
              <a:t>KNN</a:t>
            </a:r>
            <a:endParaRPr b="1" sz="1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5391265" y="818250"/>
            <a:ext cx="14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Work Sans"/>
                <a:ea typeface="Work Sans"/>
                <a:cs typeface="Work Sans"/>
                <a:sym typeface="Work Sans"/>
              </a:rPr>
              <a:t>Random Forest</a:t>
            </a:r>
            <a:endParaRPr b="1" sz="1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7096036" y="818250"/>
            <a:ext cx="14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Work Sans"/>
                <a:ea typeface="Work Sans"/>
                <a:cs typeface="Work Sans"/>
                <a:sym typeface="Work Sans"/>
              </a:rPr>
              <a:t>XGBoost</a:t>
            </a:r>
            <a:endParaRPr b="1" sz="1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6989100" y="683075"/>
            <a:ext cx="1697700" cy="2371800"/>
          </a:xfrm>
          <a:prstGeom prst="rect">
            <a:avLst/>
          </a:prstGeom>
          <a:noFill/>
          <a:ln cap="flat" cmpd="sng" w="9525">
            <a:solidFill>
              <a:srgbClr val="BD3A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3738125" y="3428225"/>
            <a:ext cx="4850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Work Sans"/>
                <a:ea typeface="Work Sans"/>
                <a:cs typeface="Work Sans"/>
                <a:sym typeface="Work Sans"/>
              </a:rPr>
              <a:t>En nuestro caso, buscamos reducir en mayor medida los </a:t>
            </a:r>
            <a:r>
              <a:rPr b="1" lang="es" sz="1100">
                <a:latin typeface="Work Sans"/>
                <a:ea typeface="Work Sans"/>
                <a:cs typeface="Work Sans"/>
                <a:sym typeface="Work Sans"/>
              </a:rPr>
              <a:t>Falsos Positivos</a:t>
            </a:r>
            <a:r>
              <a:rPr lang="es" sz="1100">
                <a:latin typeface="Work Sans"/>
                <a:ea typeface="Work Sans"/>
                <a:cs typeface="Work Sans"/>
                <a:sym typeface="Work Sans"/>
              </a:rPr>
              <a:t>, a fin de evitar aprobar préstamos a personas cuya probabilidad de default es alta. En este sentido la métrica </a:t>
            </a:r>
            <a:r>
              <a:rPr b="1" lang="es" sz="1100">
                <a:latin typeface="Work Sans"/>
                <a:ea typeface="Work Sans"/>
                <a:cs typeface="Work Sans"/>
                <a:sym typeface="Work Sans"/>
              </a:rPr>
              <a:t>Precisión Score</a:t>
            </a:r>
            <a:r>
              <a:rPr lang="es" sz="1100">
                <a:latin typeface="Work Sans"/>
                <a:ea typeface="Work Sans"/>
                <a:cs typeface="Work Sans"/>
                <a:sym typeface="Work Sans"/>
              </a:rPr>
              <a:t> resulta más relevante.</a:t>
            </a:r>
            <a:endParaRPr sz="11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8">
            <a:alphaModFix/>
          </a:blip>
          <a:srcRect b="534" l="0" r="0" t="534"/>
          <a:stretch/>
        </p:blipFill>
        <p:spPr>
          <a:xfrm>
            <a:off x="244925" y="3227377"/>
            <a:ext cx="1655493" cy="132671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326421" y="4506650"/>
            <a:ext cx="149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[ 36253  10559]</a:t>
            </a:r>
            <a:endParaRPr sz="9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  6258 212802]</a:t>
            </a:r>
            <a:endParaRPr sz="9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9">
            <a:alphaModFix/>
          </a:blip>
          <a:srcRect b="1569" l="0" r="0" t="1569"/>
          <a:stretch/>
        </p:blipFill>
        <p:spPr>
          <a:xfrm>
            <a:off x="1923217" y="3227377"/>
            <a:ext cx="1655493" cy="132671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2004713" y="4506650"/>
            <a:ext cx="149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[ 35090  11722]</a:t>
            </a:r>
            <a:endParaRPr sz="9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  5753 213307]</a:t>
            </a:r>
            <a:endParaRPr sz="9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326421" y="2893300"/>
            <a:ext cx="14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Work Sans"/>
                <a:ea typeface="Work Sans"/>
                <a:cs typeface="Work Sans"/>
                <a:sym typeface="Work Sans"/>
              </a:rPr>
              <a:t>Staking</a:t>
            </a:r>
            <a:endParaRPr b="1" sz="1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2004713" y="2893300"/>
            <a:ext cx="149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Work Sans"/>
                <a:ea typeface="Work Sans"/>
                <a:cs typeface="Work Sans"/>
                <a:sym typeface="Work Sans"/>
              </a:rPr>
              <a:t>Voting</a:t>
            </a:r>
            <a:endParaRPr b="1" sz="1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/>
        </p:nvSpPr>
        <p:spPr>
          <a:xfrm>
            <a:off x="435275" y="399750"/>
            <a:ext cx="8384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5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Métricas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graphicFrame>
        <p:nvGraphicFramePr>
          <p:cNvPr id="164" name="Google Shape;164;p24"/>
          <p:cNvGraphicFramePr/>
          <p:nvPr/>
        </p:nvGraphicFramePr>
        <p:xfrm>
          <a:off x="561613" y="1125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{A2B5D3AA-394C-4495-B0BF-B6514FDDFB19}</a:tableStyleId>
              </a:tblPr>
              <a:tblGrid>
                <a:gridCol w="1194050"/>
                <a:gridCol w="954200"/>
                <a:gridCol w="1069700"/>
                <a:gridCol w="1220700"/>
                <a:gridCol w="1336150"/>
                <a:gridCol w="1291800"/>
                <a:gridCol w="954175"/>
              </a:tblGrid>
              <a:tr h="29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Accuracy train</a:t>
                      </a:r>
                      <a:endParaRPr sz="800">
                        <a:solidFill>
                          <a:schemeClr val="dk1"/>
                        </a:solidFill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Accuracy test</a:t>
                      </a:r>
                      <a:endParaRPr sz="800">
                        <a:solidFill>
                          <a:schemeClr val="dk1"/>
                        </a:solidFill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F1 Score</a:t>
                      </a:r>
                      <a:endParaRPr sz="800">
                        <a:solidFill>
                          <a:schemeClr val="dk1"/>
                        </a:solidFill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Precisión score</a:t>
                      </a:r>
                      <a:endParaRPr sz="800">
                        <a:solidFill>
                          <a:schemeClr val="dk1"/>
                        </a:solidFill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Recall score </a:t>
                      </a:r>
                      <a:endParaRPr sz="800">
                        <a:solidFill>
                          <a:schemeClr val="dk1"/>
                        </a:solidFill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Curva ROC</a:t>
                      </a:r>
                      <a:endParaRPr sz="800">
                        <a:solidFill>
                          <a:schemeClr val="dk1"/>
                        </a:solidFill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Árbol de decisión</a:t>
                      </a:r>
                      <a:endParaRPr sz="800">
                        <a:solidFill>
                          <a:schemeClr val="dk1"/>
                        </a:solidFill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0.86753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0.86786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0.86469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0.86250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0.86786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0.83509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Regresión logística</a:t>
                      </a:r>
                      <a:endParaRPr sz="800">
                        <a:solidFill>
                          <a:schemeClr val="dk1"/>
                        </a:solidFill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0.83443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0.83416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0.79333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0.80345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0.83416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0.82513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KNN</a:t>
                      </a:r>
                      <a:endParaRPr sz="800">
                        <a:solidFill>
                          <a:schemeClr val="dk1"/>
                        </a:solidFill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0.83443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0.88441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0.87633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0.87609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0.88441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0.89888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Random Forest</a:t>
                      </a:r>
                      <a:endParaRPr sz="800">
                        <a:solidFill>
                          <a:schemeClr val="dk1"/>
                        </a:solidFill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0.83443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0.93583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0.93455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0.93414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0.93583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0.96644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lt1"/>
                          </a:solidFill>
                          <a:highlight>
                            <a:srgbClr val="BD3A59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b="1" lang="es" sz="800">
                          <a:solidFill>
                            <a:schemeClr val="lt1"/>
                          </a:solidFill>
                          <a:highlight>
                            <a:srgbClr val="BD3A59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XGBClassifier</a:t>
                      </a:r>
                      <a:r>
                        <a:rPr b="1" lang="es" sz="800">
                          <a:solidFill>
                            <a:srgbClr val="BD3A59"/>
                          </a:solidFill>
                          <a:highlight>
                            <a:srgbClr val="BD3A59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</a:t>
                      </a:r>
                      <a:endParaRPr b="1" sz="800">
                        <a:solidFill>
                          <a:srgbClr val="BD3A59"/>
                        </a:solidFill>
                        <a:highlight>
                          <a:srgbClr val="BD3A59"/>
                        </a:highlight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lt1"/>
                          </a:solidFill>
                          <a:highlight>
                            <a:srgbClr val="BD3A59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b="1" lang="es" sz="800">
                          <a:solidFill>
                            <a:schemeClr val="lt1"/>
                          </a:solidFill>
                          <a:highlight>
                            <a:srgbClr val="BD3A59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0.94693</a:t>
                      </a:r>
                      <a:r>
                        <a:rPr b="1" lang="es" sz="800">
                          <a:solidFill>
                            <a:srgbClr val="BD3A59"/>
                          </a:solidFill>
                          <a:highlight>
                            <a:srgbClr val="BD3A59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</a:t>
                      </a:r>
                      <a:endParaRPr b="1" sz="800">
                        <a:solidFill>
                          <a:srgbClr val="BD3A59"/>
                        </a:solidFill>
                        <a:highlight>
                          <a:srgbClr val="BD3A59"/>
                        </a:highlight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lt1"/>
                          </a:solidFill>
                          <a:highlight>
                            <a:srgbClr val="BD3A59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b="1" lang="es" sz="800">
                          <a:solidFill>
                            <a:schemeClr val="lt1"/>
                          </a:solidFill>
                          <a:highlight>
                            <a:srgbClr val="BD3A59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0.94417</a:t>
                      </a:r>
                      <a:r>
                        <a:rPr b="1" lang="es" sz="800">
                          <a:solidFill>
                            <a:srgbClr val="BD3A59"/>
                          </a:solidFill>
                          <a:highlight>
                            <a:srgbClr val="BD3A59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</a:t>
                      </a:r>
                      <a:endParaRPr b="1" sz="800">
                        <a:solidFill>
                          <a:srgbClr val="BD3A59"/>
                        </a:solidFill>
                        <a:highlight>
                          <a:srgbClr val="BD3A59"/>
                        </a:highlight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lt1"/>
                          </a:solidFill>
                          <a:highlight>
                            <a:srgbClr val="BD3A59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0.94361</a:t>
                      </a:r>
                      <a:r>
                        <a:rPr b="1" lang="es" sz="800">
                          <a:solidFill>
                            <a:srgbClr val="BD3A59"/>
                          </a:solidFill>
                          <a:highlight>
                            <a:srgbClr val="BD3A59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</a:t>
                      </a:r>
                      <a:endParaRPr b="1" sz="800">
                        <a:solidFill>
                          <a:srgbClr val="BD3A59"/>
                        </a:solidFill>
                        <a:highlight>
                          <a:srgbClr val="BD3A59"/>
                        </a:highlight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lt1"/>
                          </a:solidFill>
                          <a:highlight>
                            <a:srgbClr val="BD3A59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0.94328</a:t>
                      </a:r>
                      <a:r>
                        <a:rPr b="1" lang="es" sz="800">
                          <a:solidFill>
                            <a:srgbClr val="BD3A59"/>
                          </a:solidFill>
                          <a:highlight>
                            <a:srgbClr val="BD3A59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</a:t>
                      </a:r>
                      <a:endParaRPr b="1" sz="800">
                        <a:solidFill>
                          <a:srgbClr val="BD3A59"/>
                        </a:solidFill>
                        <a:highlight>
                          <a:srgbClr val="BD3A59"/>
                        </a:highlight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lt1"/>
                          </a:solidFill>
                          <a:highlight>
                            <a:srgbClr val="BD3A59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0.94417</a:t>
                      </a:r>
                      <a:r>
                        <a:rPr b="1" lang="es" sz="800">
                          <a:solidFill>
                            <a:srgbClr val="BD3A59"/>
                          </a:solidFill>
                          <a:highlight>
                            <a:srgbClr val="BD3A59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</a:t>
                      </a:r>
                      <a:endParaRPr b="1" sz="800">
                        <a:solidFill>
                          <a:srgbClr val="BD3A59"/>
                        </a:solidFill>
                        <a:highlight>
                          <a:srgbClr val="BD3A59"/>
                        </a:highlight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lt1"/>
                          </a:solidFill>
                          <a:highlight>
                            <a:srgbClr val="BD3A59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b="1" lang="es" sz="800">
                          <a:solidFill>
                            <a:schemeClr val="lt1"/>
                          </a:solidFill>
                          <a:highlight>
                            <a:srgbClr val="BD3A59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0.97570</a:t>
                      </a:r>
                      <a:r>
                        <a:rPr b="1" lang="es" sz="800">
                          <a:solidFill>
                            <a:srgbClr val="BD3A59"/>
                          </a:solidFill>
                          <a:highlight>
                            <a:srgbClr val="BD3A59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.</a:t>
                      </a:r>
                      <a:endParaRPr b="1" sz="800">
                        <a:solidFill>
                          <a:srgbClr val="BD3A59"/>
                        </a:solidFill>
                        <a:highlight>
                          <a:srgbClr val="BD3A59"/>
                        </a:highlight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Staking</a:t>
                      </a:r>
                      <a:endParaRPr sz="800">
                        <a:solidFill>
                          <a:schemeClr val="dk1"/>
                        </a:solidFill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0.99839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0.93674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0.93553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0.93513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0.93674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0.96804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Voting</a:t>
                      </a:r>
                      <a:endParaRPr b="1" sz="800">
                        <a:solidFill>
                          <a:schemeClr val="lt1"/>
                        </a:solidFill>
                        <a:highlight>
                          <a:srgbClr val="BD3A59"/>
                        </a:highlight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0.97100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0.93427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0.93247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0.93228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0.93427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0.96729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65" name="Google Shape;165;p24"/>
          <p:cNvSpPr txBox="1"/>
          <p:nvPr/>
        </p:nvSpPr>
        <p:spPr>
          <a:xfrm>
            <a:off x="561625" y="4011625"/>
            <a:ext cx="7071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latin typeface="Work Sans"/>
                <a:ea typeface="Work Sans"/>
                <a:cs typeface="Work Sans"/>
                <a:sym typeface="Work Sans"/>
              </a:rPr>
              <a:t>* </a:t>
            </a:r>
            <a:r>
              <a:rPr lang="es" sz="700">
                <a:latin typeface="Work Sans"/>
                <a:ea typeface="Work Sans"/>
                <a:cs typeface="Work Sans"/>
                <a:sym typeface="Work Sans"/>
              </a:rPr>
              <a:t>Teniendo en cuenta que los datos están desbalanceados, utilizamos para F!, Precisión y Recall, promedios </a:t>
            </a:r>
            <a:r>
              <a:rPr lang="es" sz="700">
                <a:latin typeface="Work Sans"/>
                <a:ea typeface="Work Sans"/>
                <a:cs typeface="Work Sans"/>
                <a:sym typeface="Work Sans"/>
              </a:rPr>
              <a:t>weighted.</a:t>
            </a:r>
            <a:r>
              <a:rPr lang="es" sz="700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7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/>
        </p:nvSpPr>
        <p:spPr>
          <a:xfrm>
            <a:off x="435275" y="399750"/>
            <a:ext cx="8384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5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Curva ROC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150" y="869250"/>
            <a:ext cx="44577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435275" y="399750"/>
            <a:ext cx="8384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5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Hypertuning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532975" y="869250"/>
            <a:ext cx="8184900" cy="22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Buscamos mejorar los hiper parámetros del modelo. Dado nuestro set de datos y el tiempo computacional de los algoritmos, optamos por una búsqueda Grid sobre el Random Forest y el XGB Class.</a:t>
            </a:r>
            <a:endParaRPr sz="1200">
              <a:solidFill>
                <a:schemeClr val="accent2"/>
              </a:solidFill>
              <a:highlight>
                <a:schemeClr val="lt1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En el primer caso, </a:t>
            </a:r>
            <a:r>
              <a:rPr lang="es" sz="1200">
                <a:solidFill>
                  <a:schemeClr val="lt1"/>
                </a:solidFill>
                <a:highlight>
                  <a:srgbClr val="3FA592"/>
                </a:highlight>
                <a:latin typeface="Work Sans"/>
                <a:ea typeface="Work Sans"/>
                <a:cs typeface="Work Sans"/>
                <a:sym typeface="Work Sans"/>
              </a:rPr>
              <a:t>el hypertuning no mejoró el modelo, sino que bajó la precisión del mismo.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Posibles explicaciones a esto pueden ser:</a:t>
            </a:r>
            <a:endParaRPr sz="1200">
              <a:solidFill>
                <a:schemeClr val="accent2"/>
              </a:solidFill>
              <a:highlight>
                <a:schemeClr val="lt1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s" sz="1200">
                <a:solidFill>
                  <a:schemeClr val="accent2"/>
                </a:solidFill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Las opciones de parámetros otorgadas al modelo no eran las adecuadas.</a:t>
            </a:r>
            <a:endParaRPr sz="1200">
              <a:solidFill>
                <a:schemeClr val="accent2"/>
              </a:solidFill>
              <a:highlight>
                <a:schemeClr val="lt1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s" sz="1200">
                <a:solidFill>
                  <a:schemeClr val="accent2"/>
                </a:solidFill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El modelo no puede ajustar mejor sin sufrir sobreajuste.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En el segundo caso, </a:t>
            </a:r>
            <a:r>
              <a:rPr lang="es" sz="1200">
                <a:solidFill>
                  <a:schemeClr val="lt1"/>
                </a:solidFill>
                <a:highlight>
                  <a:srgbClr val="3FA592"/>
                </a:highlight>
                <a:latin typeface="Work Sans"/>
                <a:ea typeface="Work Sans"/>
                <a:cs typeface="Work Sans"/>
                <a:sym typeface="Work Sans"/>
              </a:rPr>
              <a:t>el hypertuning mejoró muy levemente el modelo.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625" y="3128250"/>
            <a:ext cx="2127098" cy="1710450"/>
          </a:xfrm>
          <a:prstGeom prst="rect">
            <a:avLst/>
          </a:prstGeom>
          <a:noFill/>
          <a:ln cap="flat" cmpd="sng" w="9525">
            <a:solidFill>
              <a:srgbClr val="3FA59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9423" y="3128250"/>
            <a:ext cx="2267701" cy="1710450"/>
          </a:xfrm>
          <a:prstGeom prst="rect">
            <a:avLst/>
          </a:prstGeom>
          <a:noFill/>
          <a:ln cap="flat" cmpd="sng" w="9525">
            <a:solidFill>
              <a:srgbClr val="3FA59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26"/>
          <p:cNvSpPr txBox="1"/>
          <p:nvPr/>
        </p:nvSpPr>
        <p:spPr>
          <a:xfrm>
            <a:off x="532975" y="3380850"/>
            <a:ext cx="139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lt1"/>
                </a:solidFill>
                <a:highlight>
                  <a:srgbClr val="3FA592"/>
                </a:highlight>
                <a:latin typeface="Work Sans"/>
                <a:ea typeface="Work Sans"/>
                <a:cs typeface="Work Sans"/>
                <a:sym typeface="Work Sans"/>
              </a:rPr>
              <a:t>Random Forest</a:t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4678025" y="3380850"/>
            <a:ext cx="13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s" sz="1200">
                <a:solidFill>
                  <a:schemeClr val="lt1"/>
                </a:solidFill>
                <a:highlight>
                  <a:srgbClr val="3FA592"/>
                </a:highlight>
                <a:latin typeface="Work Sans"/>
                <a:ea typeface="Work Sans"/>
                <a:cs typeface="Work Sans"/>
                <a:sym typeface="Work Sans"/>
              </a:rPr>
              <a:t>XGB Class.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552650" y="2425175"/>
            <a:ext cx="8275200" cy="24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5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Next steps: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</a:pPr>
            <a:r>
              <a:rPr lang="es">
                <a:solidFill>
                  <a:schemeClr val="accent2"/>
                </a:solidFill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Explorar la posibilidad de eliminar datos muy extremos y probar los resultados posibles.</a:t>
            </a:r>
            <a:endParaRPr>
              <a:solidFill>
                <a:schemeClr val="accent2"/>
              </a:solidFill>
              <a:highlight>
                <a:schemeClr val="lt1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"/>
              <a:buChar char="●"/>
            </a:pPr>
            <a:r>
              <a:rPr lang="es">
                <a:solidFill>
                  <a:schemeClr val="accent2"/>
                </a:solidFill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Realizar ingeniería de variables.</a:t>
            </a:r>
            <a:endParaRPr>
              <a:solidFill>
                <a:schemeClr val="accent2"/>
              </a:solidFill>
              <a:highlight>
                <a:schemeClr val="lt1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</a:pPr>
            <a:r>
              <a:rPr lang="es">
                <a:solidFill>
                  <a:schemeClr val="accent2"/>
                </a:solidFill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Aplicar más modelos de ML para evaluar si es posible un mejor ajuste a los actuales.</a:t>
            </a:r>
            <a:endParaRPr>
              <a:solidFill>
                <a:schemeClr val="accent2"/>
              </a:solidFill>
              <a:highlight>
                <a:schemeClr val="lt1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Work Sans"/>
              <a:buChar char="●"/>
            </a:pPr>
            <a:r>
              <a:rPr lang="es">
                <a:solidFill>
                  <a:schemeClr val="accent2"/>
                </a:solidFill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Emplear otros modelos de ensamble para mejorar la precisión sin sufrir sobreajuste del modelo.</a:t>
            </a:r>
            <a:endParaRPr>
              <a:solidFill>
                <a:schemeClr val="accent2"/>
              </a:solidFill>
              <a:highlight>
                <a:schemeClr val="lt1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s" sz="1200">
                <a:solidFill>
                  <a:schemeClr val="accent2"/>
                </a:solidFill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552650" y="287900"/>
            <a:ext cx="8158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50">
                <a:solidFill>
                  <a:schemeClr val="accent2"/>
                </a:solidFill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Conclusiones</a:t>
            </a:r>
            <a:r>
              <a:rPr lang="es" sz="1850">
                <a:solidFill>
                  <a:schemeClr val="accent2"/>
                </a:solidFill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:</a:t>
            </a:r>
            <a:endParaRPr sz="1200">
              <a:solidFill>
                <a:schemeClr val="accent2"/>
              </a:solidFill>
              <a:highlight>
                <a:schemeClr val="lt1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</a:pPr>
            <a:r>
              <a:rPr lang="es">
                <a:solidFill>
                  <a:schemeClr val="accent2"/>
                </a:solidFill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Dentro de los modelos evaluados, el Random Forest fue el de mejor rendimiento dentro de los “más simples”, pero no se llegó a mejorar (de momento) usando Hypertuning.</a:t>
            </a:r>
            <a:endParaRPr>
              <a:solidFill>
                <a:schemeClr val="accent2"/>
              </a:solidFill>
              <a:highlight>
                <a:schemeClr val="lt1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</a:pPr>
            <a:r>
              <a:rPr lang="es">
                <a:solidFill>
                  <a:schemeClr val="accent2"/>
                </a:solidFill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Al evaluar otros modelos ensamblados, el XGB Classifier fue el de mejor respuesta global.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/>
          <p:nvPr/>
        </p:nvSpPr>
        <p:spPr>
          <a:xfrm>
            <a:off x="-133250" y="-44425"/>
            <a:ext cx="9505200" cy="5268000"/>
          </a:xfrm>
          <a:prstGeom prst="rect">
            <a:avLst/>
          </a:prstGeom>
          <a:solidFill>
            <a:srgbClr val="3FA5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2705550" y="2178725"/>
            <a:ext cx="3588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>
                <a:solidFill>
                  <a:schemeClr val="lt1"/>
                </a:solidFill>
                <a:highlight>
                  <a:srgbClr val="3FA592"/>
                </a:highlight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b="1" lang="es" sz="4600">
                <a:solidFill>
                  <a:schemeClr val="lt1"/>
                </a:solidFill>
                <a:highlight>
                  <a:srgbClr val="FFFFFE"/>
                </a:highlight>
                <a:latin typeface="Work Sans"/>
                <a:ea typeface="Work Sans"/>
                <a:cs typeface="Work Sans"/>
                <a:sym typeface="Work Sans"/>
              </a:rPr>
              <a:t>.</a:t>
            </a:r>
            <a:r>
              <a:rPr b="1" lang="es" sz="4600">
                <a:solidFill>
                  <a:srgbClr val="3FA592"/>
                </a:solidFill>
                <a:highlight>
                  <a:srgbClr val="FFFFFE"/>
                </a:highlight>
                <a:latin typeface="Work Sans"/>
                <a:ea typeface="Work Sans"/>
                <a:cs typeface="Work Sans"/>
                <a:sym typeface="Work Sans"/>
              </a:rPr>
              <a:t>¡</a:t>
            </a:r>
            <a:r>
              <a:rPr b="1" lang="es" sz="4600">
                <a:solidFill>
                  <a:srgbClr val="3FA592"/>
                </a:solidFill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Gracias!</a:t>
            </a:r>
            <a:r>
              <a:rPr b="1" lang="es" sz="4000">
                <a:solidFill>
                  <a:schemeClr val="lt1"/>
                </a:solidFill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4000">
              <a:solidFill>
                <a:schemeClr val="lt1"/>
              </a:solidFill>
              <a:highlight>
                <a:schemeClr val="lt1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35275" y="399750"/>
            <a:ext cx="4601700" cy="4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5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Contexto de negocio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El conjunto de datos utilizado, surge de la Administración de Pequeñas Empresas de EE. UU. (SBA).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Organismo fundado para: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Ayudar y promover a las pequeñas empresas en el mercado crediticio de EE. UU.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Work Sans"/>
              <a:buChar char="●"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Fomentar la creación de oportunidades laborales y reducir el desempleo.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Caso de éxito: FedEx y Apple Computer.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Sin embargo, también ha habido historias de pequeñas empresas y/o nuevas empresas que han incumplido con sus préstamos garantizados por la SBA.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5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Objetivo del proyecto</a:t>
            </a:r>
            <a:endParaRPr sz="185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500"/>
              </a:spcAft>
              <a:buNone/>
            </a:pPr>
            <a:r>
              <a:rPr b="1" lang="es" sz="1200">
                <a:solidFill>
                  <a:schemeClr val="lt1"/>
                </a:solidFill>
                <a:highlight>
                  <a:srgbClr val="3FA592"/>
                </a:highlight>
                <a:latin typeface="Work Sans"/>
                <a:ea typeface="Work Sans"/>
                <a:cs typeface="Work Sans"/>
                <a:sym typeface="Work Sans"/>
              </a:rPr>
              <a:t>Analizar las variables asociadas al riesgo de default de un préstamo.</a:t>
            </a:r>
            <a:endParaRPr b="1" sz="1200">
              <a:solidFill>
                <a:schemeClr val="lt1"/>
              </a:solidFill>
              <a:highlight>
                <a:srgbClr val="3FA592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675" y="880200"/>
            <a:ext cx="3383099" cy="338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580025" y="435300"/>
            <a:ext cx="5398800" cy="4557300"/>
          </a:xfrm>
          <a:prstGeom prst="roundRect">
            <a:avLst>
              <a:gd fmla="val 4678" name="adj"/>
            </a:avLst>
          </a:prstGeom>
          <a:solidFill>
            <a:srgbClr val="FBFBFB">
              <a:alpha val="94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26400" y="435300"/>
            <a:ext cx="3109200" cy="13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5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Data Acquisition</a:t>
            </a:r>
            <a:endParaRPr sz="185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base de datos fue extraída de Kaggle y contiene 899.164 filas y 27 columnas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00" y="1668100"/>
            <a:ext cx="2922626" cy="29226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870800" y="915000"/>
            <a:ext cx="2477700" cy="3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LoanNr_ChkDgt: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 ID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Name: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 Nombre del prestatario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City: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 Ciudad del prestatario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State: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 Estado del prestatario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Zip: 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Código Postal del prestatario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Bank: 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Nombre del Banco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BankState: 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Estado del Banco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NAICS: 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Código del sistema de clasificación de la industria de América del Norte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ApprovalDate: 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Fecha de emisión del compromiso de la SBA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ApprovalFY: 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Ejercicio fiscal del compromiso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Term: 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Término Plazo del préstamo en meses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NoEmp: 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Número de empleados de la empresa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NewExist: 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1 = Negocio existente, 2 = Nuevo negocio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CreateJob: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 Número de puestos de trabajo creados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RetainedJob: 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Número de trabajos retenidos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348600" y="915000"/>
            <a:ext cx="2532600" cy="3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FranchiseCode: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 Código de franquicia, (00000 o 00001) = Sin franquicia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UrbanRural: 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1 = Urbano, 2 = rural, 0 = indefinido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RevLineCr: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 Línea de crédito renovable: Y = Sí, N = No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LowDoc: 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Programa de préstamos LowDoc: Y = Sí, N = No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ChgOffDate: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 La fecha en que un préstamo se declara en mora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DisbursementDate: 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Fecha de desembolso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DisbursementGross: 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Monto desembolsado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BalanceGross: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 Importe bruto pendiente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MIS_Status:</a:t>
            </a:r>
            <a:r>
              <a:rPr lang="es"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Estado del préstamo cancelado = CHGOFF, pagado en su totalidad = PIF</a:t>
            </a:r>
            <a:endParaRPr sz="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ChgOffPrinGr: 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Importe cancelado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GrAppv: 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Importe bruto del préstamo aprobado por el banco</a:t>
            </a:r>
            <a:endParaRPr sz="8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SBA_Appv:</a:t>
            </a:r>
            <a:r>
              <a:rPr lang="es" sz="8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 Monto garantizado de la SBA del préstamo aprobado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817500" y="435300"/>
            <a:ext cx="506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accent2"/>
                </a:solidFill>
                <a:latin typeface="Work Sans"/>
                <a:ea typeface="Work Sans"/>
                <a:cs typeface="Work Sans"/>
                <a:sym typeface="Work Sans"/>
              </a:rPr>
              <a:t>Diccionario de Variables</a:t>
            </a:r>
            <a:endParaRPr sz="1200">
              <a:solidFill>
                <a:schemeClr val="accent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435275" y="399750"/>
            <a:ext cx="83847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5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Data Wrangling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500"/>
              </a:spcAft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Realizamos el </a:t>
            </a:r>
            <a:r>
              <a:rPr b="1" lang="es" sz="1200">
                <a:solidFill>
                  <a:schemeClr val="lt1"/>
                </a:solidFill>
                <a:highlight>
                  <a:srgbClr val="3FA592"/>
                </a:highlight>
                <a:latin typeface="Work Sans"/>
                <a:ea typeface="Work Sans"/>
                <a:cs typeface="Work Sans"/>
                <a:sym typeface="Work Sans"/>
              </a:rPr>
              <a:t>proceso de limpieza y unificación de conjuntos de datos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para facilitar el acceso, análisis y modelado. Para ello mapeamos y convertimos los datos crudos en un formato más adecuado para su posterior uso.</a:t>
            </a:r>
            <a:endParaRPr b="1" sz="1200">
              <a:solidFill>
                <a:schemeClr val="lt1"/>
              </a:solidFill>
              <a:highlight>
                <a:srgbClr val="3FA592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75" y="2254913"/>
            <a:ext cx="2311761" cy="161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3068" r="3078" t="0"/>
          <a:stretch/>
        </p:blipFill>
        <p:spPr>
          <a:xfrm>
            <a:off x="2466139" y="2293629"/>
            <a:ext cx="2201180" cy="1541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1302" y="2249700"/>
            <a:ext cx="2311762" cy="159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1372" y="2293629"/>
            <a:ext cx="2233078" cy="154133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35275" y="1812225"/>
            <a:ext cx="52677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5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Outliers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35275" y="3871800"/>
            <a:ext cx="8384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Muchas de las variables numéricas están altamente cargadas de ceros 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y </a:t>
            </a:r>
            <a:r>
              <a:rPr b="1" lang="es" sz="1200">
                <a:solidFill>
                  <a:schemeClr val="lt1"/>
                </a:solidFill>
                <a:highlight>
                  <a:srgbClr val="3FA592"/>
                </a:highlight>
                <a:latin typeface="Work Sans"/>
                <a:ea typeface="Work Sans"/>
                <a:cs typeface="Work Sans"/>
                <a:sym typeface="Work Sans"/>
              </a:rPr>
              <a:t>los outliers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que se observaron </a:t>
            </a:r>
            <a:r>
              <a:rPr b="1" lang="es" sz="1200">
                <a:solidFill>
                  <a:schemeClr val="lt1"/>
                </a:solidFill>
                <a:highlight>
                  <a:srgbClr val="3FA592"/>
                </a:highlight>
                <a:latin typeface="Work Sans"/>
                <a:ea typeface="Work Sans"/>
                <a:cs typeface="Work Sans"/>
                <a:sym typeface="Work Sans"/>
              </a:rPr>
              <a:t>son propios a la actividad, no se deben a errores en los datos.</a:t>
            </a:r>
            <a:endParaRPr b="1" sz="1200">
              <a:solidFill>
                <a:schemeClr val="lt1"/>
              </a:solidFill>
              <a:highlight>
                <a:srgbClr val="3FA592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435275" y="399750"/>
            <a:ext cx="5267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" sz="13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Missing Data</a:t>
            </a:r>
            <a:endParaRPr sz="155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35275" y="960575"/>
            <a:ext cx="3393600" cy="3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En el análisis observamos que la variable </a:t>
            </a:r>
            <a:r>
              <a:rPr lang="es" sz="1200">
                <a:solidFill>
                  <a:schemeClr val="lt1"/>
                </a:solidFill>
                <a:highlight>
                  <a:srgbClr val="3FA592"/>
                </a:highlight>
                <a:latin typeface="Work Sans"/>
                <a:ea typeface="Work Sans"/>
                <a:cs typeface="Work Sans"/>
                <a:sym typeface="Work Sans"/>
              </a:rPr>
              <a:t>"ChgOffDate" tenía 736.465 valores nulos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,  la misma hace referencia a la fecha en que el préstamo entró en Default, por lo cual la no presencia de datos indica que, o los préstamos se pagaron en tiempo y forma o aún están en fecha de ser pagados.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Por lo que </a:t>
            </a:r>
            <a:r>
              <a:rPr lang="es" sz="1200">
                <a:solidFill>
                  <a:schemeClr val="lt1"/>
                </a:solidFill>
                <a:highlight>
                  <a:srgbClr val="3FA592"/>
                </a:highlight>
                <a:latin typeface="Work Sans"/>
                <a:ea typeface="Work Sans"/>
                <a:cs typeface="Work Sans"/>
                <a:sym typeface="Work Sans"/>
              </a:rPr>
              <a:t>procedimos a transformar los NA en Ceros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para que no interrumpan con los análisis posteriores.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s" sz="1200">
                <a:solidFill>
                  <a:schemeClr val="lt1"/>
                </a:solidFill>
                <a:highlight>
                  <a:srgbClr val="3FA592"/>
                </a:highlight>
                <a:latin typeface="Work Sans"/>
                <a:ea typeface="Work Sans"/>
                <a:cs typeface="Work Sans"/>
                <a:sym typeface="Work Sans"/>
              </a:rPr>
              <a:t>Los demás valores nulos, fueron eliminados,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teniendo en cuenta de que no existía alta carga de los mismos en las variables.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600" y="960572"/>
            <a:ext cx="1967469" cy="3626170"/>
          </a:xfrm>
          <a:prstGeom prst="rect">
            <a:avLst/>
          </a:prstGeom>
          <a:noFill/>
          <a:ln cap="flat" cmpd="sng" w="9525">
            <a:solidFill>
              <a:srgbClr val="3FA59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0" l="2820" r="-2820" t="-918"/>
          <a:stretch/>
        </p:blipFill>
        <p:spPr>
          <a:xfrm>
            <a:off x="7122817" y="940262"/>
            <a:ext cx="1709083" cy="3666800"/>
          </a:xfrm>
          <a:prstGeom prst="rect">
            <a:avLst/>
          </a:prstGeom>
          <a:noFill/>
          <a:ln cap="flat" cmpd="sng" w="9525">
            <a:solidFill>
              <a:srgbClr val="3FA59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17"/>
          <p:cNvSpPr/>
          <p:nvPr/>
        </p:nvSpPr>
        <p:spPr>
          <a:xfrm>
            <a:off x="6584423" y="2655148"/>
            <a:ext cx="474000" cy="23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3FA5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435275" y="399750"/>
            <a:ext cx="5267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5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Análisis univariado</a:t>
            </a:r>
            <a:endParaRPr sz="155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64225" y="933500"/>
            <a:ext cx="3526800" cy="3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Work Sans"/>
              <a:buChar char="●"/>
            </a:pPr>
            <a:r>
              <a:rPr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Los datos est</a:t>
            </a:r>
            <a:r>
              <a:rPr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án</a:t>
            </a:r>
            <a:r>
              <a:rPr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desbalanceados.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Work Sans"/>
              <a:buChar char="●"/>
            </a:pPr>
            <a:r>
              <a:rPr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La mayoría de las variables presentan una </a:t>
            </a:r>
            <a:r>
              <a:rPr b="1"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distribución asimétrica</a:t>
            </a:r>
            <a:r>
              <a:rPr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hacia la derecha.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Work Sans"/>
              <a:buChar char="●"/>
            </a:pPr>
            <a:r>
              <a:rPr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La mayor cantidad de </a:t>
            </a:r>
            <a:r>
              <a:rPr b="1"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préstamos</a:t>
            </a:r>
            <a:r>
              <a:rPr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aprobados, garantizados y desembolsados, </a:t>
            </a:r>
            <a:r>
              <a:rPr b="1"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son en su mayoría de menor monto</a:t>
            </a:r>
            <a:r>
              <a:rPr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, mientras que poco de ellos se otorgan cuando se trata de desembolsos mayores.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Work Sans"/>
              <a:buChar char="●"/>
            </a:pPr>
            <a:r>
              <a:rPr b="1"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No existe una tendencia</a:t>
            </a:r>
            <a:r>
              <a:rPr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de otorgamiento de préstamos </a:t>
            </a:r>
            <a:r>
              <a:rPr b="1"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según zonas geográficas.</a:t>
            </a:r>
            <a:endParaRPr b="1" sz="11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Work Sans"/>
              <a:buChar char="●"/>
            </a:pPr>
            <a:r>
              <a:rPr b="1"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En su mayoría se otorgan a empresas existentes, de zona urbana</a:t>
            </a:r>
            <a:r>
              <a:rPr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Work Sans"/>
              <a:buChar char="●"/>
            </a:pPr>
            <a:r>
              <a:rPr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Se observa una </a:t>
            </a:r>
            <a:r>
              <a:rPr b="1"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alta tasa de pago total</a:t>
            </a:r>
            <a:r>
              <a:rPr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de los préstamos.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Work Sans"/>
              <a:buChar char="●"/>
            </a:pPr>
            <a:r>
              <a:rPr b="1"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Los nuevos puestos de trabajo creados, se mantuvieron.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3203" t="25059"/>
          <a:stretch/>
        </p:blipFill>
        <p:spPr>
          <a:xfrm>
            <a:off x="4226125" y="933491"/>
            <a:ext cx="4593875" cy="2032250"/>
          </a:xfrm>
          <a:prstGeom prst="rect">
            <a:avLst/>
          </a:prstGeom>
          <a:noFill/>
          <a:ln cap="flat" cmpd="sng" w="9525">
            <a:solidFill>
              <a:srgbClr val="3FA59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125" y="3029991"/>
            <a:ext cx="4593875" cy="1638026"/>
          </a:xfrm>
          <a:prstGeom prst="rect">
            <a:avLst/>
          </a:prstGeom>
          <a:noFill/>
          <a:ln cap="flat" cmpd="sng" w="9525">
            <a:solidFill>
              <a:srgbClr val="3FA59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435275" y="399750"/>
            <a:ext cx="5267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5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Análisis bivariado</a:t>
            </a:r>
            <a:endParaRPr sz="155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64225" y="3147350"/>
            <a:ext cx="84558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Work Sans"/>
              <a:buChar char="●"/>
            </a:pPr>
            <a:r>
              <a:rPr b="1"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A empresas existentes se les aprueban en promedio préstamos mayores que a las nuevas;</a:t>
            </a:r>
            <a:r>
              <a:rPr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pero en algunos pocos casos, empresas nuevas son aprobadas para préstamos mucho más significativos que para empresas existentes.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Work Sans"/>
              <a:buChar char="●"/>
            </a:pPr>
            <a:r>
              <a:rPr b="1"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A mayor cantidad de monto asegurado, mayor cantidad de monto aprobado por el banco</a:t>
            </a:r>
            <a:endParaRPr b="1" sz="11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Work Sans"/>
              <a:buChar char="●"/>
            </a:pPr>
            <a:r>
              <a:rPr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Los préstamos que figuran con deuda o pagos incumplidos ("CHGOFF") se asocian con préstamos bajos otorgados por el banco.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25" y="1163438"/>
            <a:ext cx="3035250" cy="16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654" y="1145109"/>
            <a:ext cx="2633871" cy="1716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7900" y="1118050"/>
            <a:ext cx="1759849" cy="16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435275" y="399750"/>
            <a:ext cx="5267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5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Análisis multivariado</a:t>
            </a:r>
            <a:endParaRPr sz="155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5383350" y="1696350"/>
            <a:ext cx="34365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Observamos una fuerte correlación entre: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Work Sans"/>
              <a:buChar char="●"/>
            </a:pPr>
            <a:r>
              <a:rPr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El importe aprobado por el banco y el monto de desembolso.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Work Sans"/>
              <a:buChar char="●"/>
            </a:pPr>
            <a:r>
              <a:rPr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El monto garantizado por la SBA y el monto de desembolso.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Work Sans"/>
              <a:buChar char="●"/>
            </a:pPr>
            <a:r>
              <a:rPr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El monto garantizado por la SBA y el importe aprobado por el banco.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Work Sans"/>
              <a:buChar char="●"/>
            </a:pPr>
            <a:r>
              <a:rPr lang="es" sz="11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Los puestos de trabajo creados y los retenidos.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75" y="1140875"/>
            <a:ext cx="4244999" cy="316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435275" y="399750"/>
            <a:ext cx="5267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" sz="13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PCA</a:t>
            </a:r>
            <a:endParaRPr sz="185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3677725" y="909016"/>
            <a:ext cx="36777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Los primeros componentes que conforman al PCA son los que mayor aporte hacen a la variabilidad de la base de datos.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En este caso l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os componentes que 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mayor aporte hacen son el primero (explicando el 21% de la variabilidad) y el segundo (explicando el 13%).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27" y="2937243"/>
            <a:ext cx="2482768" cy="19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4">
            <a:alphaModFix/>
          </a:blip>
          <a:srcRect b="2796" l="0" r="0" t="-224"/>
          <a:stretch/>
        </p:blipFill>
        <p:spPr>
          <a:xfrm>
            <a:off x="434883" y="944550"/>
            <a:ext cx="3105814" cy="17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5209069" y="2946918"/>
            <a:ext cx="3470700" cy="19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E</a:t>
            </a: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ntre mayor sea el valor (del módulo) de cada variable en la componente, mayor el aporte a la variabilidad en ese componente.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accent2"/>
                </a:solidFill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Ej para el primer componente, las variables que más aportan son SBA_Appv, Term, GrAppv y DissbursmentGross. En el segundo componente, RetainedJob y CreatedJob.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