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64" r:id="rId12"/>
    <p:sldId id="265" r:id="rId13"/>
    <p:sldId id="272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28"/>
  </p:normalViewPr>
  <p:slideViewPr>
    <p:cSldViewPr snapToGrid="0" snapToObjects="1">
      <p:cViewPr varScale="1">
        <p:scale>
          <a:sx n="62" d="100"/>
          <a:sy n="62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57570-DA2C-4DBB-A369-1BDC9289F0A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377DA-1035-4DF2-B598-34A94ACE8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68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631D12DD-374B-4EA4-ADFB-584FDC499C46}" type="datetime1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0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5892-A9D6-460B-8D15-A5785DD2FC73}" type="datetime1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5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F51B-4C89-409B-AC5F-6D3EE62A46AA}" type="datetime1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9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6C77-44B2-455E-852C-5328EC045D6E}" type="datetime1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9C2F-7334-4C7F-B3D7-78AF9826FDEC}" type="datetime1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5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49C5-2581-4045-8310-D050D8FABB88}" type="datetime1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3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E10B-E1D3-49B8-B2F4-9FD05822CFC3}" type="datetime1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5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F74B-7077-49DC-A871-2B4F196600B3}" type="datetime1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5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302C-B23E-45F9-8057-8168E2961D6A}" type="datetime1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0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FB22-F15C-4886-BA96-B6321EFFC298}" type="datetime1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3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165B-C71E-4360-B55A-D29BD58513F5}" type="datetime1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3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70EA0C6-FD2D-4C52-91EF-FFC91752547F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48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1" r:id="rId10"/>
    <p:sldLayoutId id="214748371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nnexation_of_Crimea_by_the_Russian_Federation" TargetMode="External"/><Relationship Id="rId13" Type="http://schemas.openxmlformats.org/officeDocument/2006/relationships/hyperlink" Target="https://en.wikipedia.org/wiki/2021%E2%80%932022_Russo-Ukrainian_crisis" TargetMode="External"/><Relationship Id="rId3" Type="http://schemas.openxmlformats.org/officeDocument/2006/relationships/hyperlink" Target="https://en.wikipedia.org/wiki/Russian_separatist_forces_in_Donbas" TargetMode="External"/><Relationship Id="rId7" Type="http://schemas.openxmlformats.org/officeDocument/2006/relationships/hyperlink" Target="https://en.wikipedia.org/wiki/Donbas" TargetMode="External"/><Relationship Id="rId12" Type="http://schemas.openxmlformats.org/officeDocument/2006/relationships/hyperlink" Target="https://en.wikipedia.org/wiki/Russia%E2%80%93Ukraine_relations" TargetMode="External"/><Relationship Id="rId2" Type="http://schemas.openxmlformats.org/officeDocument/2006/relationships/hyperlink" Target="https://en.wikipedia.org/wiki/Russi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rimea" TargetMode="External"/><Relationship Id="rId11" Type="http://schemas.openxmlformats.org/officeDocument/2006/relationships/hyperlink" Target="https://en.wikipedia.org/wiki/Russian%E2%80%93Ukrainian_cyberwarfare" TargetMode="External"/><Relationship Id="rId5" Type="http://schemas.openxmlformats.org/officeDocument/2006/relationships/hyperlink" Target="https://en.wikipedia.org/wiki/Revolution_of_Dignity" TargetMode="External"/><Relationship Id="rId15" Type="http://schemas.openxmlformats.org/officeDocument/2006/relationships/hyperlink" Target="https://en.wikipedia.org/wiki/2022_Russian_invasion_of_Ukraine" TargetMode="External"/><Relationship Id="rId10" Type="http://schemas.openxmlformats.org/officeDocument/2006/relationships/hyperlink" Target="https://en.wikipedia.org/wiki/List_of_Black_Sea_incidents_involving_Russia_and_Ukraine" TargetMode="External"/><Relationship Id="rId4" Type="http://schemas.openxmlformats.org/officeDocument/2006/relationships/hyperlink" Target="https://en.wikipedia.org/wiki/Ukraine" TargetMode="External"/><Relationship Id="rId9" Type="http://schemas.openxmlformats.org/officeDocument/2006/relationships/hyperlink" Target="https://en.wikipedia.org/wiki/War_in_Donbas" TargetMode="External"/><Relationship Id="rId14" Type="http://schemas.openxmlformats.org/officeDocument/2006/relationships/hyperlink" Target="https://en.wikipedia.org/wiki/Russia%E2%80%93Ukraine_bord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081B9-0E6F-2BDB-0749-A685FADD9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4351322"/>
            <a:ext cx="3952875" cy="2049478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l"/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TWITTER SENTIMENT ANALYSIS – Ukraine Russia War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BD308794-EA47-22DC-A222-E0BA87FD44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534" b="20534"/>
          <a:stretch/>
        </p:blipFill>
        <p:spPr>
          <a:xfrm>
            <a:off x="476" y="-33773"/>
            <a:ext cx="12191524" cy="3820944"/>
          </a:xfrm>
          <a:custGeom>
            <a:avLst/>
            <a:gdLst/>
            <a:ahLst/>
            <a:cxnLst/>
            <a:rect l="l" t="t" r="r" b="b"/>
            <a:pathLst>
              <a:path w="12191524" h="3820944">
                <a:moveTo>
                  <a:pt x="0" y="0"/>
                </a:moveTo>
                <a:lnTo>
                  <a:pt x="12191524" y="0"/>
                </a:lnTo>
                <a:lnTo>
                  <a:pt x="12191524" y="999522"/>
                </a:lnTo>
                <a:lnTo>
                  <a:pt x="12191524" y="1442807"/>
                </a:lnTo>
                <a:lnTo>
                  <a:pt x="12122577" y="1473667"/>
                </a:lnTo>
                <a:cubicBezTo>
                  <a:pt x="12109137" y="1479237"/>
                  <a:pt x="12094348" y="1482309"/>
                  <a:pt x="12082252" y="1489797"/>
                </a:cubicBezTo>
                <a:cubicBezTo>
                  <a:pt x="12026558" y="1523980"/>
                  <a:pt x="11972595" y="1560851"/>
                  <a:pt x="11916137" y="1593691"/>
                </a:cubicBezTo>
                <a:cubicBezTo>
                  <a:pt x="11857951" y="1627681"/>
                  <a:pt x="11805909" y="1667816"/>
                  <a:pt x="11765771" y="1722164"/>
                </a:cubicBezTo>
                <a:cubicBezTo>
                  <a:pt x="11728516" y="1772670"/>
                  <a:pt x="11692413" y="1823942"/>
                  <a:pt x="11655351" y="1874640"/>
                </a:cubicBezTo>
                <a:cubicBezTo>
                  <a:pt x="11645941" y="1887507"/>
                  <a:pt x="11637298" y="1902679"/>
                  <a:pt x="11624432" y="1910938"/>
                </a:cubicBezTo>
                <a:cubicBezTo>
                  <a:pt x="11597739" y="1928220"/>
                  <a:pt x="11568548" y="1942239"/>
                  <a:pt x="11539935" y="1956449"/>
                </a:cubicBezTo>
                <a:cubicBezTo>
                  <a:pt x="11515354" y="1968548"/>
                  <a:pt x="11489237" y="1977572"/>
                  <a:pt x="11465234" y="1990631"/>
                </a:cubicBezTo>
                <a:cubicBezTo>
                  <a:pt x="11446031" y="2001003"/>
                  <a:pt x="11428938" y="2015406"/>
                  <a:pt x="11411078" y="2028464"/>
                </a:cubicBezTo>
                <a:cubicBezTo>
                  <a:pt x="11395523" y="2039793"/>
                  <a:pt x="11378432" y="2049587"/>
                  <a:pt x="11365374" y="2063224"/>
                </a:cubicBezTo>
                <a:cubicBezTo>
                  <a:pt x="11333494" y="2096253"/>
                  <a:pt x="11301423" y="2128708"/>
                  <a:pt x="11261864" y="2153097"/>
                </a:cubicBezTo>
                <a:cubicBezTo>
                  <a:pt x="11222880" y="2177292"/>
                  <a:pt x="11186009" y="2204371"/>
                  <a:pt x="11147219" y="2228952"/>
                </a:cubicBezTo>
                <a:cubicBezTo>
                  <a:pt x="11109194" y="2252957"/>
                  <a:pt x="11074820" y="2279264"/>
                  <a:pt x="11055040" y="2321898"/>
                </a:cubicBezTo>
                <a:cubicBezTo>
                  <a:pt x="11046207" y="2340716"/>
                  <a:pt x="11033723" y="2361265"/>
                  <a:pt x="11017016" y="2372212"/>
                </a:cubicBezTo>
                <a:cubicBezTo>
                  <a:pt x="10993203" y="2387766"/>
                  <a:pt x="10963054" y="2393336"/>
                  <a:pt x="10937127" y="2406587"/>
                </a:cubicBezTo>
                <a:cubicBezTo>
                  <a:pt x="10906594" y="2422142"/>
                  <a:pt x="10871260" y="2435584"/>
                  <a:pt x="10850520" y="2460357"/>
                </a:cubicBezTo>
                <a:cubicBezTo>
                  <a:pt x="10832083" y="2482442"/>
                  <a:pt x="10813456" y="2499725"/>
                  <a:pt x="10789065" y="2513743"/>
                </a:cubicBezTo>
                <a:cubicBezTo>
                  <a:pt x="10771977" y="2523538"/>
                  <a:pt x="10759302" y="2541396"/>
                  <a:pt x="10741635" y="2549463"/>
                </a:cubicBezTo>
                <a:cubicBezTo>
                  <a:pt x="10718398" y="2560217"/>
                  <a:pt x="10694970" y="2568667"/>
                  <a:pt x="10674613" y="2585374"/>
                </a:cubicBezTo>
                <a:cubicBezTo>
                  <a:pt x="10653488" y="2602657"/>
                  <a:pt x="10629485" y="2616291"/>
                  <a:pt x="10607400" y="2632424"/>
                </a:cubicBezTo>
                <a:cubicBezTo>
                  <a:pt x="10595686" y="2641064"/>
                  <a:pt x="10586083" y="2652395"/>
                  <a:pt x="10574755" y="2661421"/>
                </a:cubicBezTo>
                <a:cubicBezTo>
                  <a:pt x="10554014" y="2677936"/>
                  <a:pt x="10532889" y="2694066"/>
                  <a:pt x="10511572" y="2709621"/>
                </a:cubicBezTo>
                <a:cubicBezTo>
                  <a:pt x="10490258" y="2725177"/>
                  <a:pt x="10469901" y="2743228"/>
                  <a:pt x="10446472" y="2754559"/>
                </a:cubicBezTo>
                <a:cubicBezTo>
                  <a:pt x="10406530" y="2773763"/>
                  <a:pt x="10362937" y="2785286"/>
                  <a:pt x="10324143" y="2806024"/>
                </a:cubicBezTo>
                <a:cubicBezTo>
                  <a:pt x="10284778" y="2827147"/>
                  <a:pt x="10247712" y="2853650"/>
                  <a:pt x="10212763" y="2881687"/>
                </a:cubicBezTo>
                <a:cubicBezTo>
                  <a:pt x="10185110" y="2903772"/>
                  <a:pt x="10159185" y="2925665"/>
                  <a:pt x="10124423" y="2936993"/>
                </a:cubicBezTo>
                <a:cubicBezTo>
                  <a:pt x="10105029" y="2943332"/>
                  <a:pt x="10084674" y="2957158"/>
                  <a:pt x="10072957" y="2973291"/>
                </a:cubicBezTo>
                <a:cubicBezTo>
                  <a:pt x="10047608" y="3008432"/>
                  <a:pt x="10015155" y="3033205"/>
                  <a:pt x="9978476" y="3054330"/>
                </a:cubicBezTo>
                <a:cubicBezTo>
                  <a:pt x="9929506" y="3082751"/>
                  <a:pt x="9881112" y="3111748"/>
                  <a:pt x="9831950" y="3139593"/>
                </a:cubicBezTo>
                <a:cubicBezTo>
                  <a:pt x="9802955" y="3156110"/>
                  <a:pt x="9774150" y="3173585"/>
                  <a:pt x="9743420" y="3185683"/>
                </a:cubicBezTo>
                <a:cubicBezTo>
                  <a:pt x="9680626" y="3210648"/>
                  <a:pt x="9616293" y="3231963"/>
                  <a:pt x="9552921" y="3255202"/>
                </a:cubicBezTo>
                <a:cubicBezTo>
                  <a:pt x="9532180" y="3262690"/>
                  <a:pt x="9512591" y="3273445"/>
                  <a:pt x="9491467" y="3279975"/>
                </a:cubicBezTo>
                <a:cubicBezTo>
                  <a:pt x="9468614" y="3287079"/>
                  <a:pt x="9444037" y="3289191"/>
                  <a:pt x="9421184" y="3296297"/>
                </a:cubicBezTo>
                <a:cubicBezTo>
                  <a:pt x="9383158" y="3308010"/>
                  <a:pt x="9346287" y="3322991"/>
                  <a:pt x="9308263" y="3334897"/>
                </a:cubicBezTo>
                <a:cubicBezTo>
                  <a:pt x="9234905" y="3357750"/>
                  <a:pt x="9161354" y="3379643"/>
                  <a:pt x="9087805" y="3401342"/>
                </a:cubicBezTo>
                <a:cubicBezTo>
                  <a:pt x="9072058" y="3405952"/>
                  <a:pt x="9054966" y="3406528"/>
                  <a:pt x="9039413" y="3411520"/>
                </a:cubicBezTo>
                <a:cubicBezTo>
                  <a:pt x="8998123" y="3424963"/>
                  <a:pt x="8957026" y="3439557"/>
                  <a:pt x="8916122" y="3454344"/>
                </a:cubicBezTo>
                <a:cubicBezTo>
                  <a:pt x="8891351" y="3463370"/>
                  <a:pt x="8867152" y="3474508"/>
                  <a:pt x="8842189" y="3483149"/>
                </a:cubicBezTo>
                <a:cubicBezTo>
                  <a:pt x="8822216" y="3490063"/>
                  <a:pt x="8801668" y="3495439"/>
                  <a:pt x="8780927" y="3499665"/>
                </a:cubicBezTo>
                <a:cubicBezTo>
                  <a:pt x="8763068" y="3503316"/>
                  <a:pt x="8744441" y="3502930"/>
                  <a:pt x="8726773" y="3507348"/>
                </a:cubicBezTo>
                <a:cubicBezTo>
                  <a:pt x="8678955" y="3519252"/>
                  <a:pt x="8631715" y="3532697"/>
                  <a:pt x="8584281" y="3545369"/>
                </a:cubicBezTo>
                <a:cubicBezTo>
                  <a:pt x="8565270" y="3550363"/>
                  <a:pt x="8545874" y="3554014"/>
                  <a:pt x="8527437" y="3560350"/>
                </a:cubicBezTo>
                <a:cubicBezTo>
                  <a:pt x="8478083" y="3577056"/>
                  <a:pt x="8429499" y="3596067"/>
                  <a:pt x="8379953" y="3611816"/>
                </a:cubicBezTo>
                <a:cubicBezTo>
                  <a:pt x="8338858" y="3624874"/>
                  <a:pt x="8296608" y="3634283"/>
                  <a:pt x="8254935" y="3645805"/>
                </a:cubicBezTo>
                <a:cubicBezTo>
                  <a:pt x="8237268" y="3650799"/>
                  <a:pt x="8220369" y="3657906"/>
                  <a:pt x="8202705" y="3662128"/>
                </a:cubicBezTo>
                <a:cubicBezTo>
                  <a:pt x="8163143" y="3671732"/>
                  <a:pt x="8123007" y="3679796"/>
                  <a:pt x="8083256" y="3689399"/>
                </a:cubicBezTo>
                <a:cubicBezTo>
                  <a:pt x="8060593" y="3694967"/>
                  <a:pt x="8038702" y="3704953"/>
                  <a:pt x="8015657" y="3708604"/>
                </a:cubicBezTo>
                <a:cubicBezTo>
                  <a:pt x="7960927" y="3717244"/>
                  <a:pt x="7905813" y="3723388"/>
                  <a:pt x="7850697" y="3730302"/>
                </a:cubicBezTo>
                <a:cubicBezTo>
                  <a:pt x="7793857" y="3737407"/>
                  <a:pt x="7737204" y="3744897"/>
                  <a:pt x="7680358" y="3751233"/>
                </a:cubicBezTo>
                <a:cubicBezTo>
                  <a:pt x="7649249" y="3754499"/>
                  <a:pt x="7617946" y="3755075"/>
                  <a:pt x="7586836" y="3758148"/>
                </a:cubicBezTo>
                <a:cubicBezTo>
                  <a:pt x="7559567" y="3760838"/>
                  <a:pt x="7532490" y="3765830"/>
                  <a:pt x="7505221" y="3769096"/>
                </a:cubicBezTo>
                <a:cubicBezTo>
                  <a:pt x="7481600" y="3771782"/>
                  <a:pt x="7457787" y="3773318"/>
                  <a:pt x="7434167" y="3776008"/>
                </a:cubicBezTo>
                <a:cubicBezTo>
                  <a:pt x="7396337" y="3780424"/>
                  <a:pt x="7358696" y="3785419"/>
                  <a:pt x="7321059" y="3790027"/>
                </a:cubicBezTo>
                <a:cubicBezTo>
                  <a:pt x="7305312" y="3791755"/>
                  <a:pt x="7288795" y="3796555"/>
                  <a:pt x="7274008" y="3793677"/>
                </a:cubicBezTo>
                <a:cubicBezTo>
                  <a:pt x="7236753" y="3786377"/>
                  <a:pt x="7200073" y="3788491"/>
                  <a:pt x="7163010" y="3793483"/>
                </a:cubicBezTo>
                <a:cubicBezTo>
                  <a:pt x="7150336" y="3795213"/>
                  <a:pt x="7136701" y="3794827"/>
                  <a:pt x="7124411" y="3791563"/>
                </a:cubicBezTo>
                <a:cubicBezTo>
                  <a:pt x="7099253" y="3785033"/>
                  <a:pt x="7074865" y="3775814"/>
                  <a:pt x="7050092" y="3767750"/>
                </a:cubicBezTo>
                <a:cubicBezTo>
                  <a:pt x="7047401" y="3766790"/>
                  <a:pt x="7044138" y="3766598"/>
                  <a:pt x="7041259" y="3766022"/>
                </a:cubicBezTo>
                <a:cubicBezTo>
                  <a:pt x="7024935" y="3762756"/>
                  <a:pt x="7008806" y="3759492"/>
                  <a:pt x="6992479" y="3756611"/>
                </a:cubicBezTo>
                <a:cubicBezTo>
                  <a:pt x="6983647" y="3755075"/>
                  <a:pt x="6974621" y="3754883"/>
                  <a:pt x="6965786" y="3753539"/>
                </a:cubicBezTo>
                <a:cubicBezTo>
                  <a:pt x="6931605" y="3748161"/>
                  <a:pt x="6893965" y="3757188"/>
                  <a:pt x="6864390" y="3733953"/>
                </a:cubicBezTo>
                <a:cubicBezTo>
                  <a:pt x="6845188" y="3718972"/>
                  <a:pt x="6826559" y="3722430"/>
                  <a:pt x="6806012" y="3724734"/>
                </a:cubicBezTo>
                <a:cubicBezTo>
                  <a:pt x="6790457" y="3726462"/>
                  <a:pt x="6774517" y="3725884"/>
                  <a:pt x="6758771" y="3726078"/>
                </a:cubicBezTo>
                <a:cubicBezTo>
                  <a:pt x="6731118" y="3726652"/>
                  <a:pt x="6703464" y="3726846"/>
                  <a:pt x="6675809" y="3727806"/>
                </a:cubicBezTo>
                <a:cubicBezTo>
                  <a:pt x="6666975" y="3728190"/>
                  <a:pt x="6657953" y="3732993"/>
                  <a:pt x="6649308" y="3732225"/>
                </a:cubicBezTo>
                <a:cubicBezTo>
                  <a:pt x="6609365" y="3728574"/>
                  <a:pt x="6569421" y="3722812"/>
                  <a:pt x="6529475" y="3719548"/>
                </a:cubicBezTo>
                <a:cubicBezTo>
                  <a:pt x="6506816" y="3717630"/>
                  <a:pt x="6483579" y="3721276"/>
                  <a:pt x="6461111" y="3718588"/>
                </a:cubicBezTo>
                <a:cubicBezTo>
                  <a:pt x="6435188" y="3715516"/>
                  <a:pt x="6409839" y="3707644"/>
                  <a:pt x="6384104" y="3702841"/>
                </a:cubicBezTo>
                <a:cubicBezTo>
                  <a:pt x="6377000" y="3701497"/>
                  <a:pt x="6369125" y="3703225"/>
                  <a:pt x="6361637" y="3703609"/>
                </a:cubicBezTo>
                <a:cubicBezTo>
                  <a:pt x="6353187" y="3703993"/>
                  <a:pt x="6344928" y="3704761"/>
                  <a:pt x="6336480" y="3704953"/>
                </a:cubicBezTo>
                <a:cubicBezTo>
                  <a:pt x="6310745" y="3705339"/>
                  <a:pt x="6285014" y="3704761"/>
                  <a:pt x="6259279" y="3706108"/>
                </a:cubicBezTo>
                <a:cubicBezTo>
                  <a:pt x="6243533" y="3706876"/>
                  <a:pt x="6227020" y="3714748"/>
                  <a:pt x="6212421" y="3711868"/>
                </a:cubicBezTo>
                <a:cubicBezTo>
                  <a:pt x="6182658" y="3706298"/>
                  <a:pt x="6152891" y="3718780"/>
                  <a:pt x="6123127" y="3708412"/>
                </a:cubicBezTo>
                <a:cubicBezTo>
                  <a:pt x="6113907" y="3705339"/>
                  <a:pt x="6101232" y="3713020"/>
                  <a:pt x="6090095" y="3713404"/>
                </a:cubicBezTo>
                <a:cubicBezTo>
                  <a:pt x="6062249" y="3714364"/>
                  <a:pt x="6034404" y="3714172"/>
                  <a:pt x="6006559" y="3713980"/>
                </a:cubicBezTo>
                <a:cubicBezTo>
                  <a:pt x="5981594" y="3713788"/>
                  <a:pt x="5955667" y="3716476"/>
                  <a:pt x="5931664" y="3711100"/>
                </a:cubicBezTo>
                <a:cubicBezTo>
                  <a:pt x="5906505" y="3705339"/>
                  <a:pt x="5883846" y="3706108"/>
                  <a:pt x="5859457" y="3712636"/>
                </a:cubicBezTo>
                <a:cubicBezTo>
                  <a:pt x="5842749" y="3717052"/>
                  <a:pt x="5825082" y="3717630"/>
                  <a:pt x="5807800" y="3718972"/>
                </a:cubicBezTo>
                <a:cubicBezTo>
                  <a:pt x="5789173" y="3720508"/>
                  <a:pt x="5768624" y="3716476"/>
                  <a:pt x="5751725" y="3722812"/>
                </a:cubicBezTo>
                <a:cubicBezTo>
                  <a:pt x="5701409" y="3741633"/>
                  <a:pt x="5649751" y="3745665"/>
                  <a:pt x="5597135" y="3745665"/>
                </a:cubicBezTo>
                <a:cubicBezTo>
                  <a:pt x="5587530" y="3745665"/>
                  <a:pt x="5577737" y="3742979"/>
                  <a:pt x="5568522" y="3740097"/>
                </a:cubicBezTo>
                <a:cubicBezTo>
                  <a:pt x="5514748" y="3722812"/>
                  <a:pt x="5460785" y="3724348"/>
                  <a:pt x="5406055" y="3734911"/>
                </a:cubicBezTo>
                <a:cubicBezTo>
                  <a:pt x="5394725" y="3737217"/>
                  <a:pt x="5382052" y="3737601"/>
                  <a:pt x="5370722" y="3735297"/>
                </a:cubicBezTo>
                <a:cubicBezTo>
                  <a:pt x="5338843" y="3728574"/>
                  <a:pt x="5307923" y="3717436"/>
                  <a:pt x="5275854" y="3712636"/>
                </a:cubicBezTo>
                <a:cubicBezTo>
                  <a:pt x="5222853" y="3704761"/>
                  <a:pt x="5176956" y="3731262"/>
                  <a:pt x="5129523" y="3748547"/>
                </a:cubicBezTo>
                <a:cubicBezTo>
                  <a:pt x="5084393" y="3764870"/>
                  <a:pt x="5045986" y="3801741"/>
                  <a:pt x="4992598" y="3793483"/>
                </a:cubicBezTo>
                <a:cubicBezTo>
                  <a:pt x="4987223" y="3792715"/>
                  <a:pt x="4981269" y="3797899"/>
                  <a:pt x="4975315" y="3799245"/>
                </a:cubicBezTo>
                <a:cubicBezTo>
                  <a:pt x="4958992" y="3802893"/>
                  <a:pt x="4942670" y="3807309"/>
                  <a:pt x="4926153" y="3809040"/>
                </a:cubicBezTo>
                <a:cubicBezTo>
                  <a:pt x="4905990" y="3811344"/>
                  <a:pt x="4885441" y="3810576"/>
                  <a:pt x="4865279" y="3812496"/>
                </a:cubicBezTo>
                <a:cubicBezTo>
                  <a:pt x="4839352" y="3814800"/>
                  <a:pt x="4813813" y="3820944"/>
                  <a:pt x="4788077" y="3820944"/>
                </a:cubicBezTo>
                <a:cubicBezTo>
                  <a:pt x="4767337" y="3820944"/>
                  <a:pt x="4746790" y="3813840"/>
                  <a:pt x="4726243" y="3810382"/>
                </a:cubicBezTo>
                <a:cubicBezTo>
                  <a:pt x="4697244" y="3805581"/>
                  <a:pt x="4665364" y="3806925"/>
                  <a:pt x="4639824" y="3794635"/>
                </a:cubicBezTo>
                <a:cubicBezTo>
                  <a:pt x="4612556" y="3781576"/>
                  <a:pt x="4586629" y="3775624"/>
                  <a:pt x="4558401" y="3779656"/>
                </a:cubicBezTo>
                <a:cubicBezTo>
                  <a:pt x="4548990" y="3781000"/>
                  <a:pt x="4536892" y="3789067"/>
                  <a:pt x="4532667" y="3797323"/>
                </a:cubicBezTo>
                <a:cubicBezTo>
                  <a:pt x="4523257" y="3815760"/>
                  <a:pt x="4510393" y="3819026"/>
                  <a:pt x="4492916" y="3812686"/>
                </a:cubicBezTo>
                <a:cubicBezTo>
                  <a:pt x="4477745" y="3807309"/>
                  <a:pt x="4459117" y="3804621"/>
                  <a:pt x="4448748" y="3794251"/>
                </a:cubicBezTo>
                <a:cubicBezTo>
                  <a:pt x="4419365" y="3764870"/>
                  <a:pt x="4381917" y="3763910"/>
                  <a:pt x="4345430" y="3756037"/>
                </a:cubicBezTo>
                <a:cubicBezTo>
                  <a:pt x="4323158" y="3751233"/>
                  <a:pt x="4302414" y="3751043"/>
                  <a:pt x="4280138" y="3754307"/>
                </a:cubicBezTo>
                <a:cubicBezTo>
                  <a:pt x="4231745" y="3761606"/>
                  <a:pt x="4184696" y="3751233"/>
                  <a:pt x="4138222" y="3737985"/>
                </a:cubicBezTo>
                <a:cubicBezTo>
                  <a:pt x="4107495" y="3729150"/>
                  <a:pt x="4076002" y="3723774"/>
                  <a:pt x="4045468" y="3714748"/>
                </a:cubicBezTo>
                <a:cubicBezTo>
                  <a:pt x="4022615" y="3707836"/>
                  <a:pt x="3999765" y="3699577"/>
                  <a:pt x="3978834" y="3688439"/>
                </a:cubicBezTo>
                <a:cubicBezTo>
                  <a:pt x="3948489" y="3672114"/>
                  <a:pt x="3921990" y="3647533"/>
                  <a:pt x="3883388" y="3654063"/>
                </a:cubicBezTo>
                <a:cubicBezTo>
                  <a:pt x="3849397" y="3659824"/>
                  <a:pt x="3818673" y="3647727"/>
                  <a:pt x="3787562" y="3636205"/>
                </a:cubicBezTo>
                <a:cubicBezTo>
                  <a:pt x="3764709" y="3627754"/>
                  <a:pt x="3741860" y="3619112"/>
                  <a:pt x="3718236" y="3613736"/>
                </a:cubicBezTo>
                <a:cubicBezTo>
                  <a:pt x="3690198" y="3607398"/>
                  <a:pt x="3658511" y="3610088"/>
                  <a:pt x="3633546" y="3598371"/>
                </a:cubicBezTo>
                <a:cubicBezTo>
                  <a:pt x="3607429" y="3586081"/>
                  <a:pt x="3585730" y="3594339"/>
                  <a:pt x="3562493" y="3597797"/>
                </a:cubicBezTo>
                <a:cubicBezTo>
                  <a:pt x="3525430" y="3603173"/>
                  <a:pt x="3488557" y="3613160"/>
                  <a:pt x="3451111" y="3600485"/>
                </a:cubicBezTo>
                <a:cubicBezTo>
                  <a:pt x="3405599" y="3585123"/>
                  <a:pt x="3360470" y="3568608"/>
                  <a:pt x="3314766" y="3554014"/>
                </a:cubicBezTo>
                <a:cubicBezTo>
                  <a:pt x="3297095" y="3548441"/>
                  <a:pt x="3278088" y="3546137"/>
                  <a:pt x="3259650" y="3543641"/>
                </a:cubicBezTo>
                <a:cubicBezTo>
                  <a:pt x="3242177" y="3541529"/>
                  <a:pt x="3221244" y="3546905"/>
                  <a:pt x="3207800" y="3538841"/>
                </a:cubicBezTo>
                <a:cubicBezTo>
                  <a:pt x="3173232" y="3518102"/>
                  <a:pt x="3137707" y="3507924"/>
                  <a:pt x="3097761" y="3507924"/>
                </a:cubicBezTo>
                <a:cubicBezTo>
                  <a:pt x="3082781" y="3507924"/>
                  <a:pt x="3068186" y="3499281"/>
                  <a:pt x="3053018" y="3497743"/>
                </a:cubicBezTo>
                <a:cubicBezTo>
                  <a:pt x="3032275" y="3495825"/>
                  <a:pt x="3008462" y="3490639"/>
                  <a:pt x="2990411" y="3497937"/>
                </a:cubicBezTo>
                <a:cubicBezTo>
                  <a:pt x="2947971" y="3515220"/>
                  <a:pt x="2913598" y="3500817"/>
                  <a:pt x="2876535" y="3483727"/>
                </a:cubicBezTo>
                <a:cubicBezTo>
                  <a:pt x="2840045" y="3466826"/>
                  <a:pt x="2801638" y="3453386"/>
                  <a:pt x="2762848" y="3442245"/>
                </a:cubicBezTo>
                <a:cubicBezTo>
                  <a:pt x="2748254" y="3438213"/>
                  <a:pt x="2730779" y="3444935"/>
                  <a:pt x="2714647" y="3446277"/>
                </a:cubicBezTo>
                <a:cubicBezTo>
                  <a:pt x="2708884" y="3446663"/>
                  <a:pt x="2702546" y="3447239"/>
                  <a:pt x="2697364" y="3445319"/>
                </a:cubicBezTo>
                <a:cubicBezTo>
                  <a:pt x="2647242" y="3426883"/>
                  <a:pt x="2596350" y="3412864"/>
                  <a:pt x="2542006" y="3422464"/>
                </a:cubicBezTo>
                <a:cubicBezTo>
                  <a:pt x="2537013" y="3423426"/>
                  <a:pt x="2531443" y="3421314"/>
                  <a:pt x="2526449" y="3419970"/>
                </a:cubicBezTo>
                <a:cubicBezTo>
                  <a:pt x="2502060" y="3413056"/>
                  <a:pt x="2478247" y="3402110"/>
                  <a:pt x="2453476" y="3399614"/>
                </a:cubicBezTo>
                <a:cubicBezTo>
                  <a:pt x="2392408" y="3393469"/>
                  <a:pt x="2330957" y="3390971"/>
                  <a:pt x="2269501" y="3386939"/>
                </a:cubicBezTo>
                <a:cubicBezTo>
                  <a:pt x="2265661" y="3386747"/>
                  <a:pt x="2261629" y="3386747"/>
                  <a:pt x="2258173" y="3385403"/>
                </a:cubicBezTo>
                <a:cubicBezTo>
                  <a:pt x="2235512" y="3377145"/>
                  <a:pt x="2215733" y="3379835"/>
                  <a:pt x="2196526" y="3395579"/>
                </a:cubicBezTo>
                <a:cubicBezTo>
                  <a:pt x="2188078" y="3402494"/>
                  <a:pt x="2176555" y="3406142"/>
                  <a:pt x="2165995" y="3409984"/>
                </a:cubicBezTo>
                <a:cubicBezTo>
                  <a:pt x="2150438" y="3415746"/>
                  <a:pt x="2134500" y="3421314"/>
                  <a:pt x="2118369" y="3424963"/>
                </a:cubicBezTo>
                <a:cubicBezTo>
                  <a:pt x="2102428" y="3428419"/>
                  <a:pt x="2085338" y="3433219"/>
                  <a:pt x="2069975" y="3430533"/>
                </a:cubicBezTo>
                <a:cubicBezTo>
                  <a:pt x="2042322" y="3425731"/>
                  <a:pt x="2016011" y="3414978"/>
                  <a:pt x="1988742" y="3407870"/>
                </a:cubicBezTo>
                <a:cubicBezTo>
                  <a:pt x="1979334" y="3405374"/>
                  <a:pt x="1968961" y="3405760"/>
                  <a:pt x="1959169" y="3405566"/>
                </a:cubicBezTo>
                <a:cubicBezTo>
                  <a:pt x="1936700" y="3404992"/>
                  <a:pt x="1913655" y="3410560"/>
                  <a:pt x="1893300" y="3394621"/>
                </a:cubicBezTo>
                <a:cubicBezTo>
                  <a:pt x="1874482" y="3379643"/>
                  <a:pt x="1855467" y="3384057"/>
                  <a:pt x="1835688" y="3395389"/>
                </a:cubicBezTo>
                <a:cubicBezTo>
                  <a:pt x="1821477" y="3403456"/>
                  <a:pt x="1805349" y="3409792"/>
                  <a:pt x="1789408" y="3412864"/>
                </a:cubicBezTo>
                <a:cubicBezTo>
                  <a:pt x="1767515" y="3417088"/>
                  <a:pt x="1745815" y="3418818"/>
                  <a:pt x="1722194" y="3416320"/>
                </a:cubicBezTo>
                <a:cubicBezTo>
                  <a:pt x="1705487" y="3414592"/>
                  <a:pt x="1691850" y="3413824"/>
                  <a:pt x="1678792" y="3403646"/>
                </a:cubicBezTo>
                <a:cubicBezTo>
                  <a:pt x="1676682" y="3402110"/>
                  <a:pt x="1672842" y="3401726"/>
                  <a:pt x="1669960" y="3401920"/>
                </a:cubicBezTo>
                <a:cubicBezTo>
                  <a:pt x="1632128" y="3405184"/>
                  <a:pt x="1594681" y="3403456"/>
                  <a:pt x="1556465" y="3401150"/>
                </a:cubicBezTo>
                <a:cubicBezTo>
                  <a:pt x="1507881" y="3398077"/>
                  <a:pt x="1456797" y="3407102"/>
                  <a:pt x="1414742" y="3439365"/>
                </a:cubicBezTo>
                <a:cubicBezTo>
                  <a:pt x="1408597" y="3444167"/>
                  <a:pt x="1399379" y="3446277"/>
                  <a:pt x="1391313" y="3447431"/>
                </a:cubicBezTo>
                <a:cubicBezTo>
                  <a:pt x="1353289" y="3452424"/>
                  <a:pt x="1315074" y="3455882"/>
                  <a:pt x="1277050" y="3461450"/>
                </a:cubicBezTo>
                <a:cubicBezTo>
                  <a:pt x="1256309" y="3464522"/>
                  <a:pt x="1234609" y="3467212"/>
                  <a:pt x="1215792" y="3475661"/>
                </a:cubicBezTo>
                <a:cubicBezTo>
                  <a:pt x="1197357" y="3483917"/>
                  <a:pt x="1182567" y="3493711"/>
                  <a:pt x="1171622" y="3476429"/>
                </a:cubicBezTo>
                <a:cubicBezTo>
                  <a:pt x="1152035" y="3485647"/>
                  <a:pt x="1134940" y="3493329"/>
                  <a:pt x="1118238" y="3501586"/>
                </a:cubicBezTo>
                <a:cubicBezTo>
                  <a:pt x="1112090" y="3504658"/>
                  <a:pt x="1106906" y="3509652"/>
                  <a:pt x="1100759" y="3512532"/>
                </a:cubicBezTo>
                <a:cubicBezTo>
                  <a:pt x="1094229" y="3515606"/>
                  <a:pt x="1086933" y="3517524"/>
                  <a:pt x="1079829" y="3519060"/>
                </a:cubicBezTo>
                <a:cubicBezTo>
                  <a:pt x="1048141" y="3525974"/>
                  <a:pt x="1016454" y="3532311"/>
                  <a:pt x="984963" y="3539801"/>
                </a:cubicBezTo>
                <a:cubicBezTo>
                  <a:pt x="978814" y="3541337"/>
                  <a:pt x="973630" y="3547483"/>
                  <a:pt x="968060" y="3551515"/>
                </a:cubicBezTo>
                <a:cubicBezTo>
                  <a:pt x="964412" y="3554204"/>
                  <a:pt x="960764" y="3558236"/>
                  <a:pt x="956730" y="3558814"/>
                </a:cubicBezTo>
                <a:cubicBezTo>
                  <a:pt x="926004" y="3563422"/>
                  <a:pt x="895471" y="3568800"/>
                  <a:pt x="864554" y="3571104"/>
                </a:cubicBezTo>
                <a:cubicBezTo>
                  <a:pt x="838629" y="3573022"/>
                  <a:pt x="813662" y="3572448"/>
                  <a:pt x="806942" y="3605862"/>
                </a:cubicBezTo>
                <a:cubicBezTo>
                  <a:pt x="805790" y="3611624"/>
                  <a:pt x="797532" y="3617770"/>
                  <a:pt x="791197" y="3620648"/>
                </a:cubicBezTo>
                <a:cubicBezTo>
                  <a:pt x="773144" y="3628906"/>
                  <a:pt x="753938" y="3634475"/>
                  <a:pt x="736079" y="3642925"/>
                </a:cubicBezTo>
                <a:cubicBezTo>
                  <a:pt x="677509" y="3671154"/>
                  <a:pt x="616250" y="3689015"/>
                  <a:pt x="550764" y="3685751"/>
                </a:cubicBezTo>
                <a:cubicBezTo>
                  <a:pt x="530409" y="3684791"/>
                  <a:pt x="510628" y="3674418"/>
                  <a:pt x="497762" y="3670578"/>
                </a:cubicBezTo>
                <a:cubicBezTo>
                  <a:pt x="460700" y="3685751"/>
                  <a:pt x="429589" y="3700345"/>
                  <a:pt x="397134" y="3711290"/>
                </a:cubicBezTo>
                <a:cubicBezTo>
                  <a:pt x="368521" y="3721084"/>
                  <a:pt x="338562" y="3727230"/>
                  <a:pt x="309178" y="3734335"/>
                </a:cubicBezTo>
                <a:cubicBezTo>
                  <a:pt x="298424" y="3737025"/>
                  <a:pt x="287479" y="3738561"/>
                  <a:pt x="276533" y="3739905"/>
                </a:cubicBezTo>
                <a:cubicBezTo>
                  <a:pt x="242352" y="3744129"/>
                  <a:pt x="206632" y="3733953"/>
                  <a:pt x="173219" y="3750083"/>
                </a:cubicBezTo>
                <a:cubicBezTo>
                  <a:pt x="155742" y="3758534"/>
                  <a:pt x="138458" y="3768710"/>
                  <a:pt x="120023" y="3773128"/>
                </a:cubicBezTo>
                <a:cubicBezTo>
                  <a:pt x="100244" y="3777928"/>
                  <a:pt x="80895" y="3785419"/>
                  <a:pt x="61139" y="3790771"/>
                </a:cubicBezTo>
                <a:lnTo>
                  <a:pt x="0" y="3795581"/>
                </a:lnTo>
                <a:lnTo>
                  <a:pt x="0" y="3082393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A027D562-8F7E-478A-942E-D959A950C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" y="965747"/>
            <a:ext cx="12191524" cy="2821422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8A28C56-2619-47F0-B448-9D145309B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" y="965747"/>
            <a:ext cx="12191524" cy="2821422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E4272-153A-7478-F086-D14083EDC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0" y="4351322"/>
            <a:ext cx="4781550" cy="174467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500" dirty="0"/>
              <a:t>    Presented by 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dirty="0"/>
              <a:t>Aishwarya </a:t>
            </a:r>
            <a:r>
              <a:rPr lang="en-US" sz="1500" dirty="0" err="1"/>
              <a:t>Ghaytadak</a:t>
            </a:r>
            <a:endParaRPr lang="en-US" sz="15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dirty="0"/>
              <a:t>Ronak Patil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dirty="0"/>
              <a:t>Nikita Gaurihar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dirty="0"/>
              <a:t>Anshuman Karan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E92E2-DA54-40E9-A81E-BC8EB391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2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3492-8404-8DA8-304E-C1837CE8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1" y="623334"/>
            <a:ext cx="9144000" cy="1263649"/>
          </a:xfrm>
        </p:spPr>
        <p:txBody>
          <a:bodyPr/>
          <a:lstStyle/>
          <a:p>
            <a:r>
              <a:rPr lang="en-US" dirty="0"/>
              <a:t>Data Visualization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A1E80-F2EC-43D6-8166-3A94E77E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D885A643-A6D7-4FAD-B39C-D55AA5168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393" y="1565677"/>
            <a:ext cx="9282113" cy="445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63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C8D74-6581-2C51-E316-58A173000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61" y="569842"/>
            <a:ext cx="9144000" cy="891209"/>
          </a:xfrm>
        </p:spPr>
        <p:txBody>
          <a:bodyPr/>
          <a:lstStyle/>
          <a:p>
            <a:r>
              <a:rPr lang="en-US" dirty="0"/>
              <a:t>Vectorization: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F6E1E-EF69-49C1-9C62-44B380E37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61051"/>
            <a:ext cx="10668000" cy="46349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Vectorization is a process used to convert the input data from its raw format in numeric form to support the ML Models.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are various vectorization techniques –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Bag of Words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Tf-Idf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Word2Vec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have used </a:t>
            </a:r>
            <a:r>
              <a:rPr lang="en-US" b="1" dirty="0"/>
              <a:t>TF-IDF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5A9BF-0C45-493D-95CE-1DD791DA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01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30E0-9ED1-2387-93B2-E14FCA57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144000" cy="1263649"/>
          </a:xfrm>
        </p:spPr>
        <p:txBody>
          <a:bodyPr/>
          <a:lstStyle/>
          <a:p>
            <a:r>
              <a:rPr lang="en-US" dirty="0"/>
              <a:t>Prediction through Data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F3A23-2017-91BF-30B1-71F2E7456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73594"/>
            <a:ext cx="10668000" cy="3048001"/>
          </a:xfrm>
        </p:spPr>
        <p:txBody>
          <a:bodyPr/>
          <a:lstStyle/>
          <a:p>
            <a:r>
              <a:rPr lang="en-US" dirty="0"/>
              <a:t>Further, we split the data in train and test set with split ratio as 80:20.</a:t>
            </a:r>
          </a:p>
          <a:p>
            <a:r>
              <a:rPr lang="en-US" dirty="0"/>
              <a:t>Performed 3 classification models namely – Logistic Regression, Decision Tree Classifier and Random Forest Classifier.</a:t>
            </a:r>
          </a:p>
          <a:p>
            <a:r>
              <a:rPr lang="en-US" dirty="0"/>
              <a:t>Performed hyperparameter tuning to find the best parameter that gives better model accuracy.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6104E-044F-4F74-8E14-198329AA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92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30E0-9ED1-2387-93B2-E14FCA57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144000" cy="1263649"/>
          </a:xfrm>
        </p:spPr>
        <p:txBody>
          <a:bodyPr/>
          <a:lstStyle/>
          <a:p>
            <a:r>
              <a:rPr lang="en-US" dirty="0"/>
              <a:t>Data Modeling 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6104E-044F-4F74-8E14-198329AA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13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F3A2DA-BBBD-F536-8226-E40E76EDC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2220" y="2661007"/>
            <a:ext cx="9397143" cy="2341812"/>
          </a:xfrm>
        </p:spPr>
      </p:pic>
    </p:spTree>
    <p:extLst>
      <p:ext uri="{BB962C8B-B14F-4D97-AF65-F5344CB8AC3E}">
        <p14:creationId xmlns:p14="http://schemas.microsoft.com/office/powerpoint/2010/main" val="177512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8CD4-539C-0D77-2DF5-CCDFF72BF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19" y="762000"/>
            <a:ext cx="9144000" cy="1263649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E4E7F-ACE7-C223-3C66-D0257501E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19" y="2022223"/>
            <a:ext cx="10668000" cy="3048001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 have implemented 3 models such as Decision Tree Classifier, Random Forest Classifier and Logistic Regression Classifier and performed hyperparameter tuning to get best parameters</a:t>
            </a: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Logistic Regression Classifier is the best model with 72% and accuracy of Grid Search CV model with 77% </a:t>
            </a: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40096-326C-4CB3-8339-98A61B58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63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02F1-2176-4035-2292-08149900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86045"/>
            <a:ext cx="9144000" cy="1263649"/>
          </a:xfrm>
        </p:spPr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7651A-D7B4-187E-9B41-51FE9C384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39455"/>
            <a:ext cx="10668000" cy="4691743"/>
          </a:xfrm>
        </p:spPr>
        <p:txBody>
          <a:bodyPr>
            <a:normAutofit/>
          </a:bodyPr>
          <a:lstStyle/>
          <a:p>
            <a:r>
              <a:rPr lang="en-IN" dirty="0"/>
              <a:t>https://www.commsights.com/benefits-of-sentiment-analysis-for-businesses/</a:t>
            </a:r>
          </a:p>
          <a:p>
            <a:r>
              <a:rPr lang="en-IN" dirty="0"/>
              <a:t>https://www.analyticsvidhya.com/blog/2017/01/ultimate-guide-to-understand-implement-natural-language-processing-codes-in-python/</a:t>
            </a:r>
          </a:p>
          <a:p>
            <a:r>
              <a:rPr lang="en-IN" dirty="0"/>
              <a:t>https://machinelearningmastery.com/hyperparameter-optimization-with-random-search-and-grid-search/</a:t>
            </a:r>
          </a:p>
          <a:p>
            <a:r>
              <a:rPr lang="en-IN" dirty="0"/>
              <a:t>https://github.com/rashidesai24/Analyzing-Twitter-Trends-On-COVID-19-Vaccinations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3BA89-E402-4018-BEF5-F065B82D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6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2152-5451-80C3-93A5-070387066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3" y="202096"/>
            <a:ext cx="9144000" cy="632792"/>
          </a:xfrm>
        </p:spPr>
        <p:txBody>
          <a:bodyPr>
            <a:normAutofit fontScale="90000"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E5A89-026D-8732-FC43-B4767906C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64096"/>
            <a:ext cx="10668000" cy="57845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 Russo-Ukrainian War is an ongoing war between </a:t>
            </a:r>
            <a:r>
              <a:rPr lang="en-US" dirty="0">
                <a:hlinkClick r:id="rId2" tooltip="Russ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Russia</a:t>
            </a:r>
            <a:r>
              <a:rPr lang="en-US" dirty="0"/>
              <a:t> (together with </a:t>
            </a:r>
            <a:r>
              <a:rPr lang="en-US" dirty="0">
                <a:hlinkClick r:id="rId3" tooltip="Russian separatist forces in Donba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pro-Russian separatist forces</a:t>
            </a:r>
            <a:r>
              <a:rPr lang="en-US" dirty="0"/>
              <a:t>) and </a:t>
            </a:r>
            <a:r>
              <a:rPr lang="en-US" dirty="0">
                <a:hlinkClick r:id="rId4" tooltip="Ukrain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Ukraine</a:t>
            </a:r>
            <a:r>
              <a:rPr lang="en-US" dirty="0"/>
              <a:t>. It began in February 2014 following the Ukrainian </a:t>
            </a:r>
            <a:r>
              <a:rPr lang="en-US" dirty="0">
                <a:hlinkClick r:id="rId5" tooltip="Revolution of Dignit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Revolution of Dignity</a:t>
            </a:r>
            <a:r>
              <a:rPr lang="en-US" dirty="0"/>
              <a:t>, and initially focused on the status of </a:t>
            </a:r>
            <a:r>
              <a:rPr lang="en-US" dirty="0">
                <a:hlinkClick r:id="rId6" tooltip="Crime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Crimea</a:t>
            </a:r>
            <a:r>
              <a:rPr lang="en-US" dirty="0"/>
              <a:t> and the </a:t>
            </a:r>
            <a:r>
              <a:rPr lang="en-US" dirty="0">
                <a:hlinkClick r:id="rId7" tooltip="Donba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Donbas</a:t>
            </a:r>
            <a:r>
              <a:rPr lang="en-US" dirty="0"/>
              <a:t>, internationally recognized as part of Ukraine. </a:t>
            </a:r>
          </a:p>
          <a:p>
            <a:r>
              <a:rPr lang="en-US" dirty="0"/>
              <a:t>The first eight years of the conflict included the </a:t>
            </a:r>
            <a:r>
              <a:rPr lang="en-US" dirty="0">
                <a:hlinkClick r:id="rId8" tooltip="Annexation of Crimea by the Russian Feder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Russian annexation of Crimea</a:t>
            </a:r>
            <a:r>
              <a:rPr lang="en-US" dirty="0"/>
              <a:t> (2014) and the </a:t>
            </a:r>
            <a:r>
              <a:rPr lang="en-US" dirty="0">
                <a:hlinkClick r:id="rId9" tooltip="War in Donba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war in Donbas</a:t>
            </a:r>
            <a:r>
              <a:rPr lang="en-US" dirty="0"/>
              <a:t> (2014–present) between Ukraine and Russian-backed separatists, as well as </a:t>
            </a:r>
            <a:r>
              <a:rPr lang="en-US" dirty="0">
                <a:hlinkClick r:id="rId10" tooltip="List of Black Sea incidents involving Russia and Ukrain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naval incidents</a:t>
            </a:r>
            <a:r>
              <a:rPr lang="en-US" dirty="0"/>
              <a:t>, </a:t>
            </a:r>
            <a:r>
              <a:rPr lang="en-US" dirty="0">
                <a:hlinkClick r:id="rId11" tooltip="Russian–Ukrainian cyberwarfa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cyberwarfare</a:t>
            </a:r>
            <a:r>
              <a:rPr lang="en-US" dirty="0"/>
              <a:t>, and </a:t>
            </a:r>
            <a:r>
              <a:rPr lang="en-US" dirty="0">
                <a:hlinkClick r:id="rId12" tooltip="Russia–Ukraine relation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political tensions</a:t>
            </a:r>
            <a:r>
              <a:rPr lang="en-US" dirty="0"/>
              <a:t>. </a:t>
            </a:r>
          </a:p>
          <a:p>
            <a:r>
              <a:rPr lang="en-US" dirty="0"/>
              <a:t>Following a </a:t>
            </a:r>
            <a:r>
              <a:rPr lang="en-US" dirty="0">
                <a:hlinkClick r:id="rId13" tooltip="2021–2022 Russo-Ukrainian cris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Russian military build-up</a:t>
            </a:r>
            <a:r>
              <a:rPr lang="en-US" dirty="0"/>
              <a:t> on the </a:t>
            </a:r>
            <a:r>
              <a:rPr lang="en-US" dirty="0">
                <a:hlinkClick r:id="rId14" tooltip="Russia–Ukraine bord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Russia–Ukraine border</a:t>
            </a:r>
            <a:r>
              <a:rPr lang="en-US" dirty="0"/>
              <a:t> from late 2021, the conflict expanded significantly when Russia launched </a:t>
            </a:r>
            <a:r>
              <a:rPr lang="en-US" dirty="0">
                <a:hlinkClick r:id="rId15" tooltip="2022 Russian invasion of Ukrain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full-scale invasion of Ukraine</a:t>
            </a:r>
            <a:r>
              <a:rPr lang="en-US" dirty="0"/>
              <a:t> on 24 February 2022.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692F8-EB85-4E37-B6AA-D38A3121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9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C449-A705-9B1C-6420-4084EFEB5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16113"/>
            <a:ext cx="10569427" cy="1263649"/>
          </a:xfrm>
        </p:spPr>
        <p:txBody>
          <a:bodyPr>
            <a:normAutofit/>
          </a:bodyPr>
          <a:lstStyle/>
          <a:p>
            <a:r>
              <a:rPr lang="en-US" sz="4000" dirty="0"/>
              <a:t>Sentiment Analysis on Twitter Data using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CF88-A58E-84AF-0A22-0CD2F41AF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493195"/>
            <a:ext cx="10668000" cy="3048001"/>
          </a:xfrm>
        </p:spPr>
        <p:txBody>
          <a:bodyPr/>
          <a:lstStyle/>
          <a:p>
            <a:r>
              <a:rPr lang="en-US" dirty="0"/>
              <a:t>Analyze the tweets posted by the people and build an algorithm to find their corresponding emotions</a:t>
            </a:r>
          </a:p>
          <a:p>
            <a:r>
              <a:rPr lang="en-US" dirty="0"/>
              <a:t>User Fined-Grained Sentiment Analysis and predicted polarity of tweets in 5 different sentiment classifications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FE1E1-0210-4E87-80CC-79E18325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0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3268-DD26-686A-5F1E-A24E6058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51" y="531769"/>
            <a:ext cx="9144000" cy="1263649"/>
          </a:xfrm>
        </p:spPr>
        <p:txBody>
          <a:bodyPr/>
          <a:lstStyle/>
          <a:p>
            <a:r>
              <a:rPr lang="en-US" sz="4000" dirty="0"/>
              <a:t>Data Scraping from Twitter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E538B-665E-C2B0-3DF8-0BCDBEA8A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02026"/>
            <a:ext cx="10668000" cy="51186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Scrape tweets using “snscrape” from Twitter platform</a:t>
            </a:r>
          </a:p>
          <a:p>
            <a:r>
              <a:rPr lang="en-US" dirty="0"/>
              <a:t>We have scrapped around </a:t>
            </a:r>
            <a:r>
              <a:rPr lang="en-US" b="1" dirty="0"/>
              <a:t>164279</a:t>
            </a:r>
            <a:r>
              <a:rPr lang="en-US" dirty="0"/>
              <a:t> tweets with 7 different hashtag attributes</a:t>
            </a:r>
          </a:p>
          <a:p>
            <a:r>
              <a:rPr lang="en-US" dirty="0"/>
              <a:t>The list of attributes in our tweet extraction is mentioned below –</a:t>
            </a:r>
          </a:p>
          <a:p>
            <a:pPr marL="0" indent="0">
              <a:buNone/>
            </a:pPr>
            <a:r>
              <a:rPr lang="en-US" dirty="0"/>
              <a:t>   1. Datetime</a:t>
            </a:r>
          </a:p>
          <a:p>
            <a:pPr marL="0" indent="0">
              <a:buNone/>
            </a:pPr>
            <a:r>
              <a:rPr lang="en-US" dirty="0"/>
              <a:t>   2. Tweet Id</a:t>
            </a:r>
          </a:p>
          <a:p>
            <a:pPr marL="0" indent="0">
              <a:buNone/>
            </a:pPr>
            <a:r>
              <a:rPr lang="en-US" dirty="0"/>
              <a:t>   3. Text</a:t>
            </a:r>
          </a:p>
          <a:p>
            <a:pPr marL="0" indent="0">
              <a:buNone/>
            </a:pPr>
            <a:r>
              <a:rPr lang="en-US" dirty="0"/>
              <a:t>   4. Username</a:t>
            </a:r>
          </a:p>
          <a:p>
            <a:pPr marL="0" indent="0">
              <a:buNone/>
            </a:pPr>
            <a:r>
              <a:rPr lang="en-US" dirty="0"/>
              <a:t>   5. Like Count</a:t>
            </a:r>
          </a:p>
          <a:p>
            <a:pPr marL="0" indent="0">
              <a:buNone/>
            </a:pPr>
            <a:r>
              <a:rPr lang="en-US" dirty="0"/>
              <a:t>   6. Display Name</a:t>
            </a:r>
          </a:p>
          <a:p>
            <a:pPr marL="0" indent="0">
              <a:buNone/>
            </a:pPr>
            <a:r>
              <a:rPr lang="en-US" dirty="0"/>
              <a:t>   7.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D079D-E04F-4330-97EA-E3A7745D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3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9965-B247-59AB-4386-0B16BEBD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289" y="762000"/>
            <a:ext cx="9144000" cy="1263649"/>
          </a:xfrm>
        </p:spPr>
        <p:txBody>
          <a:bodyPr>
            <a:normAutofit/>
          </a:bodyPr>
          <a:lstStyle/>
          <a:p>
            <a:r>
              <a:rPr lang="en-US" sz="4000" dirty="0"/>
              <a:t>Data Concatenation: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43866-B441-703F-18D9-E696BE25E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289" y="2226067"/>
            <a:ext cx="10668000" cy="3048001"/>
          </a:xfrm>
        </p:spPr>
        <p:txBody>
          <a:bodyPr/>
          <a:lstStyle/>
          <a:p>
            <a:r>
              <a:rPr lang="en-US" dirty="0"/>
              <a:t>We then collated data from 6 different extraction files in one data frame using the python’s ‘</a:t>
            </a:r>
            <a:r>
              <a:rPr lang="en-US" dirty="0" err="1"/>
              <a:t>concat</a:t>
            </a:r>
            <a:r>
              <a:rPr lang="en-US" dirty="0"/>
              <a:t>’ function.</a:t>
            </a:r>
          </a:p>
          <a:p>
            <a:r>
              <a:rPr lang="en-US" dirty="0"/>
              <a:t>Performed Exploratory data analysis and data preprocessing using the Python’s Natural Language Tool kit – ‘</a:t>
            </a:r>
            <a:r>
              <a:rPr lang="en-US" dirty="0" err="1"/>
              <a:t>nltk</a:t>
            </a:r>
            <a:r>
              <a:rPr lang="en-US" dirty="0"/>
              <a:t>’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7B18E-FFAB-42D1-8038-CAD26A55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9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2B5D5-D31A-F34D-42DC-3C926F67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906" y="531769"/>
            <a:ext cx="9144000" cy="1263649"/>
          </a:xfrm>
        </p:spPr>
        <p:txBody>
          <a:bodyPr>
            <a:normAutofit/>
          </a:bodyPr>
          <a:lstStyle/>
          <a:p>
            <a:r>
              <a:rPr lang="en-US" sz="4000" dirty="0"/>
              <a:t>Data pre-processing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C2309-8D2C-377F-25D6-43A3D077D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75075"/>
            <a:ext cx="10668000" cy="452092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Text Clear – Removed URL from data using Regex.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Text Lower – Converted our text data in lower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Text punctuation – Removed all the symbols and punctuation marks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Text Stop – Removed stop words using ‘English’ library and   customized the stop words list which was prevalent to our text data.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Text Tokenized – Split the sentences in list of comma-separated words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Text </a:t>
            </a:r>
            <a:r>
              <a:rPr lang="en-US" dirty="0" err="1"/>
              <a:t>Lemmatised</a:t>
            </a:r>
            <a:r>
              <a:rPr lang="en-US" dirty="0"/>
              <a:t> – Converted the words in its true form.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42082-3416-43D1-BC09-A5CE6916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3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9E36-64BE-A160-4934-82687BA5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67" y="723563"/>
            <a:ext cx="9144000" cy="1263649"/>
          </a:xfrm>
        </p:spPr>
        <p:txBody>
          <a:bodyPr>
            <a:normAutofit/>
          </a:bodyPr>
          <a:lstStyle/>
          <a:p>
            <a:r>
              <a:rPr lang="en-US" sz="4000" dirty="0"/>
              <a:t>Predicting Polarity of Tweets: 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549B1-9706-2C51-A0FC-83F6F0C38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18534"/>
            <a:ext cx="10668000" cy="3048001"/>
          </a:xfrm>
        </p:spPr>
        <p:txBody>
          <a:bodyPr/>
          <a:lstStyle/>
          <a:p>
            <a:r>
              <a:rPr lang="en-US" dirty="0"/>
              <a:t>Determined the polarity of tweets using the ‘Vader Sentiments’ python package.</a:t>
            </a:r>
          </a:p>
          <a:p>
            <a:r>
              <a:rPr lang="en-US" dirty="0"/>
              <a:t>Using the “</a:t>
            </a:r>
            <a:r>
              <a:rPr lang="en-US" dirty="0" err="1"/>
              <a:t>SentimentIntensityAnalyser</a:t>
            </a:r>
            <a:r>
              <a:rPr lang="en-US" dirty="0"/>
              <a:t>”, we segregated tweets with 5 polarities.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B83BD-FC12-4B13-BF24-F74EB458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05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60C0-6853-71EF-1940-15D03395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67" y="235459"/>
            <a:ext cx="11188191" cy="73076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Visualization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ACAC3-84EE-4376-9B2D-4FE61A3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 descr="Chart, funnel chart&#10;&#10;Description automatically generated">
            <a:extLst>
              <a:ext uri="{FF2B5EF4-FFF2-40B4-BE49-F238E27FC236}">
                <a16:creationId xmlns:a16="http://schemas.microsoft.com/office/drawing/2014/main" id="{1E9A7A54-365B-E64D-D285-570435957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88" y="1029841"/>
            <a:ext cx="5485528" cy="2890422"/>
          </a:xfrm>
          <a:prstGeom prst="rect">
            <a:avLst/>
          </a:prstGeom>
        </p:spPr>
      </p:pic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252B4E29-C1F5-DE6E-256B-4311E2FA2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808" y="4002157"/>
            <a:ext cx="6093600" cy="2664996"/>
          </a:xfrm>
          <a:prstGeom prst="rect">
            <a:avLst/>
          </a:prstGeom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1E062C8F-E2CE-88A4-39ED-B2C9C8757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816" y="1007166"/>
            <a:ext cx="5685184" cy="305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746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3492-8404-8DA8-304E-C1837CE8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0175"/>
            <a:ext cx="9144000" cy="1263649"/>
          </a:xfrm>
        </p:spPr>
        <p:txBody>
          <a:bodyPr/>
          <a:lstStyle/>
          <a:p>
            <a:r>
              <a:rPr lang="en-US" dirty="0"/>
              <a:t>Data Visualization</a:t>
            </a:r>
            <a:endParaRPr lang="en-IN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07D2DAA9-5492-C491-D783-838AE0AC9C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3" y="1072637"/>
            <a:ext cx="5475249" cy="427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F135330-1724-2F5E-E258-D24830E8D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068" y="2859839"/>
            <a:ext cx="6320249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A1E80-F2EC-43D6-8166-3A94E77E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96041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LightSeed_2SEEDS">
      <a:dk1>
        <a:srgbClr val="000000"/>
      </a:dk1>
      <a:lt1>
        <a:srgbClr val="FFFFFF"/>
      </a:lt1>
      <a:dk2>
        <a:srgbClr val="41242C"/>
      </a:dk2>
      <a:lt2>
        <a:srgbClr val="E2E8E6"/>
      </a:lt2>
      <a:accent1>
        <a:srgbClr val="C87089"/>
      </a:accent1>
      <a:accent2>
        <a:srgbClr val="D28ABC"/>
      </a:accent2>
      <a:accent3>
        <a:srgbClr val="D2948A"/>
      </a:accent3>
      <a:accent4>
        <a:srgbClr val="64B27F"/>
      </a:accent4>
      <a:accent5>
        <a:srgbClr val="72AEA0"/>
      </a:accent5>
      <a:accent6>
        <a:srgbClr val="66AEBF"/>
      </a:accent6>
      <a:hlink>
        <a:srgbClr val="568F7F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nalogousFromLightSeed_2SEEDS">
    <a:dk1>
      <a:srgbClr val="000000"/>
    </a:dk1>
    <a:lt1>
      <a:srgbClr val="FFFFFF"/>
    </a:lt1>
    <a:dk2>
      <a:srgbClr val="41242C"/>
    </a:dk2>
    <a:lt2>
      <a:srgbClr val="E2E8E6"/>
    </a:lt2>
    <a:accent1>
      <a:srgbClr val="C87089"/>
    </a:accent1>
    <a:accent2>
      <a:srgbClr val="D28ABC"/>
    </a:accent2>
    <a:accent3>
      <a:srgbClr val="D2948A"/>
    </a:accent3>
    <a:accent4>
      <a:srgbClr val="64B27F"/>
    </a:accent4>
    <a:accent5>
      <a:srgbClr val="72AEA0"/>
    </a:accent5>
    <a:accent6>
      <a:srgbClr val="66AEBF"/>
    </a:accent6>
    <a:hlink>
      <a:srgbClr val="568F7F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611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Verdana Pro</vt:lpstr>
      <vt:lpstr>Verdana Pro Cond SemiBold</vt:lpstr>
      <vt:lpstr>TornVTI</vt:lpstr>
      <vt:lpstr>TWITTER SENTIMENT ANALYSIS – Ukraine Russia War</vt:lpstr>
      <vt:lpstr>BACKGROUND</vt:lpstr>
      <vt:lpstr>Sentiment Analysis on Twitter Data using NLP</vt:lpstr>
      <vt:lpstr>Data Scraping from Twitter</vt:lpstr>
      <vt:lpstr>Data Concatenation:</vt:lpstr>
      <vt:lpstr>Data pre-processing steps</vt:lpstr>
      <vt:lpstr>Predicting Polarity of Tweets:  </vt:lpstr>
      <vt:lpstr>Data Visualization </vt:lpstr>
      <vt:lpstr>Data Visualization</vt:lpstr>
      <vt:lpstr>Data Visualization</vt:lpstr>
      <vt:lpstr>Vectorization:</vt:lpstr>
      <vt:lpstr>Prediction through Data Modeling</vt:lpstr>
      <vt:lpstr>Data Modeling Results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 – Ukraine Russia War</dc:title>
  <dc:creator>Anshuman Karan</dc:creator>
  <cp:lastModifiedBy>NIKITA GAURIHAR</cp:lastModifiedBy>
  <cp:revision>10</cp:revision>
  <dcterms:created xsi:type="dcterms:W3CDTF">2022-05-01T17:55:15Z</dcterms:created>
  <dcterms:modified xsi:type="dcterms:W3CDTF">2022-05-02T17:30:38Z</dcterms:modified>
</cp:coreProperties>
</file>