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sldIdLst>
    <p:sldId id="263" r:id="rId5"/>
    <p:sldId id="264" r:id="rId6"/>
    <p:sldId id="265" r:id="rId7"/>
    <p:sldId id="274" r:id="rId8"/>
    <p:sldId id="257" r:id="rId9"/>
    <p:sldId id="269" r:id="rId10"/>
    <p:sldId id="259" r:id="rId11"/>
    <p:sldId id="270" r:id="rId12"/>
    <p:sldId id="260" r:id="rId13"/>
    <p:sldId id="271" r:id="rId14"/>
    <p:sldId id="267" r:id="rId15"/>
    <p:sldId id="272" r:id="rId16"/>
    <p:sldId id="261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05:12:26.06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05:12:54.238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0,'5'0,"10"0,7 0,13 0,10 0,6 5,0 0,3 1,7-2,2-1,-1-1,3-1,-6 0,19-1,1 0,5 4,1 2,9 0,-7-2,0 4,-6 0,-3 3,-2 0,-4-2,-11-3,-10 3,-10-1,-3-1,-3-2,-3-2,2-2,-1 0,8-6,2-1,11 0,1 1,4 1,-2 2,-8 1,-6 0,11-3,1-2,0 1,14 1,-1 1,-8 1,-9 1,-4 1,3 0,-3 0,-3 0,-7 0,-8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7T05:13:13.953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27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137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6944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60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419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78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26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3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75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8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32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929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428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2D6E202-B606-4609-B914-27C9371A1F6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7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image" Target="../media/image80.png"/><Relationship Id="rId4" Type="http://schemas.openxmlformats.org/officeDocument/2006/relationships/image" Target="../media/image9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9E14B-4FAA-7716-12A1-9CA88F95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182BA-BCA9-6603-5AD3-9FEAA2C9E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15B7-7729-9A86-7244-0BB986EE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SQL query3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Create a report that displays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before and after revenue for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each campaign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D6371-BE7D-5070-266D-0D5D60411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906E1AF-97D5-36B3-2411-B5FFFECE4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0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64A6-B16C-5E1D-9F5D-2DAF4A2B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3-Revenue comparison before and after Promotion</a:t>
            </a:r>
            <a:endParaRPr lang="en-IN" sz="24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6A21F14-EA37-5EF4-86F2-81630FFECAA5}"/>
              </a:ext>
            </a:extLst>
          </p:cNvPr>
          <p:cNvSpPr/>
          <p:nvPr/>
        </p:nvSpPr>
        <p:spPr>
          <a:xfrm>
            <a:off x="5362575" y="1190625"/>
            <a:ext cx="638175" cy="5000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6D01BBD-C97B-7338-D1D6-67BE9CF07C7A}"/>
              </a:ext>
            </a:extLst>
          </p:cNvPr>
          <p:cNvSpPr/>
          <p:nvPr/>
        </p:nvSpPr>
        <p:spPr>
          <a:xfrm>
            <a:off x="5362575" y="4715194"/>
            <a:ext cx="638175" cy="5000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2AEF12-EA19-7889-2C49-D8B9D63A3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737" y="1690688"/>
            <a:ext cx="8953500" cy="13255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0DCF2-4214-1D2C-7F0A-0B0AD646C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37" y="3169233"/>
            <a:ext cx="8953500" cy="139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119372-5BD2-9204-E5A2-AD7B1501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49" y="5215257"/>
            <a:ext cx="7000875" cy="16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0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50C9E-8020-3E54-F756-48B9E029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5341-2400-8185-4611-A1EA34F6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SQL query4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Provide a report That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Calculates ISU% for each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category across campaigns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2D1D-F3B4-3EE5-BAF1-ED4919C6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1145BDD-0014-D84E-EBB1-EE6768518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1A72-07B2-0BC5-FAFC-17FFE791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3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Query 4-Ranking Categories as per Campaign name and ISU%</a:t>
            </a:r>
            <a:endParaRPr lang="en-IN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F4841D-A212-A0C6-6746-AC39B387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487" y="1648785"/>
            <a:ext cx="10233025" cy="25673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1758C-6DAA-0193-DF54-5FEF65EA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95" y="4914899"/>
            <a:ext cx="5238750" cy="1933909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0556748A-8CD7-7CA8-3C22-63B72E7F5026}"/>
              </a:ext>
            </a:extLst>
          </p:cNvPr>
          <p:cNvSpPr/>
          <p:nvPr/>
        </p:nvSpPr>
        <p:spPr>
          <a:xfrm>
            <a:off x="4772025" y="1028700"/>
            <a:ext cx="771525" cy="5619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EB45C0E-01B9-AE19-4E46-8B13064DDCD3}"/>
              </a:ext>
            </a:extLst>
          </p:cNvPr>
          <p:cNvSpPr/>
          <p:nvPr/>
        </p:nvSpPr>
        <p:spPr>
          <a:xfrm>
            <a:off x="4772024" y="4274215"/>
            <a:ext cx="771525" cy="640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3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19439-F620-E5AA-E957-C8765945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48AA-E92B-F574-9CE6-237376DC1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SQL query5</a:t>
            </a:r>
            <a:br>
              <a:rPr lang="en-US" sz="54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Create a  report  featuring  top 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5  Products  ranked  by  IR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C331F-6493-766A-A088-359BC192A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AFD84953-E2FD-6715-6676-9F4E6CF35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F82C-5BC9-74C8-F93F-1668ED0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D59E5-0192-5F21-2D0C-EF0A3EC17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701"/>
            <a:ext cx="10591800" cy="1423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6E403-6BBF-77D2-DB46-B83482A8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502692"/>
            <a:ext cx="11182350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EFD62-A5FD-2583-6DA3-51B46488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212" y="4822823"/>
            <a:ext cx="4733925" cy="13716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2E77D2A4-13EE-B2BB-C2B9-899C0C890250}"/>
              </a:ext>
            </a:extLst>
          </p:cNvPr>
          <p:cNvSpPr/>
          <p:nvPr/>
        </p:nvSpPr>
        <p:spPr>
          <a:xfrm>
            <a:off x="5738812" y="1821655"/>
            <a:ext cx="714375" cy="582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72760D9-1962-5E51-B3F4-7CBD9BDA662A}"/>
              </a:ext>
            </a:extLst>
          </p:cNvPr>
          <p:cNvSpPr/>
          <p:nvPr/>
        </p:nvSpPr>
        <p:spPr>
          <a:xfrm>
            <a:off x="5738811" y="4240210"/>
            <a:ext cx="714375" cy="582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5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76399-28C8-5B48-E6D1-E66A22E8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4775"/>
            <a:ext cx="120396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5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54105-1015-60CC-A6CF-066CC84D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12191999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F506-E2C6-D9BC-3FD1-B63679E3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5F212-0D1B-7457-4D8F-4786B27E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"/>
            <a:ext cx="12191999" cy="679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C6582-C802-CBE1-4993-798E80C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6675"/>
            <a:ext cx="12087224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C9 </a:t>
            </a:r>
            <a:r>
              <a:rPr lang="en-US" sz="4000" dirty="0">
                <a:latin typeface="Arial Rounded MT Bold" panose="020F0704030504030204" pitchFamily="34" charset="0"/>
              </a:rPr>
              <a:t>RESUME CHALLENGE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Ad-Hoc Requests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F1A7B-1C71-9AB9-8CA6-578BC5AD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6F58-FC5D-2664-CD7A-58B6332E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SQL query1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Generate a report that shows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Products that have base 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price less than 500 and </a:t>
            </a:r>
            <a:br>
              <a:rPr lang="en-US" sz="3600" dirty="0">
                <a:latin typeface="Arial Rounded MT Bold" panose="020F0704030504030204" pitchFamily="34" charset="0"/>
              </a:rPr>
            </a:br>
            <a:r>
              <a:rPr lang="en-US" sz="3600" dirty="0">
                <a:latin typeface="Arial Rounded MT Bold" panose="020F0704030504030204" pitchFamily="34" charset="0"/>
              </a:rPr>
              <a:t>promo type is-BOGOF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E9FD1-D023-A354-52A4-5175FA084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82CAD3F7-10F3-3F1A-5CA9-25A20FB69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D78E-B4BE-A40A-6EA0-ABA3A156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Query1-Find products which have base price&gt;500 and sold under promo type – BOGOF</a:t>
            </a:r>
            <a:r>
              <a:rPr lang="en-US" sz="1400" dirty="0"/>
              <a:t>.</a:t>
            </a:r>
            <a:endParaRPr lang="en-IN" sz="14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634604-048F-9B52-1D7E-730DB2359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0503"/>
            <a:ext cx="10233025" cy="1019257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077BDF-6B06-0FAF-0096-66C61FE07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155" y="4455713"/>
            <a:ext cx="7548288" cy="1300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5196BE-D4B0-43C2-C942-9FF8B5991BF1}"/>
                  </a:ext>
                </a:extLst>
              </p14:cNvPr>
              <p14:cNvContentPartPr/>
              <p14:nvPr/>
            </p14:nvContentPartPr>
            <p14:xfrm>
              <a:off x="523515" y="36129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5196BE-D4B0-43C2-C942-9FF8B5991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875" y="307650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0AF4D-8BDF-4EF3-947D-3A719C3CA902}"/>
                  </a:ext>
                </a:extLst>
              </p14:cNvPr>
              <p14:cNvContentPartPr/>
              <p14:nvPr/>
            </p14:nvContentPartPr>
            <p14:xfrm>
              <a:off x="675795" y="457050"/>
              <a:ext cx="1037520" cy="4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0AF4D-8BDF-4EF3-947D-3A719C3CA9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155" y="403050"/>
                <a:ext cx="10551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19185B-FC48-6F17-F06F-2BC2E4F36E80}"/>
                  </a:ext>
                </a:extLst>
              </p14:cNvPr>
              <p14:cNvContentPartPr/>
              <p14:nvPr/>
            </p14:nvContentPartPr>
            <p14:xfrm>
              <a:off x="1819155" y="8472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19185B-FC48-6F17-F06F-2BC2E4F36E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0515" y="79365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6514FE9A-1C15-7F44-05C4-B096365E1B3A}"/>
              </a:ext>
            </a:extLst>
          </p:cNvPr>
          <p:cNvSpPr/>
          <p:nvPr/>
        </p:nvSpPr>
        <p:spPr>
          <a:xfrm>
            <a:off x="4905375" y="1295400"/>
            <a:ext cx="638175" cy="723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5C06BD-298F-C7FF-7D02-628FB2E369D0}"/>
              </a:ext>
            </a:extLst>
          </p:cNvPr>
          <p:cNvSpPr/>
          <p:nvPr/>
        </p:nvSpPr>
        <p:spPr>
          <a:xfrm>
            <a:off x="4905374" y="3517065"/>
            <a:ext cx="638175" cy="5051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68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4C4B4-4FFB-076B-6B9C-831AA4F0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3FEA-443F-6E70-4B48-0652E982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</a:rPr>
              <a:t>SQL query2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Create a report that provides</a:t>
            </a:r>
            <a:br>
              <a:rPr lang="en-US" sz="32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City wise store count</a:t>
            </a:r>
            <a:br>
              <a:rPr lang="en-US" sz="4000" dirty="0">
                <a:latin typeface="Arial Rounded MT Bold" panose="020F0704030504030204" pitchFamily="34" charset="0"/>
              </a:rPr>
            </a:b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BF77-EE5C-A920-A1A8-0E14AF93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RANIT GHATAK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7433B6C-F6AB-CFF6-193F-455DA22D7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6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942E-96FC-B5DC-F4AF-EB611E4E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Query 2-City wise store count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4512A-DCC7-1BD5-7A21-F9C7455B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9230" y="2112169"/>
            <a:ext cx="9334500" cy="1085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14DB8-7F58-D142-2C39-0A80AE28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4349750"/>
            <a:ext cx="2638425" cy="21431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4DAD30E-10CD-B017-DD39-DA4B62870C68}"/>
              </a:ext>
            </a:extLst>
          </p:cNvPr>
          <p:cNvSpPr/>
          <p:nvPr/>
        </p:nvSpPr>
        <p:spPr>
          <a:xfrm>
            <a:off x="5819775" y="1219201"/>
            <a:ext cx="400050" cy="781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B48314E-56A6-0CB0-056A-4680EF31D9A2}"/>
              </a:ext>
            </a:extLst>
          </p:cNvPr>
          <p:cNvSpPr/>
          <p:nvPr/>
        </p:nvSpPr>
        <p:spPr>
          <a:xfrm>
            <a:off x="5819775" y="3309937"/>
            <a:ext cx="400050" cy="781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630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1588</TotalTime>
  <Words>151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Rounded MT Bold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C9 RESUME CHALLENGE Ad-Hoc Requests </vt:lpstr>
      <vt:lpstr>SQL query1  Generate a report that shows Products that have base  price less than 500 and  promo type is-BOGOF </vt:lpstr>
      <vt:lpstr>Query1-Find products which have base price&gt;500 and sold under promo type – BOGOF.</vt:lpstr>
      <vt:lpstr>SQL query2  Create a report that provides City wise store count </vt:lpstr>
      <vt:lpstr>Query 2-City wise store count</vt:lpstr>
      <vt:lpstr>SQL query3  Create a report that displays before and after revenue for each campaign </vt:lpstr>
      <vt:lpstr>Query 3-Revenue comparison before and after Promotion</vt:lpstr>
      <vt:lpstr>SQL query4  Provide a report That  Calculates ISU% for each  category across campaigns </vt:lpstr>
      <vt:lpstr>Query 4-Ranking Categories as per Campaign name and ISU%</vt:lpstr>
      <vt:lpstr>SQL query5  Create a  report  featuring  top  5  Products  ranked  by  IR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ranit ghatak</dc:creator>
  <cp:lastModifiedBy>ranit ghatak</cp:lastModifiedBy>
  <cp:revision>22</cp:revision>
  <dcterms:created xsi:type="dcterms:W3CDTF">2024-02-03T18:08:48Z</dcterms:created>
  <dcterms:modified xsi:type="dcterms:W3CDTF">2024-02-17T05:11:21Z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