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2" r:id="rId4"/>
    <p:sldId id="264" r:id="rId5"/>
    <p:sldId id="279" r:id="rId6"/>
    <p:sldId id="287" r:id="rId7"/>
    <p:sldId id="285" r:id="rId8"/>
    <p:sldId id="286" r:id="rId9"/>
    <p:sldId id="290" r:id="rId10"/>
    <p:sldId id="291" r:id="rId11"/>
    <p:sldId id="510" r:id="rId12"/>
    <p:sldId id="511" r:id="rId13"/>
    <p:sldId id="512" r:id="rId14"/>
    <p:sldId id="513" r:id="rId15"/>
    <p:sldId id="400" r:id="rId16"/>
    <p:sldId id="401" r:id="rId17"/>
    <p:sldId id="402" r:id="rId18"/>
    <p:sldId id="403" r:id="rId19"/>
    <p:sldId id="288" r:id="rId20"/>
    <p:sldId id="281" r:id="rId21"/>
    <p:sldId id="282" r:id="rId22"/>
    <p:sldId id="283" r:id="rId23"/>
    <p:sldId id="284" r:id="rId24"/>
    <p:sldId id="404" r:id="rId25"/>
    <p:sldId id="405" r:id="rId26"/>
    <p:sldId id="289" r:id="rId27"/>
    <p:sldId id="311" r:id="rId28"/>
    <p:sldId id="280" r:id="rId29"/>
    <p:sldId id="600" r:id="rId30"/>
    <p:sldId id="601" r:id="rId31"/>
    <p:sldId id="602" r:id="rId32"/>
    <p:sldId id="603" r:id="rId33"/>
    <p:sldId id="604" r:id="rId34"/>
    <p:sldId id="611" r:id="rId35"/>
    <p:sldId id="606" r:id="rId36"/>
    <p:sldId id="612" r:id="rId37"/>
    <p:sldId id="500" r:id="rId38"/>
    <p:sldId id="501" r:id="rId39"/>
    <p:sldId id="504" r:id="rId40"/>
    <p:sldId id="505" r:id="rId41"/>
    <p:sldId id="506" r:id="rId42"/>
    <p:sldId id="507" r:id="rId43"/>
    <p:sldId id="381" r:id="rId44"/>
    <p:sldId id="382" r:id="rId45"/>
    <p:sldId id="383" r:id="rId46"/>
    <p:sldId id="384" r:id="rId47"/>
    <p:sldId id="385" r:id="rId48"/>
    <p:sldId id="386" r:id="rId49"/>
    <p:sldId id="387" r:id="rId50"/>
    <p:sldId id="388" r:id="rId51"/>
    <p:sldId id="389" r:id="rId52"/>
    <p:sldId id="390" r:id="rId53"/>
    <p:sldId id="610" r:id="rId54"/>
    <p:sldId id="295" r:id="rId55"/>
    <p:sldId id="508" r:id="rId56"/>
    <p:sldId id="509" r:id="rId57"/>
    <p:sldId id="502" r:id="rId58"/>
    <p:sldId id="503" r:id="rId59"/>
    <p:sldId id="608" r:id="rId60"/>
    <p:sldId id="609" r:id="rId61"/>
    <p:sldId id="263" r:id="rId62"/>
    <p:sldId id="265" r:id="rId63"/>
    <p:sldId id="337" r:id="rId64"/>
    <p:sldId id="586" r:id="rId65"/>
    <p:sldId id="587" r:id="rId66"/>
    <p:sldId id="588" r:id="rId67"/>
    <p:sldId id="589" r:id="rId68"/>
    <p:sldId id="590" r:id="rId69"/>
    <p:sldId id="591" r:id="rId70"/>
    <p:sldId id="592" r:id="rId71"/>
    <p:sldId id="593" r:id="rId72"/>
    <p:sldId id="594" r:id="rId73"/>
    <p:sldId id="595" r:id="rId74"/>
    <p:sldId id="596" r:id="rId75"/>
    <p:sldId id="597" r:id="rId76"/>
    <p:sldId id="598" r:id="rId77"/>
    <p:sldId id="599" r:id="rId78"/>
    <p:sldId id="496" r:id="rId79"/>
    <p:sldId id="497" r:id="rId80"/>
    <p:sldId id="498" r:id="rId81"/>
    <p:sldId id="499" r:id="rId82"/>
    <p:sldId id="486" r:id="rId83"/>
    <p:sldId id="487" r:id="rId84"/>
    <p:sldId id="488" r:id="rId85"/>
    <p:sldId id="489" r:id="rId86"/>
    <p:sldId id="490" r:id="rId87"/>
    <p:sldId id="491" r:id="rId88"/>
    <p:sldId id="492" r:id="rId89"/>
    <p:sldId id="493" r:id="rId90"/>
    <p:sldId id="494" r:id="rId91"/>
    <p:sldId id="495" r:id="rId92"/>
    <p:sldId id="367" r:id="rId93"/>
    <p:sldId id="368" r:id="rId94"/>
    <p:sldId id="369" r:id="rId95"/>
    <p:sldId id="370" r:id="rId96"/>
    <p:sldId id="371" r:id="rId97"/>
    <p:sldId id="372" r:id="rId98"/>
    <p:sldId id="373" r:id="rId99"/>
    <p:sldId id="374" r:id="rId100"/>
    <p:sldId id="375" r:id="rId101"/>
    <p:sldId id="376" r:id="rId102"/>
    <p:sldId id="377" r:id="rId103"/>
    <p:sldId id="378" r:id="rId104"/>
    <p:sldId id="379" r:id="rId105"/>
    <p:sldId id="380" r:id="rId106"/>
    <p:sldId id="338" r:id="rId107"/>
    <p:sldId id="576" r:id="rId108"/>
    <p:sldId id="577" r:id="rId109"/>
    <p:sldId id="578" r:id="rId110"/>
    <p:sldId id="579" r:id="rId111"/>
    <p:sldId id="580" r:id="rId112"/>
    <p:sldId id="581" r:id="rId113"/>
    <p:sldId id="582" r:id="rId114"/>
    <p:sldId id="583" r:id="rId115"/>
    <p:sldId id="584" r:id="rId116"/>
    <p:sldId id="585" r:id="rId117"/>
    <p:sldId id="476" r:id="rId118"/>
    <p:sldId id="477" r:id="rId119"/>
    <p:sldId id="478" r:id="rId120"/>
    <p:sldId id="479" r:id="rId121"/>
    <p:sldId id="480" r:id="rId122"/>
    <p:sldId id="481" r:id="rId123"/>
    <p:sldId id="482" r:id="rId124"/>
    <p:sldId id="483" r:id="rId125"/>
    <p:sldId id="484" r:id="rId126"/>
    <p:sldId id="485" r:id="rId127"/>
    <p:sldId id="357" r:id="rId128"/>
    <p:sldId id="358" r:id="rId129"/>
    <p:sldId id="359" r:id="rId130"/>
    <p:sldId id="360" r:id="rId131"/>
    <p:sldId id="361" r:id="rId132"/>
    <p:sldId id="362" r:id="rId133"/>
    <p:sldId id="363" r:id="rId134"/>
    <p:sldId id="364" r:id="rId135"/>
    <p:sldId id="365" r:id="rId136"/>
    <p:sldId id="366" r:id="rId137"/>
    <p:sldId id="335" r:id="rId138"/>
    <p:sldId id="336" r:id="rId139"/>
    <p:sldId id="261" r:id="rId140"/>
    <p:sldId id="266" r:id="rId141"/>
    <p:sldId id="325" r:id="rId142"/>
    <p:sldId id="267" r:id="rId143"/>
    <p:sldId id="568" r:id="rId144"/>
    <p:sldId id="569" r:id="rId145"/>
    <p:sldId id="570" r:id="rId146"/>
    <p:sldId id="571" r:id="rId147"/>
    <p:sldId id="562" r:id="rId148"/>
    <p:sldId id="563" r:id="rId149"/>
    <p:sldId id="474" r:id="rId150"/>
    <p:sldId id="475" r:id="rId151"/>
    <p:sldId id="466" r:id="rId152"/>
    <p:sldId id="467" r:id="rId153"/>
    <p:sldId id="391" r:id="rId154"/>
    <p:sldId id="392" r:id="rId155"/>
    <p:sldId id="395" r:id="rId156"/>
    <p:sldId id="572" r:id="rId157"/>
    <p:sldId id="573" r:id="rId158"/>
    <p:sldId id="574" r:id="rId159"/>
    <p:sldId id="575" r:id="rId160"/>
    <p:sldId id="468" r:id="rId161"/>
    <p:sldId id="469" r:id="rId162"/>
    <p:sldId id="470" r:id="rId163"/>
    <p:sldId id="471" r:id="rId164"/>
    <p:sldId id="472" r:id="rId165"/>
    <p:sldId id="473" r:id="rId166"/>
    <p:sldId id="396" r:id="rId167"/>
    <p:sldId id="397" r:id="rId168"/>
    <p:sldId id="393" r:id="rId169"/>
    <p:sldId id="394" r:id="rId170"/>
    <p:sldId id="351" r:id="rId171"/>
    <p:sldId id="352" r:id="rId172"/>
    <p:sldId id="324" r:id="rId173"/>
    <p:sldId id="268" r:id="rId174"/>
    <p:sldId id="564" r:id="rId175"/>
    <p:sldId id="565" r:id="rId176"/>
    <p:sldId id="566" r:id="rId177"/>
    <p:sldId id="567" r:id="rId178"/>
    <p:sldId id="550" r:id="rId179"/>
    <p:sldId id="551" r:id="rId180"/>
    <p:sldId id="552" r:id="rId181"/>
    <p:sldId id="553" r:id="rId182"/>
    <p:sldId id="554" r:id="rId183"/>
    <p:sldId id="555" r:id="rId184"/>
    <p:sldId id="556" r:id="rId185"/>
    <p:sldId id="557" r:id="rId186"/>
    <p:sldId id="558" r:id="rId187"/>
    <p:sldId id="559" r:id="rId188"/>
    <p:sldId id="560" r:id="rId189"/>
    <p:sldId id="561" r:id="rId190"/>
    <p:sldId id="448" r:id="rId191"/>
    <p:sldId id="449" r:id="rId192"/>
    <p:sldId id="450" r:id="rId193"/>
    <p:sldId id="451" r:id="rId194"/>
    <p:sldId id="452" r:id="rId195"/>
    <p:sldId id="453" r:id="rId196"/>
    <p:sldId id="454" r:id="rId197"/>
    <p:sldId id="455" r:id="rId198"/>
    <p:sldId id="456" r:id="rId199"/>
    <p:sldId id="457" r:id="rId200"/>
    <p:sldId id="458" r:id="rId201"/>
    <p:sldId id="459" r:id="rId202"/>
    <p:sldId id="460" r:id="rId203"/>
    <p:sldId id="461" r:id="rId204"/>
    <p:sldId id="462" r:id="rId205"/>
    <p:sldId id="463" r:id="rId206"/>
    <p:sldId id="464" r:id="rId207"/>
    <p:sldId id="465" r:id="rId208"/>
    <p:sldId id="353" r:id="rId209"/>
    <p:sldId id="354" r:id="rId210"/>
    <p:sldId id="355" r:id="rId211"/>
    <p:sldId id="356" r:id="rId212"/>
    <p:sldId id="339" r:id="rId213"/>
    <p:sldId id="340" r:id="rId214"/>
    <p:sldId id="341" r:id="rId215"/>
    <p:sldId id="342" r:id="rId216"/>
    <p:sldId id="343" r:id="rId217"/>
    <p:sldId id="344" r:id="rId218"/>
    <p:sldId id="345" r:id="rId219"/>
    <p:sldId id="346" r:id="rId220"/>
    <p:sldId id="347" r:id="rId221"/>
    <p:sldId id="348" r:id="rId222"/>
    <p:sldId id="349" r:id="rId223"/>
    <p:sldId id="350" r:id="rId224"/>
    <p:sldId id="549" r:id="rId225"/>
    <p:sldId id="547" r:id="rId226"/>
    <p:sldId id="548" r:id="rId227"/>
    <p:sldId id="323" r:id="rId228"/>
    <p:sldId id="613" r:id="rId229"/>
    <p:sldId id="614" r:id="rId230"/>
    <p:sldId id="322" r:id="rId231"/>
    <p:sldId id="615" r:id="rId232"/>
    <p:sldId id="617" r:id="rId233"/>
    <p:sldId id="616" r:id="rId234"/>
    <p:sldId id="320" r:id="rId235"/>
    <p:sldId id="321" r:id="rId236"/>
    <p:sldId id="260" r:id="rId237"/>
    <p:sldId id="269" r:id="rId238"/>
    <p:sldId id="270" r:id="rId239"/>
    <p:sldId id="317" r:id="rId240"/>
    <p:sldId id="436" r:id="rId241"/>
    <p:sldId id="442" r:id="rId242"/>
    <p:sldId id="443" r:id="rId243"/>
    <p:sldId id="438" r:id="rId244"/>
    <p:sldId id="439" r:id="rId245"/>
    <p:sldId id="440" r:id="rId246"/>
    <p:sldId id="441" r:id="rId247"/>
    <p:sldId id="434" r:id="rId248"/>
    <p:sldId id="435" r:id="rId249"/>
    <p:sldId id="315" r:id="rId250"/>
    <p:sldId id="316" r:id="rId251"/>
    <p:sldId id="437" r:id="rId252"/>
    <p:sldId id="539" r:id="rId253"/>
    <p:sldId id="540" r:id="rId254"/>
    <p:sldId id="541" r:id="rId255"/>
    <p:sldId id="542" r:id="rId256"/>
    <p:sldId id="543" r:id="rId257"/>
    <p:sldId id="544" r:id="rId258"/>
    <p:sldId id="545" r:id="rId259"/>
    <p:sldId id="546" r:id="rId260"/>
    <p:sldId id="444" r:id="rId261"/>
    <p:sldId id="445" r:id="rId262"/>
    <p:sldId id="446" r:id="rId263"/>
    <p:sldId id="447" r:id="rId264"/>
    <p:sldId id="331" r:id="rId265"/>
    <p:sldId id="332" r:id="rId266"/>
    <p:sldId id="333" r:id="rId267"/>
    <p:sldId id="334" r:id="rId268"/>
    <p:sldId id="538" r:id="rId269"/>
    <p:sldId id="536" r:id="rId270"/>
    <p:sldId id="537" r:id="rId271"/>
    <p:sldId id="318" r:id="rId272"/>
    <p:sldId id="319" r:id="rId273"/>
    <p:sldId id="312" r:id="rId274"/>
    <p:sldId id="530" r:id="rId275"/>
    <p:sldId id="531" r:id="rId276"/>
    <p:sldId id="532" r:id="rId277"/>
    <p:sldId id="533" r:id="rId278"/>
    <p:sldId id="534" r:id="rId279"/>
    <p:sldId id="535" r:id="rId280"/>
    <p:sldId id="424" r:id="rId281"/>
    <p:sldId id="425" r:id="rId282"/>
    <p:sldId id="426" r:id="rId283"/>
    <p:sldId id="427" r:id="rId284"/>
    <p:sldId id="428" r:id="rId285"/>
    <p:sldId id="429" r:id="rId286"/>
    <p:sldId id="430" r:id="rId287"/>
    <p:sldId id="431" r:id="rId288"/>
    <p:sldId id="432" r:id="rId289"/>
    <p:sldId id="433" r:id="rId290"/>
    <p:sldId id="398" r:id="rId291"/>
    <p:sldId id="399" r:id="rId292"/>
    <p:sldId id="326" r:id="rId293"/>
    <p:sldId id="313" r:id="rId294"/>
    <p:sldId id="314" r:id="rId295"/>
    <p:sldId id="306" r:id="rId296"/>
    <p:sldId id="307" r:id="rId297"/>
    <p:sldId id="308" r:id="rId298"/>
    <p:sldId id="309" r:id="rId299"/>
    <p:sldId id="310" r:id="rId300"/>
    <p:sldId id="327" r:id="rId301"/>
    <p:sldId id="526" r:id="rId302"/>
    <p:sldId id="527" r:id="rId303"/>
    <p:sldId id="528" r:id="rId304"/>
    <p:sldId id="529" r:id="rId305"/>
    <p:sldId id="524" r:id="rId306"/>
    <p:sldId id="525" r:id="rId307"/>
    <p:sldId id="328" r:id="rId308"/>
    <p:sldId id="329" r:id="rId309"/>
    <p:sldId id="330" r:id="rId310"/>
    <p:sldId id="259" r:id="rId311"/>
    <p:sldId id="273" r:id="rId312"/>
    <p:sldId id="419" r:id="rId313"/>
    <p:sldId id="272" r:id="rId314"/>
    <p:sldId id="423" r:id="rId315"/>
    <p:sldId id="522" r:id="rId316"/>
    <p:sldId id="523" r:id="rId317"/>
    <p:sldId id="415" r:id="rId318"/>
    <p:sldId id="416" r:id="rId319"/>
    <p:sldId id="417" r:id="rId320"/>
    <p:sldId id="418" r:id="rId321"/>
    <p:sldId id="422" r:id="rId322"/>
    <p:sldId id="520" r:id="rId323"/>
    <p:sldId id="521" r:id="rId324"/>
    <p:sldId id="300" r:id="rId325"/>
    <p:sldId id="301" r:id="rId326"/>
    <p:sldId id="302" r:id="rId327"/>
    <p:sldId id="303" r:id="rId328"/>
    <p:sldId id="304" r:id="rId329"/>
    <p:sldId id="305" r:id="rId330"/>
    <p:sldId id="413" r:id="rId331"/>
    <p:sldId id="414" r:id="rId332"/>
    <p:sldId id="293" r:id="rId333"/>
    <p:sldId id="294" r:id="rId334"/>
    <p:sldId id="420" r:id="rId335"/>
    <p:sldId id="275" r:id="rId336"/>
    <p:sldId id="292" r:id="rId337"/>
    <p:sldId id="421" r:id="rId338"/>
    <p:sldId id="276" r:id="rId339"/>
    <p:sldId id="412" r:id="rId340"/>
    <p:sldId id="278" r:id="rId341"/>
    <p:sldId id="514" r:id="rId342"/>
    <p:sldId id="515" r:id="rId343"/>
    <p:sldId id="516" r:id="rId344"/>
    <p:sldId id="517" r:id="rId345"/>
    <p:sldId id="518" r:id="rId346"/>
    <p:sldId id="519" r:id="rId347"/>
    <p:sldId id="406" r:id="rId348"/>
    <p:sldId id="407" r:id="rId349"/>
    <p:sldId id="408" r:id="rId350"/>
    <p:sldId id="409" r:id="rId351"/>
    <p:sldId id="410" r:id="rId352"/>
    <p:sldId id="411" r:id="rId353"/>
    <p:sldId id="296" r:id="rId354"/>
    <p:sldId id="297" r:id="rId355"/>
    <p:sldId id="298" r:id="rId356"/>
    <p:sldId id="299" r:id="rId357"/>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650" y="-84"/>
      </p:cViewPr>
      <p:guideLst>
        <p:guide orient="horz" pos="2160"/>
        <p:guide pos="2880"/>
      </p:guideLst>
    </p:cSldViewPr>
  </p:slideViewPr>
  <p:notesTextViewPr>
    <p:cViewPr>
      <p:scale>
        <a:sx n="1" d="1"/>
        <a:sy n="1" d="1"/>
      </p:scale>
      <p:origin x="0" y="0"/>
    </p:cViewPr>
  </p:notesTextViewPr>
  <p:sorterViewPr>
    <p:cViewPr>
      <p:scale>
        <a:sx n="100" d="100"/>
        <a:sy n="100" d="100"/>
      </p:scale>
      <p:origin x="0" y="11718"/>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viewProps" Target="viewProps.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theme" Target="theme/theme1.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339" Type="http://schemas.openxmlformats.org/officeDocument/2006/relationships/slide" Target="slides/slide338.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350" Type="http://schemas.openxmlformats.org/officeDocument/2006/relationships/slide" Target="slides/slide349.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361" Type="http://schemas.openxmlformats.org/officeDocument/2006/relationships/tableStyles" Target="tableStyles.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351" Type="http://schemas.openxmlformats.org/officeDocument/2006/relationships/slide" Target="slides/slide350.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slide" Target="slides/slide351.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presProps" Target="presProps.xml"/><Relationship Id="rId162" Type="http://schemas.openxmlformats.org/officeDocument/2006/relationships/slide" Target="slides/slide161.xml"/><Relationship Id="rId218" Type="http://schemas.openxmlformats.org/officeDocument/2006/relationships/slide" Target="slides/slide217.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173" Type="http://schemas.openxmlformats.org/officeDocument/2006/relationships/slide" Target="slides/slide172.xml"/><Relationship Id="rId229" Type="http://schemas.openxmlformats.org/officeDocument/2006/relationships/slide" Target="slides/slide228.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751B3B58-7AFD-417F-B990-49CC906A313D}" type="datetimeFigureOut">
              <a:rPr lang="zh-TW" altLang="en-US" smtClean="0"/>
              <a:t>2020/5/12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032931FD-E553-40CA-B37E-1C96189B3BBB}" type="slidenum">
              <a:rPr lang="zh-TW" altLang="en-US" smtClean="0"/>
              <a:t>‹#›</a:t>
            </a:fld>
            <a:endParaRPr lang="zh-TW" altLang="en-US"/>
          </a:p>
        </p:txBody>
      </p:sp>
    </p:spTree>
    <p:extLst>
      <p:ext uri="{BB962C8B-B14F-4D97-AF65-F5344CB8AC3E}">
        <p14:creationId xmlns:p14="http://schemas.microsoft.com/office/powerpoint/2010/main" val="1658767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751B3B58-7AFD-417F-B990-49CC906A313D}" type="datetimeFigureOut">
              <a:rPr lang="zh-TW" altLang="en-US" smtClean="0"/>
              <a:t>2020/5/12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032931FD-E553-40CA-B37E-1C96189B3BBB}" type="slidenum">
              <a:rPr lang="zh-TW" altLang="en-US" smtClean="0"/>
              <a:t>‹#›</a:t>
            </a:fld>
            <a:endParaRPr lang="zh-TW" altLang="en-US"/>
          </a:p>
        </p:txBody>
      </p:sp>
    </p:spTree>
    <p:extLst>
      <p:ext uri="{BB962C8B-B14F-4D97-AF65-F5344CB8AC3E}">
        <p14:creationId xmlns:p14="http://schemas.microsoft.com/office/powerpoint/2010/main" val="2173236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751B3B58-7AFD-417F-B990-49CC906A313D}" type="datetimeFigureOut">
              <a:rPr lang="zh-TW" altLang="en-US" smtClean="0"/>
              <a:t>2020/5/12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032931FD-E553-40CA-B37E-1C96189B3BBB}" type="slidenum">
              <a:rPr lang="zh-TW" altLang="en-US" smtClean="0"/>
              <a:t>‹#›</a:t>
            </a:fld>
            <a:endParaRPr lang="zh-TW" altLang="en-US"/>
          </a:p>
        </p:txBody>
      </p:sp>
    </p:spTree>
    <p:extLst>
      <p:ext uri="{BB962C8B-B14F-4D97-AF65-F5344CB8AC3E}">
        <p14:creationId xmlns:p14="http://schemas.microsoft.com/office/powerpoint/2010/main" val="3678902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751B3B58-7AFD-417F-B990-49CC906A313D}" type="datetimeFigureOut">
              <a:rPr lang="zh-TW" altLang="en-US" smtClean="0"/>
              <a:t>2020/5/12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032931FD-E553-40CA-B37E-1C96189B3BBB}" type="slidenum">
              <a:rPr lang="zh-TW" altLang="en-US" smtClean="0"/>
              <a:t>‹#›</a:t>
            </a:fld>
            <a:endParaRPr lang="zh-TW" altLang="en-US"/>
          </a:p>
        </p:txBody>
      </p:sp>
    </p:spTree>
    <p:extLst>
      <p:ext uri="{BB962C8B-B14F-4D97-AF65-F5344CB8AC3E}">
        <p14:creationId xmlns:p14="http://schemas.microsoft.com/office/powerpoint/2010/main" val="3361892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751B3B58-7AFD-417F-B990-49CC906A313D}" type="datetimeFigureOut">
              <a:rPr lang="zh-TW" altLang="en-US" smtClean="0"/>
              <a:t>2020/5/12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032931FD-E553-40CA-B37E-1C96189B3BBB}" type="slidenum">
              <a:rPr lang="zh-TW" altLang="en-US" smtClean="0"/>
              <a:t>‹#›</a:t>
            </a:fld>
            <a:endParaRPr lang="zh-TW" altLang="en-US"/>
          </a:p>
        </p:txBody>
      </p:sp>
    </p:spTree>
    <p:extLst>
      <p:ext uri="{BB962C8B-B14F-4D97-AF65-F5344CB8AC3E}">
        <p14:creationId xmlns:p14="http://schemas.microsoft.com/office/powerpoint/2010/main" val="701361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751B3B58-7AFD-417F-B990-49CC906A313D}" type="datetimeFigureOut">
              <a:rPr lang="zh-TW" altLang="en-US" smtClean="0"/>
              <a:t>2020/5/12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032931FD-E553-40CA-B37E-1C96189B3BBB}" type="slidenum">
              <a:rPr lang="zh-TW" altLang="en-US" smtClean="0"/>
              <a:t>‹#›</a:t>
            </a:fld>
            <a:endParaRPr lang="zh-TW" altLang="en-US"/>
          </a:p>
        </p:txBody>
      </p:sp>
    </p:spTree>
    <p:extLst>
      <p:ext uri="{BB962C8B-B14F-4D97-AF65-F5344CB8AC3E}">
        <p14:creationId xmlns:p14="http://schemas.microsoft.com/office/powerpoint/2010/main" val="3341447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751B3B58-7AFD-417F-B990-49CC906A313D}" type="datetimeFigureOut">
              <a:rPr lang="zh-TW" altLang="en-US" smtClean="0"/>
              <a:t>2020/5/12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032931FD-E553-40CA-B37E-1C96189B3BBB}" type="slidenum">
              <a:rPr lang="zh-TW" altLang="en-US" smtClean="0"/>
              <a:t>‹#›</a:t>
            </a:fld>
            <a:endParaRPr lang="zh-TW" altLang="en-US"/>
          </a:p>
        </p:txBody>
      </p:sp>
    </p:spTree>
    <p:extLst>
      <p:ext uri="{BB962C8B-B14F-4D97-AF65-F5344CB8AC3E}">
        <p14:creationId xmlns:p14="http://schemas.microsoft.com/office/powerpoint/2010/main" val="154271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751B3B58-7AFD-417F-B990-49CC906A313D}" type="datetimeFigureOut">
              <a:rPr lang="zh-TW" altLang="en-US" smtClean="0"/>
              <a:t>2020/5/12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032931FD-E553-40CA-B37E-1C96189B3BBB}" type="slidenum">
              <a:rPr lang="zh-TW" altLang="en-US" smtClean="0"/>
              <a:t>‹#›</a:t>
            </a:fld>
            <a:endParaRPr lang="zh-TW" altLang="en-US"/>
          </a:p>
        </p:txBody>
      </p:sp>
    </p:spTree>
    <p:extLst>
      <p:ext uri="{BB962C8B-B14F-4D97-AF65-F5344CB8AC3E}">
        <p14:creationId xmlns:p14="http://schemas.microsoft.com/office/powerpoint/2010/main" val="4141858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751B3B58-7AFD-417F-B990-49CC906A313D}" type="datetimeFigureOut">
              <a:rPr lang="zh-TW" altLang="en-US" smtClean="0"/>
              <a:t>2020/5/12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032931FD-E553-40CA-B37E-1C96189B3BBB}" type="slidenum">
              <a:rPr lang="zh-TW" altLang="en-US" smtClean="0"/>
              <a:t>‹#›</a:t>
            </a:fld>
            <a:endParaRPr lang="zh-TW" altLang="en-US"/>
          </a:p>
        </p:txBody>
      </p:sp>
    </p:spTree>
    <p:extLst>
      <p:ext uri="{BB962C8B-B14F-4D97-AF65-F5344CB8AC3E}">
        <p14:creationId xmlns:p14="http://schemas.microsoft.com/office/powerpoint/2010/main" val="2249864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751B3B58-7AFD-417F-B990-49CC906A313D}" type="datetimeFigureOut">
              <a:rPr lang="zh-TW" altLang="en-US" smtClean="0"/>
              <a:t>2020/5/12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032931FD-E553-40CA-B37E-1C96189B3BBB}" type="slidenum">
              <a:rPr lang="zh-TW" altLang="en-US" smtClean="0"/>
              <a:t>‹#›</a:t>
            </a:fld>
            <a:endParaRPr lang="zh-TW" altLang="en-US"/>
          </a:p>
        </p:txBody>
      </p:sp>
    </p:spTree>
    <p:extLst>
      <p:ext uri="{BB962C8B-B14F-4D97-AF65-F5344CB8AC3E}">
        <p14:creationId xmlns:p14="http://schemas.microsoft.com/office/powerpoint/2010/main" val="2239996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751B3B58-7AFD-417F-B990-49CC906A313D}" type="datetimeFigureOut">
              <a:rPr lang="zh-TW" altLang="en-US" smtClean="0"/>
              <a:t>2020/5/12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032931FD-E553-40CA-B37E-1C96189B3BBB}" type="slidenum">
              <a:rPr lang="zh-TW" altLang="en-US" smtClean="0"/>
              <a:t>‹#›</a:t>
            </a:fld>
            <a:endParaRPr lang="zh-TW" altLang="en-US"/>
          </a:p>
        </p:txBody>
      </p:sp>
    </p:spTree>
    <p:extLst>
      <p:ext uri="{BB962C8B-B14F-4D97-AF65-F5344CB8AC3E}">
        <p14:creationId xmlns:p14="http://schemas.microsoft.com/office/powerpoint/2010/main" val="3875232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1B3B58-7AFD-417F-B990-49CC906A313D}" type="datetimeFigureOut">
              <a:rPr lang="zh-TW" altLang="en-US" smtClean="0"/>
              <a:t>2020/5/12</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2931FD-E553-40CA-B37E-1C96189B3BBB}" type="slidenum">
              <a:rPr lang="zh-TW" altLang="en-US" smtClean="0"/>
              <a:t>‹#›</a:t>
            </a:fld>
            <a:endParaRPr lang="zh-TW" altLang="en-US"/>
          </a:p>
        </p:txBody>
      </p:sp>
    </p:spTree>
    <p:extLst>
      <p:ext uri="{BB962C8B-B14F-4D97-AF65-F5344CB8AC3E}">
        <p14:creationId xmlns:p14="http://schemas.microsoft.com/office/powerpoint/2010/main" val="33100616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fontScale="90000"/>
          </a:bodyPr>
          <a:lstStyle/>
          <a:p>
            <a:r>
              <a:rPr lang="en-US" altLang="zh-TW" sz="4800" b="1" dirty="0">
                <a:latin typeface="微軟正黑體" panose="020B0604030504040204" pitchFamily="34" charset="-120"/>
                <a:ea typeface="微軟正黑體" panose="020B0604030504040204" pitchFamily="34" charset="-120"/>
              </a:rPr>
              <a:t>IPAS</a:t>
            </a:r>
            <a:r>
              <a:rPr lang="zh-TW" altLang="en-US" sz="4800" b="1" dirty="0">
                <a:latin typeface="微軟正黑體" panose="020B0604030504040204" pitchFamily="34" charset="-120"/>
                <a:ea typeface="微軟正黑體" panose="020B0604030504040204" pitchFamily="34" charset="-120"/>
              </a:rPr>
              <a:t>資安</a:t>
            </a:r>
            <a:r>
              <a:rPr lang="zh-TW" altLang="en-US" sz="4800" b="1" dirty="0" smtClean="0">
                <a:latin typeface="微軟正黑體" panose="020B0604030504040204" pitchFamily="34" charset="-120"/>
                <a:ea typeface="微軟正黑體" panose="020B0604030504040204" pitchFamily="34" charset="-120"/>
              </a:rPr>
              <a:t>工程師</a:t>
            </a:r>
            <a:r>
              <a:rPr lang="en-US" altLang="zh-TW" sz="4800" b="1" dirty="0" smtClean="0">
                <a:latin typeface="微軟正黑體" panose="020B0604030504040204" pitchFamily="34" charset="-120"/>
                <a:ea typeface="微軟正黑體" panose="020B0604030504040204" pitchFamily="34" charset="-120"/>
              </a:rPr>
              <a:t/>
            </a:r>
            <a:br>
              <a:rPr lang="en-US" altLang="zh-TW" sz="4800" b="1" dirty="0" smtClean="0">
                <a:latin typeface="微軟正黑體" panose="020B0604030504040204" pitchFamily="34" charset="-120"/>
                <a:ea typeface="微軟正黑體" panose="020B0604030504040204" pitchFamily="34" charset="-120"/>
              </a:rPr>
            </a:br>
            <a:r>
              <a:rPr lang="en-US" altLang="zh-TW" sz="4800" b="1" dirty="0" smtClean="0">
                <a:latin typeface="微軟正黑體" panose="020B0604030504040204" pitchFamily="34" charset="-120"/>
                <a:ea typeface="微軟正黑體" panose="020B0604030504040204" pitchFamily="34" charset="-120"/>
              </a:rPr>
              <a:t>_</a:t>
            </a:r>
            <a:r>
              <a:rPr lang="zh-TW" altLang="en-US" sz="4800" b="1" dirty="0">
                <a:latin typeface="微軟正黑體" panose="020B0604030504040204" pitchFamily="34" charset="-120"/>
                <a:ea typeface="微軟正黑體" panose="020B0604030504040204" pitchFamily="34" charset="-120"/>
              </a:rPr>
              <a:t>資訊安全管理概論</a:t>
            </a:r>
          </a:p>
        </p:txBody>
      </p:sp>
      <p:sp>
        <p:nvSpPr>
          <p:cNvPr id="3" name="副標題 2"/>
          <p:cNvSpPr>
            <a:spLocks noGrp="1"/>
          </p:cNvSpPr>
          <p:nvPr>
            <p:ph type="subTitle" idx="1"/>
          </p:nvPr>
        </p:nvSpPr>
        <p:spPr/>
        <p:txBody>
          <a:bodyPr/>
          <a:lstStyle/>
          <a:p>
            <a:endParaRPr lang="zh-TW" altLang="en-US" dirty="0"/>
          </a:p>
        </p:txBody>
      </p:sp>
    </p:spTree>
    <p:extLst>
      <p:ext uri="{BB962C8B-B14F-4D97-AF65-F5344CB8AC3E}">
        <p14:creationId xmlns:p14="http://schemas.microsoft.com/office/powerpoint/2010/main" val="36903250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51</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4524315"/>
          </a:xfrm>
          <a:prstGeom prst="rect">
            <a:avLst/>
          </a:prstGeom>
        </p:spPr>
        <p:txBody>
          <a:bodyPr wrap="square">
            <a:spAutoFit/>
          </a:bodyPr>
          <a:lstStyle/>
          <a:p>
            <a:r>
              <a:rPr lang="zh-TW" altLang="en-US" sz="3600" dirty="0"/>
              <a:t>下列何者是「機密性」的正確意涵</a:t>
            </a:r>
            <a:r>
              <a:rPr lang="en-US" altLang="zh-TW" sz="3600" dirty="0"/>
              <a:t>?</a:t>
            </a:r>
          </a:p>
          <a:p>
            <a:r>
              <a:rPr lang="en-US" altLang="zh-TW" sz="3600" dirty="0"/>
              <a:t>(A) </a:t>
            </a:r>
            <a:r>
              <a:rPr lang="zh-TW" altLang="en-US" sz="3600" dirty="0"/>
              <a:t>確保被使用的為正確資料</a:t>
            </a:r>
            <a:r>
              <a:rPr lang="en-US" altLang="zh-TW" sz="3600" dirty="0"/>
              <a:t>,</a:t>
            </a:r>
            <a:r>
              <a:rPr lang="zh-TW" altLang="en-US" sz="3600" dirty="0"/>
              <a:t>未遭人竄改</a:t>
            </a:r>
          </a:p>
          <a:p>
            <a:r>
              <a:rPr lang="en-US" altLang="zh-TW" sz="3600" dirty="0"/>
              <a:t>(B) </a:t>
            </a:r>
            <a:r>
              <a:rPr lang="zh-TW" altLang="en-US" sz="3600" dirty="0"/>
              <a:t>確保網路通訊中的參與者</a:t>
            </a:r>
            <a:r>
              <a:rPr lang="en-US" altLang="zh-TW" sz="3600" dirty="0"/>
              <a:t>,</a:t>
            </a:r>
            <a:r>
              <a:rPr lang="zh-TW" altLang="en-US" sz="3600" dirty="0"/>
              <a:t>不會拒絕承認他們的行為</a:t>
            </a:r>
          </a:p>
          <a:p>
            <a:r>
              <a:rPr lang="en-US" altLang="zh-TW" sz="3600" dirty="0"/>
              <a:t>(C) </a:t>
            </a:r>
            <a:r>
              <a:rPr lang="zh-TW" altLang="en-US" sz="3600" dirty="0"/>
              <a:t>確保資訊服務隨時可被取用</a:t>
            </a:r>
          </a:p>
          <a:p>
            <a:r>
              <a:rPr lang="en-US" altLang="zh-TW" sz="3600" dirty="0">
                <a:solidFill>
                  <a:srgbClr val="FF0000"/>
                </a:solidFill>
              </a:rPr>
              <a:t>(D) </a:t>
            </a:r>
            <a:r>
              <a:rPr lang="zh-TW" altLang="en-US" sz="3600" dirty="0">
                <a:solidFill>
                  <a:srgbClr val="FF0000"/>
                </a:solidFill>
              </a:rPr>
              <a:t>防止未經授權的人或系統存取資料或訊息</a:t>
            </a:r>
          </a:p>
        </p:txBody>
      </p:sp>
    </p:spTree>
    <p:extLst>
      <p:ext uri="{BB962C8B-B14F-4D97-AF65-F5344CB8AC3E}">
        <p14:creationId xmlns:p14="http://schemas.microsoft.com/office/powerpoint/2010/main" val="372795816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113</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632311"/>
          </a:xfrm>
          <a:prstGeom prst="rect">
            <a:avLst/>
          </a:prstGeom>
        </p:spPr>
        <p:txBody>
          <a:bodyPr wrap="square">
            <a:spAutoFit/>
          </a:bodyPr>
          <a:lstStyle/>
          <a:p>
            <a:r>
              <a:rPr lang="zh-TW" altLang="en-US" sz="3600" dirty="0"/>
              <a:t>關於資產分類分級</a:t>
            </a:r>
            <a:r>
              <a:rPr lang="en-US" altLang="zh-TW" sz="3600" dirty="0"/>
              <a:t>,</a:t>
            </a:r>
            <a:r>
              <a:rPr lang="zh-TW" altLang="en-US" sz="3600" dirty="0"/>
              <a:t>下列敘述何者正確</a:t>
            </a:r>
            <a:r>
              <a:rPr lang="en-US" altLang="zh-TW" sz="3600" dirty="0"/>
              <a:t>?</a:t>
            </a:r>
          </a:p>
          <a:p>
            <a:r>
              <a:rPr lang="en-US" altLang="zh-TW" sz="3600" dirty="0"/>
              <a:t>(A) </a:t>
            </a:r>
            <a:r>
              <a:rPr lang="zh-TW" altLang="en-US" sz="3600" dirty="0"/>
              <a:t>資產評估不需考量資產之完整性、可用性、機密性</a:t>
            </a:r>
          </a:p>
          <a:p>
            <a:r>
              <a:rPr lang="en-US" altLang="zh-TW" sz="3600" dirty="0"/>
              <a:t>(B) </a:t>
            </a:r>
            <a:r>
              <a:rPr lang="zh-TW" altLang="en-US" sz="3600" dirty="0"/>
              <a:t>資產分類分級不需考慮產業別差異</a:t>
            </a:r>
          </a:p>
          <a:p>
            <a:r>
              <a:rPr lang="en-US" altLang="zh-TW" sz="3600" dirty="0"/>
              <a:t>(C) </a:t>
            </a:r>
            <a:r>
              <a:rPr lang="zh-TW" altLang="en-US" sz="3600" dirty="0"/>
              <a:t>資產分類分級可以做為風險評估重要的依據</a:t>
            </a:r>
          </a:p>
          <a:p>
            <a:r>
              <a:rPr lang="en-US" altLang="zh-TW" sz="3600" dirty="0"/>
              <a:t>(D) CCTV </a:t>
            </a:r>
            <a:r>
              <a:rPr lang="zh-TW" altLang="en-US" sz="3600" dirty="0"/>
              <a:t>系統歸在人資行管部門管控</a:t>
            </a:r>
            <a:r>
              <a:rPr lang="en-US" altLang="zh-TW" sz="3600" dirty="0"/>
              <a:t>,</a:t>
            </a:r>
            <a:r>
              <a:rPr lang="zh-TW" altLang="en-US" sz="3600" dirty="0"/>
              <a:t>可不列入分類與評估建議</a:t>
            </a:r>
          </a:p>
        </p:txBody>
      </p:sp>
    </p:spTree>
    <p:extLst>
      <p:ext uri="{BB962C8B-B14F-4D97-AF65-F5344CB8AC3E}">
        <p14:creationId xmlns:p14="http://schemas.microsoft.com/office/powerpoint/2010/main" val="70019684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113</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632311"/>
          </a:xfrm>
          <a:prstGeom prst="rect">
            <a:avLst/>
          </a:prstGeom>
        </p:spPr>
        <p:txBody>
          <a:bodyPr wrap="square">
            <a:spAutoFit/>
          </a:bodyPr>
          <a:lstStyle/>
          <a:p>
            <a:r>
              <a:rPr lang="zh-TW" altLang="en-US" sz="3600" dirty="0"/>
              <a:t>關於資產分類分級</a:t>
            </a:r>
            <a:r>
              <a:rPr lang="en-US" altLang="zh-TW" sz="3600" dirty="0"/>
              <a:t>,</a:t>
            </a:r>
            <a:r>
              <a:rPr lang="zh-TW" altLang="en-US" sz="3600" dirty="0"/>
              <a:t>下列敘述何者正確</a:t>
            </a:r>
            <a:r>
              <a:rPr lang="en-US" altLang="zh-TW" sz="3600" dirty="0"/>
              <a:t>?</a:t>
            </a:r>
          </a:p>
          <a:p>
            <a:r>
              <a:rPr lang="en-US" altLang="zh-TW" sz="3600" dirty="0"/>
              <a:t>(A) </a:t>
            </a:r>
            <a:r>
              <a:rPr lang="zh-TW" altLang="en-US" sz="3600" dirty="0"/>
              <a:t>資產評估不需考量資產之完整性、可用性、機密性</a:t>
            </a:r>
          </a:p>
          <a:p>
            <a:r>
              <a:rPr lang="en-US" altLang="zh-TW" sz="3600" dirty="0"/>
              <a:t>(B) </a:t>
            </a:r>
            <a:r>
              <a:rPr lang="zh-TW" altLang="en-US" sz="3600" dirty="0"/>
              <a:t>資產分類分級不需考慮產業別差異</a:t>
            </a:r>
          </a:p>
          <a:p>
            <a:r>
              <a:rPr lang="en-US" altLang="zh-TW" sz="3600" dirty="0">
                <a:solidFill>
                  <a:srgbClr val="FF0000"/>
                </a:solidFill>
              </a:rPr>
              <a:t>(C) </a:t>
            </a:r>
            <a:r>
              <a:rPr lang="zh-TW" altLang="en-US" sz="3600" dirty="0">
                <a:solidFill>
                  <a:srgbClr val="FF0000"/>
                </a:solidFill>
              </a:rPr>
              <a:t>資產分類分級可以做為風險評估重要的依據</a:t>
            </a:r>
          </a:p>
          <a:p>
            <a:r>
              <a:rPr lang="en-US" altLang="zh-TW" sz="3600" dirty="0"/>
              <a:t>(D) CCTV </a:t>
            </a:r>
            <a:r>
              <a:rPr lang="zh-TW" altLang="en-US" sz="3600" dirty="0"/>
              <a:t>系統歸在人資行管部門管控</a:t>
            </a:r>
            <a:r>
              <a:rPr lang="en-US" altLang="zh-TW" sz="3600" dirty="0"/>
              <a:t>,</a:t>
            </a:r>
            <a:r>
              <a:rPr lang="zh-TW" altLang="en-US" sz="3600" dirty="0"/>
              <a:t>可不列入分類與評估建議</a:t>
            </a:r>
          </a:p>
        </p:txBody>
      </p:sp>
    </p:spTree>
    <p:extLst>
      <p:ext uri="{BB962C8B-B14F-4D97-AF65-F5344CB8AC3E}">
        <p14:creationId xmlns:p14="http://schemas.microsoft.com/office/powerpoint/2010/main" val="681769596"/>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114</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632311"/>
          </a:xfrm>
          <a:prstGeom prst="rect">
            <a:avLst/>
          </a:prstGeom>
        </p:spPr>
        <p:txBody>
          <a:bodyPr wrap="square">
            <a:spAutoFit/>
          </a:bodyPr>
          <a:lstStyle/>
          <a:p>
            <a:r>
              <a:rPr lang="zh-TW" altLang="en-US" sz="3600" dirty="0"/>
              <a:t>關於雲端服務資產識別議題</a:t>
            </a:r>
            <a:r>
              <a:rPr lang="en-US" altLang="zh-TW" sz="3600" dirty="0"/>
              <a:t>,</a:t>
            </a:r>
            <a:r>
              <a:rPr lang="zh-TW" altLang="en-US" sz="3600" dirty="0"/>
              <a:t>下列敘述何者有待商榷</a:t>
            </a:r>
            <a:r>
              <a:rPr lang="en-US" altLang="zh-TW" sz="3600" dirty="0"/>
              <a:t>?</a:t>
            </a:r>
          </a:p>
          <a:p>
            <a:r>
              <a:rPr lang="en-US" altLang="zh-TW" sz="3600" dirty="0"/>
              <a:t>(A) </a:t>
            </a:r>
            <a:r>
              <a:rPr lang="zh-TW" altLang="en-US" sz="3600" dirty="0"/>
              <a:t>租賃雲端服務系統</a:t>
            </a:r>
            <a:r>
              <a:rPr lang="en-US" altLang="zh-TW" sz="3600" dirty="0"/>
              <a:t>,</a:t>
            </a:r>
            <a:r>
              <a:rPr lang="zh-TW" altLang="en-US" sz="3600" dirty="0"/>
              <a:t>未列會計科目資產</a:t>
            </a:r>
            <a:r>
              <a:rPr lang="en-US" altLang="zh-TW" sz="3600" dirty="0"/>
              <a:t>,</a:t>
            </a:r>
            <a:r>
              <a:rPr lang="zh-TW" altLang="en-US" sz="3600" dirty="0"/>
              <a:t>所以不列入資訊資產盤點項目</a:t>
            </a:r>
          </a:p>
          <a:p>
            <a:r>
              <a:rPr lang="en-US" altLang="zh-TW" sz="3600" dirty="0"/>
              <a:t>(B) </a:t>
            </a:r>
            <a:r>
              <a:rPr lang="zh-TW" altLang="en-US" sz="3600" dirty="0"/>
              <a:t>雲端服務資料屬於企業組織之資產</a:t>
            </a:r>
          </a:p>
          <a:p>
            <a:r>
              <a:rPr lang="en-US" altLang="zh-TW" sz="3600" dirty="0"/>
              <a:t>(C) </a:t>
            </a:r>
            <a:r>
              <a:rPr lang="zh-TW" altLang="en-US" sz="3600" dirty="0"/>
              <a:t>雲端服務系統</a:t>
            </a:r>
            <a:r>
              <a:rPr lang="en-US" altLang="zh-TW" sz="3600" dirty="0"/>
              <a:t>,</a:t>
            </a:r>
            <a:r>
              <a:rPr lang="zh-TW" altLang="en-US" sz="3600" dirty="0"/>
              <a:t>仍屬於資產識別需考量之範圍</a:t>
            </a:r>
          </a:p>
          <a:p>
            <a:r>
              <a:rPr lang="en-US" altLang="zh-TW" sz="3600" dirty="0"/>
              <a:t>(D) </a:t>
            </a:r>
            <a:r>
              <a:rPr lang="zh-TW" altLang="en-US" sz="3600" dirty="0"/>
              <a:t>法規的適用上</a:t>
            </a:r>
            <a:r>
              <a:rPr lang="en-US" altLang="zh-TW" sz="3600" dirty="0"/>
              <a:t>,</a:t>
            </a:r>
            <a:r>
              <a:rPr lang="zh-TW" altLang="en-US" sz="3600" dirty="0"/>
              <a:t>在雲端資訊資產處理方式</a:t>
            </a:r>
            <a:r>
              <a:rPr lang="en-US" altLang="zh-TW" sz="3600" dirty="0"/>
              <a:t>,</a:t>
            </a:r>
            <a:r>
              <a:rPr lang="zh-TW" altLang="en-US" sz="3600" dirty="0"/>
              <a:t>各國無一致標準</a:t>
            </a:r>
            <a:r>
              <a:rPr lang="en-US" altLang="zh-TW" sz="3600" dirty="0"/>
              <a:t>,</a:t>
            </a:r>
            <a:r>
              <a:rPr lang="zh-TW" altLang="en-US" sz="3600" dirty="0"/>
              <a:t>需審慎使用</a:t>
            </a:r>
          </a:p>
        </p:txBody>
      </p:sp>
    </p:spTree>
    <p:extLst>
      <p:ext uri="{BB962C8B-B14F-4D97-AF65-F5344CB8AC3E}">
        <p14:creationId xmlns:p14="http://schemas.microsoft.com/office/powerpoint/2010/main" val="327152744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114</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632311"/>
          </a:xfrm>
          <a:prstGeom prst="rect">
            <a:avLst/>
          </a:prstGeom>
        </p:spPr>
        <p:txBody>
          <a:bodyPr wrap="square">
            <a:spAutoFit/>
          </a:bodyPr>
          <a:lstStyle/>
          <a:p>
            <a:r>
              <a:rPr lang="zh-TW" altLang="en-US" sz="3600" dirty="0"/>
              <a:t>關於雲端服務資產識別議題</a:t>
            </a:r>
            <a:r>
              <a:rPr lang="en-US" altLang="zh-TW" sz="3600" dirty="0"/>
              <a:t>,</a:t>
            </a:r>
            <a:r>
              <a:rPr lang="zh-TW" altLang="en-US" sz="3600" dirty="0"/>
              <a:t>下列敘述何者有待商榷</a:t>
            </a:r>
            <a:r>
              <a:rPr lang="en-US" altLang="zh-TW" sz="3600" dirty="0"/>
              <a:t>?</a:t>
            </a:r>
          </a:p>
          <a:p>
            <a:r>
              <a:rPr lang="en-US" altLang="zh-TW" sz="3600" dirty="0">
                <a:solidFill>
                  <a:srgbClr val="FF0000"/>
                </a:solidFill>
              </a:rPr>
              <a:t>(A) </a:t>
            </a:r>
            <a:r>
              <a:rPr lang="zh-TW" altLang="en-US" sz="3600" dirty="0">
                <a:solidFill>
                  <a:srgbClr val="FF0000"/>
                </a:solidFill>
              </a:rPr>
              <a:t>租賃雲端服務系統</a:t>
            </a:r>
            <a:r>
              <a:rPr lang="en-US" altLang="zh-TW" sz="3600" dirty="0">
                <a:solidFill>
                  <a:srgbClr val="FF0000"/>
                </a:solidFill>
              </a:rPr>
              <a:t>,</a:t>
            </a:r>
            <a:r>
              <a:rPr lang="zh-TW" altLang="en-US" sz="3600" dirty="0">
                <a:solidFill>
                  <a:srgbClr val="FF0000"/>
                </a:solidFill>
              </a:rPr>
              <a:t>未列會計科目資產</a:t>
            </a:r>
            <a:r>
              <a:rPr lang="en-US" altLang="zh-TW" sz="3600" dirty="0">
                <a:solidFill>
                  <a:srgbClr val="FF0000"/>
                </a:solidFill>
              </a:rPr>
              <a:t>,</a:t>
            </a:r>
            <a:r>
              <a:rPr lang="zh-TW" altLang="en-US" sz="3600" dirty="0">
                <a:solidFill>
                  <a:srgbClr val="FF0000"/>
                </a:solidFill>
              </a:rPr>
              <a:t>所以不列入資訊資產盤點項目</a:t>
            </a:r>
          </a:p>
          <a:p>
            <a:r>
              <a:rPr lang="en-US" altLang="zh-TW" sz="3600" dirty="0"/>
              <a:t>(B) </a:t>
            </a:r>
            <a:r>
              <a:rPr lang="zh-TW" altLang="en-US" sz="3600" dirty="0"/>
              <a:t>雲端服務資料屬於企業組織之資產</a:t>
            </a:r>
          </a:p>
          <a:p>
            <a:r>
              <a:rPr lang="en-US" altLang="zh-TW" sz="3600" dirty="0"/>
              <a:t>(C) </a:t>
            </a:r>
            <a:r>
              <a:rPr lang="zh-TW" altLang="en-US" sz="3600" dirty="0"/>
              <a:t>雲端服務系統</a:t>
            </a:r>
            <a:r>
              <a:rPr lang="en-US" altLang="zh-TW" sz="3600" dirty="0"/>
              <a:t>,</a:t>
            </a:r>
            <a:r>
              <a:rPr lang="zh-TW" altLang="en-US" sz="3600" dirty="0"/>
              <a:t>仍屬於資產識別需考量之範圍</a:t>
            </a:r>
          </a:p>
          <a:p>
            <a:r>
              <a:rPr lang="en-US" altLang="zh-TW" sz="3600" dirty="0"/>
              <a:t>(D) </a:t>
            </a:r>
            <a:r>
              <a:rPr lang="zh-TW" altLang="en-US" sz="3600" dirty="0"/>
              <a:t>法規的適用上</a:t>
            </a:r>
            <a:r>
              <a:rPr lang="en-US" altLang="zh-TW" sz="3600" dirty="0"/>
              <a:t>,</a:t>
            </a:r>
            <a:r>
              <a:rPr lang="zh-TW" altLang="en-US" sz="3600" dirty="0"/>
              <a:t>在雲端資訊資產處理方式</a:t>
            </a:r>
            <a:r>
              <a:rPr lang="en-US" altLang="zh-TW" sz="3600" dirty="0"/>
              <a:t>,</a:t>
            </a:r>
            <a:r>
              <a:rPr lang="zh-TW" altLang="en-US" sz="3600" dirty="0"/>
              <a:t>各國無一致標準</a:t>
            </a:r>
            <a:r>
              <a:rPr lang="en-US" altLang="zh-TW" sz="3600" dirty="0"/>
              <a:t>,</a:t>
            </a:r>
            <a:r>
              <a:rPr lang="zh-TW" altLang="en-US" sz="3600" dirty="0"/>
              <a:t>需審慎使用</a:t>
            </a:r>
          </a:p>
        </p:txBody>
      </p:sp>
    </p:spTree>
    <p:extLst>
      <p:ext uri="{BB962C8B-B14F-4D97-AF65-F5344CB8AC3E}">
        <p14:creationId xmlns:p14="http://schemas.microsoft.com/office/powerpoint/2010/main" val="10090270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115</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078313"/>
          </a:xfrm>
          <a:prstGeom prst="rect">
            <a:avLst/>
          </a:prstGeom>
        </p:spPr>
        <p:txBody>
          <a:bodyPr wrap="square">
            <a:spAutoFit/>
          </a:bodyPr>
          <a:lstStyle/>
          <a:p>
            <a:r>
              <a:rPr lang="zh-TW" altLang="en-US" sz="3600" dirty="0"/>
              <a:t>在進行資產盤點和建立資產清冊時</a:t>
            </a:r>
            <a:r>
              <a:rPr lang="en-US" altLang="zh-TW" sz="3600" dirty="0"/>
              <a:t>,</a:t>
            </a:r>
            <a:r>
              <a:rPr lang="zh-TW" altLang="en-US" sz="3600" dirty="0"/>
              <a:t>下列何者不是必要做法</a:t>
            </a:r>
            <a:r>
              <a:rPr lang="en-US" altLang="zh-TW" sz="3600" dirty="0"/>
              <a:t>?</a:t>
            </a:r>
          </a:p>
          <a:p>
            <a:r>
              <a:rPr lang="en-US" altLang="zh-TW" sz="3600" dirty="0"/>
              <a:t>(A) </a:t>
            </a:r>
            <a:r>
              <a:rPr lang="zh-TW" altLang="en-US" sz="3600" dirty="0"/>
              <a:t>資產清冊需要識別與資訊及資訊處理設施有關的資產</a:t>
            </a:r>
          </a:p>
          <a:p>
            <a:r>
              <a:rPr lang="en-US" altLang="zh-TW" sz="3600" dirty="0"/>
              <a:t>(B) </a:t>
            </a:r>
            <a:r>
              <a:rPr lang="zh-TW" altLang="en-US" sz="3600" dirty="0"/>
              <a:t>資產清冊需要標示資產購置時的成本和費用</a:t>
            </a:r>
          </a:p>
          <a:p>
            <a:r>
              <a:rPr lang="en-US" altLang="zh-TW" sz="3600" dirty="0"/>
              <a:t>(C) </a:t>
            </a:r>
            <a:r>
              <a:rPr lang="zh-TW" altLang="en-US" sz="3600" dirty="0"/>
              <a:t>對已識別的資訊資產</a:t>
            </a:r>
            <a:r>
              <a:rPr lang="en-US" altLang="zh-TW" sz="3600" dirty="0"/>
              <a:t>,</a:t>
            </a:r>
            <a:r>
              <a:rPr lang="zh-TW" altLang="en-US" sz="3600" dirty="0"/>
              <a:t>需要指派資產的擁有者</a:t>
            </a:r>
          </a:p>
          <a:p>
            <a:r>
              <a:rPr lang="en-US" altLang="zh-TW" sz="3600" dirty="0"/>
              <a:t>(D) </a:t>
            </a:r>
            <a:r>
              <a:rPr lang="zh-TW" altLang="en-US" sz="3600" dirty="0"/>
              <a:t>資產清冊應予文件化</a:t>
            </a:r>
          </a:p>
        </p:txBody>
      </p:sp>
    </p:spTree>
    <p:extLst>
      <p:ext uri="{BB962C8B-B14F-4D97-AF65-F5344CB8AC3E}">
        <p14:creationId xmlns:p14="http://schemas.microsoft.com/office/powerpoint/2010/main" val="171951055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115</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078313"/>
          </a:xfrm>
          <a:prstGeom prst="rect">
            <a:avLst/>
          </a:prstGeom>
        </p:spPr>
        <p:txBody>
          <a:bodyPr wrap="square">
            <a:spAutoFit/>
          </a:bodyPr>
          <a:lstStyle/>
          <a:p>
            <a:r>
              <a:rPr lang="zh-TW" altLang="en-US" sz="3600" dirty="0"/>
              <a:t>在進行資產盤點和建立資產清冊時</a:t>
            </a:r>
            <a:r>
              <a:rPr lang="en-US" altLang="zh-TW" sz="3600" dirty="0"/>
              <a:t>,</a:t>
            </a:r>
            <a:r>
              <a:rPr lang="zh-TW" altLang="en-US" sz="3600" dirty="0"/>
              <a:t>下列何者不是必要做法</a:t>
            </a:r>
            <a:r>
              <a:rPr lang="en-US" altLang="zh-TW" sz="3600" dirty="0"/>
              <a:t>?</a:t>
            </a:r>
          </a:p>
          <a:p>
            <a:r>
              <a:rPr lang="en-US" altLang="zh-TW" sz="3600" dirty="0"/>
              <a:t>(A) </a:t>
            </a:r>
            <a:r>
              <a:rPr lang="zh-TW" altLang="en-US" sz="3600" dirty="0"/>
              <a:t>資產清冊需要識別與資訊及資訊處理設施有關的資產</a:t>
            </a:r>
          </a:p>
          <a:p>
            <a:r>
              <a:rPr lang="en-US" altLang="zh-TW" sz="3600" dirty="0">
                <a:solidFill>
                  <a:srgbClr val="FF0000"/>
                </a:solidFill>
              </a:rPr>
              <a:t>(B) </a:t>
            </a:r>
            <a:r>
              <a:rPr lang="zh-TW" altLang="en-US" sz="3600" dirty="0">
                <a:solidFill>
                  <a:srgbClr val="FF0000"/>
                </a:solidFill>
              </a:rPr>
              <a:t>資產清冊需要標示資產購置時的成本和費用</a:t>
            </a:r>
          </a:p>
          <a:p>
            <a:r>
              <a:rPr lang="en-US" altLang="zh-TW" sz="3600" dirty="0"/>
              <a:t>(C) </a:t>
            </a:r>
            <a:r>
              <a:rPr lang="zh-TW" altLang="en-US" sz="3600" dirty="0"/>
              <a:t>對已識別的資訊資產</a:t>
            </a:r>
            <a:r>
              <a:rPr lang="en-US" altLang="zh-TW" sz="3600" dirty="0"/>
              <a:t>,</a:t>
            </a:r>
            <a:r>
              <a:rPr lang="zh-TW" altLang="en-US" sz="3600" dirty="0"/>
              <a:t>需要指派資產的擁有者</a:t>
            </a:r>
          </a:p>
          <a:p>
            <a:r>
              <a:rPr lang="en-US" altLang="zh-TW" sz="3600" dirty="0"/>
              <a:t>(D) </a:t>
            </a:r>
            <a:r>
              <a:rPr lang="zh-TW" altLang="en-US" sz="3600" dirty="0"/>
              <a:t>資產清冊應予文件化</a:t>
            </a:r>
          </a:p>
        </p:txBody>
      </p:sp>
    </p:spTree>
    <p:extLst>
      <p:ext uri="{BB962C8B-B14F-4D97-AF65-F5344CB8AC3E}">
        <p14:creationId xmlns:p14="http://schemas.microsoft.com/office/powerpoint/2010/main" val="2730624513"/>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6600" dirty="0" smtClean="0"/>
              <a:t>2.2.</a:t>
            </a:r>
            <a:r>
              <a:rPr lang="zh-TW" altLang="en-US" sz="6600" b="1" dirty="0" smtClean="0">
                <a:effectLst>
                  <a:outerShdw blurRad="38100" dist="38100" dir="2700000" algn="tl">
                    <a:srgbClr val="000000">
                      <a:alpha val="43137"/>
                    </a:srgbClr>
                  </a:outerShdw>
                </a:effectLst>
              </a:rPr>
              <a:t>風險管理</a:t>
            </a:r>
            <a:endParaRPr lang="en-US" altLang="zh-TW" sz="6600" b="1" dirty="0">
              <a:effectLst>
                <a:outerShdw blurRad="38100" dist="38100" dir="2700000" algn="tl">
                  <a:srgbClr val="000000">
                    <a:alpha val="43137"/>
                  </a:srgbClr>
                </a:outerShdw>
              </a:effectLst>
            </a:endParaRPr>
          </a:p>
          <a:p>
            <a:pPr algn="ctr"/>
            <a:r>
              <a:rPr lang="en-US" altLang="zh-TW" sz="6600" b="1" dirty="0" smtClean="0">
                <a:effectLst>
                  <a:outerShdw blurRad="38100" dist="38100" dir="2700000" algn="tl">
                    <a:srgbClr val="000000">
                      <a:alpha val="43137"/>
                    </a:srgbClr>
                  </a:outerShdw>
                </a:effectLst>
              </a:rPr>
              <a:t>Risk management</a:t>
            </a:r>
          </a:p>
        </p:txBody>
      </p:sp>
    </p:spTree>
    <p:extLst>
      <p:ext uri="{BB962C8B-B14F-4D97-AF65-F5344CB8AC3E}">
        <p14:creationId xmlns:p14="http://schemas.microsoft.com/office/powerpoint/2010/main" val="28118925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16</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4524315"/>
          </a:xfrm>
          <a:prstGeom prst="rect">
            <a:avLst/>
          </a:prstGeom>
        </p:spPr>
        <p:txBody>
          <a:bodyPr wrap="square">
            <a:spAutoFit/>
          </a:bodyPr>
          <a:lstStyle/>
          <a:p>
            <a:r>
              <a:rPr lang="zh-TW" altLang="en-US" sz="3600" dirty="0"/>
              <a:t>如果資訊安全事件的攻擊者的獲益小於成本時</a:t>
            </a:r>
            <a:r>
              <a:rPr lang="en-US" altLang="zh-TW" sz="3600" dirty="0"/>
              <a:t>,</a:t>
            </a:r>
            <a:r>
              <a:rPr lang="zh-TW" altLang="en-US" sz="3600" dirty="0"/>
              <a:t>或是預估的損失在組織可以容忍的範圍內</a:t>
            </a:r>
            <a:r>
              <a:rPr lang="en-US" altLang="zh-TW" sz="3600" dirty="0"/>
              <a:t>,</a:t>
            </a:r>
            <a:r>
              <a:rPr lang="zh-TW" altLang="en-US" sz="3600" dirty="0"/>
              <a:t>此時可以採取哪一種風險處置策略</a:t>
            </a:r>
            <a:r>
              <a:rPr lang="en-US" altLang="zh-TW" sz="3600" dirty="0"/>
              <a:t>?</a:t>
            </a:r>
          </a:p>
          <a:p>
            <a:r>
              <a:rPr lang="en-US" altLang="zh-TW" sz="3600" dirty="0"/>
              <a:t>(A) </a:t>
            </a:r>
            <a:r>
              <a:rPr lang="zh-TW" altLang="en-US" sz="3600" dirty="0"/>
              <a:t>風險接受</a:t>
            </a:r>
          </a:p>
          <a:p>
            <a:r>
              <a:rPr lang="en-US" altLang="zh-TW" sz="3600" dirty="0"/>
              <a:t>(B) </a:t>
            </a:r>
            <a:r>
              <a:rPr lang="zh-TW" altLang="en-US" sz="3600" dirty="0"/>
              <a:t>風險降低</a:t>
            </a:r>
          </a:p>
          <a:p>
            <a:r>
              <a:rPr lang="en-US" altLang="zh-TW" sz="3600" dirty="0"/>
              <a:t>(C) </a:t>
            </a:r>
            <a:r>
              <a:rPr lang="zh-TW" altLang="en-US" sz="3600" dirty="0"/>
              <a:t>風險移轉</a:t>
            </a:r>
          </a:p>
          <a:p>
            <a:r>
              <a:rPr lang="en-US" altLang="zh-TW" sz="3600" dirty="0"/>
              <a:t>(D) </a:t>
            </a:r>
            <a:r>
              <a:rPr lang="zh-TW" altLang="en-US" sz="3600" dirty="0"/>
              <a:t>風險避免</a:t>
            </a:r>
          </a:p>
        </p:txBody>
      </p:sp>
    </p:spTree>
    <p:extLst>
      <p:ext uri="{BB962C8B-B14F-4D97-AF65-F5344CB8AC3E}">
        <p14:creationId xmlns:p14="http://schemas.microsoft.com/office/powerpoint/2010/main" val="1979124822"/>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16</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4524315"/>
          </a:xfrm>
          <a:prstGeom prst="rect">
            <a:avLst/>
          </a:prstGeom>
        </p:spPr>
        <p:txBody>
          <a:bodyPr wrap="square">
            <a:spAutoFit/>
          </a:bodyPr>
          <a:lstStyle/>
          <a:p>
            <a:r>
              <a:rPr lang="zh-TW" altLang="en-US" sz="3600" dirty="0"/>
              <a:t>如果資訊安全事件的攻擊者的獲益小於成本時</a:t>
            </a:r>
            <a:r>
              <a:rPr lang="en-US" altLang="zh-TW" sz="3600" dirty="0"/>
              <a:t>,</a:t>
            </a:r>
            <a:r>
              <a:rPr lang="zh-TW" altLang="en-US" sz="3600" dirty="0"/>
              <a:t>或是預估的損失在組織可以容忍的範圍內</a:t>
            </a:r>
            <a:r>
              <a:rPr lang="en-US" altLang="zh-TW" sz="3600" dirty="0"/>
              <a:t>,</a:t>
            </a:r>
            <a:r>
              <a:rPr lang="zh-TW" altLang="en-US" sz="3600" dirty="0"/>
              <a:t>此時可以採取哪一種風險處置策略</a:t>
            </a:r>
            <a:r>
              <a:rPr lang="en-US" altLang="zh-TW" sz="3600" dirty="0"/>
              <a:t>?</a:t>
            </a:r>
          </a:p>
          <a:p>
            <a:r>
              <a:rPr lang="en-US" altLang="zh-TW" sz="3600" dirty="0">
                <a:solidFill>
                  <a:srgbClr val="FF0000"/>
                </a:solidFill>
              </a:rPr>
              <a:t>(A) </a:t>
            </a:r>
            <a:r>
              <a:rPr lang="zh-TW" altLang="en-US" sz="3600" dirty="0">
                <a:solidFill>
                  <a:srgbClr val="FF0000"/>
                </a:solidFill>
              </a:rPr>
              <a:t>風險接受</a:t>
            </a:r>
          </a:p>
          <a:p>
            <a:r>
              <a:rPr lang="en-US" altLang="zh-TW" sz="3600" dirty="0"/>
              <a:t>(B) </a:t>
            </a:r>
            <a:r>
              <a:rPr lang="zh-TW" altLang="en-US" sz="3600" dirty="0"/>
              <a:t>風險降低</a:t>
            </a:r>
          </a:p>
          <a:p>
            <a:r>
              <a:rPr lang="en-US" altLang="zh-TW" sz="3600" dirty="0"/>
              <a:t>(C) </a:t>
            </a:r>
            <a:r>
              <a:rPr lang="zh-TW" altLang="en-US" sz="3600" dirty="0"/>
              <a:t>風險移轉</a:t>
            </a:r>
          </a:p>
          <a:p>
            <a:r>
              <a:rPr lang="en-US" altLang="zh-TW" sz="3600" dirty="0"/>
              <a:t>(D) </a:t>
            </a:r>
            <a:r>
              <a:rPr lang="zh-TW" altLang="en-US" sz="3600" dirty="0"/>
              <a:t>風險避免</a:t>
            </a:r>
          </a:p>
        </p:txBody>
      </p:sp>
    </p:spTree>
    <p:extLst>
      <p:ext uri="{BB962C8B-B14F-4D97-AF65-F5344CB8AC3E}">
        <p14:creationId xmlns:p14="http://schemas.microsoft.com/office/powerpoint/2010/main" val="323424820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17</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416320"/>
          </a:xfrm>
          <a:prstGeom prst="rect">
            <a:avLst/>
          </a:prstGeom>
        </p:spPr>
        <p:txBody>
          <a:bodyPr wrap="square">
            <a:spAutoFit/>
          </a:bodyPr>
          <a:lstStyle/>
          <a:p>
            <a:r>
              <a:rPr lang="zh-TW" altLang="en-US" sz="3600" dirty="0"/>
              <a:t>以下何者非風險評鑑後</a:t>
            </a:r>
            <a:r>
              <a:rPr lang="en-US" altLang="zh-TW" sz="3600" dirty="0"/>
              <a:t>,</a:t>
            </a:r>
            <a:r>
              <a:rPr lang="zh-TW" altLang="en-US" sz="3600" dirty="0"/>
              <a:t>對於超出風險事項首要處理方式</a:t>
            </a:r>
            <a:r>
              <a:rPr lang="en-US" altLang="zh-TW" sz="3600" dirty="0"/>
              <a:t>?</a:t>
            </a:r>
          </a:p>
          <a:p>
            <a:r>
              <a:rPr lang="en-US" altLang="zh-TW" sz="3600" dirty="0"/>
              <a:t>(A) </a:t>
            </a:r>
            <a:r>
              <a:rPr lang="zh-TW" altLang="en-US" sz="3600" dirty="0"/>
              <a:t>風險規避</a:t>
            </a:r>
          </a:p>
          <a:p>
            <a:r>
              <a:rPr lang="en-US" altLang="zh-TW" sz="3600" dirty="0"/>
              <a:t>(B) </a:t>
            </a:r>
            <a:r>
              <a:rPr lang="zh-TW" altLang="en-US" sz="3600" dirty="0"/>
              <a:t>風險轉嫁</a:t>
            </a:r>
          </a:p>
          <a:p>
            <a:r>
              <a:rPr lang="en-US" altLang="zh-TW" sz="3600" dirty="0"/>
              <a:t>(C) </a:t>
            </a:r>
            <a:r>
              <a:rPr lang="zh-TW" altLang="en-US" sz="3600" dirty="0"/>
              <a:t>風險控制</a:t>
            </a:r>
          </a:p>
          <a:p>
            <a:r>
              <a:rPr lang="en-US" altLang="zh-TW" sz="3600" dirty="0"/>
              <a:t>(D) </a:t>
            </a:r>
            <a:r>
              <a:rPr lang="zh-TW" altLang="en-US" sz="3600" dirty="0"/>
              <a:t>風險再評鑑</a:t>
            </a:r>
          </a:p>
        </p:txBody>
      </p:sp>
    </p:spTree>
    <p:extLst>
      <p:ext uri="{BB962C8B-B14F-4D97-AF65-F5344CB8AC3E}">
        <p14:creationId xmlns:p14="http://schemas.microsoft.com/office/powerpoint/2010/main" val="17809158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52</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970318"/>
          </a:xfrm>
          <a:prstGeom prst="rect">
            <a:avLst/>
          </a:prstGeom>
        </p:spPr>
        <p:txBody>
          <a:bodyPr wrap="square">
            <a:spAutoFit/>
          </a:bodyPr>
          <a:lstStyle/>
          <a:p>
            <a:r>
              <a:rPr lang="zh-TW" altLang="en-US" sz="3600" dirty="0"/>
              <a:t>請問「確保已授權之使用者可適時、可靠的存取資料與資源」所代表的意義是下列何者</a:t>
            </a:r>
            <a:r>
              <a:rPr lang="en-US" altLang="zh-TW" sz="3600" dirty="0"/>
              <a:t>?</a:t>
            </a:r>
          </a:p>
          <a:p>
            <a:r>
              <a:rPr lang="en-US" altLang="zh-TW" sz="3600" dirty="0"/>
              <a:t>(A) </a:t>
            </a:r>
            <a:r>
              <a:rPr lang="zh-TW" altLang="en-US" sz="3600" dirty="0"/>
              <a:t>機密性</a:t>
            </a:r>
          </a:p>
          <a:p>
            <a:r>
              <a:rPr lang="en-US" altLang="zh-TW" sz="3600" dirty="0"/>
              <a:t>(B) </a:t>
            </a:r>
            <a:r>
              <a:rPr lang="zh-TW" altLang="en-US" sz="3600" dirty="0"/>
              <a:t>完整性</a:t>
            </a:r>
          </a:p>
          <a:p>
            <a:r>
              <a:rPr lang="en-US" altLang="zh-TW" sz="3600" dirty="0"/>
              <a:t>(C) </a:t>
            </a:r>
            <a:r>
              <a:rPr lang="zh-TW" altLang="en-US" sz="3600" dirty="0"/>
              <a:t>可用性</a:t>
            </a:r>
          </a:p>
          <a:p>
            <a:r>
              <a:rPr lang="en-US" altLang="zh-TW" sz="3600" dirty="0"/>
              <a:t>(D) </a:t>
            </a:r>
            <a:r>
              <a:rPr lang="zh-TW" altLang="en-US" sz="3600" dirty="0"/>
              <a:t>可讀性</a:t>
            </a:r>
          </a:p>
        </p:txBody>
      </p:sp>
    </p:spTree>
    <p:extLst>
      <p:ext uri="{BB962C8B-B14F-4D97-AF65-F5344CB8AC3E}">
        <p14:creationId xmlns:p14="http://schemas.microsoft.com/office/powerpoint/2010/main" val="1751839977"/>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17</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416320"/>
          </a:xfrm>
          <a:prstGeom prst="rect">
            <a:avLst/>
          </a:prstGeom>
        </p:spPr>
        <p:txBody>
          <a:bodyPr wrap="square">
            <a:spAutoFit/>
          </a:bodyPr>
          <a:lstStyle/>
          <a:p>
            <a:r>
              <a:rPr lang="zh-TW" altLang="en-US" sz="3600" dirty="0"/>
              <a:t>以下何者非風險評鑑後</a:t>
            </a:r>
            <a:r>
              <a:rPr lang="en-US" altLang="zh-TW" sz="3600" dirty="0"/>
              <a:t>,</a:t>
            </a:r>
            <a:r>
              <a:rPr lang="zh-TW" altLang="en-US" sz="3600" dirty="0"/>
              <a:t>對於超出風險事項首要處理方式</a:t>
            </a:r>
            <a:r>
              <a:rPr lang="en-US" altLang="zh-TW" sz="3600" dirty="0"/>
              <a:t>?</a:t>
            </a:r>
          </a:p>
          <a:p>
            <a:r>
              <a:rPr lang="en-US" altLang="zh-TW" sz="3600" dirty="0"/>
              <a:t>(A) </a:t>
            </a:r>
            <a:r>
              <a:rPr lang="zh-TW" altLang="en-US" sz="3600" dirty="0"/>
              <a:t>風險規避</a:t>
            </a:r>
          </a:p>
          <a:p>
            <a:r>
              <a:rPr lang="en-US" altLang="zh-TW" sz="3600" dirty="0"/>
              <a:t>(B) </a:t>
            </a:r>
            <a:r>
              <a:rPr lang="zh-TW" altLang="en-US" sz="3600" dirty="0"/>
              <a:t>風險轉嫁</a:t>
            </a:r>
          </a:p>
          <a:p>
            <a:r>
              <a:rPr lang="en-US" altLang="zh-TW" sz="3600" dirty="0"/>
              <a:t>(C) </a:t>
            </a:r>
            <a:r>
              <a:rPr lang="zh-TW" altLang="en-US" sz="3600" dirty="0"/>
              <a:t>風險控制</a:t>
            </a:r>
          </a:p>
          <a:p>
            <a:r>
              <a:rPr lang="en-US" altLang="zh-TW" sz="3600" dirty="0">
                <a:solidFill>
                  <a:srgbClr val="FF0000"/>
                </a:solidFill>
              </a:rPr>
              <a:t>(D) </a:t>
            </a:r>
            <a:r>
              <a:rPr lang="zh-TW" altLang="en-US" sz="3600" dirty="0">
                <a:solidFill>
                  <a:srgbClr val="FF0000"/>
                </a:solidFill>
              </a:rPr>
              <a:t>風險再評鑑</a:t>
            </a:r>
          </a:p>
        </p:txBody>
      </p:sp>
    </p:spTree>
    <p:extLst>
      <p:ext uri="{BB962C8B-B14F-4D97-AF65-F5344CB8AC3E}">
        <p14:creationId xmlns:p14="http://schemas.microsoft.com/office/powerpoint/2010/main" val="146916401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18</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278781" y="946908"/>
            <a:ext cx="8586439" cy="4708981"/>
          </a:xfrm>
          <a:prstGeom prst="rect">
            <a:avLst/>
          </a:prstGeom>
        </p:spPr>
        <p:txBody>
          <a:bodyPr wrap="square">
            <a:spAutoFit/>
          </a:bodyPr>
          <a:lstStyle/>
          <a:p>
            <a:r>
              <a:rPr lang="zh-TW" altLang="en-US" sz="3000" dirty="0"/>
              <a:t>關於風險分析</a:t>
            </a:r>
            <a:r>
              <a:rPr lang="en-US" altLang="zh-TW" sz="3000" dirty="0"/>
              <a:t>(Risk Analysis),</a:t>
            </a:r>
            <a:r>
              <a:rPr lang="zh-TW" altLang="en-US" sz="3000" dirty="0"/>
              <a:t>下列敘述何者不正確</a:t>
            </a:r>
            <a:r>
              <a:rPr lang="en-US" altLang="zh-TW" sz="3000" dirty="0"/>
              <a:t>?</a:t>
            </a:r>
          </a:p>
          <a:p>
            <a:r>
              <a:rPr lang="en-US" altLang="zh-TW" sz="3000" dirty="0"/>
              <a:t>(A) </a:t>
            </a:r>
            <a:r>
              <a:rPr lang="zh-TW" altLang="en-US" sz="3000" dirty="0"/>
              <a:t>在現有的控制方法下</a:t>
            </a:r>
            <a:r>
              <a:rPr lang="en-US" altLang="zh-TW" sz="3000" dirty="0"/>
              <a:t>,</a:t>
            </a:r>
            <a:r>
              <a:rPr lang="zh-TW" altLang="en-US" sz="3000" dirty="0"/>
              <a:t>系統性運用有效資訊</a:t>
            </a:r>
            <a:r>
              <a:rPr lang="en-US" altLang="zh-TW" sz="3000" dirty="0"/>
              <a:t>,</a:t>
            </a:r>
            <a:r>
              <a:rPr lang="zh-TW" altLang="en-US" sz="3000" dirty="0"/>
              <a:t>以判斷特定事件發生的可能性及其影響的嚴重程度</a:t>
            </a:r>
          </a:p>
          <a:p>
            <a:r>
              <a:rPr lang="en-US" altLang="zh-TW" sz="3000" dirty="0"/>
              <a:t>(B) </a:t>
            </a:r>
            <a:r>
              <a:rPr lang="zh-TW" altLang="en-US" sz="3000" dirty="0"/>
              <a:t>將可接受風險與主要風險分開</a:t>
            </a:r>
            <a:r>
              <a:rPr lang="en-US" altLang="zh-TW" sz="3000" dirty="0"/>
              <a:t>,</a:t>
            </a:r>
            <a:r>
              <a:rPr lang="zh-TW" altLang="en-US" sz="3000" dirty="0"/>
              <a:t>並提供風險評量所需的資料</a:t>
            </a:r>
          </a:p>
          <a:p>
            <a:r>
              <a:rPr lang="en-US" altLang="zh-TW" sz="3000" dirty="0"/>
              <a:t>(C) </a:t>
            </a:r>
            <a:r>
              <a:rPr lang="zh-TW" altLang="en-US" sz="3000" dirty="0"/>
              <a:t>風險分析的步驟之一為畫出風險圖像</a:t>
            </a:r>
            <a:r>
              <a:rPr lang="en-US" altLang="zh-TW" sz="3000" dirty="0"/>
              <a:t>,</a:t>
            </a:r>
            <a:r>
              <a:rPr lang="zh-TW" altLang="en-US" sz="3000" dirty="0"/>
              <a:t>依分析資料結果畫出風險圖像</a:t>
            </a:r>
            <a:r>
              <a:rPr lang="en-US" altLang="zh-TW" sz="3000" dirty="0"/>
              <a:t>,</a:t>
            </a:r>
            <a:r>
              <a:rPr lang="zh-TW" altLang="en-US" sz="3000" dirty="0"/>
              <a:t>橫軸代表機率</a:t>
            </a:r>
            <a:r>
              <a:rPr lang="en-US" altLang="zh-TW" sz="3000" dirty="0"/>
              <a:t>,</a:t>
            </a:r>
            <a:r>
              <a:rPr lang="zh-TW" altLang="en-US" sz="3000" dirty="0"/>
              <a:t>縱軸代表時間</a:t>
            </a:r>
          </a:p>
          <a:p>
            <a:r>
              <a:rPr lang="en-US" altLang="zh-TW" sz="3000" dirty="0"/>
              <a:t>(D) </a:t>
            </a:r>
            <a:r>
              <a:rPr lang="zh-TW" altLang="en-US" sz="3000" dirty="0"/>
              <a:t>風險分析的步驟之一為蒐集資訊</a:t>
            </a:r>
            <a:r>
              <a:rPr lang="en-US" altLang="zh-TW" sz="3000" dirty="0"/>
              <a:t>,</a:t>
            </a:r>
            <a:r>
              <a:rPr lang="zh-TW" altLang="en-US" sz="3000" dirty="0"/>
              <a:t>包括紀錄經驗、國外的應用、出版文獻、調查與研究、專家判斷、模型應用、實驗及原型</a:t>
            </a:r>
          </a:p>
        </p:txBody>
      </p:sp>
    </p:spTree>
    <p:extLst>
      <p:ext uri="{BB962C8B-B14F-4D97-AF65-F5344CB8AC3E}">
        <p14:creationId xmlns:p14="http://schemas.microsoft.com/office/powerpoint/2010/main" val="3002132479"/>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18</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278781" y="946908"/>
            <a:ext cx="8586439" cy="4708981"/>
          </a:xfrm>
          <a:prstGeom prst="rect">
            <a:avLst/>
          </a:prstGeom>
        </p:spPr>
        <p:txBody>
          <a:bodyPr wrap="square">
            <a:spAutoFit/>
          </a:bodyPr>
          <a:lstStyle/>
          <a:p>
            <a:r>
              <a:rPr lang="zh-TW" altLang="en-US" sz="3000" dirty="0"/>
              <a:t>關於風險分析</a:t>
            </a:r>
            <a:r>
              <a:rPr lang="en-US" altLang="zh-TW" sz="3000" dirty="0"/>
              <a:t>(Risk Analysis),</a:t>
            </a:r>
            <a:r>
              <a:rPr lang="zh-TW" altLang="en-US" sz="3000" dirty="0"/>
              <a:t>下列敘述何者不正確</a:t>
            </a:r>
            <a:r>
              <a:rPr lang="en-US" altLang="zh-TW" sz="3000" dirty="0"/>
              <a:t>?</a:t>
            </a:r>
          </a:p>
          <a:p>
            <a:r>
              <a:rPr lang="en-US" altLang="zh-TW" sz="3000" dirty="0"/>
              <a:t>(A) </a:t>
            </a:r>
            <a:r>
              <a:rPr lang="zh-TW" altLang="en-US" sz="3000" dirty="0"/>
              <a:t>在現有的控制方法下</a:t>
            </a:r>
            <a:r>
              <a:rPr lang="en-US" altLang="zh-TW" sz="3000" dirty="0"/>
              <a:t>,</a:t>
            </a:r>
            <a:r>
              <a:rPr lang="zh-TW" altLang="en-US" sz="3000" dirty="0"/>
              <a:t>系統性運用有效資訊</a:t>
            </a:r>
            <a:r>
              <a:rPr lang="en-US" altLang="zh-TW" sz="3000" dirty="0"/>
              <a:t>,</a:t>
            </a:r>
            <a:r>
              <a:rPr lang="zh-TW" altLang="en-US" sz="3000" dirty="0"/>
              <a:t>以判斷特定事件發生的可能性及其影響的嚴重程度</a:t>
            </a:r>
          </a:p>
          <a:p>
            <a:r>
              <a:rPr lang="en-US" altLang="zh-TW" sz="3000" dirty="0"/>
              <a:t>(B) </a:t>
            </a:r>
            <a:r>
              <a:rPr lang="zh-TW" altLang="en-US" sz="3000" dirty="0"/>
              <a:t>將可接受風險與主要風險分開</a:t>
            </a:r>
            <a:r>
              <a:rPr lang="en-US" altLang="zh-TW" sz="3000" dirty="0"/>
              <a:t>,</a:t>
            </a:r>
            <a:r>
              <a:rPr lang="zh-TW" altLang="en-US" sz="3000" dirty="0"/>
              <a:t>並提供風險評量所需的資料</a:t>
            </a:r>
          </a:p>
          <a:p>
            <a:r>
              <a:rPr lang="en-US" altLang="zh-TW" sz="3000" dirty="0">
                <a:solidFill>
                  <a:srgbClr val="FF0000"/>
                </a:solidFill>
              </a:rPr>
              <a:t>(C) </a:t>
            </a:r>
            <a:r>
              <a:rPr lang="zh-TW" altLang="en-US" sz="3000" dirty="0">
                <a:solidFill>
                  <a:srgbClr val="FF0000"/>
                </a:solidFill>
              </a:rPr>
              <a:t>風險分析的步驟之一為畫出風險圖像</a:t>
            </a:r>
            <a:r>
              <a:rPr lang="en-US" altLang="zh-TW" sz="3000" dirty="0">
                <a:solidFill>
                  <a:srgbClr val="FF0000"/>
                </a:solidFill>
              </a:rPr>
              <a:t>,</a:t>
            </a:r>
            <a:r>
              <a:rPr lang="zh-TW" altLang="en-US" sz="3000" dirty="0">
                <a:solidFill>
                  <a:srgbClr val="FF0000"/>
                </a:solidFill>
              </a:rPr>
              <a:t>依分析資料結果畫出風險圖像</a:t>
            </a:r>
            <a:r>
              <a:rPr lang="en-US" altLang="zh-TW" sz="3000" dirty="0">
                <a:solidFill>
                  <a:srgbClr val="FF0000"/>
                </a:solidFill>
              </a:rPr>
              <a:t>,</a:t>
            </a:r>
            <a:r>
              <a:rPr lang="zh-TW" altLang="en-US" sz="3000" dirty="0">
                <a:solidFill>
                  <a:srgbClr val="FF0000"/>
                </a:solidFill>
              </a:rPr>
              <a:t>橫軸代表機率</a:t>
            </a:r>
            <a:r>
              <a:rPr lang="en-US" altLang="zh-TW" sz="3000" dirty="0">
                <a:solidFill>
                  <a:srgbClr val="FF0000"/>
                </a:solidFill>
              </a:rPr>
              <a:t>,</a:t>
            </a:r>
            <a:r>
              <a:rPr lang="zh-TW" altLang="en-US" sz="3000" dirty="0">
                <a:solidFill>
                  <a:srgbClr val="FF0000"/>
                </a:solidFill>
              </a:rPr>
              <a:t>縱軸代表時間</a:t>
            </a:r>
          </a:p>
          <a:p>
            <a:r>
              <a:rPr lang="en-US" altLang="zh-TW" sz="3000" dirty="0"/>
              <a:t>(D) </a:t>
            </a:r>
            <a:r>
              <a:rPr lang="zh-TW" altLang="en-US" sz="3000" dirty="0"/>
              <a:t>風險分析的步驟之一為蒐集資訊</a:t>
            </a:r>
            <a:r>
              <a:rPr lang="en-US" altLang="zh-TW" sz="3000" dirty="0"/>
              <a:t>,</a:t>
            </a:r>
            <a:r>
              <a:rPr lang="zh-TW" altLang="en-US" sz="3000" dirty="0"/>
              <a:t>包括紀錄經驗、國外的應用、出版文獻、調查與研究、專家判斷、模型應用、實驗及原型</a:t>
            </a:r>
          </a:p>
        </p:txBody>
      </p:sp>
    </p:spTree>
    <p:extLst>
      <p:ext uri="{BB962C8B-B14F-4D97-AF65-F5344CB8AC3E}">
        <p14:creationId xmlns:p14="http://schemas.microsoft.com/office/powerpoint/2010/main" val="245358388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19</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4524315"/>
          </a:xfrm>
          <a:prstGeom prst="rect">
            <a:avLst/>
          </a:prstGeom>
        </p:spPr>
        <p:txBody>
          <a:bodyPr wrap="square">
            <a:spAutoFit/>
          </a:bodyPr>
          <a:lstStyle/>
          <a:p>
            <a:r>
              <a:rPr lang="zh-TW" altLang="en-US" sz="3600" dirty="0"/>
              <a:t>關於資訊安全管理系統中的風險處理</a:t>
            </a:r>
            <a:r>
              <a:rPr lang="en-US" altLang="zh-TW" sz="3600" dirty="0"/>
              <a:t>,</a:t>
            </a:r>
            <a:r>
              <a:rPr lang="zh-TW" altLang="en-US" sz="3600" dirty="0"/>
              <a:t>下列敘述何者不正確</a:t>
            </a:r>
            <a:r>
              <a:rPr lang="en-US" altLang="zh-TW" sz="3600" dirty="0"/>
              <a:t>?</a:t>
            </a:r>
          </a:p>
          <a:p>
            <a:r>
              <a:rPr lang="en-US" altLang="zh-TW" sz="3600" dirty="0"/>
              <a:t>(A) </a:t>
            </a:r>
            <a:r>
              <a:rPr lang="zh-TW" altLang="en-US" sz="3600" dirty="0"/>
              <a:t>依照風險等級</a:t>
            </a:r>
            <a:r>
              <a:rPr lang="en-US" altLang="zh-TW" sz="3600" dirty="0"/>
              <a:t>,</a:t>
            </a:r>
            <a:r>
              <a:rPr lang="zh-TW" altLang="en-US" sz="3600" dirty="0"/>
              <a:t>實施控制措施</a:t>
            </a:r>
            <a:r>
              <a:rPr lang="en-US" altLang="zh-TW" sz="3600" dirty="0"/>
              <a:t>,</a:t>
            </a:r>
            <a:r>
              <a:rPr lang="zh-TW" altLang="en-US" sz="3600" dirty="0"/>
              <a:t>降低風險</a:t>
            </a:r>
          </a:p>
          <a:p>
            <a:r>
              <a:rPr lang="en-US" altLang="zh-TW" sz="3600" dirty="0"/>
              <a:t>(B) </a:t>
            </a:r>
            <a:r>
              <a:rPr lang="zh-TW" altLang="en-US" sz="3600" dirty="0"/>
              <a:t>可選擇風險轉移</a:t>
            </a:r>
            <a:r>
              <a:rPr lang="en-US" altLang="zh-TW" sz="3600" dirty="0"/>
              <a:t>;</a:t>
            </a:r>
            <a:r>
              <a:rPr lang="zh-TW" altLang="en-US" sz="3600" dirty="0"/>
              <a:t>比方購買地震或防火保險</a:t>
            </a:r>
          </a:p>
          <a:p>
            <a:r>
              <a:rPr lang="en-US" altLang="zh-TW" sz="3600" dirty="0"/>
              <a:t>(C) </a:t>
            </a:r>
            <a:r>
              <a:rPr lang="zh-TW" altLang="en-US" sz="3600" dirty="0"/>
              <a:t>所有風險都可以選擇直接接受</a:t>
            </a:r>
          </a:p>
          <a:p>
            <a:r>
              <a:rPr lang="en-US" altLang="zh-TW" sz="3600" dirty="0"/>
              <a:t>(D) </a:t>
            </a:r>
            <a:r>
              <a:rPr lang="zh-TW" altLang="en-US" sz="3600" dirty="0"/>
              <a:t>移除風險來源</a:t>
            </a:r>
          </a:p>
        </p:txBody>
      </p:sp>
    </p:spTree>
    <p:extLst>
      <p:ext uri="{BB962C8B-B14F-4D97-AF65-F5344CB8AC3E}">
        <p14:creationId xmlns:p14="http://schemas.microsoft.com/office/powerpoint/2010/main" val="2208831150"/>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19</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4524315"/>
          </a:xfrm>
          <a:prstGeom prst="rect">
            <a:avLst/>
          </a:prstGeom>
        </p:spPr>
        <p:txBody>
          <a:bodyPr wrap="square">
            <a:spAutoFit/>
          </a:bodyPr>
          <a:lstStyle/>
          <a:p>
            <a:r>
              <a:rPr lang="zh-TW" altLang="en-US" sz="3600" dirty="0"/>
              <a:t>關於資訊安全管理系統中的風險處理</a:t>
            </a:r>
            <a:r>
              <a:rPr lang="en-US" altLang="zh-TW" sz="3600" dirty="0"/>
              <a:t>,</a:t>
            </a:r>
            <a:r>
              <a:rPr lang="zh-TW" altLang="en-US" sz="3600" dirty="0"/>
              <a:t>下列敘述何者不正確</a:t>
            </a:r>
            <a:r>
              <a:rPr lang="en-US" altLang="zh-TW" sz="3600" dirty="0"/>
              <a:t>?</a:t>
            </a:r>
          </a:p>
          <a:p>
            <a:r>
              <a:rPr lang="en-US" altLang="zh-TW" sz="3600" dirty="0"/>
              <a:t>(A) </a:t>
            </a:r>
            <a:r>
              <a:rPr lang="zh-TW" altLang="en-US" sz="3600" dirty="0"/>
              <a:t>依照風險等級</a:t>
            </a:r>
            <a:r>
              <a:rPr lang="en-US" altLang="zh-TW" sz="3600" dirty="0"/>
              <a:t>,</a:t>
            </a:r>
            <a:r>
              <a:rPr lang="zh-TW" altLang="en-US" sz="3600" dirty="0"/>
              <a:t>實施控制措施</a:t>
            </a:r>
            <a:r>
              <a:rPr lang="en-US" altLang="zh-TW" sz="3600" dirty="0"/>
              <a:t>,</a:t>
            </a:r>
            <a:r>
              <a:rPr lang="zh-TW" altLang="en-US" sz="3600" dirty="0"/>
              <a:t>降低風險</a:t>
            </a:r>
          </a:p>
          <a:p>
            <a:r>
              <a:rPr lang="en-US" altLang="zh-TW" sz="3600" dirty="0"/>
              <a:t>(B) </a:t>
            </a:r>
            <a:r>
              <a:rPr lang="zh-TW" altLang="en-US" sz="3600" dirty="0"/>
              <a:t>可選擇風險轉移</a:t>
            </a:r>
            <a:r>
              <a:rPr lang="en-US" altLang="zh-TW" sz="3600" dirty="0"/>
              <a:t>;</a:t>
            </a:r>
            <a:r>
              <a:rPr lang="zh-TW" altLang="en-US" sz="3600" dirty="0"/>
              <a:t>比方購買地震或防火保險</a:t>
            </a:r>
          </a:p>
          <a:p>
            <a:r>
              <a:rPr lang="en-US" altLang="zh-TW" sz="3600" dirty="0">
                <a:solidFill>
                  <a:srgbClr val="FF0000"/>
                </a:solidFill>
              </a:rPr>
              <a:t>(C) </a:t>
            </a:r>
            <a:r>
              <a:rPr lang="zh-TW" altLang="en-US" sz="3600" dirty="0">
                <a:solidFill>
                  <a:srgbClr val="FF0000"/>
                </a:solidFill>
              </a:rPr>
              <a:t>所有風險都可以選擇直接接受</a:t>
            </a:r>
          </a:p>
          <a:p>
            <a:r>
              <a:rPr lang="en-US" altLang="zh-TW" sz="3600" dirty="0"/>
              <a:t>(D) </a:t>
            </a:r>
            <a:r>
              <a:rPr lang="zh-TW" altLang="en-US" sz="3600" dirty="0"/>
              <a:t>移除風險來源</a:t>
            </a:r>
          </a:p>
        </p:txBody>
      </p:sp>
    </p:spTree>
    <p:extLst>
      <p:ext uri="{BB962C8B-B14F-4D97-AF65-F5344CB8AC3E}">
        <p14:creationId xmlns:p14="http://schemas.microsoft.com/office/powerpoint/2010/main" val="73932327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20</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970318"/>
          </a:xfrm>
          <a:prstGeom prst="rect">
            <a:avLst/>
          </a:prstGeom>
        </p:spPr>
        <p:txBody>
          <a:bodyPr wrap="square">
            <a:spAutoFit/>
          </a:bodyPr>
          <a:lstStyle/>
          <a:p>
            <a:r>
              <a:rPr lang="zh-TW" altLang="en-US" sz="3600" dirty="0"/>
              <a:t>下列何者不是定量風險分析中所使用的計算因子</a:t>
            </a:r>
            <a:r>
              <a:rPr lang="en-US" altLang="zh-TW" sz="3600" dirty="0"/>
              <a:t>?</a:t>
            </a:r>
          </a:p>
          <a:p>
            <a:r>
              <a:rPr lang="en-US" altLang="zh-TW" sz="3600" dirty="0"/>
              <a:t>(A) </a:t>
            </a:r>
            <a:r>
              <a:rPr lang="zh-TW" altLang="en-US" sz="3600" dirty="0"/>
              <a:t>年度發生率</a:t>
            </a:r>
            <a:r>
              <a:rPr lang="en-US" altLang="zh-TW" sz="3600" dirty="0"/>
              <a:t>(Annualized Rate of Occurrence, ARO)</a:t>
            </a:r>
          </a:p>
          <a:p>
            <a:r>
              <a:rPr lang="en-US" altLang="zh-TW" sz="3600" dirty="0"/>
              <a:t>(B) </a:t>
            </a:r>
            <a:r>
              <a:rPr lang="zh-TW" altLang="en-US" sz="3600" dirty="0"/>
              <a:t>資產價值</a:t>
            </a:r>
            <a:r>
              <a:rPr lang="en-US" altLang="zh-TW" sz="3600" dirty="0"/>
              <a:t>(Assets Value)</a:t>
            </a:r>
          </a:p>
          <a:p>
            <a:r>
              <a:rPr lang="en-US" altLang="zh-TW" sz="3600" dirty="0"/>
              <a:t>(C) </a:t>
            </a:r>
            <a:r>
              <a:rPr lang="zh-TW" altLang="en-US" sz="3600" dirty="0"/>
              <a:t>暴露因子</a:t>
            </a:r>
            <a:r>
              <a:rPr lang="en-US" altLang="zh-TW" sz="3600" dirty="0"/>
              <a:t>(Exposure Factor, EF)</a:t>
            </a:r>
          </a:p>
          <a:p>
            <a:r>
              <a:rPr lang="en-US" altLang="zh-TW" sz="3600" dirty="0"/>
              <a:t>(D) </a:t>
            </a:r>
            <a:r>
              <a:rPr lang="zh-TW" altLang="en-US" sz="3600" dirty="0"/>
              <a:t>均線</a:t>
            </a:r>
            <a:r>
              <a:rPr lang="en-US" altLang="zh-TW" sz="3600" dirty="0"/>
              <a:t>(Moving Average, MA)</a:t>
            </a:r>
          </a:p>
        </p:txBody>
      </p:sp>
    </p:spTree>
    <p:extLst>
      <p:ext uri="{BB962C8B-B14F-4D97-AF65-F5344CB8AC3E}">
        <p14:creationId xmlns:p14="http://schemas.microsoft.com/office/powerpoint/2010/main" val="304745975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20</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970318"/>
          </a:xfrm>
          <a:prstGeom prst="rect">
            <a:avLst/>
          </a:prstGeom>
        </p:spPr>
        <p:txBody>
          <a:bodyPr wrap="square">
            <a:spAutoFit/>
          </a:bodyPr>
          <a:lstStyle/>
          <a:p>
            <a:r>
              <a:rPr lang="zh-TW" altLang="en-US" sz="3600" dirty="0"/>
              <a:t>下列何者不是定量風險分析中所使用的計算因子</a:t>
            </a:r>
            <a:r>
              <a:rPr lang="en-US" altLang="zh-TW" sz="3600" dirty="0"/>
              <a:t>?</a:t>
            </a:r>
          </a:p>
          <a:p>
            <a:r>
              <a:rPr lang="en-US" altLang="zh-TW" sz="3600" dirty="0"/>
              <a:t>(A) </a:t>
            </a:r>
            <a:r>
              <a:rPr lang="zh-TW" altLang="en-US" sz="3600" dirty="0"/>
              <a:t>年度發生率</a:t>
            </a:r>
            <a:r>
              <a:rPr lang="en-US" altLang="zh-TW" sz="3600" dirty="0"/>
              <a:t>(Annualized Rate of Occurrence, ARO)</a:t>
            </a:r>
          </a:p>
          <a:p>
            <a:r>
              <a:rPr lang="en-US" altLang="zh-TW" sz="3600" dirty="0"/>
              <a:t>(B) </a:t>
            </a:r>
            <a:r>
              <a:rPr lang="zh-TW" altLang="en-US" sz="3600" dirty="0"/>
              <a:t>資產價值</a:t>
            </a:r>
            <a:r>
              <a:rPr lang="en-US" altLang="zh-TW" sz="3600" dirty="0"/>
              <a:t>(Assets Value)</a:t>
            </a:r>
          </a:p>
          <a:p>
            <a:r>
              <a:rPr lang="en-US" altLang="zh-TW" sz="3600" dirty="0"/>
              <a:t>(C) </a:t>
            </a:r>
            <a:r>
              <a:rPr lang="zh-TW" altLang="en-US" sz="3600" dirty="0"/>
              <a:t>暴露因子</a:t>
            </a:r>
            <a:r>
              <a:rPr lang="en-US" altLang="zh-TW" sz="3600" dirty="0"/>
              <a:t>(Exposure Factor, EF)</a:t>
            </a:r>
          </a:p>
          <a:p>
            <a:r>
              <a:rPr lang="en-US" altLang="zh-TW" sz="3600" dirty="0">
                <a:solidFill>
                  <a:srgbClr val="FF0000"/>
                </a:solidFill>
              </a:rPr>
              <a:t>(D) </a:t>
            </a:r>
            <a:r>
              <a:rPr lang="zh-TW" altLang="en-US" sz="3600" dirty="0">
                <a:solidFill>
                  <a:srgbClr val="FF0000"/>
                </a:solidFill>
              </a:rPr>
              <a:t>均線</a:t>
            </a:r>
            <a:r>
              <a:rPr lang="en-US" altLang="zh-TW" sz="3600" dirty="0">
                <a:solidFill>
                  <a:srgbClr val="FF0000"/>
                </a:solidFill>
              </a:rPr>
              <a:t>(Moving Average, MA)</a:t>
            </a:r>
          </a:p>
        </p:txBody>
      </p:sp>
    </p:spTree>
    <p:extLst>
      <p:ext uri="{BB962C8B-B14F-4D97-AF65-F5344CB8AC3E}">
        <p14:creationId xmlns:p14="http://schemas.microsoft.com/office/powerpoint/2010/main" val="41009413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66</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078313"/>
          </a:xfrm>
          <a:prstGeom prst="rect">
            <a:avLst/>
          </a:prstGeom>
        </p:spPr>
        <p:txBody>
          <a:bodyPr wrap="square">
            <a:spAutoFit/>
          </a:bodyPr>
          <a:lstStyle/>
          <a:p>
            <a:r>
              <a:rPr lang="zh-TW" altLang="en-US" sz="3600" dirty="0"/>
              <a:t>對於高等級的衝擊可能會嚴重違背、傷害或阻礙一個組織的使命、聲</a:t>
            </a:r>
          </a:p>
          <a:p>
            <a:r>
              <a:rPr lang="zh-TW" altLang="en-US" sz="3600" dirty="0"/>
              <a:t>譽或利益</a:t>
            </a:r>
            <a:r>
              <a:rPr lang="en-US" altLang="zh-TW" sz="3600" dirty="0"/>
              <a:t>,</a:t>
            </a:r>
            <a:r>
              <a:rPr lang="zh-TW" altLang="en-US" sz="3600" dirty="0"/>
              <a:t>或者可能會造成人員的死亡或嚴重受傷。此時應該優先考</a:t>
            </a:r>
          </a:p>
          <a:p>
            <a:r>
              <a:rPr lang="zh-TW" altLang="en-US" sz="3600" dirty="0"/>
              <a:t>量哪一種風險處置策略</a:t>
            </a:r>
            <a:r>
              <a:rPr lang="en-US" altLang="zh-TW" sz="3600" dirty="0"/>
              <a:t>?</a:t>
            </a:r>
          </a:p>
          <a:p>
            <a:r>
              <a:rPr lang="en-US" altLang="zh-TW" sz="3600" dirty="0"/>
              <a:t>(A) </a:t>
            </a:r>
            <a:r>
              <a:rPr lang="zh-TW" altLang="en-US" sz="3600" dirty="0"/>
              <a:t>風險接受</a:t>
            </a:r>
          </a:p>
          <a:p>
            <a:r>
              <a:rPr lang="en-US" altLang="zh-TW" sz="3600" dirty="0"/>
              <a:t>(B) </a:t>
            </a:r>
            <a:r>
              <a:rPr lang="zh-TW" altLang="en-US" sz="3600" dirty="0"/>
              <a:t>風險降低</a:t>
            </a:r>
          </a:p>
          <a:p>
            <a:r>
              <a:rPr lang="en-US" altLang="zh-TW" sz="3600" dirty="0"/>
              <a:t>(C) </a:t>
            </a:r>
            <a:r>
              <a:rPr lang="zh-TW" altLang="en-US" sz="3600" dirty="0"/>
              <a:t>風險移轉</a:t>
            </a:r>
          </a:p>
          <a:p>
            <a:r>
              <a:rPr lang="en-US" altLang="zh-TW" sz="3600" dirty="0"/>
              <a:t>(D) </a:t>
            </a:r>
            <a:r>
              <a:rPr lang="zh-TW" altLang="en-US" sz="3600" dirty="0"/>
              <a:t>風險避免</a:t>
            </a:r>
          </a:p>
        </p:txBody>
      </p:sp>
    </p:spTree>
    <p:extLst>
      <p:ext uri="{BB962C8B-B14F-4D97-AF65-F5344CB8AC3E}">
        <p14:creationId xmlns:p14="http://schemas.microsoft.com/office/powerpoint/2010/main" val="2508653013"/>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66</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078313"/>
          </a:xfrm>
          <a:prstGeom prst="rect">
            <a:avLst/>
          </a:prstGeom>
        </p:spPr>
        <p:txBody>
          <a:bodyPr wrap="square">
            <a:spAutoFit/>
          </a:bodyPr>
          <a:lstStyle/>
          <a:p>
            <a:r>
              <a:rPr lang="zh-TW" altLang="en-US" sz="3600" dirty="0"/>
              <a:t>對於高等級的衝擊可能會嚴重違背、傷害或阻礙一個組織的使命、聲</a:t>
            </a:r>
          </a:p>
          <a:p>
            <a:r>
              <a:rPr lang="zh-TW" altLang="en-US" sz="3600" dirty="0"/>
              <a:t>譽或利益</a:t>
            </a:r>
            <a:r>
              <a:rPr lang="en-US" altLang="zh-TW" sz="3600" dirty="0"/>
              <a:t>,</a:t>
            </a:r>
            <a:r>
              <a:rPr lang="zh-TW" altLang="en-US" sz="3600" dirty="0"/>
              <a:t>或者可能會造成人員的死亡或嚴重受傷。此時應該優先考</a:t>
            </a:r>
          </a:p>
          <a:p>
            <a:r>
              <a:rPr lang="zh-TW" altLang="en-US" sz="3600" dirty="0"/>
              <a:t>量哪一種風險處置策略</a:t>
            </a:r>
            <a:r>
              <a:rPr lang="en-US" altLang="zh-TW" sz="3600" dirty="0"/>
              <a:t>?</a:t>
            </a:r>
          </a:p>
          <a:p>
            <a:r>
              <a:rPr lang="en-US" altLang="zh-TW" sz="3600" dirty="0"/>
              <a:t>(A) </a:t>
            </a:r>
            <a:r>
              <a:rPr lang="zh-TW" altLang="en-US" sz="3600" dirty="0"/>
              <a:t>風險接受</a:t>
            </a:r>
          </a:p>
          <a:p>
            <a:r>
              <a:rPr lang="en-US" altLang="zh-TW" sz="3600" dirty="0"/>
              <a:t>(B) </a:t>
            </a:r>
            <a:r>
              <a:rPr lang="zh-TW" altLang="en-US" sz="3600" dirty="0"/>
              <a:t>風險降低</a:t>
            </a:r>
          </a:p>
          <a:p>
            <a:r>
              <a:rPr lang="en-US" altLang="zh-TW" sz="3600" dirty="0"/>
              <a:t>(C) </a:t>
            </a:r>
            <a:r>
              <a:rPr lang="zh-TW" altLang="en-US" sz="3600" dirty="0"/>
              <a:t>風險移轉</a:t>
            </a:r>
          </a:p>
          <a:p>
            <a:r>
              <a:rPr lang="en-US" altLang="zh-TW" sz="3600" dirty="0">
                <a:solidFill>
                  <a:srgbClr val="FF0000"/>
                </a:solidFill>
              </a:rPr>
              <a:t>(D) </a:t>
            </a:r>
            <a:r>
              <a:rPr lang="zh-TW" altLang="en-US" sz="3600" dirty="0">
                <a:solidFill>
                  <a:srgbClr val="FF0000"/>
                </a:solidFill>
              </a:rPr>
              <a:t>風險避免</a:t>
            </a:r>
          </a:p>
        </p:txBody>
      </p:sp>
    </p:spTree>
    <p:extLst>
      <p:ext uri="{BB962C8B-B14F-4D97-AF65-F5344CB8AC3E}">
        <p14:creationId xmlns:p14="http://schemas.microsoft.com/office/powerpoint/2010/main" val="346735672"/>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67</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2862322"/>
          </a:xfrm>
          <a:prstGeom prst="rect">
            <a:avLst/>
          </a:prstGeom>
        </p:spPr>
        <p:txBody>
          <a:bodyPr wrap="square">
            <a:spAutoFit/>
          </a:bodyPr>
          <a:lstStyle/>
          <a:p>
            <a:r>
              <a:rPr lang="zh-TW" altLang="en-US" sz="3600" dirty="0"/>
              <a:t>下列敘述何者符合風險移轉</a:t>
            </a:r>
            <a:r>
              <a:rPr lang="en-US" altLang="zh-TW" sz="3600" dirty="0"/>
              <a:t>?</a:t>
            </a:r>
          </a:p>
          <a:p>
            <a:r>
              <a:rPr lang="en-US" altLang="zh-TW" sz="3600" dirty="0"/>
              <a:t>(A) </a:t>
            </a:r>
            <a:r>
              <a:rPr lang="zh-TW" altLang="en-US" sz="3600" dirty="0"/>
              <a:t>投保機房火險</a:t>
            </a:r>
          </a:p>
          <a:p>
            <a:r>
              <a:rPr lang="en-US" altLang="zh-TW" sz="3600" dirty="0"/>
              <a:t>(B) </a:t>
            </a:r>
            <a:r>
              <a:rPr lang="zh-TW" altLang="en-US" sz="3600" dirty="0"/>
              <a:t>建立備援網路系統</a:t>
            </a:r>
          </a:p>
          <a:p>
            <a:r>
              <a:rPr lang="en-US" altLang="zh-TW" sz="3600" dirty="0"/>
              <a:t>(C) </a:t>
            </a:r>
            <a:r>
              <a:rPr lang="zh-TW" altLang="en-US" sz="3600" dirty="0"/>
              <a:t>停止網路平台交易業務</a:t>
            </a:r>
          </a:p>
          <a:p>
            <a:r>
              <a:rPr lang="en-US" altLang="zh-TW" sz="3600" dirty="0"/>
              <a:t>(D) </a:t>
            </a:r>
            <a:r>
              <a:rPr lang="zh-TW" altLang="en-US" sz="3600" dirty="0"/>
              <a:t>增加開啟系統權限的簽核流程</a:t>
            </a:r>
          </a:p>
        </p:txBody>
      </p:sp>
    </p:spTree>
    <p:extLst>
      <p:ext uri="{BB962C8B-B14F-4D97-AF65-F5344CB8AC3E}">
        <p14:creationId xmlns:p14="http://schemas.microsoft.com/office/powerpoint/2010/main" val="25346333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52</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970318"/>
          </a:xfrm>
          <a:prstGeom prst="rect">
            <a:avLst/>
          </a:prstGeom>
        </p:spPr>
        <p:txBody>
          <a:bodyPr wrap="square">
            <a:spAutoFit/>
          </a:bodyPr>
          <a:lstStyle/>
          <a:p>
            <a:r>
              <a:rPr lang="zh-TW" altLang="en-US" sz="3600" dirty="0"/>
              <a:t>請問「確保已授權之使用者可適時、可靠的存取資料與資源」所代表的意義是下列何者</a:t>
            </a:r>
            <a:r>
              <a:rPr lang="en-US" altLang="zh-TW" sz="3600" dirty="0"/>
              <a:t>?</a:t>
            </a:r>
          </a:p>
          <a:p>
            <a:r>
              <a:rPr lang="en-US" altLang="zh-TW" sz="3600" dirty="0"/>
              <a:t>(A) </a:t>
            </a:r>
            <a:r>
              <a:rPr lang="zh-TW" altLang="en-US" sz="3600" dirty="0"/>
              <a:t>機密性</a:t>
            </a:r>
          </a:p>
          <a:p>
            <a:r>
              <a:rPr lang="en-US" altLang="zh-TW" sz="3600" dirty="0"/>
              <a:t>(B) </a:t>
            </a:r>
            <a:r>
              <a:rPr lang="zh-TW" altLang="en-US" sz="3600" dirty="0"/>
              <a:t>完整性</a:t>
            </a:r>
          </a:p>
          <a:p>
            <a:r>
              <a:rPr lang="en-US" altLang="zh-TW" sz="3600" dirty="0">
                <a:solidFill>
                  <a:srgbClr val="FF0000"/>
                </a:solidFill>
              </a:rPr>
              <a:t>(C) </a:t>
            </a:r>
            <a:r>
              <a:rPr lang="zh-TW" altLang="en-US" sz="3600" dirty="0">
                <a:solidFill>
                  <a:srgbClr val="FF0000"/>
                </a:solidFill>
              </a:rPr>
              <a:t>可用性</a:t>
            </a:r>
          </a:p>
          <a:p>
            <a:r>
              <a:rPr lang="en-US" altLang="zh-TW" sz="3600" dirty="0"/>
              <a:t>(D) </a:t>
            </a:r>
            <a:r>
              <a:rPr lang="zh-TW" altLang="en-US" sz="3600" dirty="0"/>
              <a:t>可讀性</a:t>
            </a:r>
          </a:p>
        </p:txBody>
      </p:sp>
    </p:spTree>
    <p:extLst>
      <p:ext uri="{BB962C8B-B14F-4D97-AF65-F5344CB8AC3E}">
        <p14:creationId xmlns:p14="http://schemas.microsoft.com/office/powerpoint/2010/main" val="1242943539"/>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67</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2862322"/>
          </a:xfrm>
          <a:prstGeom prst="rect">
            <a:avLst/>
          </a:prstGeom>
        </p:spPr>
        <p:txBody>
          <a:bodyPr wrap="square">
            <a:spAutoFit/>
          </a:bodyPr>
          <a:lstStyle/>
          <a:p>
            <a:r>
              <a:rPr lang="zh-TW" altLang="en-US" sz="3600" dirty="0"/>
              <a:t>下列敘述何者符合風險移轉</a:t>
            </a:r>
            <a:r>
              <a:rPr lang="en-US" altLang="zh-TW" sz="3600" dirty="0"/>
              <a:t>?</a:t>
            </a:r>
          </a:p>
          <a:p>
            <a:r>
              <a:rPr lang="en-US" altLang="zh-TW" sz="3600" dirty="0">
                <a:solidFill>
                  <a:srgbClr val="FF0000"/>
                </a:solidFill>
              </a:rPr>
              <a:t>(A) </a:t>
            </a:r>
            <a:r>
              <a:rPr lang="zh-TW" altLang="en-US" sz="3600" dirty="0">
                <a:solidFill>
                  <a:srgbClr val="FF0000"/>
                </a:solidFill>
              </a:rPr>
              <a:t>投保機房火險</a:t>
            </a:r>
          </a:p>
          <a:p>
            <a:r>
              <a:rPr lang="en-US" altLang="zh-TW" sz="3600" dirty="0"/>
              <a:t>(B) </a:t>
            </a:r>
            <a:r>
              <a:rPr lang="zh-TW" altLang="en-US" sz="3600" dirty="0"/>
              <a:t>建立備援網路系統</a:t>
            </a:r>
          </a:p>
          <a:p>
            <a:r>
              <a:rPr lang="en-US" altLang="zh-TW" sz="3600" dirty="0"/>
              <a:t>(C) </a:t>
            </a:r>
            <a:r>
              <a:rPr lang="zh-TW" altLang="en-US" sz="3600" dirty="0"/>
              <a:t>停止網路平台交易業務</a:t>
            </a:r>
          </a:p>
          <a:p>
            <a:r>
              <a:rPr lang="en-US" altLang="zh-TW" sz="3600" dirty="0"/>
              <a:t>(D) </a:t>
            </a:r>
            <a:r>
              <a:rPr lang="zh-TW" altLang="en-US" sz="3600" dirty="0"/>
              <a:t>增加開啟系統權限的簽核流程</a:t>
            </a:r>
          </a:p>
        </p:txBody>
      </p:sp>
    </p:spTree>
    <p:extLst>
      <p:ext uri="{BB962C8B-B14F-4D97-AF65-F5344CB8AC3E}">
        <p14:creationId xmlns:p14="http://schemas.microsoft.com/office/powerpoint/2010/main" val="2775203674"/>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68</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4524315"/>
          </a:xfrm>
          <a:prstGeom prst="rect">
            <a:avLst/>
          </a:prstGeom>
        </p:spPr>
        <p:txBody>
          <a:bodyPr wrap="square">
            <a:spAutoFit/>
          </a:bodyPr>
          <a:lstStyle/>
          <a:p>
            <a:r>
              <a:rPr lang="zh-TW" altLang="en-US" sz="3600" dirty="0"/>
              <a:t>關於風險管理常舉例的「木桶理論」</a:t>
            </a:r>
            <a:r>
              <a:rPr lang="en-US" altLang="zh-TW" sz="3600" dirty="0"/>
              <a:t>,</a:t>
            </a:r>
            <a:r>
              <a:rPr lang="zh-TW" altLang="en-US" sz="3600" dirty="0"/>
              <a:t>如何決定一個由長短不同的木板所構成的木桶之「容水量大小」</a:t>
            </a:r>
            <a:r>
              <a:rPr lang="en-US" altLang="zh-TW" sz="3600" dirty="0"/>
              <a:t>,</a:t>
            </a:r>
            <a:r>
              <a:rPr lang="zh-TW" altLang="en-US" sz="3600" dirty="0"/>
              <a:t>下列敘述何者正確</a:t>
            </a:r>
            <a:r>
              <a:rPr lang="en-US" altLang="zh-TW" sz="3600" dirty="0"/>
              <a:t>?</a:t>
            </a:r>
          </a:p>
          <a:p>
            <a:r>
              <a:rPr lang="en-US" altLang="zh-TW" sz="3600" dirty="0"/>
              <a:t>(A) </a:t>
            </a:r>
            <a:r>
              <a:rPr lang="zh-TW" altLang="en-US" sz="3600" dirty="0"/>
              <a:t>取決於其中「最長」的那塊木板</a:t>
            </a:r>
          </a:p>
          <a:p>
            <a:r>
              <a:rPr lang="en-US" altLang="zh-TW" sz="3600" dirty="0"/>
              <a:t>(B) </a:t>
            </a:r>
            <a:r>
              <a:rPr lang="zh-TW" altLang="en-US" sz="3600" dirty="0"/>
              <a:t>取決於全部木板長度的「平均值」</a:t>
            </a:r>
          </a:p>
          <a:p>
            <a:r>
              <a:rPr lang="en-US" altLang="zh-TW" sz="3600" dirty="0"/>
              <a:t>(C) </a:t>
            </a:r>
            <a:r>
              <a:rPr lang="zh-TW" altLang="en-US" sz="3600" dirty="0"/>
              <a:t>取決於其中「最短」的那塊木板</a:t>
            </a:r>
          </a:p>
          <a:p>
            <a:r>
              <a:rPr lang="en-US" altLang="zh-TW" sz="3600" dirty="0"/>
              <a:t>(D) </a:t>
            </a:r>
            <a:r>
              <a:rPr lang="zh-TW" altLang="en-US" sz="3600" dirty="0"/>
              <a:t>以上皆非</a:t>
            </a:r>
          </a:p>
        </p:txBody>
      </p:sp>
    </p:spTree>
    <p:extLst>
      <p:ext uri="{BB962C8B-B14F-4D97-AF65-F5344CB8AC3E}">
        <p14:creationId xmlns:p14="http://schemas.microsoft.com/office/powerpoint/2010/main" val="266026432"/>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68</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4524315"/>
          </a:xfrm>
          <a:prstGeom prst="rect">
            <a:avLst/>
          </a:prstGeom>
        </p:spPr>
        <p:txBody>
          <a:bodyPr wrap="square">
            <a:spAutoFit/>
          </a:bodyPr>
          <a:lstStyle/>
          <a:p>
            <a:r>
              <a:rPr lang="zh-TW" altLang="en-US" sz="3600" dirty="0"/>
              <a:t>關於風險管理常舉例的「木桶理論」</a:t>
            </a:r>
            <a:r>
              <a:rPr lang="en-US" altLang="zh-TW" sz="3600" dirty="0"/>
              <a:t>,</a:t>
            </a:r>
            <a:r>
              <a:rPr lang="zh-TW" altLang="en-US" sz="3600" dirty="0"/>
              <a:t>如何決定一個由長短不同的木板所構成的木桶之「容水量大小」</a:t>
            </a:r>
            <a:r>
              <a:rPr lang="en-US" altLang="zh-TW" sz="3600" dirty="0"/>
              <a:t>,</a:t>
            </a:r>
            <a:r>
              <a:rPr lang="zh-TW" altLang="en-US" sz="3600" dirty="0"/>
              <a:t>下列敘述何者正確</a:t>
            </a:r>
            <a:r>
              <a:rPr lang="en-US" altLang="zh-TW" sz="3600" dirty="0"/>
              <a:t>?</a:t>
            </a:r>
          </a:p>
          <a:p>
            <a:r>
              <a:rPr lang="en-US" altLang="zh-TW" sz="3600" dirty="0"/>
              <a:t>(A) </a:t>
            </a:r>
            <a:r>
              <a:rPr lang="zh-TW" altLang="en-US" sz="3600" dirty="0"/>
              <a:t>取決於其中「最長」的那塊木板</a:t>
            </a:r>
          </a:p>
          <a:p>
            <a:r>
              <a:rPr lang="en-US" altLang="zh-TW" sz="3600" dirty="0"/>
              <a:t>(B) </a:t>
            </a:r>
            <a:r>
              <a:rPr lang="zh-TW" altLang="en-US" sz="3600" dirty="0"/>
              <a:t>取決於全部木板長度的「平均值」</a:t>
            </a:r>
          </a:p>
          <a:p>
            <a:r>
              <a:rPr lang="en-US" altLang="zh-TW" sz="3600" dirty="0">
                <a:solidFill>
                  <a:srgbClr val="FF0000"/>
                </a:solidFill>
              </a:rPr>
              <a:t>(C) </a:t>
            </a:r>
            <a:r>
              <a:rPr lang="zh-TW" altLang="en-US" sz="3600" dirty="0">
                <a:solidFill>
                  <a:srgbClr val="FF0000"/>
                </a:solidFill>
              </a:rPr>
              <a:t>取決於其中「最短」的那塊木板</a:t>
            </a:r>
          </a:p>
          <a:p>
            <a:r>
              <a:rPr lang="en-US" altLang="zh-TW" sz="3600" dirty="0"/>
              <a:t>(D) </a:t>
            </a:r>
            <a:r>
              <a:rPr lang="zh-TW" altLang="en-US" sz="3600" dirty="0"/>
              <a:t>以上皆非</a:t>
            </a:r>
          </a:p>
        </p:txBody>
      </p:sp>
    </p:spTree>
    <p:extLst>
      <p:ext uri="{BB962C8B-B14F-4D97-AF65-F5344CB8AC3E}">
        <p14:creationId xmlns:p14="http://schemas.microsoft.com/office/powerpoint/2010/main" val="606746320"/>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69</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416320"/>
          </a:xfrm>
          <a:prstGeom prst="rect">
            <a:avLst/>
          </a:prstGeom>
        </p:spPr>
        <p:txBody>
          <a:bodyPr wrap="square">
            <a:spAutoFit/>
          </a:bodyPr>
          <a:lstStyle/>
          <a:p>
            <a:r>
              <a:rPr lang="zh-TW" altLang="en-US" sz="3600" dirty="0"/>
              <a:t>為了降低風險</a:t>
            </a:r>
            <a:r>
              <a:rPr lang="en-US" altLang="zh-TW" sz="3600" dirty="0"/>
              <a:t>,</a:t>
            </a:r>
            <a:r>
              <a:rPr lang="zh-TW" altLang="en-US" sz="3600" dirty="0"/>
              <a:t>下列何者不是實施風險控制措施的考量因素</a:t>
            </a:r>
            <a:r>
              <a:rPr lang="en-US" altLang="zh-TW" sz="3600" dirty="0"/>
              <a:t>?</a:t>
            </a:r>
          </a:p>
          <a:p>
            <a:r>
              <a:rPr lang="en-US" altLang="zh-TW" sz="3600" dirty="0"/>
              <a:t>(A) </a:t>
            </a:r>
            <a:r>
              <a:rPr lang="zh-TW" altLang="en-US" sz="3600" dirty="0"/>
              <a:t>法規要求與限制</a:t>
            </a:r>
          </a:p>
          <a:p>
            <a:r>
              <a:rPr lang="en-US" altLang="zh-TW" sz="3600" dirty="0"/>
              <a:t>(B) </a:t>
            </a:r>
            <a:r>
              <a:rPr lang="zh-TW" altLang="en-US" sz="3600" dirty="0"/>
              <a:t>組織的目標與規範</a:t>
            </a:r>
          </a:p>
          <a:p>
            <a:r>
              <a:rPr lang="en-US" altLang="zh-TW" sz="3600" dirty="0"/>
              <a:t>(C) </a:t>
            </a:r>
            <a:r>
              <a:rPr lang="zh-TW" altLang="en-US" sz="3600" dirty="0"/>
              <a:t>實施的可能成本</a:t>
            </a:r>
          </a:p>
          <a:p>
            <a:r>
              <a:rPr lang="en-US" altLang="zh-TW" sz="3600" dirty="0"/>
              <a:t>(D) </a:t>
            </a:r>
            <a:r>
              <a:rPr lang="zh-TW" altLang="en-US" sz="3600" dirty="0"/>
              <a:t>資訊資產類別</a:t>
            </a:r>
          </a:p>
        </p:txBody>
      </p:sp>
    </p:spTree>
    <p:extLst>
      <p:ext uri="{BB962C8B-B14F-4D97-AF65-F5344CB8AC3E}">
        <p14:creationId xmlns:p14="http://schemas.microsoft.com/office/powerpoint/2010/main" val="69889624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69</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416320"/>
          </a:xfrm>
          <a:prstGeom prst="rect">
            <a:avLst/>
          </a:prstGeom>
        </p:spPr>
        <p:txBody>
          <a:bodyPr wrap="square">
            <a:spAutoFit/>
          </a:bodyPr>
          <a:lstStyle/>
          <a:p>
            <a:r>
              <a:rPr lang="zh-TW" altLang="en-US" sz="3600" dirty="0"/>
              <a:t>為了降低風險</a:t>
            </a:r>
            <a:r>
              <a:rPr lang="en-US" altLang="zh-TW" sz="3600" dirty="0"/>
              <a:t>,</a:t>
            </a:r>
            <a:r>
              <a:rPr lang="zh-TW" altLang="en-US" sz="3600" dirty="0"/>
              <a:t>下列何者不是實施風險控制措施的考量因素</a:t>
            </a:r>
            <a:r>
              <a:rPr lang="en-US" altLang="zh-TW" sz="3600" dirty="0"/>
              <a:t>?</a:t>
            </a:r>
          </a:p>
          <a:p>
            <a:r>
              <a:rPr lang="en-US" altLang="zh-TW" sz="3600" dirty="0"/>
              <a:t>(A) </a:t>
            </a:r>
            <a:r>
              <a:rPr lang="zh-TW" altLang="en-US" sz="3600" dirty="0"/>
              <a:t>法規要求與限制</a:t>
            </a:r>
          </a:p>
          <a:p>
            <a:r>
              <a:rPr lang="en-US" altLang="zh-TW" sz="3600" dirty="0"/>
              <a:t>(B) </a:t>
            </a:r>
            <a:r>
              <a:rPr lang="zh-TW" altLang="en-US" sz="3600" dirty="0"/>
              <a:t>組織的目標與規範</a:t>
            </a:r>
          </a:p>
          <a:p>
            <a:r>
              <a:rPr lang="en-US" altLang="zh-TW" sz="3600" dirty="0"/>
              <a:t>(C) </a:t>
            </a:r>
            <a:r>
              <a:rPr lang="zh-TW" altLang="en-US" sz="3600" dirty="0"/>
              <a:t>實施的可能成本</a:t>
            </a:r>
          </a:p>
          <a:p>
            <a:r>
              <a:rPr lang="en-US" altLang="zh-TW" sz="3600" dirty="0">
                <a:solidFill>
                  <a:srgbClr val="FF0000"/>
                </a:solidFill>
              </a:rPr>
              <a:t>(D) </a:t>
            </a:r>
            <a:r>
              <a:rPr lang="zh-TW" altLang="en-US" sz="3600" dirty="0">
                <a:solidFill>
                  <a:srgbClr val="FF0000"/>
                </a:solidFill>
              </a:rPr>
              <a:t>資訊資產類別</a:t>
            </a:r>
          </a:p>
        </p:txBody>
      </p:sp>
    </p:spTree>
    <p:extLst>
      <p:ext uri="{BB962C8B-B14F-4D97-AF65-F5344CB8AC3E}">
        <p14:creationId xmlns:p14="http://schemas.microsoft.com/office/powerpoint/2010/main" val="3800279782"/>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70</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2862322"/>
          </a:xfrm>
          <a:prstGeom prst="rect">
            <a:avLst/>
          </a:prstGeom>
        </p:spPr>
        <p:txBody>
          <a:bodyPr wrap="square">
            <a:spAutoFit/>
          </a:bodyPr>
          <a:lstStyle/>
          <a:p>
            <a:r>
              <a:rPr lang="zh-TW" altLang="en-US" sz="3600" dirty="0"/>
              <a:t>關於風險管理</a:t>
            </a:r>
            <a:r>
              <a:rPr lang="en-US" altLang="zh-TW" sz="3600" dirty="0"/>
              <a:t>,</a:t>
            </a:r>
            <a:r>
              <a:rPr lang="zh-TW" altLang="en-US" sz="3600" dirty="0"/>
              <a:t>下列敘述何者不正確</a:t>
            </a:r>
            <a:r>
              <a:rPr lang="en-US" altLang="zh-TW" sz="3600" dirty="0"/>
              <a:t>?</a:t>
            </a:r>
          </a:p>
          <a:p>
            <a:r>
              <a:rPr lang="en-US" altLang="zh-TW" sz="3600" dirty="0"/>
              <a:t>(A) </a:t>
            </a:r>
            <a:r>
              <a:rPr lang="zh-TW" altLang="en-US" sz="3600" dirty="0"/>
              <a:t>管理組織風險</a:t>
            </a:r>
            <a:r>
              <a:rPr lang="en-US" altLang="zh-TW" sz="3600" dirty="0"/>
              <a:t>,</a:t>
            </a:r>
            <a:r>
              <a:rPr lang="zh-TW" altLang="en-US" sz="3600" dirty="0"/>
              <a:t>避免風險擴大</a:t>
            </a:r>
          </a:p>
          <a:p>
            <a:r>
              <a:rPr lang="en-US" altLang="zh-TW" sz="3600" dirty="0"/>
              <a:t>(B) </a:t>
            </a:r>
            <a:r>
              <a:rPr lang="zh-TW" altLang="en-US" sz="3600" dirty="0"/>
              <a:t>協助組織隱藏風險</a:t>
            </a:r>
            <a:r>
              <a:rPr lang="en-US" altLang="zh-TW" sz="3600" dirty="0"/>
              <a:t>,</a:t>
            </a:r>
            <a:r>
              <a:rPr lang="zh-TW" altLang="en-US" sz="3600" dirty="0"/>
              <a:t>避免驗證失效</a:t>
            </a:r>
          </a:p>
          <a:p>
            <a:r>
              <a:rPr lang="en-US" altLang="zh-TW" sz="3600" dirty="0"/>
              <a:t>(C) </a:t>
            </a:r>
            <a:r>
              <a:rPr lang="zh-TW" altLang="en-US" sz="3600" dirty="0"/>
              <a:t>協調實作控制風險</a:t>
            </a:r>
            <a:r>
              <a:rPr lang="en-US" altLang="zh-TW" sz="3600" dirty="0"/>
              <a:t>,</a:t>
            </a:r>
            <a:r>
              <a:rPr lang="zh-TW" altLang="en-US" sz="3600" dirty="0"/>
              <a:t>降低風險</a:t>
            </a:r>
          </a:p>
          <a:p>
            <a:r>
              <a:rPr lang="en-US" altLang="zh-TW" sz="3600" dirty="0"/>
              <a:t>(D) </a:t>
            </a:r>
            <a:r>
              <a:rPr lang="zh-TW" altLang="en-US" sz="3600" dirty="0"/>
              <a:t>尋求備案</a:t>
            </a:r>
            <a:r>
              <a:rPr lang="en-US" altLang="zh-TW" sz="3600" dirty="0"/>
              <a:t>,</a:t>
            </a:r>
            <a:r>
              <a:rPr lang="zh-TW" altLang="en-US" sz="3600" dirty="0"/>
              <a:t>以避免意外發生</a:t>
            </a:r>
          </a:p>
        </p:txBody>
      </p:sp>
    </p:spTree>
    <p:extLst>
      <p:ext uri="{BB962C8B-B14F-4D97-AF65-F5344CB8AC3E}">
        <p14:creationId xmlns:p14="http://schemas.microsoft.com/office/powerpoint/2010/main" val="3117317899"/>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70</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2862322"/>
          </a:xfrm>
          <a:prstGeom prst="rect">
            <a:avLst/>
          </a:prstGeom>
        </p:spPr>
        <p:txBody>
          <a:bodyPr wrap="square">
            <a:spAutoFit/>
          </a:bodyPr>
          <a:lstStyle/>
          <a:p>
            <a:r>
              <a:rPr lang="zh-TW" altLang="en-US" sz="3600" dirty="0"/>
              <a:t>關於風險管理</a:t>
            </a:r>
            <a:r>
              <a:rPr lang="en-US" altLang="zh-TW" sz="3600" dirty="0"/>
              <a:t>,</a:t>
            </a:r>
            <a:r>
              <a:rPr lang="zh-TW" altLang="en-US" sz="3600" dirty="0"/>
              <a:t>下列敘述何者不正確</a:t>
            </a:r>
            <a:r>
              <a:rPr lang="en-US" altLang="zh-TW" sz="3600" dirty="0"/>
              <a:t>?</a:t>
            </a:r>
          </a:p>
          <a:p>
            <a:r>
              <a:rPr lang="en-US" altLang="zh-TW" sz="3600" dirty="0"/>
              <a:t>(A) </a:t>
            </a:r>
            <a:r>
              <a:rPr lang="zh-TW" altLang="en-US" sz="3600" dirty="0"/>
              <a:t>管理組織風險</a:t>
            </a:r>
            <a:r>
              <a:rPr lang="en-US" altLang="zh-TW" sz="3600" dirty="0"/>
              <a:t>,</a:t>
            </a:r>
            <a:r>
              <a:rPr lang="zh-TW" altLang="en-US" sz="3600" dirty="0"/>
              <a:t>避免風險擴大</a:t>
            </a:r>
          </a:p>
          <a:p>
            <a:r>
              <a:rPr lang="en-US" altLang="zh-TW" sz="3600" dirty="0">
                <a:solidFill>
                  <a:srgbClr val="FF0000"/>
                </a:solidFill>
              </a:rPr>
              <a:t>(B) </a:t>
            </a:r>
            <a:r>
              <a:rPr lang="zh-TW" altLang="en-US" sz="3600" dirty="0">
                <a:solidFill>
                  <a:srgbClr val="FF0000"/>
                </a:solidFill>
              </a:rPr>
              <a:t>協助組織隱藏風險</a:t>
            </a:r>
            <a:r>
              <a:rPr lang="en-US" altLang="zh-TW" sz="3600" dirty="0">
                <a:solidFill>
                  <a:srgbClr val="FF0000"/>
                </a:solidFill>
              </a:rPr>
              <a:t>,</a:t>
            </a:r>
            <a:r>
              <a:rPr lang="zh-TW" altLang="en-US" sz="3600" dirty="0">
                <a:solidFill>
                  <a:srgbClr val="FF0000"/>
                </a:solidFill>
              </a:rPr>
              <a:t>避免驗證失效</a:t>
            </a:r>
          </a:p>
          <a:p>
            <a:r>
              <a:rPr lang="en-US" altLang="zh-TW" sz="3600" dirty="0"/>
              <a:t>(C) </a:t>
            </a:r>
            <a:r>
              <a:rPr lang="zh-TW" altLang="en-US" sz="3600" dirty="0"/>
              <a:t>協調實作控制風險</a:t>
            </a:r>
            <a:r>
              <a:rPr lang="en-US" altLang="zh-TW" sz="3600" dirty="0"/>
              <a:t>,</a:t>
            </a:r>
            <a:r>
              <a:rPr lang="zh-TW" altLang="en-US" sz="3600" dirty="0"/>
              <a:t>降低風險</a:t>
            </a:r>
          </a:p>
          <a:p>
            <a:r>
              <a:rPr lang="en-US" altLang="zh-TW" sz="3600" dirty="0"/>
              <a:t>(D) </a:t>
            </a:r>
            <a:r>
              <a:rPr lang="zh-TW" altLang="en-US" sz="3600" dirty="0"/>
              <a:t>尋求備案</a:t>
            </a:r>
            <a:r>
              <a:rPr lang="en-US" altLang="zh-TW" sz="3600" dirty="0"/>
              <a:t>,</a:t>
            </a:r>
            <a:r>
              <a:rPr lang="zh-TW" altLang="en-US" sz="3600" dirty="0"/>
              <a:t>以避免意外發生</a:t>
            </a:r>
          </a:p>
        </p:txBody>
      </p:sp>
    </p:spTree>
    <p:extLst>
      <p:ext uri="{BB962C8B-B14F-4D97-AF65-F5344CB8AC3E}">
        <p14:creationId xmlns:p14="http://schemas.microsoft.com/office/powerpoint/2010/main" val="86942491"/>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116</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416320"/>
          </a:xfrm>
          <a:prstGeom prst="rect">
            <a:avLst/>
          </a:prstGeom>
        </p:spPr>
        <p:txBody>
          <a:bodyPr wrap="square">
            <a:spAutoFit/>
          </a:bodyPr>
          <a:lstStyle/>
          <a:p>
            <a:r>
              <a:rPr lang="zh-TW" altLang="en-US" sz="3600" dirty="0"/>
              <a:t>風險不可能不存在</a:t>
            </a:r>
            <a:r>
              <a:rPr lang="en-US" altLang="zh-TW" sz="3600" dirty="0"/>
              <a:t>,</a:t>
            </a:r>
            <a:r>
              <a:rPr lang="zh-TW" altLang="en-US" sz="3600" dirty="0"/>
              <a:t>面對風險有哪四種處置的方法</a:t>
            </a:r>
            <a:r>
              <a:rPr lang="en-US" altLang="zh-TW" sz="3600" dirty="0"/>
              <a:t>?</a:t>
            </a:r>
          </a:p>
          <a:p>
            <a:r>
              <a:rPr lang="en-US" altLang="zh-TW" sz="3600" dirty="0"/>
              <a:t>(A) </a:t>
            </a:r>
            <a:r>
              <a:rPr lang="zh-TW" altLang="en-US" sz="3600" dirty="0"/>
              <a:t>接受、降低、移轉、避免</a:t>
            </a:r>
          </a:p>
          <a:p>
            <a:r>
              <a:rPr lang="en-US" altLang="zh-TW" sz="3600" dirty="0"/>
              <a:t>(B) </a:t>
            </a:r>
            <a:r>
              <a:rPr lang="zh-TW" altLang="en-US" sz="3600" dirty="0"/>
              <a:t>規劃、評估、排序、避免</a:t>
            </a:r>
          </a:p>
          <a:p>
            <a:r>
              <a:rPr lang="en-US" altLang="zh-TW" sz="3600" dirty="0"/>
              <a:t>(C) </a:t>
            </a:r>
            <a:r>
              <a:rPr lang="zh-TW" altLang="en-US" sz="3600" dirty="0"/>
              <a:t>面對、處理、解決、接受</a:t>
            </a:r>
          </a:p>
          <a:p>
            <a:r>
              <a:rPr lang="en-US" altLang="zh-TW" sz="3600" dirty="0"/>
              <a:t>(D) </a:t>
            </a:r>
            <a:r>
              <a:rPr lang="zh-TW" altLang="en-US" sz="3600" dirty="0"/>
              <a:t>評估、分析、處理、降低</a:t>
            </a:r>
          </a:p>
        </p:txBody>
      </p:sp>
    </p:spTree>
    <p:extLst>
      <p:ext uri="{BB962C8B-B14F-4D97-AF65-F5344CB8AC3E}">
        <p14:creationId xmlns:p14="http://schemas.microsoft.com/office/powerpoint/2010/main" val="2192518931"/>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116</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416320"/>
          </a:xfrm>
          <a:prstGeom prst="rect">
            <a:avLst/>
          </a:prstGeom>
        </p:spPr>
        <p:txBody>
          <a:bodyPr wrap="square">
            <a:spAutoFit/>
          </a:bodyPr>
          <a:lstStyle/>
          <a:p>
            <a:r>
              <a:rPr lang="zh-TW" altLang="en-US" sz="3600" dirty="0"/>
              <a:t>風險不可能不存在</a:t>
            </a:r>
            <a:r>
              <a:rPr lang="en-US" altLang="zh-TW" sz="3600" dirty="0"/>
              <a:t>,</a:t>
            </a:r>
            <a:r>
              <a:rPr lang="zh-TW" altLang="en-US" sz="3600" dirty="0"/>
              <a:t>面對風險有哪四種處置的方法</a:t>
            </a:r>
            <a:r>
              <a:rPr lang="en-US" altLang="zh-TW" sz="3600" dirty="0"/>
              <a:t>?</a:t>
            </a:r>
          </a:p>
          <a:p>
            <a:r>
              <a:rPr lang="en-US" altLang="zh-TW" sz="3600" dirty="0">
                <a:solidFill>
                  <a:srgbClr val="FF0000"/>
                </a:solidFill>
              </a:rPr>
              <a:t>(A) </a:t>
            </a:r>
            <a:r>
              <a:rPr lang="zh-TW" altLang="en-US" sz="3600" dirty="0">
                <a:solidFill>
                  <a:srgbClr val="FF0000"/>
                </a:solidFill>
              </a:rPr>
              <a:t>接受、降低、移轉、避免</a:t>
            </a:r>
          </a:p>
          <a:p>
            <a:r>
              <a:rPr lang="en-US" altLang="zh-TW" sz="3600" dirty="0"/>
              <a:t>(B) </a:t>
            </a:r>
            <a:r>
              <a:rPr lang="zh-TW" altLang="en-US" sz="3600" dirty="0"/>
              <a:t>規劃、評估、排序、避免</a:t>
            </a:r>
          </a:p>
          <a:p>
            <a:r>
              <a:rPr lang="en-US" altLang="zh-TW" sz="3600" dirty="0"/>
              <a:t>(C) </a:t>
            </a:r>
            <a:r>
              <a:rPr lang="zh-TW" altLang="en-US" sz="3600" dirty="0"/>
              <a:t>面對、處理、解決、接受</a:t>
            </a:r>
          </a:p>
          <a:p>
            <a:r>
              <a:rPr lang="en-US" altLang="zh-TW" sz="3600" dirty="0"/>
              <a:t>(D) </a:t>
            </a:r>
            <a:r>
              <a:rPr lang="zh-TW" altLang="en-US" sz="3600" dirty="0"/>
              <a:t>評估、分析、處理、降低</a:t>
            </a:r>
          </a:p>
        </p:txBody>
      </p:sp>
    </p:spTree>
    <p:extLst>
      <p:ext uri="{BB962C8B-B14F-4D97-AF65-F5344CB8AC3E}">
        <p14:creationId xmlns:p14="http://schemas.microsoft.com/office/powerpoint/2010/main" val="1808529250"/>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117</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4524315"/>
          </a:xfrm>
          <a:prstGeom prst="rect">
            <a:avLst/>
          </a:prstGeom>
        </p:spPr>
        <p:txBody>
          <a:bodyPr wrap="square">
            <a:spAutoFit/>
          </a:bodyPr>
          <a:lstStyle/>
          <a:p>
            <a:r>
              <a:rPr lang="zh-TW" altLang="en-US" sz="3600" dirty="0"/>
              <a:t>假設災難一定會發生</a:t>
            </a:r>
            <a:r>
              <a:rPr lang="en-US" altLang="zh-TW" sz="3600" dirty="0"/>
              <a:t>(</a:t>
            </a:r>
            <a:r>
              <a:rPr lang="zh-TW" altLang="en-US" sz="3600" dirty="0"/>
              <a:t>不論機率再低</a:t>
            </a:r>
            <a:r>
              <a:rPr lang="en-US" altLang="zh-TW" sz="3600" dirty="0"/>
              <a:t>),</a:t>
            </a:r>
            <a:r>
              <a:rPr lang="zh-TW" altLang="en-US" sz="3600" dirty="0"/>
              <a:t>當災難發生時</a:t>
            </a:r>
            <a:r>
              <a:rPr lang="en-US" altLang="zh-TW" sz="3600" dirty="0"/>
              <a:t>,</a:t>
            </a:r>
            <a:r>
              <a:rPr lang="zh-TW" altLang="en-US" sz="3600" dirty="0"/>
              <a:t>為了確保組織在災難發生時有可遵循的作業程序</a:t>
            </a:r>
            <a:r>
              <a:rPr lang="en-US" altLang="zh-TW" sz="3600" dirty="0"/>
              <a:t>,</a:t>
            </a:r>
            <a:r>
              <a:rPr lang="zh-TW" altLang="en-US" sz="3600" dirty="0"/>
              <a:t>以降低損失</a:t>
            </a:r>
            <a:r>
              <a:rPr lang="en-US" altLang="zh-TW" sz="3600" dirty="0"/>
              <a:t>,</a:t>
            </a:r>
            <a:r>
              <a:rPr lang="zh-TW" altLang="en-US" sz="3600" dirty="0"/>
              <a:t>所以必須要制定哪一種文件</a:t>
            </a:r>
            <a:r>
              <a:rPr lang="en-US" altLang="zh-TW" sz="3600" dirty="0"/>
              <a:t>?</a:t>
            </a:r>
          </a:p>
          <a:p>
            <a:r>
              <a:rPr lang="en-US" altLang="zh-TW" sz="3600" dirty="0"/>
              <a:t>(A) </a:t>
            </a:r>
            <a:r>
              <a:rPr lang="zh-TW" altLang="en-US" sz="3600" dirty="0"/>
              <a:t>風險管理計畫</a:t>
            </a:r>
          </a:p>
          <a:p>
            <a:r>
              <a:rPr lang="en-US" altLang="zh-TW" sz="3600" dirty="0"/>
              <a:t>(B) </a:t>
            </a:r>
            <a:r>
              <a:rPr lang="zh-TW" altLang="en-US" sz="3600" dirty="0"/>
              <a:t>緊急應變計畫</a:t>
            </a:r>
          </a:p>
          <a:p>
            <a:r>
              <a:rPr lang="en-US" altLang="zh-TW" sz="3600" dirty="0"/>
              <a:t>(C) </a:t>
            </a:r>
            <a:r>
              <a:rPr lang="zh-TW" altLang="en-US" sz="3600" dirty="0"/>
              <a:t>適用性聲明</a:t>
            </a:r>
          </a:p>
          <a:p>
            <a:r>
              <a:rPr lang="en-US" altLang="zh-TW" sz="3600" dirty="0"/>
              <a:t>(D) </a:t>
            </a:r>
            <a:r>
              <a:rPr lang="zh-TW" altLang="en-US" sz="3600" dirty="0"/>
              <a:t>內部稽核計畫</a:t>
            </a:r>
          </a:p>
        </p:txBody>
      </p:sp>
    </p:spTree>
    <p:extLst>
      <p:ext uri="{BB962C8B-B14F-4D97-AF65-F5344CB8AC3E}">
        <p14:creationId xmlns:p14="http://schemas.microsoft.com/office/powerpoint/2010/main" val="32998407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53</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970318"/>
          </a:xfrm>
          <a:prstGeom prst="rect">
            <a:avLst/>
          </a:prstGeom>
        </p:spPr>
        <p:txBody>
          <a:bodyPr wrap="square">
            <a:spAutoFit/>
          </a:bodyPr>
          <a:lstStyle/>
          <a:p>
            <a:r>
              <a:rPr lang="zh-TW" altLang="en-US" sz="3600" dirty="0"/>
              <a:t>組織內部某資料庫遭受駭客藉由惡意程式入侵</a:t>
            </a:r>
            <a:r>
              <a:rPr lang="en-US" altLang="zh-TW" sz="3600" dirty="0"/>
              <a:t>,</a:t>
            </a:r>
            <a:r>
              <a:rPr lang="zh-TW" altLang="en-US" sz="3600" dirty="0"/>
              <a:t>竊走大量個人資料</a:t>
            </a:r>
            <a:r>
              <a:rPr lang="en-US" altLang="zh-TW" sz="3600" dirty="0"/>
              <a:t>,</a:t>
            </a:r>
            <a:r>
              <a:rPr lang="zh-TW" altLang="en-US" sz="3600" dirty="0"/>
              <a:t>請問此為下列哪些特性遭受破壞</a:t>
            </a:r>
            <a:r>
              <a:rPr lang="en-US" altLang="zh-TW" sz="3600" dirty="0"/>
              <a:t>?</a:t>
            </a:r>
          </a:p>
          <a:p>
            <a:r>
              <a:rPr lang="en-US" altLang="zh-TW" sz="3600" dirty="0"/>
              <a:t>(A) </a:t>
            </a:r>
            <a:r>
              <a:rPr lang="zh-TW" altLang="en-US" sz="3600" dirty="0"/>
              <a:t>可用性</a:t>
            </a:r>
          </a:p>
          <a:p>
            <a:r>
              <a:rPr lang="en-US" altLang="zh-TW" sz="3600" dirty="0"/>
              <a:t>(B) </a:t>
            </a:r>
            <a:r>
              <a:rPr lang="zh-TW" altLang="en-US" sz="3600" dirty="0"/>
              <a:t>機密性</a:t>
            </a:r>
          </a:p>
          <a:p>
            <a:r>
              <a:rPr lang="en-US" altLang="zh-TW" sz="3600" dirty="0"/>
              <a:t>(C) </a:t>
            </a:r>
            <a:r>
              <a:rPr lang="zh-TW" altLang="en-US" sz="3600" dirty="0"/>
              <a:t>完整性</a:t>
            </a:r>
          </a:p>
          <a:p>
            <a:r>
              <a:rPr lang="en-US" altLang="zh-TW" sz="3600" dirty="0"/>
              <a:t>(D) </a:t>
            </a:r>
            <a:r>
              <a:rPr lang="zh-TW" altLang="en-US" sz="3600" dirty="0"/>
              <a:t>可讀性</a:t>
            </a:r>
          </a:p>
        </p:txBody>
      </p:sp>
    </p:spTree>
    <p:extLst>
      <p:ext uri="{BB962C8B-B14F-4D97-AF65-F5344CB8AC3E}">
        <p14:creationId xmlns:p14="http://schemas.microsoft.com/office/powerpoint/2010/main" val="378427730"/>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117</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4524315"/>
          </a:xfrm>
          <a:prstGeom prst="rect">
            <a:avLst/>
          </a:prstGeom>
        </p:spPr>
        <p:txBody>
          <a:bodyPr wrap="square">
            <a:spAutoFit/>
          </a:bodyPr>
          <a:lstStyle/>
          <a:p>
            <a:r>
              <a:rPr lang="zh-TW" altLang="en-US" sz="3600" dirty="0"/>
              <a:t>假設災難一定會發生</a:t>
            </a:r>
            <a:r>
              <a:rPr lang="en-US" altLang="zh-TW" sz="3600" dirty="0"/>
              <a:t>(</a:t>
            </a:r>
            <a:r>
              <a:rPr lang="zh-TW" altLang="en-US" sz="3600" dirty="0"/>
              <a:t>不論機率再低</a:t>
            </a:r>
            <a:r>
              <a:rPr lang="en-US" altLang="zh-TW" sz="3600" dirty="0"/>
              <a:t>),</a:t>
            </a:r>
            <a:r>
              <a:rPr lang="zh-TW" altLang="en-US" sz="3600" dirty="0"/>
              <a:t>當災難發生時</a:t>
            </a:r>
            <a:r>
              <a:rPr lang="en-US" altLang="zh-TW" sz="3600" dirty="0"/>
              <a:t>,</a:t>
            </a:r>
            <a:r>
              <a:rPr lang="zh-TW" altLang="en-US" sz="3600" dirty="0"/>
              <a:t>為了確保組織在災難發生時有可遵循的作業程序</a:t>
            </a:r>
            <a:r>
              <a:rPr lang="en-US" altLang="zh-TW" sz="3600" dirty="0"/>
              <a:t>,</a:t>
            </a:r>
            <a:r>
              <a:rPr lang="zh-TW" altLang="en-US" sz="3600" dirty="0"/>
              <a:t>以降低損失</a:t>
            </a:r>
            <a:r>
              <a:rPr lang="en-US" altLang="zh-TW" sz="3600" dirty="0"/>
              <a:t>,</a:t>
            </a:r>
            <a:r>
              <a:rPr lang="zh-TW" altLang="en-US" sz="3600" dirty="0"/>
              <a:t>所以必須要制定哪一種文件</a:t>
            </a:r>
            <a:r>
              <a:rPr lang="en-US" altLang="zh-TW" sz="3600" dirty="0"/>
              <a:t>?</a:t>
            </a:r>
          </a:p>
          <a:p>
            <a:r>
              <a:rPr lang="en-US" altLang="zh-TW" sz="3600" dirty="0"/>
              <a:t>(A) </a:t>
            </a:r>
            <a:r>
              <a:rPr lang="zh-TW" altLang="en-US" sz="3600" dirty="0"/>
              <a:t>風險管理計畫</a:t>
            </a:r>
          </a:p>
          <a:p>
            <a:r>
              <a:rPr lang="en-US" altLang="zh-TW" sz="3600" dirty="0">
                <a:solidFill>
                  <a:srgbClr val="FF0000"/>
                </a:solidFill>
              </a:rPr>
              <a:t>(B) </a:t>
            </a:r>
            <a:r>
              <a:rPr lang="zh-TW" altLang="en-US" sz="3600" dirty="0">
                <a:solidFill>
                  <a:srgbClr val="FF0000"/>
                </a:solidFill>
              </a:rPr>
              <a:t>緊急應變計畫</a:t>
            </a:r>
          </a:p>
          <a:p>
            <a:r>
              <a:rPr lang="en-US" altLang="zh-TW" sz="3600" dirty="0"/>
              <a:t>(C) </a:t>
            </a:r>
            <a:r>
              <a:rPr lang="zh-TW" altLang="en-US" sz="3600" dirty="0"/>
              <a:t>適用性聲明</a:t>
            </a:r>
          </a:p>
          <a:p>
            <a:r>
              <a:rPr lang="en-US" altLang="zh-TW" sz="3600" dirty="0"/>
              <a:t>(D) </a:t>
            </a:r>
            <a:r>
              <a:rPr lang="zh-TW" altLang="en-US" sz="3600" dirty="0"/>
              <a:t>內部稽核計畫</a:t>
            </a:r>
          </a:p>
        </p:txBody>
      </p:sp>
    </p:spTree>
    <p:extLst>
      <p:ext uri="{BB962C8B-B14F-4D97-AF65-F5344CB8AC3E}">
        <p14:creationId xmlns:p14="http://schemas.microsoft.com/office/powerpoint/2010/main" val="2719280080"/>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118</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970318"/>
          </a:xfrm>
          <a:prstGeom prst="rect">
            <a:avLst/>
          </a:prstGeom>
        </p:spPr>
        <p:txBody>
          <a:bodyPr wrap="square">
            <a:spAutoFit/>
          </a:bodyPr>
          <a:lstStyle/>
          <a:p>
            <a:r>
              <a:rPr lang="zh-TW" altLang="en-US" sz="3600" dirty="0"/>
              <a:t>為能達成 </a:t>
            </a:r>
            <a:r>
              <a:rPr lang="en-US" altLang="zh-TW" sz="3600" dirty="0"/>
              <a:t>ERP </a:t>
            </a:r>
            <a:r>
              <a:rPr lang="zh-TW" altLang="en-US" sz="3600" dirty="0"/>
              <a:t>系統不中斷的使用要求</a:t>
            </a:r>
            <a:r>
              <a:rPr lang="en-US" altLang="zh-TW" sz="3600" dirty="0"/>
              <a:t>,</a:t>
            </a:r>
            <a:r>
              <a:rPr lang="zh-TW" altLang="en-US" sz="3600" dirty="0"/>
              <a:t>資訊單位決定建立 </a:t>
            </a:r>
            <a:r>
              <a:rPr lang="en-US" altLang="zh-TW" sz="3600" dirty="0"/>
              <a:t>ERP </a:t>
            </a:r>
            <a:r>
              <a:rPr lang="zh-TW" altLang="en-US" sz="3600" dirty="0"/>
              <a:t>備援系統</a:t>
            </a:r>
            <a:r>
              <a:rPr lang="en-US" altLang="zh-TW" sz="3600" dirty="0"/>
              <a:t>,</a:t>
            </a:r>
            <a:r>
              <a:rPr lang="zh-TW" altLang="en-US" sz="3600" dirty="0"/>
              <a:t>請問這是風險處理哪一種行為</a:t>
            </a:r>
            <a:r>
              <a:rPr lang="en-US" altLang="zh-TW" sz="3600" dirty="0"/>
              <a:t>?</a:t>
            </a:r>
          </a:p>
          <a:p>
            <a:r>
              <a:rPr lang="en-US" altLang="zh-TW" sz="3600" dirty="0"/>
              <a:t>(A) </a:t>
            </a:r>
            <a:r>
              <a:rPr lang="zh-TW" altLang="en-US" sz="3600" dirty="0"/>
              <a:t>風險規避</a:t>
            </a:r>
            <a:r>
              <a:rPr lang="en-US" altLang="zh-TW" sz="3600" dirty="0"/>
              <a:t>(Avoid)</a:t>
            </a:r>
          </a:p>
          <a:p>
            <a:r>
              <a:rPr lang="en-US" altLang="zh-TW" sz="3600" dirty="0"/>
              <a:t>(B) </a:t>
            </a:r>
            <a:r>
              <a:rPr lang="zh-TW" altLang="en-US" sz="3600" dirty="0"/>
              <a:t>風險轉嫁</a:t>
            </a:r>
            <a:r>
              <a:rPr lang="en-US" altLang="zh-TW" sz="3600" dirty="0"/>
              <a:t>(Transfer)</a:t>
            </a:r>
          </a:p>
          <a:p>
            <a:r>
              <a:rPr lang="en-US" altLang="zh-TW" sz="3600" dirty="0"/>
              <a:t>(C) </a:t>
            </a:r>
            <a:r>
              <a:rPr lang="zh-TW" altLang="en-US" sz="3600" dirty="0"/>
              <a:t>風險降低</a:t>
            </a:r>
            <a:r>
              <a:rPr lang="en-US" altLang="zh-TW" sz="3600" dirty="0"/>
              <a:t>(Reduce)</a:t>
            </a:r>
          </a:p>
          <a:p>
            <a:r>
              <a:rPr lang="en-US" altLang="zh-TW" sz="3600" dirty="0"/>
              <a:t>(D) </a:t>
            </a:r>
            <a:r>
              <a:rPr lang="zh-TW" altLang="en-US" sz="3600" dirty="0"/>
              <a:t>風險接受</a:t>
            </a:r>
            <a:r>
              <a:rPr lang="en-US" altLang="zh-TW" sz="3600" dirty="0"/>
              <a:t>(Accept)</a:t>
            </a:r>
          </a:p>
        </p:txBody>
      </p:sp>
    </p:spTree>
    <p:extLst>
      <p:ext uri="{BB962C8B-B14F-4D97-AF65-F5344CB8AC3E}">
        <p14:creationId xmlns:p14="http://schemas.microsoft.com/office/powerpoint/2010/main" val="2112248103"/>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118</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970318"/>
          </a:xfrm>
          <a:prstGeom prst="rect">
            <a:avLst/>
          </a:prstGeom>
        </p:spPr>
        <p:txBody>
          <a:bodyPr wrap="square">
            <a:spAutoFit/>
          </a:bodyPr>
          <a:lstStyle/>
          <a:p>
            <a:r>
              <a:rPr lang="zh-TW" altLang="en-US" sz="3600" dirty="0"/>
              <a:t>為能達成 </a:t>
            </a:r>
            <a:r>
              <a:rPr lang="en-US" altLang="zh-TW" sz="3600" dirty="0"/>
              <a:t>ERP </a:t>
            </a:r>
            <a:r>
              <a:rPr lang="zh-TW" altLang="en-US" sz="3600" dirty="0"/>
              <a:t>系統不中斷的使用要求</a:t>
            </a:r>
            <a:r>
              <a:rPr lang="en-US" altLang="zh-TW" sz="3600" dirty="0"/>
              <a:t>,</a:t>
            </a:r>
            <a:r>
              <a:rPr lang="zh-TW" altLang="en-US" sz="3600" dirty="0"/>
              <a:t>資訊單位決定建立 </a:t>
            </a:r>
            <a:r>
              <a:rPr lang="en-US" altLang="zh-TW" sz="3600" dirty="0"/>
              <a:t>ERP </a:t>
            </a:r>
            <a:r>
              <a:rPr lang="zh-TW" altLang="en-US" sz="3600" dirty="0"/>
              <a:t>備援系統</a:t>
            </a:r>
            <a:r>
              <a:rPr lang="en-US" altLang="zh-TW" sz="3600" dirty="0"/>
              <a:t>,</a:t>
            </a:r>
            <a:r>
              <a:rPr lang="zh-TW" altLang="en-US" sz="3600" dirty="0"/>
              <a:t>請問這是風險處理哪一種行為</a:t>
            </a:r>
            <a:r>
              <a:rPr lang="en-US" altLang="zh-TW" sz="3600" dirty="0"/>
              <a:t>?</a:t>
            </a:r>
          </a:p>
          <a:p>
            <a:r>
              <a:rPr lang="en-US" altLang="zh-TW" sz="3600" dirty="0"/>
              <a:t>(A) </a:t>
            </a:r>
            <a:r>
              <a:rPr lang="zh-TW" altLang="en-US" sz="3600" dirty="0"/>
              <a:t>風險規避</a:t>
            </a:r>
            <a:r>
              <a:rPr lang="en-US" altLang="zh-TW" sz="3600" dirty="0"/>
              <a:t>(Avoid)</a:t>
            </a:r>
          </a:p>
          <a:p>
            <a:r>
              <a:rPr lang="en-US" altLang="zh-TW" sz="3600" dirty="0"/>
              <a:t>(B) </a:t>
            </a:r>
            <a:r>
              <a:rPr lang="zh-TW" altLang="en-US" sz="3600" dirty="0"/>
              <a:t>風險轉嫁</a:t>
            </a:r>
            <a:r>
              <a:rPr lang="en-US" altLang="zh-TW" sz="3600" dirty="0"/>
              <a:t>(Transfer)</a:t>
            </a:r>
          </a:p>
          <a:p>
            <a:r>
              <a:rPr lang="en-US" altLang="zh-TW" sz="3600" dirty="0">
                <a:solidFill>
                  <a:srgbClr val="FF0000"/>
                </a:solidFill>
              </a:rPr>
              <a:t>(C) </a:t>
            </a:r>
            <a:r>
              <a:rPr lang="zh-TW" altLang="en-US" sz="3600" dirty="0">
                <a:solidFill>
                  <a:srgbClr val="FF0000"/>
                </a:solidFill>
              </a:rPr>
              <a:t>風險降低</a:t>
            </a:r>
            <a:r>
              <a:rPr lang="en-US" altLang="zh-TW" sz="3600" dirty="0">
                <a:solidFill>
                  <a:srgbClr val="FF0000"/>
                </a:solidFill>
              </a:rPr>
              <a:t>(Reduce)</a:t>
            </a:r>
          </a:p>
          <a:p>
            <a:r>
              <a:rPr lang="en-US" altLang="zh-TW" sz="3600" dirty="0"/>
              <a:t>(D) </a:t>
            </a:r>
            <a:r>
              <a:rPr lang="zh-TW" altLang="en-US" sz="3600" dirty="0"/>
              <a:t>風險接受</a:t>
            </a:r>
            <a:r>
              <a:rPr lang="en-US" altLang="zh-TW" sz="3600" dirty="0"/>
              <a:t>(Accept)</a:t>
            </a:r>
          </a:p>
        </p:txBody>
      </p:sp>
    </p:spTree>
    <p:extLst>
      <p:ext uri="{BB962C8B-B14F-4D97-AF65-F5344CB8AC3E}">
        <p14:creationId xmlns:p14="http://schemas.microsoft.com/office/powerpoint/2010/main" val="3740971936"/>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119</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4524315"/>
          </a:xfrm>
          <a:prstGeom prst="rect">
            <a:avLst/>
          </a:prstGeom>
        </p:spPr>
        <p:txBody>
          <a:bodyPr wrap="square">
            <a:spAutoFit/>
          </a:bodyPr>
          <a:lstStyle/>
          <a:p>
            <a:r>
              <a:rPr lang="zh-TW" altLang="en-US" sz="3600" dirty="0"/>
              <a:t>關於風險降低</a:t>
            </a:r>
            <a:r>
              <a:rPr lang="en-US" altLang="zh-TW" sz="3600" dirty="0"/>
              <a:t>,</a:t>
            </a:r>
            <a:r>
              <a:rPr lang="zh-TW" altLang="en-US" sz="3600" dirty="0"/>
              <a:t>下列敘述何者不正確</a:t>
            </a:r>
            <a:r>
              <a:rPr lang="en-US" altLang="zh-TW" sz="3600" dirty="0"/>
              <a:t>?</a:t>
            </a:r>
          </a:p>
          <a:p>
            <a:r>
              <a:rPr lang="en-US" altLang="zh-TW" sz="3600" dirty="0"/>
              <a:t>(A)</a:t>
            </a:r>
            <a:r>
              <a:rPr lang="zh-TW" altLang="en-US" sz="3600" dirty="0"/>
              <a:t>其方式包括稽查及遵守計畫</a:t>
            </a:r>
          </a:p>
          <a:p>
            <a:r>
              <a:rPr lang="en-US" altLang="zh-TW" sz="3600" dirty="0"/>
              <a:t>(B) </a:t>
            </a:r>
            <a:r>
              <a:rPr lang="zh-TW" altLang="en-US" sz="3600" dirty="0"/>
              <a:t>其方式包括處理偶發事故的計畫</a:t>
            </a:r>
          </a:p>
          <a:p>
            <a:r>
              <a:rPr lang="en-US" altLang="zh-TW" sz="3600" dirty="0"/>
              <a:t>(C) </a:t>
            </a:r>
            <a:r>
              <a:rPr lang="zh-TW" altLang="en-US" sz="3600" dirty="0"/>
              <a:t>其方式包括找出相較於現有的控制方法</a:t>
            </a:r>
            <a:r>
              <a:rPr lang="en-US" altLang="zh-TW" sz="3600" dirty="0"/>
              <a:t>,</a:t>
            </a:r>
            <a:r>
              <a:rPr lang="zh-TW" altLang="en-US" sz="3600" dirty="0"/>
              <a:t>新的控制方法所可能帶來的相對利益</a:t>
            </a:r>
          </a:p>
          <a:p>
            <a:r>
              <a:rPr lang="en-US" altLang="zh-TW" sz="3600" dirty="0"/>
              <a:t>(D)</a:t>
            </a:r>
            <a:r>
              <a:rPr lang="zh-TW" altLang="en-US" sz="3600" dirty="0"/>
              <a:t>其方法包括契約的簽訂、保險和機關的結構</a:t>
            </a:r>
            <a:r>
              <a:rPr lang="en-US" altLang="zh-TW" sz="3600" dirty="0"/>
              <a:t>,</a:t>
            </a:r>
            <a:r>
              <a:rPr lang="zh-TW" altLang="en-US" sz="3600" dirty="0"/>
              <a:t>如合夥經營和共同投資</a:t>
            </a:r>
          </a:p>
        </p:txBody>
      </p:sp>
    </p:spTree>
    <p:extLst>
      <p:ext uri="{BB962C8B-B14F-4D97-AF65-F5344CB8AC3E}">
        <p14:creationId xmlns:p14="http://schemas.microsoft.com/office/powerpoint/2010/main" val="1731226951"/>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119</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4524315"/>
          </a:xfrm>
          <a:prstGeom prst="rect">
            <a:avLst/>
          </a:prstGeom>
        </p:spPr>
        <p:txBody>
          <a:bodyPr wrap="square">
            <a:spAutoFit/>
          </a:bodyPr>
          <a:lstStyle/>
          <a:p>
            <a:r>
              <a:rPr lang="zh-TW" altLang="en-US" sz="3600" dirty="0"/>
              <a:t>關於風險降低</a:t>
            </a:r>
            <a:r>
              <a:rPr lang="en-US" altLang="zh-TW" sz="3600" dirty="0"/>
              <a:t>,</a:t>
            </a:r>
            <a:r>
              <a:rPr lang="zh-TW" altLang="en-US" sz="3600" dirty="0"/>
              <a:t>下列敘述何者不正確</a:t>
            </a:r>
            <a:r>
              <a:rPr lang="en-US" altLang="zh-TW" sz="3600" dirty="0"/>
              <a:t>?</a:t>
            </a:r>
          </a:p>
          <a:p>
            <a:r>
              <a:rPr lang="en-US" altLang="zh-TW" sz="3600" dirty="0"/>
              <a:t>(A)</a:t>
            </a:r>
            <a:r>
              <a:rPr lang="zh-TW" altLang="en-US" sz="3600" dirty="0"/>
              <a:t>其方式包括稽查及遵守計畫</a:t>
            </a:r>
          </a:p>
          <a:p>
            <a:r>
              <a:rPr lang="en-US" altLang="zh-TW" sz="3600" dirty="0"/>
              <a:t>(B) </a:t>
            </a:r>
            <a:r>
              <a:rPr lang="zh-TW" altLang="en-US" sz="3600" dirty="0"/>
              <a:t>其方式包括處理偶發事故的計畫</a:t>
            </a:r>
          </a:p>
          <a:p>
            <a:r>
              <a:rPr lang="en-US" altLang="zh-TW" sz="3600" dirty="0"/>
              <a:t>(C) </a:t>
            </a:r>
            <a:r>
              <a:rPr lang="zh-TW" altLang="en-US" sz="3600" dirty="0"/>
              <a:t>其方式包括找出相較於現有的控制方法</a:t>
            </a:r>
            <a:r>
              <a:rPr lang="en-US" altLang="zh-TW" sz="3600" dirty="0"/>
              <a:t>,</a:t>
            </a:r>
            <a:r>
              <a:rPr lang="zh-TW" altLang="en-US" sz="3600" dirty="0"/>
              <a:t>新的控制方法所可能帶來的相對利益</a:t>
            </a:r>
          </a:p>
          <a:p>
            <a:r>
              <a:rPr lang="en-US" altLang="zh-TW" sz="3600" dirty="0">
                <a:solidFill>
                  <a:srgbClr val="FF0000"/>
                </a:solidFill>
              </a:rPr>
              <a:t>(D)</a:t>
            </a:r>
            <a:r>
              <a:rPr lang="zh-TW" altLang="en-US" sz="3600" dirty="0">
                <a:solidFill>
                  <a:srgbClr val="FF0000"/>
                </a:solidFill>
              </a:rPr>
              <a:t>其方法包括契約的簽訂、保險和機關的結構</a:t>
            </a:r>
            <a:r>
              <a:rPr lang="en-US" altLang="zh-TW" sz="3600" dirty="0">
                <a:solidFill>
                  <a:srgbClr val="FF0000"/>
                </a:solidFill>
              </a:rPr>
              <a:t>,</a:t>
            </a:r>
            <a:r>
              <a:rPr lang="zh-TW" altLang="en-US" sz="3600" dirty="0">
                <a:solidFill>
                  <a:srgbClr val="FF0000"/>
                </a:solidFill>
              </a:rPr>
              <a:t>如合夥經營和共同投資</a:t>
            </a:r>
          </a:p>
        </p:txBody>
      </p:sp>
    </p:spTree>
    <p:extLst>
      <p:ext uri="{BB962C8B-B14F-4D97-AF65-F5344CB8AC3E}">
        <p14:creationId xmlns:p14="http://schemas.microsoft.com/office/powerpoint/2010/main" val="4073439495"/>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120</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078313"/>
          </a:xfrm>
          <a:prstGeom prst="rect">
            <a:avLst/>
          </a:prstGeom>
        </p:spPr>
        <p:txBody>
          <a:bodyPr wrap="square">
            <a:spAutoFit/>
          </a:bodyPr>
          <a:lstStyle/>
          <a:p>
            <a:r>
              <a:rPr lang="zh-TW" altLang="en-US" sz="3600" dirty="0"/>
              <a:t>關於風險處理</a:t>
            </a:r>
            <a:r>
              <a:rPr lang="en-US" altLang="zh-TW" sz="3600" dirty="0"/>
              <a:t>,</a:t>
            </a:r>
            <a:r>
              <a:rPr lang="zh-TW" altLang="en-US" sz="3600" dirty="0"/>
              <a:t>下列敘述何者正確</a:t>
            </a:r>
            <a:r>
              <a:rPr lang="en-US" altLang="zh-TW" sz="3600" dirty="0"/>
              <a:t>?</a:t>
            </a:r>
          </a:p>
          <a:p>
            <a:r>
              <a:rPr lang="en-US" altLang="zh-TW" sz="3600" dirty="0"/>
              <a:t>(A) </a:t>
            </a:r>
            <a:r>
              <a:rPr lang="zh-TW" altLang="en-US" sz="3600" dirty="0"/>
              <a:t>只要進行風險處理</a:t>
            </a:r>
            <a:r>
              <a:rPr lang="en-US" altLang="zh-TW" sz="3600" dirty="0"/>
              <a:t>,</a:t>
            </a:r>
            <a:r>
              <a:rPr lang="zh-TW" altLang="en-US" sz="3600" dirty="0"/>
              <a:t>就可以消弭所有的風險因子</a:t>
            </a:r>
          </a:p>
          <a:p>
            <a:r>
              <a:rPr lang="en-US" altLang="zh-TW" sz="3600" dirty="0"/>
              <a:t>(B) </a:t>
            </a:r>
            <a:r>
              <a:rPr lang="zh-TW" altLang="en-US" sz="3600" dirty="0"/>
              <a:t>風險處理</a:t>
            </a:r>
            <a:r>
              <a:rPr lang="en-US" altLang="zh-TW" sz="3600" dirty="0"/>
              <a:t>,</a:t>
            </a:r>
            <a:r>
              <a:rPr lang="zh-TW" altLang="en-US" sz="3600" dirty="0"/>
              <a:t>不需要考慮成本或法規要求</a:t>
            </a:r>
          </a:p>
          <a:p>
            <a:r>
              <a:rPr lang="en-US" altLang="zh-TW" sz="3600" dirty="0"/>
              <a:t>(C) </a:t>
            </a:r>
            <a:r>
              <a:rPr lang="zh-TW" altLang="en-US" sz="3600" dirty="0"/>
              <a:t>風險處理後</a:t>
            </a:r>
            <a:r>
              <a:rPr lang="en-US" altLang="zh-TW" sz="3600" dirty="0"/>
              <a:t>,</a:t>
            </a:r>
            <a:r>
              <a:rPr lang="zh-TW" altLang="en-US" sz="3600" dirty="0"/>
              <a:t>可能產生新的風險項目或是殘餘風險</a:t>
            </a:r>
          </a:p>
          <a:p>
            <a:r>
              <a:rPr lang="en-US" altLang="zh-TW" sz="3600" dirty="0"/>
              <a:t>(D) </a:t>
            </a:r>
            <a:r>
              <a:rPr lang="zh-TW" altLang="en-US" sz="3600" dirty="0"/>
              <a:t>風險處理僅能選擇暫時接受風險</a:t>
            </a:r>
            <a:r>
              <a:rPr lang="en-US" altLang="zh-TW" sz="3600" dirty="0"/>
              <a:t>,</a:t>
            </a:r>
            <a:r>
              <a:rPr lang="zh-TW" altLang="en-US" sz="3600" dirty="0"/>
              <a:t>別無他法</a:t>
            </a:r>
          </a:p>
        </p:txBody>
      </p:sp>
    </p:spTree>
    <p:extLst>
      <p:ext uri="{BB962C8B-B14F-4D97-AF65-F5344CB8AC3E}">
        <p14:creationId xmlns:p14="http://schemas.microsoft.com/office/powerpoint/2010/main" val="563228105"/>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120</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078313"/>
          </a:xfrm>
          <a:prstGeom prst="rect">
            <a:avLst/>
          </a:prstGeom>
        </p:spPr>
        <p:txBody>
          <a:bodyPr wrap="square">
            <a:spAutoFit/>
          </a:bodyPr>
          <a:lstStyle/>
          <a:p>
            <a:r>
              <a:rPr lang="zh-TW" altLang="en-US" sz="3600" dirty="0"/>
              <a:t>關於風險處理</a:t>
            </a:r>
            <a:r>
              <a:rPr lang="en-US" altLang="zh-TW" sz="3600" dirty="0"/>
              <a:t>,</a:t>
            </a:r>
            <a:r>
              <a:rPr lang="zh-TW" altLang="en-US" sz="3600" dirty="0"/>
              <a:t>下列敘述何者正確</a:t>
            </a:r>
            <a:r>
              <a:rPr lang="en-US" altLang="zh-TW" sz="3600" dirty="0"/>
              <a:t>?</a:t>
            </a:r>
          </a:p>
          <a:p>
            <a:r>
              <a:rPr lang="en-US" altLang="zh-TW" sz="3600" dirty="0"/>
              <a:t>(A) </a:t>
            </a:r>
            <a:r>
              <a:rPr lang="zh-TW" altLang="en-US" sz="3600" dirty="0"/>
              <a:t>只要進行風險處理</a:t>
            </a:r>
            <a:r>
              <a:rPr lang="en-US" altLang="zh-TW" sz="3600" dirty="0"/>
              <a:t>,</a:t>
            </a:r>
            <a:r>
              <a:rPr lang="zh-TW" altLang="en-US" sz="3600" dirty="0"/>
              <a:t>就可以消弭所有的風險因子</a:t>
            </a:r>
          </a:p>
          <a:p>
            <a:r>
              <a:rPr lang="en-US" altLang="zh-TW" sz="3600" dirty="0"/>
              <a:t>(B) </a:t>
            </a:r>
            <a:r>
              <a:rPr lang="zh-TW" altLang="en-US" sz="3600" dirty="0"/>
              <a:t>風險處理</a:t>
            </a:r>
            <a:r>
              <a:rPr lang="en-US" altLang="zh-TW" sz="3600" dirty="0"/>
              <a:t>,</a:t>
            </a:r>
            <a:r>
              <a:rPr lang="zh-TW" altLang="en-US" sz="3600" dirty="0"/>
              <a:t>不需要考慮成本或法規要求</a:t>
            </a:r>
          </a:p>
          <a:p>
            <a:r>
              <a:rPr lang="en-US" altLang="zh-TW" sz="3600" dirty="0">
                <a:solidFill>
                  <a:srgbClr val="FF0000"/>
                </a:solidFill>
              </a:rPr>
              <a:t>(C) </a:t>
            </a:r>
            <a:r>
              <a:rPr lang="zh-TW" altLang="en-US" sz="3600" dirty="0">
                <a:solidFill>
                  <a:srgbClr val="FF0000"/>
                </a:solidFill>
              </a:rPr>
              <a:t>風險處理後</a:t>
            </a:r>
            <a:r>
              <a:rPr lang="en-US" altLang="zh-TW" sz="3600" dirty="0">
                <a:solidFill>
                  <a:srgbClr val="FF0000"/>
                </a:solidFill>
              </a:rPr>
              <a:t>,</a:t>
            </a:r>
            <a:r>
              <a:rPr lang="zh-TW" altLang="en-US" sz="3600" dirty="0">
                <a:solidFill>
                  <a:srgbClr val="FF0000"/>
                </a:solidFill>
              </a:rPr>
              <a:t>可能產生新的風險項目或是殘餘風險</a:t>
            </a:r>
          </a:p>
          <a:p>
            <a:r>
              <a:rPr lang="en-US" altLang="zh-TW" sz="3600" dirty="0"/>
              <a:t>(D) </a:t>
            </a:r>
            <a:r>
              <a:rPr lang="zh-TW" altLang="en-US" sz="3600" dirty="0"/>
              <a:t>風險處理僅能選擇暫時接受風險</a:t>
            </a:r>
            <a:r>
              <a:rPr lang="en-US" altLang="zh-TW" sz="3600" dirty="0"/>
              <a:t>,</a:t>
            </a:r>
            <a:r>
              <a:rPr lang="zh-TW" altLang="en-US" sz="3600" dirty="0"/>
              <a:t>別無他法</a:t>
            </a:r>
          </a:p>
        </p:txBody>
      </p:sp>
    </p:spTree>
    <p:extLst>
      <p:ext uri="{BB962C8B-B14F-4D97-AF65-F5344CB8AC3E}">
        <p14:creationId xmlns:p14="http://schemas.microsoft.com/office/powerpoint/2010/main" val="4114524541"/>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135</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970318"/>
          </a:xfrm>
          <a:prstGeom prst="rect">
            <a:avLst/>
          </a:prstGeom>
        </p:spPr>
        <p:txBody>
          <a:bodyPr wrap="square">
            <a:spAutoFit/>
          </a:bodyPr>
          <a:lstStyle/>
          <a:p>
            <a:r>
              <a:rPr lang="zh-TW" altLang="en-US" sz="3600" dirty="0"/>
              <a:t>關於營運持續管理處理策略之選擇</a:t>
            </a:r>
            <a:r>
              <a:rPr lang="en-US" altLang="zh-TW" sz="3600" dirty="0"/>
              <a:t>,</a:t>
            </a:r>
            <a:r>
              <a:rPr lang="zh-TW" altLang="en-US" sz="3600" dirty="0"/>
              <a:t>下列敘述何者不正確</a:t>
            </a:r>
            <a:r>
              <a:rPr lang="en-US" altLang="zh-TW" sz="3600" dirty="0" smtClean="0"/>
              <a:t>?</a:t>
            </a:r>
          </a:p>
          <a:p>
            <a:endParaRPr lang="en-US" altLang="zh-TW" sz="3600" dirty="0"/>
          </a:p>
          <a:p>
            <a:r>
              <a:rPr lang="en-US" altLang="zh-TW" sz="3600" dirty="0"/>
              <a:t>(A) </a:t>
            </a:r>
            <a:r>
              <a:rPr lang="zh-TW" altLang="en-US" sz="3600" dirty="0"/>
              <a:t>轉移風險</a:t>
            </a:r>
            <a:r>
              <a:rPr lang="en-US" altLang="zh-TW" sz="3600" dirty="0"/>
              <a:t>(Transfer)</a:t>
            </a:r>
          </a:p>
          <a:p>
            <a:r>
              <a:rPr lang="en-US" altLang="zh-TW" sz="3600" dirty="0"/>
              <a:t>(B) </a:t>
            </a:r>
            <a:r>
              <a:rPr lang="zh-TW" altLang="en-US" sz="3600" dirty="0"/>
              <a:t>避免風險</a:t>
            </a:r>
            <a:r>
              <a:rPr lang="en-US" altLang="zh-TW" sz="3600" dirty="0"/>
              <a:t>(Avoid)</a:t>
            </a:r>
          </a:p>
          <a:p>
            <a:r>
              <a:rPr lang="en-US" altLang="zh-TW" sz="3600" dirty="0"/>
              <a:t>(C) </a:t>
            </a:r>
            <a:r>
              <a:rPr lang="zh-TW" altLang="en-US" sz="3600" dirty="0"/>
              <a:t>調整風險</a:t>
            </a:r>
            <a:r>
              <a:rPr lang="en-US" altLang="zh-TW" sz="3600" dirty="0"/>
              <a:t>(Adjust)</a:t>
            </a:r>
          </a:p>
          <a:p>
            <a:r>
              <a:rPr lang="en-US" altLang="zh-TW" sz="3600" dirty="0"/>
              <a:t>(D) </a:t>
            </a:r>
            <a:r>
              <a:rPr lang="zh-TW" altLang="en-US" sz="3600" dirty="0"/>
              <a:t>接受風險</a:t>
            </a:r>
            <a:r>
              <a:rPr lang="en-US" altLang="zh-TW" sz="3600" dirty="0"/>
              <a:t>(Accept)</a:t>
            </a:r>
          </a:p>
        </p:txBody>
      </p:sp>
    </p:spTree>
    <p:extLst>
      <p:ext uri="{BB962C8B-B14F-4D97-AF65-F5344CB8AC3E}">
        <p14:creationId xmlns:p14="http://schemas.microsoft.com/office/powerpoint/2010/main" val="176409830"/>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135</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970318"/>
          </a:xfrm>
          <a:prstGeom prst="rect">
            <a:avLst/>
          </a:prstGeom>
        </p:spPr>
        <p:txBody>
          <a:bodyPr wrap="square">
            <a:spAutoFit/>
          </a:bodyPr>
          <a:lstStyle/>
          <a:p>
            <a:r>
              <a:rPr lang="zh-TW" altLang="en-US" sz="3600" dirty="0"/>
              <a:t>關於營運持續管理處理策略之選擇</a:t>
            </a:r>
            <a:r>
              <a:rPr lang="en-US" altLang="zh-TW" sz="3600" dirty="0"/>
              <a:t>,</a:t>
            </a:r>
            <a:r>
              <a:rPr lang="zh-TW" altLang="en-US" sz="3600" dirty="0"/>
              <a:t>下列敘述何者不正確</a:t>
            </a:r>
            <a:r>
              <a:rPr lang="en-US" altLang="zh-TW" sz="3600" dirty="0" smtClean="0"/>
              <a:t>?</a:t>
            </a:r>
          </a:p>
          <a:p>
            <a:endParaRPr lang="en-US" altLang="zh-TW" sz="3600" dirty="0"/>
          </a:p>
          <a:p>
            <a:r>
              <a:rPr lang="en-US" altLang="zh-TW" sz="3600" dirty="0"/>
              <a:t>(A) </a:t>
            </a:r>
            <a:r>
              <a:rPr lang="zh-TW" altLang="en-US" sz="3600" dirty="0"/>
              <a:t>轉移風險</a:t>
            </a:r>
            <a:r>
              <a:rPr lang="en-US" altLang="zh-TW" sz="3600" dirty="0"/>
              <a:t>(Transfer)</a:t>
            </a:r>
          </a:p>
          <a:p>
            <a:r>
              <a:rPr lang="en-US" altLang="zh-TW" sz="3600" dirty="0"/>
              <a:t>(B) </a:t>
            </a:r>
            <a:r>
              <a:rPr lang="zh-TW" altLang="en-US" sz="3600" dirty="0"/>
              <a:t>避免風險</a:t>
            </a:r>
            <a:r>
              <a:rPr lang="en-US" altLang="zh-TW" sz="3600" dirty="0"/>
              <a:t>(Avoid)</a:t>
            </a:r>
          </a:p>
          <a:p>
            <a:r>
              <a:rPr lang="en-US" altLang="zh-TW" sz="3600" dirty="0">
                <a:solidFill>
                  <a:srgbClr val="FF0000"/>
                </a:solidFill>
              </a:rPr>
              <a:t>(C) </a:t>
            </a:r>
            <a:r>
              <a:rPr lang="zh-TW" altLang="en-US" sz="3600" dirty="0">
                <a:solidFill>
                  <a:srgbClr val="FF0000"/>
                </a:solidFill>
              </a:rPr>
              <a:t>調整風險</a:t>
            </a:r>
            <a:r>
              <a:rPr lang="en-US" altLang="zh-TW" sz="3600" dirty="0">
                <a:solidFill>
                  <a:srgbClr val="FF0000"/>
                </a:solidFill>
              </a:rPr>
              <a:t>(Adjust)</a:t>
            </a:r>
          </a:p>
          <a:p>
            <a:r>
              <a:rPr lang="en-US" altLang="zh-TW" sz="3600" dirty="0"/>
              <a:t>(D) </a:t>
            </a:r>
            <a:r>
              <a:rPr lang="zh-TW" altLang="en-US" sz="3600" dirty="0"/>
              <a:t>接受風險</a:t>
            </a:r>
            <a:r>
              <a:rPr lang="en-US" altLang="zh-TW" sz="3600" dirty="0"/>
              <a:t>(Accept)</a:t>
            </a:r>
          </a:p>
        </p:txBody>
      </p:sp>
    </p:spTree>
    <p:extLst>
      <p:ext uri="{BB962C8B-B14F-4D97-AF65-F5344CB8AC3E}">
        <p14:creationId xmlns:p14="http://schemas.microsoft.com/office/powerpoint/2010/main" val="3187483091"/>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7200" b="1" dirty="0" smtClean="0">
                <a:solidFill>
                  <a:srgbClr val="FFFF00"/>
                </a:solidFill>
                <a:effectLst>
                  <a:outerShdw blurRad="38100" dist="38100" dir="2700000" algn="tl">
                    <a:srgbClr val="000000">
                      <a:alpha val="43137"/>
                    </a:srgbClr>
                  </a:outerShdw>
                </a:effectLst>
              </a:rPr>
              <a:t>3.</a:t>
            </a:r>
          </a:p>
          <a:p>
            <a:pPr algn="ctr"/>
            <a:r>
              <a:rPr lang="zh-TW" altLang="en-US" sz="4400" b="1" dirty="0" smtClean="0">
                <a:solidFill>
                  <a:srgbClr val="FFFF00"/>
                </a:solidFill>
                <a:effectLst>
                  <a:outerShdw blurRad="38100" dist="38100" dir="2700000" algn="tl">
                    <a:srgbClr val="000000">
                      <a:alpha val="43137"/>
                    </a:srgbClr>
                  </a:outerShdw>
                </a:effectLst>
              </a:rPr>
              <a:t>存取</a:t>
            </a:r>
            <a:r>
              <a:rPr lang="zh-TW" altLang="en-US" sz="4400" b="1" dirty="0">
                <a:solidFill>
                  <a:srgbClr val="FFFF00"/>
                </a:solidFill>
                <a:effectLst>
                  <a:outerShdw blurRad="38100" dist="38100" dir="2700000" algn="tl">
                    <a:srgbClr val="000000">
                      <a:alpha val="43137"/>
                    </a:srgbClr>
                  </a:outerShdw>
                </a:effectLst>
              </a:rPr>
              <a:t>控制</a:t>
            </a:r>
            <a:r>
              <a:rPr lang="zh-TW" altLang="en-US" sz="4400" dirty="0" smtClean="0"/>
              <a:t>、</a:t>
            </a:r>
            <a:endParaRPr lang="en-US" altLang="zh-TW" sz="4400" dirty="0" smtClean="0"/>
          </a:p>
          <a:p>
            <a:pPr algn="ctr"/>
            <a:r>
              <a:rPr lang="zh-TW" altLang="en-US" sz="4400" dirty="0" smtClean="0"/>
              <a:t>加</a:t>
            </a:r>
            <a:r>
              <a:rPr lang="zh-TW" altLang="en-US" sz="4400" dirty="0"/>
              <a:t>解</a:t>
            </a:r>
            <a:r>
              <a:rPr lang="zh-TW" altLang="en-US" sz="4400" dirty="0" smtClean="0"/>
              <a:t>密</a:t>
            </a:r>
            <a:endParaRPr lang="en-US" altLang="zh-TW" sz="4400" dirty="0" smtClean="0"/>
          </a:p>
          <a:p>
            <a:pPr algn="ctr"/>
            <a:r>
              <a:rPr lang="zh-TW" altLang="en-US" sz="4400" dirty="0" smtClean="0"/>
              <a:t>與</a:t>
            </a:r>
            <a:endParaRPr lang="en-US" altLang="zh-TW" sz="4400" dirty="0" smtClean="0"/>
          </a:p>
          <a:p>
            <a:pPr algn="ctr"/>
            <a:r>
              <a:rPr lang="zh-TW" altLang="en-US" sz="4400" dirty="0" smtClean="0"/>
              <a:t>金</a:t>
            </a:r>
            <a:r>
              <a:rPr lang="zh-TW" altLang="en-US" sz="4400" dirty="0"/>
              <a:t>鑰管理 </a:t>
            </a:r>
          </a:p>
        </p:txBody>
      </p:sp>
    </p:spTree>
    <p:extLst>
      <p:ext uri="{BB962C8B-B14F-4D97-AF65-F5344CB8AC3E}">
        <p14:creationId xmlns:p14="http://schemas.microsoft.com/office/powerpoint/2010/main" val="1219559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53</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970318"/>
          </a:xfrm>
          <a:prstGeom prst="rect">
            <a:avLst/>
          </a:prstGeom>
        </p:spPr>
        <p:txBody>
          <a:bodyPr wrap="square">
            <a:spAutoFit/>
          </a:bodyPr>
          <a:lstStyle/>
          <a:p>
            <a:r>
              <a:rPr lang="zh-TW" altLang="en-US" sz="3600" dirty="0"/>
              <a:t>組織內部某資料庫遭受駭客藉由惡意程式入侵</a:t>
            </a:r>
            <a:r>
              <a:rPr lang="en-US" altLang="zh-TW" sz="3600" dirty="0"/>
              <a:t>,</a:t>
            </a:r>
            <a:r>
              <a:rPr lang="zh-TW" altLang="en-US" sz="3600" dirty="0"/>
              <a:t>竊走大量個人資料</a:t>
            </a:r>
            <a:r>
              <a:rPr lang="en-US" altLang="zh-TW" sz="3600" dirty="0"/>
              <a:t>,</a:t>
            </a:r>
            <a:r>
              <a:rPr lang="zh-TW" altLang="en-US" sz="3600" dirty="0"/>
              <a:t>請問此為下列哪些特性遭受破壞</a:t>
            </a:r>
            <a:r>
              <a:rPr lang="en-US" altLang="zh-TW" sz="3600" dirty="0"/>
              <a:t>?</a:t>
            </a:r>
          </a:p>
          <a:p>
            <a:r>
              <a:rPr lang="en-US" altLang="zh-TW" sz="3600" dirty="0"/>
              <a:t>(A) </a:t>
            </a:r>
            <a:r>
              <a:rPr lang="zh-TW" altLang="en-US" sz="3600" dirty="0"/>
              <a:t>可用性</a:t>
            </a:r>
          </a:p>
          <a:p>
            <a:r>
              <a:rPr lang="en-US" altLang="zh-TW" sz="3600" dirty="0">
                <a:solidFill>
                  <a:srgbClr val="FF0000"/>
                </a:solidFill>
              </a:rPr>
              <a:t>(B) </a:t>
            </a:r>
            <a:r>
              <a:rPr lang="zh-TW" altLang="en-US" sz="3600" dirty="0">
                <a:solidFill>
                  <a:srgbClr val="FF0000"/>
                </a:solidFill>
              </a:rPr>
              <a:t>機密性</a:t>
            </a:r>
          </a:p>
          <a:p>
            <a:r>
              <a:rPr lang="en-US" altLang="zh-TW" sz="3600" dirty="0"/>
              <a:t>(C) </a:t>
            </a:r>
            <a:r>
              <a:rPr lang="zh-TW" altLang="en-US" sz="3600" dirty="0"/>
              <a:t>完整性</a:t>
            </a:r>
          </a:p>
          <a:p>
            <a:r>
              <a:rPr lang="en-US" altLang="zh-TW" sz="3600" dirty="0"/>
              <a:t>(D) </a:t>
            </a:r>
            <a:r>
              <a:rPr lang="zh-TW" altLang="en-US" sz="3600" dirty="0"/>
              <a:t>可讀性</a:t>
            </a:r>
          </a:p>
        </p:txBody>
      </p:sp>
    </p:spTree>
    <p:extLst>
      <p:ext uri="{BB962C8B-B14F-4D97-AF65-F5344CB8AC3E}">
        <p14:creationId xmlns:p14="http://schemas.microsoft.com/office/powerpoint/2010/main" val="2152805411"/>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effectLst>
                  <a:outerShdw blurRad="38100" dist="38100" dir="2700000" algn="tl">
                    <a:srgbClr val="000000">
                      <a:alpha val="43137"/>
                    </a:srgbClr>
                  </a:outerShdw>
                </a:effectLst>
              </a:rPr>
              <a:t>3.</a:t>
            </a:r>
            <a:r>
              <a:rPr lang="zh-TW" altLang="en-US" b="1" dirty="0" smtClean="0">
                <a:effectLst>
                  <a:outerShdw blurRad="38100" dist="38100" dir="2700000" algn="tl">
                    <a:srgbClr val="000000">
                      <a:alpha val="43137"/>
                    </a:srgbClr>
                  </a:outerShdw>
                </a:effectLst>
              </a:rPr>
              <a:t>存取控制、加解密與金鑰管理</a:t>
            </a:r>
            <a:endParaRPr lang="zh-TW" altLang="en-US" b="1" dirty="0">
              <a:effectLst>
                <a:outerShdw blurRad="38100" dist="38100" dir="2700000" algn="tl">
                  <a:srgbClr val="000000">
                    <a:alpha val="43137"/>
                  </a:srgbClr>
                </a:outerShdw>
              </a:effectLst>
            </a:endParaRPr>
          </a:p>
        </p:txBody>
      </p:sp>
      <p:sp>
        <p:nvSpPr>
          <p:cNvPr id="3" name="矩形 2"/>
          <p:cNvSpPr/>
          <p:nvPr/>
        </p:nvSpPr>
        <p:spPr>
          <a:xfrm>
            <a:off x="494969" y="1916832"/>
            <a:ext cx="7690503" cy="2862322"/>
          </a:xfrm>
          <a:prstGeom prst="rect">
            <a:avLst/>
          </a:prstGeom>
        </p:spPr>
        <p:txBody>
          <a:bodyPr wrap="none">
            <a:spAutoFit/>
          </a:bodyPr>
          <a:lstStyle/>
          <a:p>
            <a:r>
              <a:rPr lang="en-US" altLang="zh-TW" sz="3600" b="1" dirty="0" smtClean="0">
                <a:effectLst>
                  <a:outerShdw blurRad="38100" dist="38100" dir="2700000" algn="tl">
                    <a:srgbClr val="000000">
                      <a:alpha val="43137"/>
                    </a:srgbClr>
                  </a:outerShdw>
                </a:effectLst>
              </a:rPr>
              <a:t>3.1.</a:t>
            </a:r>
            <a:r>
              <a:rPr lang="zh-TW" altLang="en-US" sz="3600" b="1" dirty="0" smtClean="0">
                <a:effectLst>
                  <a:outerShdw blurRad="38100" dist="38100" dir="2700000" algn="tl">
                    <a:srgbClr val="000000">
                      <a:alpha val="43137"/>
                    </a:srgbClr>
                  </a:outerShdw>
                </a:effectLst>
              </a:rPr>
              <a:t>存取控制</a:t>
            </a:r>
            <a:r>
              <a:rPr lang="en-US" altLang="zh-TW" sz="3600" b="1" dirty="0" smtClean="0">
                <a:effectLst>
                  <a:outerShdw blurRad="38100" dist="38100" dir="2700000" algn="tl">
                    <a:srgbClr val="000000">
                      <a:alpha val="43137"/>
                    </a:srgbClr>
                  </a:outerShdw>
                </a:effectLst>
              </a:rPr>
              <a:t>(Access Control)</a:t>
            </a:r>
            <a:endParaRPr lang="en-US" altLang="zh-TW" sz="3600" b="1" dirty="0">
              <a:effectLst>
                <a:outerShdw blurRad="38100" dist="38100" dir="2700000" algn="tl">
                  <a:srgbClr val="000000">
                    <a:alpha val="43137"/>
                  </a:srgbClr>
                </a:outerShdw>
              </a:effectLst>
            </a:endParaRPr>
          </a:p>
          <a:p>
            <a:r>
              <a:rPr lang="en-US" altLang="zh-TW" sz="3600" b="1" dirty="0" smtClean="0">
                <a:effectLst>
                  <a:outerShdw blurRad="38100" dist="38100" dir="2700000" algn="tl">
                    <a:srgbClr val="000000">
                      <a:alpha val="43137"/>
                    </a:srgbClr>
                  </a:outerShdw>
                </a:effectLst>
              </a:rPr>
              <a:t>3.2.</a:t>
            </a:r>
            <a:r>
              <a:rPr lang="zh-TW" altLang="en-US" sz="3600" b="1" dirty="0" smtClean="0">
                <a:effectLst>
                  <a:outerShdw blurRad="38100" dist="38100" dir="2700000" algn="tl">
                    <a:srgbClr val="000000">
                      <a:alpha val="43137"/>
                    </a:srgbClr>
                  </a:outerShdw>
                </a:effectLst>
              </a:rPr>
              <a:t>特權管理</a:t>
            </a:r>
            <a:endParaRPr lang="en-US" altLang="zh-TW" sz="3600" b="1" dirty="0" smtClean="0">
              <a:effectLst>
                <a:outerShdw blurRad="38100" dist="38100" dir="2700000" algn="tl">
                  <a:srgbClr val="000000">
                    <a:alpha val="43137"/>
                  </a:srgbClr>
                </a:outerShdw>
              </a:effectLst>
            </a:endParaRPr>
          </a:p>
          <a:p>
            <a:r>
              <a:rPr lang="en-US" altLang="zh-TW" sz="3600" b="1" dirty="0" smtClean="0">
                <a:effectLst>
                  <a:outerShdw blurRad="38100" dist="38100" dir="2700000" algn="tl">
                    <a:srgbClr val="000000">
                      <a:alpha val="43137"/>
                    </a:srgbClr>
                  </a:outerShdw>
                </a:effectLst>
              </a:rPr>
              <a:t>3.3.</a:t>
            </a:r>
            <a:r>
              <a:rPr lang="zh-TW" altLang="en-US" sz="3600" b="1" dirty="0" smtClean="0">
                <a:effectLst>
                  <a:outerShdw blurRad="38100" dist="38100" dir="2700000" algn="tl">
                    <a:srgbClr val="000000">
                      <a:alpha val="43137"/>
                    </a:srgbClr>
                  </a:outerShdw>
                </a:effectLst>
              </a:rPr>
              <a:t>身分認證（</a:t>
            </a:r>
            <a:r>
              <a:rPr lang="en-US" altLang="zh-TW" sz="3600" b="1" dirty="0" smtClean="0">
                <a:effectLst>
                  <a:outerShdw blurRad="38100" dist="38100" dir="2700000" algn="tl">
                    <a:srgbClr val="000000">
                      <a:alpha val="43137"/>
                    </a:srgbClr>
                  </a:outerShdw>
                </a:effectLst>
              </a:rPr>
              <a:t>Authentication</a:t>
            </a:r>
            <a:r>
              <a:rPr lang="zh-TW" altLang="en-US" sz="3600" b="1" dirty="0" smtClean="0">
                <a:effectLst>
                  <a:outerShdw blurRad="38100" dist="38100" dir="2700000" algn="tl">
                    <a:srgbClr val="000000">
                      <a:alpha val="43137"/>
                    </a:srgbClr>
                  </a:outerShdw>
                </a:effectLst>
              </a:rPr>
              <a:t>）</a:t>
            </a:r>
            <a:endParaRPr lang="en-US" altLang="zh-TW" sz="3600" b="1" dirty="0" smtClean="0">
              <a:effectLst>
                <a:outerShdw blurRad="38100" dist="38100" dir="2700000" algn="tl">
                  <a:srgbClr val="000000">
                    <a:alpha val="43137"/>
                  </a:srgbClr>
                </a:outerShdw>
              </a:effectLst>
            </a:endParaRPr>
          </a:p>
          <a:p>
            <a:r>
              <a:rPr lang="en-US" altLang="zh-TW" sz="3600" b="1" dirty="0" smtClean="0">
                <a:effectLst>
                  <a:outerShdw blurRad="38100" dist="38100" dir="2700000" algn="tl">
                    <a:srgbClr val="000000">
                      <a:alpha val="43137"/>
                    </a:srgbClr>
                  </a:outerShdw>
                </a:effectLst>
              </a:rPr>
              <a:t>3.4.</a:t>
            </a:r>
            <a:r>
              <a:rPr lang="zh-TW" altLang="en-US" sz="3600" b="1" dirty="0" smtClean="0">
                <a:effectLst>
                  <a:outerShdw blurRad="38100" dist="38100" dir="2700000" algn="tl">
                    <a:srgbClr val="000000">
                      <a:alpha val="43137"/>
                    </a:srgbClr>
                  </a:outerShdw>
                </a:effectLst>
              </a:rPr>
              <a:t>加解密</a:t>
            </a:r>
            <a:r>
              <a:rPr lang="en-US" altLang="zh-TW" sz="3600" b="1" dirty="0" smtClean="0">
                <a:effectLst>
                  <a:outerShdw blurRad="38100" dist="38100" dir="2700000" algn="tl">
                    <a:srgbClr val="000000">
                      <a:alpha val="43137"/>
                    </a:srgbClr>
                  </a:outerShdw>
                </a:effectLst>
              </a:rPr>
              <a:t>:</a:t>
            </a:r>
            <a:r>
              <a:rPr lang="zh-TW" altLang="en-US" sz="3600" b="1" dirty="0" smtClean="0">
                <a:effectLst>
                  <a:outerShdw blurRad="38100" dist="38100" dir="2700000" algn="tl">
                    <a:srgbClr val="000000">
                      <a:alpha val="43137"/>
                    </a:srgbClr>
                  </a:outerShdw>
                </a:effectLst>
              </a:rPr>
              <a:t>密碼學基本觀念</a:t>
            </a:r>
            <a:endParaRPr lang="en-US" altLang="zh-TW" sz="3600" b="1" dirty="0" smtClean="0">
              <a:effectLst>
                <a:outerShdw blurRad="38100" dist="38100" dir="2700000" algn="tl">
                  <a:srgbClr val="000000">
                    <a:alpha val="43137"/>
                  </a:srgbClr>
                </a:outerShdw>
              </a:effectLst>
            </a:endParaRPr>
          </a:p>
          <a:p>
            <a:r>
              <a:rPr lang="en-US" altLang="zh-TW" sz="3600" b="1" dirty="0" smtClean="0">
                <a:effectLst>
                  <a:outerShdw blurRad="38100" dist="38100" dir="2700000" algn="tl">
                    <a:srgbClr val="000000">
                      <a:alpha val="43137"/>
                    </a:srgbClr>
                  </a:outerShdw>
                </a:effectLst>
              </a:rPr>
              <a:t>3.5.</a:t>
            </a:r>
            <a:r>
              <a:rPr lang="zh-TW" altLang="en-US" sz="3600" b="1" dirty="0" smtClean="0">
                <a:effectLst>
                  <a:outerShdw blurRad="38100" dist="38100" dir="2700000" algn="tl">
                    <a:srgbClr val="000000">
                      <a:alpha val="43137"/>
                    </a:srgbClr>
                  </a:outerShdw>
                </a:effectLst>
              </a:rPr>
              <a:t>金鑰管理</a:t>
            </a:r>
            <a:r>
              <a:rPr lang="en-US" altLang="zh-TW" sz="3600" b="1" dirty="0" smtClean="0">
                <a:effectLst>
                  <a:outerShdw blurRad="38100" dist="38100" dir="2700000" algn="tl">
                    <a:srgbClr val="000000">
                      <a:alpha val="43137"/>
                    </a:srgbClr>
                  </a:outerShdw>
                </a:effectLst>
              </a:rPr>
              <a:t>(Key Management)</a:t>
            </a:r>
            <a:r>
              <a:rPr lang="zh-TW" altLang="en-US" sz="3600" b="1" dirty="0" smtClean="0">
                <a:effectLst>
                  <a:outerShdw blurRad="38100" dist="38100" dir="2700000" algn="tl">
                    <a:srgbClr val="000000">
                      <a:alpha val="43137"/>
                    </a:srgbClr>
                  </a:outerShdw>
                </a:effectLst>
              </a:rPr>
              <a:t>與 </a:t>
            </a:r>
            <a:r>
              <a:rPr lang="en-US" altLang="zh-TW" sz="3600" b="1" dirty="0" smtClean="0">
                <a:effectLst>
                  <a:outerShdw blurRad="38100" dist="38100" dir="2700000" algn="tl">
                    <a:srgbClr val="000000">
                      <a:alpha val="43137"/>
                    </a:srgbClr>
                  </a:outerShdw>
                </a:effectLst>
              </a:rPr>
              <a:t>PKI</a:t>
            </a:r>
            <a:endParaRPr lang="zh-TW" altLang="en-US" sz="3600" b="1" dirty="0">
              <a:effectLst>
                <a:outerShdw blurRad="38100" dist="38100" dir="2700000" algn="tl">
                  <a:srgbClr val="000000">
                    <a:alpha val="43137"/>
                  </a:srgbClr>
                </a:outerShdw>
              </a:effectLst>
            </a:endParaRPr>
          </a:p>
        </p:txBody>
      </p:sp>
      <p:sp>
        <p:nvSpPr>
          <p:cNvPr id="4" name="矩形 3"/>
          <p:cNvSpPr/>
          <p:nvPr/>
        </p:nvSpPr>
        <p:spPr>
          <a:xfrm>
            <a:off x="494969" y="5085184"/>
            <a:ext cx="7749440" cy="523220"/>
          </a:xfrm>
          <a:prstGeom prst="rect">
            <a:avLst/>
          </a:prstGeom>
          <a:solidFill>
            <a:schemeClr val="accent3">
              <a:lumMod val="20000"/>
              <a:lumOff val="80000"/>
            </a:schemeClr>
          </a:solidFill>
          <a:ln>
            <a:solidFill>
              <a:schemeClr val="accent5">
                <a:lumMod val="20000"/>
                <a:lumOff val="80000"/>
              </a:schemeClr>
            </a:solidFill>
          </a:ln>
        </p:spPr>
        <p:txBody>
          <a:bodyPr wrap="square">
            <a:spAutoFit/>
          </a:bodyPr>
          <a:lstStyle/>
          <a:p>
            <a:r>
              <a:rPr lang="en-US" altLang="zh-TW" sz="2800" b="1" dirty="0" smtClean="0">
                <a:effectLst>
                  <a:outerShdw blurRad="38100" dist="38100" dir="2700000" algn="tl">
                    <a:srgbClr val="000000">
                      <a:alpha val="43137"/>
                    </a:srgbClr>
                  </a:outerShdw>
                </a:effectLst>
              </a:rPr>
              <a:t>CISSP Domain 5: Identity and Access Management</a:t>
            </a:r>
          </a:p>
        </p:txBody>
      </p:sp>
    </p:spTree>
    <p:extLst>
      <p:ext uri="{BB962C8B-B14F-4D97-AF65-F5344CB8AC3E}">
        <p14:creationId xmlns:p14="http://schemas.microsoft.com/office/powerpoint/2010/main" val="271385526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6600" dirty="0" smtClean="0"/>
              <a:t>3.1.</a:t>
            </a:r>
            <a:r>
              <a:rPr lang="zh-TW" altLang="en-US" sz="6600" b="1" dirty="0" smtClean="0">
                <a:effectLst>
                  <a:outerShdw blurRad="38100" dist="38100" dir="2700000" algn="tl">
                    <a:srgbClr val="000000">
                      <a:alpha val="43137"/>
                    </a:srgbClr>
                  </a:outerShdw>
                </a:effectLst>
              </a:rPr>
              <a:t>存取控制</a:t>
            </a:r>
            <a:endParaRPr lang="en-US" altLang="zh-TW" sz="6600" b="1" dirty="0">
              <a:effectLst>
                <a:outerShdw blurRad="38100" dist="38100" dir="2700000" algn="tl">
                  <a:srgbClr val="000000">
                    <a:alpha val="43137"/>
                  </a:srgbClr>
                </a:outerShdw>
              </a:effectLst>
            </a:endParaRPr>
          </a:p>
          <a:p>
            <a:pPr algn="ctr"/>
            <a:r>
              <a:rPr lang="en-US" altLang="zh-TW" sz="6600" b="1" dirty="0" smtClean="0">
                <a:effectLst>
                  <a:outerShdw blurRad="38100" dist="38100" dir="2700000" algn="tl">
                    <a:srgbClr val="000000">
                      <a:alpha val="43137"/>
                    </a:srgbClr>
                  </a:outerShdw>
                </a:effectLst>
              </a:rPr>
              <a:t>Access Control</a:t>
            </a:r>
            <a:endParaRPr lang="zh-TW" altLang="en-US" sz="6600" dirty="0" smtClean="0"/>
          </a:p>
        </p:txBody>
      </p:sp>
    </p:spTree>
    <p:extLst>
      <p:ext uri="{BB962C8B-B14F-4D97-AF65-F5344CB8AC3E}">
        <p14:creationId xmlns:p14="http://schemas.microsoft.com/office/powerpoint/2010/main" val="233095269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51520" y="274638"/>
            <a:ext cx="8435280" cy="1143000"/>
          </a:xfrm>
        </p:spPr>
        <p:txBody>
          <a:bodyPr>
            <a:noAutofit/>
          </a:bodyPr>
          <a:lstStyle/>
          <a:p>
            <a:r>
              <a:rPr lang="en-US" altLang="zh-TW" sz="3600" b="1" dirty="0" smtClean="0">
                <a:effectLst>
                  <a:outerShdw blurRad="38100" dist="38100" dir="2700000" algn="tl">
                    <a:srgbClr val="000000">
                      <a:alpha val="43137"/>
                    </a:srgbClr>
                  </a:outerShdw>
                </a:effectLst>
              </a:rPr>
              <a:t>3_1_</a:t>
            </a:r>
            <a:r>
              <a:rPr lang="zh-TW" altLang="en-US" sz="3600" b="1" dirty="0" smtClean="0">
                <a:effectLst>
                  <a:outerShdw blurRad="38100" dist="38100" dir="2700000" algn="tl">
                    <a:srgbClr val="000000">
                      <a:alpha val="43137"/>
                    </a:srgbClr>
                  </a:outerShdw>
                </a:effectLst>
              </a:rPr>
              <a:t>存取控制</a:t>
            </a:r>
            <a:r>
              <a:rPr lang="en-US" altLang="zh-TW" sz="3600" b="1" dirty="0" smtClean="0">
                <a:effectLst>
                  <a:outerShdw blurRad="38100" dist="38100" dir="2700000" algn="tl">
                    <a:srgbClr val="000000">
                      <a:alpha val="43137"/>
                    </a:srgbClr>
                  </a:outerShdw>
                </a:effectLst>
              </a:rPr>
              <a:t>(Access Control)</a:t>
            </a:r>
            <a:r>
              <a:rPr lang="zh-TW" altLang="en-US" sz="3600" b="1" dirty="0" smtClean="0">
                <a:effectLst>
                  <a:outerShdw blurRad="38100" dist="38100" dir="2700000" algn="tl">
                    <a:srgbClr val="000000">
                      <a:alpha val="43137"/>
                    </a:srgbClr>
                  </a:outerShdw>
                </a:effectLst>
              </a:rPr>
              <a:t>與特權管理</a:t>
            </a:r>
            <a:endParaRPr lang="zh-TW" altLang="en-US" sz="3600" dirty="0"/>
          </a:p>
        </p:txBody>
      </p:sp>
      <p:sp>
        <p:nvSpPr>
          <p:cNvPr id="4" name="矩形 3"/>
          <p:cNvSpPr/>
          <p:nvPr/>
        </p:nvSpPr>
        <p:spPr>
          <a:xfrm>
            <a:off x="539552" y="1556792"/>
            <a:ext cx="7920880" cy="3416320"/>
          </a:xfrm>
          <a:prstGeom prst="rect">
            <a:avLst/>
          </a:prstGeom>
        </p:spPr>
        <p:txBody>
          <a:bodyPr wrap="square">
            <a:spAutoFit/>
          </a:bodyPr>
          <a:lstStyle/>
          <a:p>
            <a:r>
              <a:rPr lang="en-US" altLang="zh-TW" sz="2400" b="1" dirty="0" smtClean="0">
                <a:effectLst>
                  <a:outerShdw blurRad="38100" dist="38100" dir="2700000" algn="tl">
                    <a:srgbClr val="000000">
                      <a:alpha val="43137"/>
                    </a:srgbClr>
                  </a:outerShdw>
                </a:effectLst>
              </a:rPr>
              <a:t>3_1_</a:t>
            </a:r>
            <a:r>
              <a:rPr lang="zh-TW" altLang="en-US" sz="2400" b="1" dirty="0" smtClean="0">
                <a:effectLst>
                  <a:outerShdw blurRad="38100" dist="38100" dir="2700000" algn="tl">
                    <a:srgbClr val="000000">
                      <a:alpha val="43137"/>
                    </a:srgbClr>
                  </a:outerShdw>
                </a:effectLst>
              </a:rPr>
              <a:t>存取控制與特權管理</a:t>
            </a:r>
          </a:p>
          <a:p>
            <a:r>
              <a:rPr lang="zh-TW" altLang="en-US" sz="2400" b="1" dirty="0" smtClean="0">
                <a:effectLst>
                  <a:outerShdw blurRad="38100" dist="38100" dir="2700000" algn="tl">
                    <a:srgbClr val="000000">
                      <a:alpha val="43137"/>
                    </a:srgbClr>
                  </a:outerShdw>
                </a:effectLst>
              </a:rPr>
              <a:t>存取控制基本觀念</a:t>
            </a:r>
          </a:p>
          <a:p>
            <a:r>
              <a:rPr lang="zh-TW" altLang="en-US" sz="2400" b="1" dirty="0" smtClean="0">
                <a:effectLst>
                  <a:outerShdw blurRad="38100" dist="38100" dir="2700000" algn="tl">
                    <a:srgbClr val="000000">
                      <a:alpha val="43137"/>
                    </a:srgbClr>
                  </a:outerShdw>
                </a:effectLst>
              </a:rPr>
              <a:t>   最小權限原則</a:t>
            </a:r>
          </a:p>
          <a:p>
            <a:r>
              <a:rPr lang="en-US" altLang="zh-TW" sz="2400" b="1" dirty="0" smtClean="0">
                <a:effectLst>
                  <a:outerShdw blurRad="38100" dist="38100" dir="2700000" algn="tl">
                    <a:srgbClr val="000000">
                      <a:alpha val="43137"/>
                    </a:srgbClr>
                  </a:outerShdw>
                </a:effectLst>
              </a:rPr>
              <a:t>[</a:t>
            </a:r>
            <a:r>
              <a:rPr lang="zh-TW" altLang="en-US" sz="2400" b="1" dirty="0" smtClean="0">
                <a:effectLst>
                  <a:outerShdw blurRad="38100" dist="38100" dir="2700000" algn="tl">
                    <a:srgbClr val="000000">
                      <a:alpha val="43137"/>
                    </a:srgbClr>
                  </a:outerShdw>
                </a:effectLst>
              </a:rPr>
              <a:t>超重要</a:t>
            </a:r>
            <a:r>
              <a:rPr lang="en-US" altLang="zh-TW" sz="2400" b="1" dirty="0" smtClean="0">
                <a:effectLst>
                  <a:outerShdw blurRad="38100" dist="38100" dir="2700000" algn="tl">
                    <a:srgbClr val="000000">
                      <a:alpha val="43137"/>
                    </a:srgbClr>
                  </a:outerShdw>
                </a:effectLst>
              </a:rPr>
              <a:t>]</a:t>
            </a:r>
            <a:r>
              <a:rPr lang="zh-TW" altLang="en-US" sz="2400" b="1" dirty="0" smtClean="0">
                <a:effectLst>
                  <a:outerShdw blurRad="38100" dist="38100" dir="2700000" algn="tl">
                    <a:srgbClr val="000000">
                      <a:alpha val="43137"/>
                    </a:srgbClr>
                  </a:outerShdw>
                </a:effectLst>
              </a:rPr>
              <a:t>存取控制類型</a:t>
            </a:r>
            <a:r>
              <a:rPr lang="en-US" altLang="zh-TW" sz="2400" b="1" dirty="0" smtClean="0">
                <a:effectLst>
                  <a:outerShdw blurRad="38100" dist="38100" dir="2700000" algn="tl">
                    <a:srgbClr val="000000">
                      <a:alpha val="43137"/>
                    </a:srgbClr>
                  </a:outerShdw>
                </a:effectLst>
              </a:rPr>
              <a:t>(</a:t>
            </a:r>
            <a:r>
              <a:rPr lang="zh-TW" altLang="en-US" sz="2400" b="1" dirty="0" smtClean="0">
                <a:effectLst>
                  <a:outerShdw blurRad="38100" dist="38100" dir="2700000" algn="tl">
                    <a:srgbClr val="000000">
                      <a:alpha val="43137"/>
                    </a:srgbClr>
                  </a:outerShdw>
                </a:effectLst>
              </a:rPr>
              <a:t>三類</a:t>
            </a:r>
            <a:r>
              <a:rPr lang="en-US" altLang="zh-TW" sz="2400" b="1" dirty="0" smtClean="0">
                <a:effectLst>
                  <a:outerShdw blurRad="38100" dist="38100" dir="2700000" algn="tl">
                    <a:srgbClr val="000000">
                      <a:alpha val="43137"/>
                    </a:srgbClr>
                  </a:outerShdw>
                </a:effectLst>
              </a:rPr>
              <a:t>):</a:t>
            </a:r>
            <a:r>
              <a:rPr lang="zh-TW" altLang="en-US" sz="2400" b="1" dirty="0" smtClean="0">
                <a:effectLst>
                  <a:outerShdw blurRad="38100" dist="38100" dir="2700000" algn="tl">
                    <a:srgbClr val="000000">
                      <a:alpha val="43137"/>
                    </a:srgbClr>
                  </a:outerShdw>
                </a:effectLst>
              </a:rPr>
              <a:t>系統、實體與網路</a:t>
            </a:r>
            <a:endParaRPr lang="en-US" altLang="zh-TW" sz="2400" b="1" dirty="0" smtClean="0">
              <a:effectLst>
                <a:outerShdw blurRad="38100" dist="38100" dir="2700000" algn="tl">
                  <a:srgbClr val="000000">
                    <a:alpha val="43137"/>
                  </a:srgbClr>
                </a:outerShdw>
              </a:effectLst>
            </a:endParaRPr>
          </a:p>
          <a:p>
            <a:r>
              <a:rPr lang="en-US" altLang="zh-TW" sz="2400" b="1" dirty="0" smtClean="0">
                <a:effectLst>
                  <a:outerShdw blurRad="38100" dist="38100" dir="2700000" algn="tl">
                    <a:srgbClr val="000000">
                      <a:alpha val="43137"/>
                    </a:srgbClr>
                  </a:outerShdw>
                </a:effectLst>
              </a:rPr>
              <a:t>[</a:t>
            </a:r>
            <a:r>
              <a:rPr lang="zh-TW" altLang="en-US" sz="2400" b="1" dirty="0" smtClean="0">
                <a:effectLst>
                  <a:outerShdw blurRad="38100" dist="38100" dir="2700000" algn="tl">
                    <a:srgbClr val="000000">
                      <a:alpha val="43137"/>
                    </a:srgbClr>
                  </a:outerShdw>
                </a:effectLst>
              </a:rPr>
              <a:t>超重要</a:t>
            </a:r>
            <a:r>
              <a:rPr lang="en-US" altLang="zh-TW" sz="2400" b="1" dirty="0" smtClean="0">
                <a:effectLst>
                  <a:outerShdw blurRad="38100" dist="38100" dir="2700000" algn="tl">
                    <a:srgbClr val="000000">
                      <a:alpha val="43137"/>
                    </a:srgbClr>
                  </a:outerShdw>
                </a:effectLst>
              </a:rPr>
              <a:t>]</a:t>
            </a:r>
            <a:r>
              <a:rPr lang="zh-TW" altLang="en-US" sz="2400" b="1" dirty="0" smtClean="0">
                <a:effectLst>
                  <a:outerShdw blurRad="38100" dist="38100" dir="2700000" algn="tl">
                    <a:srgbClr val="000000">
                      <a:alpha val="43137"/>
                    </a:srgbClr>
                  </a:outerShdw>
                </a:effectLst>
              </a:rPr>
              <a:t>存取控制模型</a:t>
            </a:r>
            <a:endParaRPr lang="en-US" altLang="zh-TW" sz="2400" b="1" dirty="0">
              <a:effectLst>
                <a:outerShdw blurRad="38100" dist="38100" dir="2700000" algn="tl">
                  <a:srgbClr val="000000">
                    <a:alpha val="43137"/>
                  </a:srgbClr>
                </a:outerShdw>
              </a:effectLst>
            </a:endParaRPr>
          </a:p>
          <a:p>
            <a:r>
              <a:rPr lang="zh-TW" altLang="en-US" sz="2400" b="1" dirty="0" smtClean="0">
                <a:effectLst>
                  <a:outerShdw blurRad="38100" dist="38100" dir="2700000" algn="tl">
                    <a:srgbClr val="000000">
                      <a:alpha val="43137"/>
                    </a:srgbClr>
                  </a:outerShdw>
                </a:effectLst>
              </a:rPr>
              <a:t>存取控制措施與方法</a:t>
            </a:r>
          </a:p>
          <a:p>
            <a:r>
              <a:rPr lang="zh-TW" altLang="en-US" sz="2400" b="1" dirty="0" smtClean="0">
                <a:effectLst>
                  <a:outerShdw blurRad="38100" dist="38100" dir="2700000" algn="tl">
                    <a:srgbClr val="000000">
                      <a:alpha val="43137"/>
                    </a:srgbClr>
                  </a:outerShdw>
                </a:effectLst>
              </a:rPr>
              <a:t>特權（</a:t>
            </a:r>
            <a:r>
              <a:rPr lang="en-US" altLang="zh-TW" sz="2400" b="1" dirty="0" smtClean="0">
                <a:effectLst>
                  <a:outerShdw blurRad="38100" dist="38100" dir="2700000" algn="tl">
                    <a:srgbClr val="000000">
                      <a:alpha val="43137"/>
                    </a:srgbClr>
                  </a:outerShdw>
                </a:effectLst>
              </a:rPr>
              <a:t>Privilege</a:t>
            </a:r>
            <a:r>
              <a:rPr lang="zh-TW" altLang="en-US" sz="2400" b="1" dirty="0" smtClean="0">
                <a:effectLst>
                  <a:outerShdw blurRad="38100" dist="38100" dir="2700000" algn="tl">
                    <a:srgbClr val="000000">
                      <a:alpha val="43137"/>
                    </a:srgbClr>
                  </a:outerShdw>
                </a:effectLst>
              </a:rPr>
              <a:t>）</a:t>
            </a:r>
          </a:p>
          <a:p>
            <a:r>
              <a:rPr lang="zh-TW" altLang="en-US" sz="2400" b="1" dirty="0" smtClean="0">
                <a:effectLst>
                  <a:outerShdw blurRad="38100" dist="38100" dir="2700000" algn="tl">
                    <a:srgbClr val="000000">
                      <a:alpha val="43137"/>
                    </a:srgbClr>
                  </a:outerShdw>
                </a:effectLst>
              </a:rPr>
              <a:t>權限管理基本觀念</a:t>
            </a:r>
          </a:p>
          <a:p>
            <a:r>
              <a:rPr lang="zh-TW" altLang="en-US" sz="2400" b="1" dirty="0" smtClean="0">
                <a:effectLst>
                  <a:outerShdw blurRad="38100" dist="38100" dir="2700000" algn="tl">
                    <a:srgbClr val="000000">
                      <a:alpha val="43137"/>
                    </a:srgbClr>
                  </a:outerShdw>
                </a:effectLst>
              </a:rPr>
              <a:t>   最小權限原則</a:t>
            </a:r>
            <a:endParaRPr lang="zh-TW" altLang="en-US" sz="2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3272637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21</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016758"/>
          </a:xfrm>
          <a:prstGeom prst="rect">
            <a:avLst/>
          </a:prstGeom>
        </p:spPr>
        <p:txBody>
          <a:bodyPr wrap="square">
            <a:spAutoFit/>
          </a:bodyPr>
          <a:lstStyle/>
          <a:p>
            <a:r>
              <a:rPr lang="zh-TW" altLang="en-US" sz="3200" dirty="0"/>
              <a:t>關於存取控制措施</a:t>
            </a:r>
            <a:r>
              <a:rPr lang="en-US" altLang="zh-TW" sz="3200" dirty="0"/>
              <a:t>,</a:t>
            </a:r>
            <a:r>
              <a:rPr lang="zh-TW" altLang="en-US" sz="3200" dirty="0"/>
              <a:t>下列敘述何者不正確</a:t>
            </a:r>
            <a:r>
              <a:rPr lang="en-US" altLang="zh-TW" sz="3200" dirty="0"/>
              <a:t>?</a:t>
            </a:r>
          </a:p>
          <a:p>
            <a:r>
              <a:rPr lang="en-US" altLang="zh-TW" sz="3200" dirty="0"/>
              <a:t>(A) </a:t>
            </a:r>
            <a:r>
              <a:rPr lang="zh-TW" altLang="en-US" sz="3200" dirty="0"/>
              <a:t>應建立帳號管理機制</a:t>
            </a:r>
            <a:r>
              <a:rPr lang="en-US" altLang="zh-TW" sz="3200" dirty="0"/>
              <a:t>,</a:t>
            </a:r>
            <a:r>
              <a:rPr lang="zh-TW" altLang="en-US" sz="3200" dirty="0"/>
              <a:t>包含帳號之申請、開通、停用及刪除之程序</a:t>
            </a:r>
          </a:p>
          <a:p>
            <a:r>
              <a:rPr lang="en-US" altLang="zh-TW" sz="3200" dirty="0"/>
              <a:t>(B) </a:t>
            </a:r>
            <a:r>
              <a:rPr lang="zh-TW" altLang="en-US" sz="3200" dirty="0"/>
              <a:t>組織應在符合資訊存取限制條件下</a:t>
            </a:r>
            <a:r>
              <a:rPr lang="en-US" altLang="zh-TW" sz="3200" dirty="0"/>
              <a:t>,</a:t>
            </a:r>
            <a:r>
              <a:rPr lang="zh-TW" altLang="en-US" sz="3200" dirty="0"/>
              <a:t>讓授權的使用者可指派分享的存取權限</a:t>
            </a:r>
          </a:p>
          <a:p>
            <a:r>
              <a:rPr lang="en-US" altLang="zh-TW" sz="3200" dirty="0"/>
              <a:t>(C) </a:t>
            </a:r>
            <a:r>
              <a:rPr lang="zh-TW" altLang="en-US" sz="3200" dirty="0"/>
              <a:t>對於每一種允許的遠端存取類型</a:t>
            </a:r>
            <a:r>
              <a:rPr lang="en-US" altLang="zh-TW" sz="3200" dirty="0"/>
              <a:t>,</a:t>
            </a:r>
            <a:r>
              <a:rPr lang="zh-TW" altLang="en-US" sz="3200" dirty="0"/>
              <a:t>都應先取得授權</a:t>
            </a:r>
            <a:r>
              <a:rPr lang="en-US" altLang="zh-TW" sz="3200" dirty="0"/>
              <a:t>,</a:t>
            </a:r>
            <a:r>
              <a:rPr lang="zh-TW" altLang="en-US" sz="3200" dirty="0"/>
              <a:t>建立使用限制、組態</a:t>
            </a:r>
            <a:r>
              <a:rPr lang="en-US" altLang="zh-TW" sz="3200" dirty="0"/>
              <a:t>/</a:t>
            </a:r>
            <a:r>
              <a:rPr lang="zh-TW" altLang="en-US" sz="3200" dirty="0"/>
              <a:t>連線需求及實作指引</a:t>
            </a:r>
            <a:r>
              <a:rPr lang="en-US" altLang="zh-TW" sz="3200" dirty="0"/>
              <a:t>,</a:t>
            </a:r>
            <a:r>
              <a:rPr lang="zh-TW" altLang="en-US" sz="3200" dirty="0"/>
              <a:t>並予以文件化</a:t>
            </a:r>
          </a:p>
          <a:p>
            <a:r>
              <a:rPr lang="en-US" altLang="zh-TW" sz="3200" dirty="0"/>
              <a:t>(D) </a:t>
            </a:r>
            <a:r>
              <a:rPr lang="zh-TW" altLang="en-US" sz="3200" dirty="0"/>
              <a:t>資訊系統無需對行動裝置之連線要求授權</a:t>
            </a:r>
          </a:p>
        </p:txBody>
      </p:sp>
    </p:spTree>
    <p:extLst>
      <p:ext uri="{BB962C8B-B14F-4D97-AF65-F5344CB8AC3E}">
        <p14:creationId xmlns:p14="http://schemas.microsoft.com/office/powerpoint/2010/main" val="1756916099"/>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21</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016758"/>
          </a:xfrm>
          <a:prstGeom prst="rect">
            <a:avLst/>
          </a:prstGeom>
        </p:spPr>
        <p:txBody>
          <a:bodyPr wrap="square">
            <a:spAutoFit/>
          </a:bodyPr>
          <a:lstStyle/>
          <a:p>
            <a:r>
              <a:rPr lang="zh-TW" altLang="en-US" sz="3200" dirty="0"/>
              <a:t>關於存取控制措施</a:t>
            </a:r>
            <a:r>
              <a:rPr lang="en-US" altLang="zh-TW" sz="3200" dirty="0"/>
              <a:t>,</a:t>
            </a:r>
            <a:r>
              <a:rPr lang="zh-TW" altLang="en-US" sz="3200" dirty="0"/>
              <a:t>下列敘述何者不正確</a:t>
            </a:r>
            <a:r>
              <a:rPr lang="en-US" altLang="zh-TW" sz="3200" dirty="0"/>
              <a:t>?</a:t>
            </a:r>
          </a:p>
          <a:p>
            <a:r>
              <a:rPr lang="en-US" altLang="zh-TW" sz="3200" dirty="0"/>
              <a:t>(A) </a:t>
            </a:r>
            <a:r>
              <a:rPr lang="zh-TW" altLang="en-US" sz="3200" dirty="0"/>
              <a:t>應建立帳號管理機制</a:t>
            </a:r>
            <a:r>
              <a:rPr lang="en-US" altLang="zh-TW" sz="3200" dirty="0"/>
              <a:t>,</a:t>
            </a:r>
            <a:r>
              <a:rPr lang="zh-TW" altLang="en-US" sz="3200" dirty="0"/>
              <a:t>包含帳號之申請、開通、停用及刪除之程序</a:t>
            </a:r>
          </a:p>
          <a:p>
            <a:r>
              <a:rPr lang="en-US" altLang="zh-TW" sz="3200" dirty="0"/>
              <a:t>(B) </a:t>
            </a:r>
            <a:r>
              <a:rPr lang="zh-TW" altLang="en-US" sz="3200" dirty="0"/>
              <a:t>組織應在符合資訊存取限制條件下</a:t>
            </a:r>
            <a:r>
              <a:rPr lang="en-US" altLang="zh-TW" sz="3200" dirty="0"/>
              <a:t>,</a:t>
            </a:r>
            <a:r>
              <a:rPr lang="zh-TW" altLang="en-US" sz="3200" dirty="0"/>
              <a:t>讓授權的使用者可指派分享的存取權限</a:t>
            </a:r>
          </a:p>
          <a:p>
            <a:r>
              <a:rPr lang="en-US" altLang="zh-TW" sz="3200" dirty="0"/>
              <a:t>(C) </a:t>
            </a:r>
            <a:r>
              <a:rPr lang="zh-TW" altLang="en-US" sz="3200" dirty="0"/>
              <a:t>對於每一種允許的遠端存取類型</a:t>
            </a:r>
            <a:r>
              <a:rPr lang="en-US" altLang="zh-TW" sz="3200" dirty="0"/>
              <a:t>,</a:t>
            </a:r>
            <a:r>
              <a:rPr lang="zh-TW" altLang="en-US" sz="3200" dirty="0"/>
              <a:t>都應先取得授權</a:t>
            </a:r>
            <a:r>
              <a:rPr lang="en-US" altLang="zh-TW" sz="3200" dirty="0"/>
              <a:t>,</a:t>
            </a:r>
            <a:r>
              <a:rPr lang="zh-TW" altLang="en-US" sz="3200" dirty="0"/>
              <a:t>建立使用限制、組態</a:t>
            </a:r>
            <a:r>
              <a:rPr lang="en-US" altLang="zh-TW" sz="3200" dirty="0"/>
              <a:t>/</a:t>
            </a:r>
            <a:r>
              <a:rPr lang="zh-TW" altLang="en-US" sz="3200" dirty="0"/>
              <a:t>連線需求及實作指引</a:t>
            </a:r>
            <a:r>
              <a:rPr lang="en-US" altLang="zh-TW" sz="3200" dirty="0"/>
              <a:t>,</a:t>
            </a:r>
            <a:r>
              <a:rPr lang="zh-TW" altLang="en-US" sz="3200" dirty="0"/>
              <a:t>並予以文件化</a:t>
            </a:r>
          </a:p>
          <a:p>
            <a:r>
              <a:rPr lang="en-US" altLang="zh-TW" sz="3200" dirty="0">
                <a:solidFill>
                  <a:srgbClr val="FF0000"/>
                </a:solidFill>
              </a:rPr>
              <a:t>(D) </a:t>
            </a:r>
            <a:r>
              <a:rPr lang="zh-TW" altLang="en-US" sz="3200" dirty="0">
                <a:solidFill>
                  <a:srgbClr val="FF0000"/>
                </a:solidFill>
              </a:rPr>
              <a:t>資訊系統無需對行動裝置之連線要求授權</a:t>
            </a:r>
          </a:p>
        </p:txBody>
      </p:sp>
    </p:spTree>
    <p:extLst>
      <p:ext uri="{BB962C8B-B14F-4D97-AF65-F5344CB8AC3E}">
        <p14:creationId xmlns:p14="http://schemas.microsoft.com/office/powerpoint/2010/main" val="2025290119"/>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22</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970318"/>
          </a:xfrm>
          <a:prstGeom prst="rect">
            <a:avLst/>
          </a:prstGeom>
        </p:spPr>
        <p:txBody>
          <a:bodyPr wrap="square">
            <a:spAutoFit/>
          </a:bodyPr>
          <a:lstStyle/>
          <a:p>
            <a:r>
              <a:rPr lang="zh-TW" altLang="en-US" sz="3600" dirty="0"/>
              <a:t>存取控制大概可分為三類</a:t>
            </a:r>
            <a:r>
              <a:rPr lang="en-US" altLang="zh-TW" sz="3600" dirty="0"/>
              <a:t>,</a:t>
            </a:r>
            <a:r>
              <a:rPr lang="zh-TW" altLang="en-US" sz="3600" dirty="0"/>
              <a:t>系統、實體與網路存取控制。以下哪種行為是屬於實體存取控制</a:t>
            </a:r>
            <a:r>
              <a:rPr lang="en-US" altLang="zh-TW" sz="3600" dirty="0"/>
              <a:t>?</a:t>
            </a:r>
          </a:p>
          <a:p>
            <a:r>
              <a:rPr lang="en-US" altLang="zh-TW" sz="3600" dirty="0"/>
              <a:t>(A) </a:t>
            </a:r>
            <a:r>
              <a:rPr lang="zh-TW" altLang="en-US" sz="3600" dirty="0"/>
              <a:t>讀取公司郵件</a:t>
            </a:r>
          </a:p>
          <a:p>
            <a:r>
              <a:rPr lang="en-US" altLang="zh-TW" sz="3600" dirty="0"/>
              <a:t>(B) </a:t>
            </a:r>
            <a:r>
              <a:rPr lang="zh-TW" altLang="en-US" sz="3600" dirty="0"/>
              <a:t>列印生產報表</a:t>
            </a:r>
          </a:p>
          <a:p>
            <a:r>
              <a:rPr lang="en-US" altLang="zh-TW" sz="3600" dirty="0"/>
              <a:t>(C) </a:t>
            </a:r>
            <a:r>
              <a:rPr lang="zh-TW" altLang="en-US" sz="3600" dirty="0"/>
              <a:t>進入機房巡檢</a:t>
            </a:r>
          </a:p>
          <a:p>
            <a:r>
              <a:rPr lang="en-US" altLang="zh-TW" sz="3600" dirty="0"/>
              <a:t>(D) </a:t>
            </a:r>
            <a:r>
              <a:rPr lang="zh-TW" altLang="en-US" sz="3600" dirty="0"/>
              <a:t>上網瀏覽新聞</a:t>
            </a:r>
          </a:p>
        </p:txBody>
      </p:sp>
    </p:spTree>
    <p:extLst>
      <p:ext uri="{BB962C8B-B14F-4D97-AF65-F5344CB8AC3E}">
        <p14:creationId xmlns:p14="http://schemas.microsoft.com/office/powerpoint/2010/main" val="1887461747"/>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22</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970318"/>
          </a:xfrm>
          <a:prstGeom prst="rect">
            <a:avLst/>
          </a:prstGeom>
        </p:spPr>
        <p:txBody>
          <a:bodyPr wrap="square">
            <a:spAutoFit/>
          </a:bodyPr>
          <a:lstStyle/>
          <a:p>
            <a:r>
              <a:rPr lang="zh-TW" altLang="en-US" sz="3600" dirty="0"/>
              <a:t>存取控制大概可分為三類</a:t>
            </a:r>
            <a:r>
              <a:rPr lang="en-US" altLang="zh-TW" sz="3600" dirty="0"/>
              <a:t>,</a:t>
            </a:r>
            <a:r>
              <a:rPr lang="zh-TW" altLang="en-US" sz="3600" dirty="0"/>
              <a:t>系統、實體與網路存取控制。以下哪種行為是屬於實體存取控制</a:t>
            </a:r>
            <a:r>
              <a:rPr lang="en-US" altLang="zh-TW" sz="3600" dirty="0"/>
              <a:t>?</a:t>
            </a:r>
          </a:p>
          <a:p>
            <a:r>
              <a:rPr lang="en-US" altLang="zh-TW" sz="3600" dirty="0"/>
              <a:t>(A) </a:t>
            </a:r>
            <a:r>
              <a:rPr lang="zh-TW" altLang="en-US" sz="3600" dirty="0"/>
              <a:t>讀取公司郵件</a:t>
            </a:r>
          </a:p>
          <a:p>
            <a:r>
              <a:rPr lang="en-US" altLang="zh-TW" sz="3600" dirty="0"/>
              <a:t>(B) </a:t>
            </a:r>
            <a:r>
              <a:rPr lang="zh-TW" altLang="en-US" sz="3600" dirty="0"/>
              <a:t>列印生產報表</a:t>
            </a:r>
          </a:p>
          <a:p>
            <a:r>
              <a:rPr lang="en-US" altLang="zh-TW" sz="3600" dirty="0">
                <a:solidFill>
                  <a:srgbClr val="FF0000"/>
                </a:solidFill>
              </a:rPr>
              <a:t>(C) </a:t>
            </a:r>
            <a:r>
              <a:rPr lang="zh-TW" altLang="en-US" sz="3600" dirty="0">
                <a:solidFill>
                  <a:srgbClr val="FF0000"/>
                </a:solidFill>
              </a:rPr>
              <a:t>進入機房巡檢</a:t>
            </a:r>
          </a:p>
          <a:p>
            <a:r>
              <a:rPr lang="en-US" altLang="zh-TW" sz="3600" dirty="0"/>
              <a:t>(D) </a:t>
            </a:r>
            <a:r>
              <a:rPr lang="zh-TW" altLang="en-US" sz="3600" dirty="0"/>
              <a:t>上網瀏覽新聞</a:t>
            </a:r>
          </a:p>
        </p:txBody>
      </p:sp>
    </p:spTree>
    <p:extLst>
      <p:ext uri="{BB962C8B-B14F-4D97-AF65-F5344CB8AC3E}">
        <p14:creationId xmlns:p14="http://schemas.microsoft.com/office/powerpoint/2010/main" val="1451923473"/>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27</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416320"/>
          </a:xfrm>
          <a:prstGeom prst="rect">
            <a:avLst/>
          </a:prstGeom>
        </p:spPr>
        <p:txBody>
          <a:bodyPr wrap="square">
            <a:spAutoFit/>
          </a:bodyPr>
          <a:lstStyle/>
          <a:p>
            <a:r>
              <a:rPr lang="zh-TW" altLang="en-US" sz="3600" dirty="0"/>
              <a:t>下列何者不屬於實體控制</a:t>
            </a:r>
            <a:r>
              <a:rPr lang="en-US" altLang="zh-TW" sz="3600" dirty="0"/>
              <a:t>(Physical Controls)</a:t>
            </a:r>
            <a:r>
              <a:rPr lang="zh-TW" altLang="en-US" sz="3600" dirty="0"/>
              <a:t>層面</a:t>
            </a:r>
            <a:r>
              <a:rPr lang="en-US" altLang="zh-TW" sz="3600" dirty="0"/>
              <a:t>?</a:t>
            </a:r>
          </a:p>
          <a:p>
            <a:r>
              <a:rPr lang="en-US" altLang="zh-TW" sz="3600" dirty="0"/>
              <a:t>(A) </a:t>
            </a:r>
            <a:r>
              <a:rPr lang="zh-TW" altLang="en-US" sz="3600" dirty="0"/>
              <a:t>門禁系統</a:t>
            </a:r>
          </a:p>
          <a:p>
            <a:r>
              <a:rPr lang="en-US" altLang="zh-TW" sz="3600" dirty="0"/>
              <a:t>(B) </a:t>
            </a:r>
            <a:r>
              <a:rPr lang="zh-TW" altLang="en-US" sz="3600" dirty="0"/>
              <a:t>安全政策</a:t>
            </a:r>
          </a:p>
          <a:p>
            <a:r>
              <a:rPr lang="en-US" altLang="zh-TW" sz="3600" dirty="0"/>
              <a:t>(C) </a:t>
            </a:r>
            <a:r>
              <a:rPr lang="zh-TW" altLang="en-US" sz="3600" dirty="0"/>
              <a:t>纜線保護</a:t>
            </a:r>
          </a:p>
          <a:p>
            <a:r>
              <a:rPr lang="en-US" altLang="zh-TW" sz="3600" dirty="0"/>
              <a:t>(D) </a:t>
            </a:r>
            <a:r>
              <a:rPr lang="zh-TW" altLang="en-US" sz="3600" dirty="0"/>
              <a:t>大樓保全或警衛</a:t>
            </a:r>
          </a:p>
        </p:txBody>
      </p:sp>
    </p:spTree>
    <p:extLst>
      <p:ext uri="{BB962C8B-B14F-4D97-AF65-F5344CB8AC3E}">
        <p14:creationId xmlns:p14="http://schemas.microsoft.com/office/powerpoint/2010/main" val="3277335897"/>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27</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416320"/>
          </a:xfrm>
          <a:prstGeom prst="rect">
            <a:avLst/>
          </a:prstGeom>
        </p:spPr>
        <p:txBody>
          <a:bodyPr wrap="square">
            <a:spAutoFit/>
          </a:bodyPr>
          <a:lstStyle/>
          <a:p>
            <a:r>
              <a:rPr lang="zh-TW" altLang="en-US" sz="3600" dirty="0"/>
              <a:t>下列何者不屬於實體控制</a:t>
            </a:r>
            <a:r>
              <a:rPr lang="en-US" altLang="zh-TW" sz="3600" dirty="0"/>
              <a:t>(Physical Controls)</a:t>
            </a:r>
            <a:r>
              <a:rPr lang="zh-TW" altLang="en-US" sz="3600" dirty="0"/>
              <a:t>層面</a:t>
            </a:r>
            <a:r>
              <a:rPr lang="en-US" altLang="zh-TW" sz="3600" dirty="0"/>
              <a:t>?</a:t>
            </a:r>
          </a:p>
          <a:p>
            <a:r>
              <a:rPr lang="en-US" altLang="zh-TW" sz="3600" dirty="0"/>
              <a:t>(A) </a:t>
            </a:r>
            <a:r>
              <a:rPr lang="zh-TW" altLang="en-US" sz="3600" dirty="0"/>
              <a:t>門禁系統</a:t>
            </a:r>
          </a:p>
          <a:p>
            <a:r>
              <a:rPr lang="en-US" altLang="zh-TW" sz="3600" dirty="0">
                <a:solidFill>
                  <a:srgbClr val="FF0000"/>
                </a:solidFill>
              </a:rPr>
              <a:t>(B) </a:t>
            </a:r>
            <a:r>
              <a:rPr lang="zh-TW" altLang="en-US" sz="3600" dirty="0">
                <a:solidFill>
                  <a:srgbClr val="FF0000"/>
                </a:solidFill>
              </a:rPr>
              <a:t>安全政策</a:t>
            </a:r>
          </a:p>
          <a:p>
            <a:r>
              <a:rPr lang="en-US" altLang="zh-TW" sz="3600" dirty="0"/>
              <a:t>(C) </a:t>
            </a:r>
            <a:r>
              <a:rPr lang="zh-TW" altLang="en-US" sz="3600" dirty="0"/>
              <a:t>纜線保護</a:t>
            </a:r>
          </a:p>
          <a:p>
            <a:r>
              <a:rPr lang="en-US" altLang="zh-TW" sz="3600" dirty="0"/>
              <a:t>(D) </a:t>
            </a:r>
            <a:r>
              <a:rPr lang="zh-TW" altLang="en-US" sz="3600" dirty="0"/>
              <a:t>大樓保全或警衛</a:t>
            </a:r>
          </a:p>
        </p:txBody>
      </p:sp>
    </p:spTree>
    <p:extLst>
      <p:ext uri="{BB962C8B-B14F-4D97-AF65-F5344CB8AC3E}">
        <p14:creationId xmlns:p14="http://schemas.microsoft.com/office/powerpoint/2010/main" val="2968742478"/>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71</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184639" y="946908"/>
            <a:ext cx="8774723" cy="5632311"/>
          </a:xfrm>
          <a:prstGeom prst="rect">
            <a:avLst/>
          </a:prstGeom>
        </p:spPr>
        <p:txBody>
          <a:bodyPr wrap="square">
            <a:spAutoFit/>
          </a:bodyPr>
          <a:lstStyle/>
          <a:p>
            <a:r>
              <a:rPr lang="zh-TW" altLang="en-US" sz="3600" dirty="0"/>
              <a:t>關於存取控制措施</a:t>
            </a:r>
            <a:r>
              <a:rPr lang="en-US" altLang="zh-TW" sz="3600" dirty="0"/>
              <a:t>,</a:t>
            </a:r>
            <a:r>
              <a:rPr lang="zh-TW" altLang="en-US" sz="3600" dirty="0"/>
              <a:t>下列敘述何者正確</a:t>
            </a:r>
            <a:r>
              <a:rPr lang="en-US" altLang="zh-TW" sz="3600" dirty="0"/>
              <a:t>?</a:t>
            </a:r>
          </a:p>
          <a:p>
            <a:r>
              <a:rPr lang="en-US" altLang="zh-TW" sz="3600" dirty="0"/>
              <a:t>(A) </a:t>
            </a:r>
            <a:r>
              <a:rPr lang="zh-TW" altLang="en-US" sz="3600" dirty="0"/>
              <a:t>組織建立無線存取資訊系統時</a:t>
            </a:r>
            <a:r>
              <a:rPr lang="en-US" altLang="zh-TW" sz="3600" dirty="0"/>
              <a:t>,</a:t>
            </a:r>
            <a:r>
              <a:rPr lang="zh-TW" altLang="en-US" sz="3600" dirty="0"/>
              <a:t>無需取得授權</a:t>
            </a:r>
            <a:r>
              <a:rPr lang="en-US" altLang="zh-TW" sz="3600" dirty="0"/>
              <a:t>,</a:t>
            </a:r>
            <a:r>
              <a:rPr lang="zh-TW" altLang="en-US" sz="3600" dirty="0"/>
              <a:t>以快速建立無線存取使用限制、組態</a:t>
            </a:r>
            <a:r>
              <a:rPr lang="en-US" altLang="zh-TW" sz="3600" dirty="0"/>
              <a:t>/</a:t>
            </a:r>
            <a:r>
              <a:rPr lang="zh-TW" altLang="en-US" sz="3600" dirty="0"/>
              <a:t>連線需求</a:t>
            </a:r>
          </a:p>
          <a:p>
            <a:r>
              <a:rPr lang="en-US" altLang="zh-TW" sz="3600" dirty="0"/>
              <a:t>(B) </a:t>
            </a:r>
            <a:r>
              <a:rPr lang="zh-TW" altLang="en-US" sz="3600" dirty="0"/>
              <a:t>採用最小權限原則時</a:t>
            </a:r>
            <a:r>
              <a:rPr lang="en-US" altLang="zh-TW" sz="3600" dirty="0"/>
              <a:t>,</a:t>
            </a:r>
            <a:r>
              <a:rPr lang="zh-TW" altLang="en-US" sz="3600" dirty="0"/>
              <a:t>只允許使用者依據任務和業務功能</a:t>
            </a:r>
            <a:r>
              <a:rPr lang="en-US" altLang="zh-TW" sz="3600" dirty="0"/>
              <a:t>,</a:t>
            </a:r>
            <a:r>
              <a:rPr lang="zh-TW" altLang="en-US" sz="3600" dirty="0"/>
              <a:t>完成所需之授權存取</a:t>
            </a:r>
          </a:p>
          <a:p>
            <a:r>
              <a:rPr lang="en-US" altLang="zh-TW" sz="3600" dirty="0"/>
              <a:t>(C) </a:t>
            </a:r>
            <a:r>
              <a:rPr lang="zh-TW" altLang="en-US" sz="3600" dirty="0"/>
              <a:t>資訊系統及系統間的資料交換</a:t>
            </a:r>
            <a:r>
              <a:rPr lang="en-US" altLang="zh-TW" sz="3600" dirty="0"/>
              <a:t>,</a:t>
            </a:r>
            <a:r>
              <a:rPr lang="zh-TW" altLang="en-US" sz="3600" dirty="0"/>
              <a:t>無需採取強制審查授權</a:t>
            </a:r>
            <a:r>
              <a:rPr lang="en-US" altLang="zh-TW" sz="3600" dirty="0"/>
              <a:t>,</a:t>
            </a:r>
            <a:r>
              <a:rPr lang="zh-TW" altLang="en-US" sz="3600" dirty="0"/>
              <a:t>以符合組織的存取控制政策</a:t>
            </a:r>
          </a:p>
          <a:p>
            <a:r>
              <a:rPr lang="en-US" altLang="zh-TW" sz="3600" dirty="0"/>
              <a:t>(D) </a:t>
            </a:r>
            <a:r>
              <a:rPr lang="zh-TW" altLang="en-US" sz="3600" dirty="0"/>
              <a:t>作業系統皆無需考慮強制存取控制</a:t>
            </a:r>
            <a:r>
              <a:rPr lang="en-US" altLang="zh-TW" sz="3600" dirty="0"/>
              <a:t>(Mandatory Access </a:t>
            </a:r>
            <a:r>
              <a:rPr lang="en-US" altLang="zh-TW" sz="3600" dirty="0" err="1"/>
              <a:t>Control,MAC</a:t>
            </a:r>
            <a:r>
              <a:rPr lang="en-US" altLang="zh-TW" sz="3600" dirty="0"/>
              <a:t>)</a:t>
            </a:r>
            <a:r>
              <a:rPr lang="zh-TW" altLang="en-US" sz="3600" dirty="0"/>
              <a:t>之架構</a:t>
            </a:r>
          </a:p>
        </p:txBody>
      </p:sp>
    </p:spTree>
    <p:extLst>
      <p:ext uri="{BB962C8B-B14F-4D97-AF65-F5344CB8AC3E}">
        <p14:creationId xmlns:p14="http://schemas.microsoft.com/office/powerpoint/2010/main" val="1001643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102</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4524315"/>
          </a:xfrm>
          <a:prstGeom prst="rect">
            <a:avLst/>
          </a:prstGeom>
        </p:spPr>
        <p:txBody>
          <a:bodyPr wrap="square">
            <a:spAutoFit/>
          </a:bodyPr>
          <a:lstStyle/>
          <a:p>
            <a:r>
              <a:rPr lang="zh-TW" altLang="en-US" sz="3600" dirty="0"/>
              <a:t>請問「無論是資源、通訊、資料或是資訊等</a:t>
            </a:r>
            <a:r>
              <a:rPr lang="en-US" altLang="zh-TW" sz="3600" dirty="0"/>
              <a:t>,</a:t>
            </a:r>
            <a:r>
              <a:rPr lang="zh-TW" altLang="en-US" sz="3600" dirty="0"/>
              <a:t>只能讓經授權的使用者使用」所代表的意義是下列何者</a:t>
            </a:r>
            <a:r>
              <a:rPr lang="en-US" altLang="zh-TW" sz="3600" dirty="0" smtClean="0"/>
              <a:t>?</a:t>
            </a:r>
          </a:p>
          <a:p>
            <a:endParaRPr lang="en-US" altLang="zh-TW" sz="3600" dirty="0"/>
          </a:p>
          <a:p>
            <a:r>
              <a:rPr lang="en-US" altLang="zh-TW" sz="3600" dirty="0"/>
              <a:t>(A) </a:t>
            </a:r>
            <a:r>
              <a:rPr lang="zh-TW" altLang="en-US" sz="3600" dirty="0"/>
              <a:t>機密性</a:t>
            </a:r>
          </a:p>
          <a:p>
            <a:r>
              <a:rPr lang="en-US" altLang="zh-TW" sz="3600" dirty="0"/>
              <a:t>(B) </a:t>
            </a:r>
            <a:r>
              <a:rPr lang="zh-TW" altLang="en-US" sz="3600" dirty="0"/>
              <a:t>完整性</a:t>
            </a:r>
          </a:p>
          <a:p>
            <a:r>
              <a:rPr lang="en-US" altLang="zh-TW" sz="3600" dirty="0"/>
              <a:t>(C) </a:t>
            </a:r>
            <a:r>
              <a:rPr lang="zh-TW" altLang="en-US" sz="3600" dirty="0"/>
              <a:t>可用性</a:t>
            </a:r>
          </a:p>
          <a:p>
            <a:r>
              <a:rPr lang="en-US" altLang="zh-TW" sz="3600" dirty="0"/>
              <a:t>(D) </a:t>
            </a:r>
            <a:r>
              <a:rPr lang="zh-TW" altLang="en-US" sz="3600" dirty="0"/>
              <a:t>可讀性</a:t>
            </a:r>
          </a:p>
        </p:txBody>
      </p:sp>
    </p:spTree>
    <p:extLst>
      <p:ext uri="{BB962C8B-B14F-4D97-AF65-F5344CB8AC3E}">
        <p14:creationId xmlns:p14="http://schemas.microsoft.com/office/powerpoint/2010/main" val="2441629563"/>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71</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184639" y="946908"/>
            <a:ext cx="8774723" cy="5632311"/>
          </a:xfrm>
          <a:prstGeom prst="rect">
            <a:avLst/>
          </a:prstGeom>
        </p:spPr>
        <p:txBody>
          <a:bodyPr wrap="square">
            <a:spAutoFit/>
          </a:bodyPr>
          <a:lstStyle/>
          <a:p>
            <a:r>
              <a:rPr lang="zh-TW" altLang="en-US" sz="3600" dirty="0"/>
              <a:t>關於存取控制措施</a:t>
            </a:r>
            <a:r>
              <a:rPr lang="en-US" altLang="zh-TW" sz="3600" dirty="0"/>
              <a:t>,</a:t>
            </a:r>
            <a:r>
              <a:rPr lang="zh-TW" altLang="en-US" sz="3600" dirty="0"/>
              <a:t>下列敘述何者正確</a:t>
            </a:r>
            <a:r>
              <a:rPr lang="en-US" altLang="zh-TW" sz="3600" dirty="0"/>
              <a:t>?</a:t>
            </a:r>
          </a:p>
          <a:p>
            <a:r>
              <a:rPr lang="en-US" altLang="zh-TW" sz="3600" dirty="0"/>
              <a:t>(A) </a:t>
            </a:r>
            <a:r>
              <a:rPr lang="zh-TW" altLang="en-US" sz="3600" dirty="0"/>
              <a:t>組織建立無線存取資訊系統時</a:t>
            </a:r>
            <a:r>
              <a:rPr lang="en-US" altLang="zh-TW" sz="3600" dirty="0"/>
              <a:t>,</a:t>
            </a:r>
            <a:r>
              <a:rPr lang="zh-TW" altLang="en-US" sz="3600" dirty="0"/>
              <a:t>無需取得授權</a:t>
            </a:r>
            <a:r>
              <a:rPr lang="en-US" altLang="zh-TW" sz="3600" dirty="0"/>
              <a:t>,</a:t>
            </a:r>
            <a:r>
              <a:rPr lang="zh-TW" altLang="en-US" sz="3600" dirty="0"/>
              <a:t>以快速建立無線存取使用限制、組態</a:t>
            </a:r>
            <a:r>
              <a:rPr lang="en-US" altLang="zh-TW" sz="3600" dirty="0"/>
              <a:t>/</a:t>
            </a:r>
            <a:r>
              <a:rPr lang="zh-TW" altLang="en-US" sz="3600" dirty="0"/>
              <a:t>連線需求</a:t>
            </a:r>
          </a:p>
          <a:p>
            <a:r>
              <a:rPr lang="en-US" altLang="zh-TW" sz="3600" dirty="0"/>
              <a:t>(B) </a:t>
            </a:r>
            <a:r>
              <a:rPr lang="zh-TW" altLang="en-US" sz="3600" dirty="0"/>
              <a:t>採用最小權限原則時</a:t>
            </a:r>
            <a:r>
              <a:rPr lang="en-US" altLang="zh-TW" sz="3600" dirty="0"/>
              <a:t>,</a:t>
            </a:r>
            <a:r>
              <a:rPr lang="zh-TW" altLang="en-US" sz="3600" dirty="0"/>
              <a:t>只允許使用者依據任務和業務功能</a:t>
            </a:r>
            <a:r>
              <a:rPr lang="en-US" altLang="zh-TW" sz="3600" dirty="0"/>
              <a:t>,</a:t>
            </a:r>
            <a:r>
              <a:rPr lang="zh-TW" altLang="en-US" sz="3600" dirty="0"/>
              <a:t>完成所需之授權存取</a:t>
            </a:r>
          </a:p>
          <a:p>
            <a:r>
              <a:rPr lang="en-US" altLang="zh-TW" sz="3600" dirty="0">
                <a:solidFill>
                  <a:srgbClr val="FF0000"/>
                </a:solidFill>
              </a:rPr>
              <a:t>(C) </a:t>
            </a:r>
            <a:r>
              <a:rPr lang="zh-TW" altLang="en-US" sz="3600" dirty="0">
                <a:solidFill>
                  <a:srgbClr val="FF0000"/>
                </a:solidFill>
              </a:rPr>
              <a:t>資訊系統及系統間的資料交換</a:t>
            </a:r>
            <a:r>
              <a:rPr lang="en-US" altLang="zh-TW" sz="3600" dirty="0">
                <a:solidFill>
                  <a:srgbClr val="FF0000"/>
                </a:solidFill>
              </a:rPr>
              <a:t>,</a:t>
            </a:r>
            <a:r>
              <a:rPr lang="zh-TW" altLang="en-US" sz="3600" dirty="0">
                <a:solidFill>
                  <a:srgbClr val="FF0000"/>
                </a:solidFill>
              </a:rPr>
              <a:t>無需採取強制審查授權</a:t>
            </a:r>
            <a:r>
              <a:rPr lang="en-US" altLang="zh-TW" sz="3600" dirty="0">
                <a:solidFill>
                  <a:srgbClr val="FF0000"/>
                </a:solidFill>
              </a:rPr>
              <a:t>,</a:t>
            </a:r>
            <a:r>
              <a:rPr lang="zh-TW" altLang="en-US" sz="3600" dirty="0">
                <a:solidFill>
                  <a:srgbClr val="FF0000"/>
                </a:solidFill>
              </a:rPr>
              <a:t>以符合組織的存取控制政策</a:t>
            </a:r>
          </a:p>
          <a:p>
            <a:r>
              <a:rPr lang="en-US" altLang="zh-TW" sz="3600" dirty="0"/>
              <a:t>(D) </a:t>
            </a:r>
            <a:r>
              <a:rPr lang="zh-TW" altLang="en-US" sz="3600" dirty="0"/>
              <a:t>作業系統皆無需考慮強制存取控制</a:t>
            </a:r>
            <a:r>
              <a:rPr lang="en-US" altLang="zh-TW" sz="3600" dirty="0"/>
              <a:t>(Mandatory Access </a:t>
            </a:r>
            <a:r>
              <a:rPr lang="en-US" altLang="zh-TW" sz="3600" dirty="0" err="1"/>
              <a:t>Control,MAC</a:t>
            </a:r>
            <a:r>
              <a:rPr lang="en-US" altLang="zh-TW" sz="3600" dirty="0"/>
              <a:t>)</a:t>
            </a:r>
            <a:r>
              <a:rPr lang="zh-TW" altLang="en-US" sz="3600" dirty="0"/>
              <a:t>之架構</a:t>
            </a:r>
          </a:p>
        </p:txBody>
      </p:sp>
    </p:spTree>
    <p:extLst>
      <p:ext uri="{BB962C8B-B14F-4D97-AF65-F5344CB8AC3E}">
        <p14:creationId xmlns:p14="http://schemas.microsoft.com/office/powerpoint/2010/main" val="3040208050"/>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7</a:t>
            </a:r>
            <a:r>
              <a:rPr lang="en-US" altLang="zh-TW" sz="3600" b="1" dirty="0" smtClean="0">
                <a:solidFill>
                  <a:schemeClr val="bg1"/>
                </a:solidFill>
                <a:effectLst>
                  <a:outerShdw blurRad="38100" dist="38100" dir="2700000" algn="tl">
                    <a:srgbClr val="000000">
                      <a:alpha val="43137"/>
                    </a:srgbClr>
                  </a:outerShdw>
                </a:effectLst>
              </a:rPr>
              <a:t>5</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4524315"/>
          </a:xfrm>
          <a:prstGeom prst="rect">
            <a:avLst/>
          </a:prstGeom>
        </p:spPr>
        <p:txBody>
          <a:bodyPr wrap="square">
            <a:spAutoFit/>
          </a:bodyPr>
          <a:lstStyle/>
          <a:p>
            <a:r>
              <a:rPr lang="zh-TW" altLang="en-US" sz="3600" dirty="0"/>
              <a:t>下列何者不是資料存取控制的方法</a:t>
            </a:r>
            <a:r>
              <a:rPr lang="en-US" altLang="zh-TW" sz="3600" dirty="0"/>
              <a:t>?</a:t>
            </a:r>
          </a:p>
          <a:p>
            <a:r>
              <a:rPr lang="en-US" altLang="zh-TW" sz="3600" dirty="0"/>
              <a:t>(A) </a:t>
            </a:r>
            <a:r>
              <a:rPr lang="zh-TW" altLang="en-US" sz="3600" dirty="0"/>
              <a:t>強制存取控制</a:t>
            </a:r>
            <a:r>
              <a:rPr lang="en-US" altLang="zh-TW" sz="3600" dirty="0"/>
              <a:t>(Mandatory Access Control, MAC)</a:t>
            </a:r>
          </a:p>
          <a:p>
            <a:r>
              <a:rPr lang="en-US" altLang="zh-TW" sz="3600" dirty="0"/>
              <a:t>(B) </a:t>
            </a:r>
            <a:r>
              <a:rPr lang="zh-TW" altLang="en-US" sz="3600" dirty="0"/>
              <a:t>存取控制目錄</a:t>
            </a:r>
            <a:r>
              <a:rPr lang="en-US" altLang="zh-TW" sz="3600" dirty="0"/>
              <a:t>(Access Control List , ACL)</a:t>
            </a:r>
          </a:p>
          <a:p>
            <a:r>
              <a:rPr lang="en-US" altLang="zh-TW" sz="3600" dirty="0"/>
              <a:t>(C) </a:t>
            </a:r>
            <a:r>
              <a:rPr lang="zh-TW" altLang="en-US" sz="3600" dirty="0"/>
              <a:t>規則基準存取控制</a:t>
            </a:r>
            <a:r>
              <a:rPr lang="en-US" altLang="zh-TW" sz="3600" dirty="0"/>
              <a:t>(Rule-based Access Control)</a:t>
            </a:r>
          </a:p>
          <a:p>
            <a:r>
              <a:rPr lang="en-US" altLang="zh-TW" sz="3600" dirty="0"/>
              <a:t>(D) </a:t>
            </a:r>
            <a:r>
              <a:rPr lang="zh-TW" altLang="en-US" sz="3600" dirty="0"/>
              <a:t>身分識別</a:t>
            </a:r>
            <a:r>
              <a:rPr lang="en-US" altLang="zh-TW" sz="3600" dirty="0"/>
              <a:t>(Identification)</a:t>
            </a:r>
          </a:p>
        </p:txBody>
      </p:sp>
    </p:spTree>
    <p:extLst>
      <p:ext uri="{BB962C8B-B14F-4D97-AF65-F5344CB8AC3E}">
        <p14:creationId xmlns:p14="http://schemas.microsoft.com/office/powerpoint/2010/main" val="603479089"/>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7</a:t>
            </a:r>
            <a:r>
              <a:rPr lang="en-US" altLang="zh-TW" sz="3600" b="1" dirty="0" smtClean="0">
                <a:solidFill>
                  <a:schemeClr val="bg1"/>
                </a:solidFill>
                <a:effectLst>
                  <a:outerShdw blurRad="38100" dist="38100" dir="2700000" algn="tl">
                    <a:srgbClr val="000000">
                      <a:alpha val="43137"/>
                    </a:srgbClr>
                  </a:outerShdw>
                </a:effectLst>
              </a:rPr>
              <a:t>5</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4524315"/>
          </a:xfrm>
          <a:prstGeom prst="rect">
            <a:avLst/>
          </a:prstGeom>
        </p:spPr>
        <p:txBody>
          <a:bodyPr wrap="square">
            <a:spAutoFit/>
          </a:bodyPr>
          <a:lstStyle/>
          <a:p>
            <a:r>
              <a:rPr lang="zh-TW" altLang="en-US" sz="3600" dirty="0"/>
              <a:t>下列何者不是資料存取控制的方法</a:t>
            </a:r>
            <a:r>
              <a:rPr lang="en-US" altLang="zh-TW" sz="3600" dirty="0"/>
              <a:t>?</a:t>
            </a:r>
          </a:p>
          <a:p>
            <a:r>
              <a:rPr lang="en-US" altLang="zh-TW" sz="3600" dirty="0"/>
              <a:t>(A) </a:t>
            </a:r>
            <a:r>
              <a:rPr lang="zh-TW" altLang="en-US" sz="3600" dirty="0"/>
              <a:t>強制存取控制</a:t>
            </a:r>
            <a:r>
              <a:rPr lang="en-US" altLang="zh-TW" sz="3600" dirty="0"/>
              <a:t>(Mandatory Access Control, MAC)</a:t>
            </a:r>
          </a:p>
          <a:p>
            <a:r>
              <a:rPr lang="en-US" altLang="zh-TW" sz="3600" dirty="0"/>
              <a:t>(B) </a:t>
            </a:r>
            <a:r>
              <a:rPr lang="zh-TW" altLang="en-US" sz="3600" dirty="0"/>
              <a:t>存取控制目錄</a:t>
            </a:r>
            <a:r>
              <a:rPr lang="en-US" altLang="zh-TW" sz="3600" dirty="0"/>
              <a:t>(Access Control List , ACL)</a:t>
            </a:r>
          </a:p>
          <a:p>
            <a:r>
              <a:rPr lang="en-US" altLang="zh-TW" sz="3600" dirty="0"/>
              <a:t>(C) </a:t>
            </a:r>
            <a:r>
              <a:rPr lang="zh-TW" altLang="en-US" sz="3600" dirty="0"/>
              <a:t>規則基準存取控制</a:t>
            </a:r>
            <a:r>
              <a:rPr lang="en-US" altLang="zh-TW" sz="3600" dirty="0"/>
              <a:t>(Rule-based Access Control)</a:t>
            </a:r>
          </a:p>
          <a:p>
            <a:r>
              <a:rPr lang="en-US" altLang="zh-TW" sz="3600" dirty="0">
                <a:solidFill>
                  <a:srgbClr val="FF0000"/>
                </a:solidFill>
              </a:rPr>
              <a:t>(D) </a:t>
            </a:r>
            <a:r>
              <a:rPr lang="zh-TW" altLang="en-US" sz="3600" dirty="0">
                <a:solidFill>
                  <a:srgbClr val="FF0000"/>
                </a:solidFill>
              </a:rPr>
              <a:t>身分識別</a:t>
            </a:r>
            <a:r>
              <a:rPr lang="en-US" altLang="zh-TW" sz="3600" dirty="0">
                <a:solidFill>
                  <a:srgbClr val="FF0000"/>
                </a:solidFill>
              </a:rPr>
              <a:t>(Identification)</a:t>
            </a:r>
          </a:p>
        </p:txBody>
      </p:sp>
    </p:spTree>
    <p:extLst>
      <p:ext uri="{BB962C8B-B14F-4D97-AF65-F5344CB8AC3E}">
        <p14:creationId xmlns:p14="http://schemas.microsoft.com/office/powerpoint/2010/main" val="3512429934"/>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124</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31843" y="946908"/>
            <a:ext cx="9080315" cy="5632311"/>
          </a:xfrm>
          <a:prstGeom prst="rect">
            <a:avLst/>
          </a:prstGeom>
        </p:spPr>
        <p:txBody>
          <a:bodyPr wrap="square">
            <a:spAutoFit/>
          </a:bodyPr>
          <a:lstStyle/>
          <a:p>
            <a:r>
              <a:rPr lang="zh-TW" altLang="en-US" sz="3600" dirty="0"/>
              <a:t>您是資訊業務承辦人員</a:t>
            </a:r>
            <a:r>
              <a:rPr lang="en-US" altLang="zh-TW" sz="3600" dirty="0"/>
              <a:t>,</a:t>
            </a:r>
            <a:r>
              <a:rPr lang="zh-TW" altLang="en-US" sz="3600" dirty="0"/>
              <a:t>當您有特殊業務需求進行存取敏感性資料時</a:t>
            </a:r>
            <a:r>
              <a:rPr lang="en-US" altLang="zh-TW" sz="3600" dirty="0"/>
              <a:t>,</a:t>
            </a:r>
            <a:r>
              <a:rPr lang="zh-TW" altLang="en-US" sz="3600" dirty="0"/>
              <a:t>需要獲得存取許可</a:t>
            </a:r>
            <a:r>
              <a:rPr lang="en-US" altLang="zh-TW" sz="3600" dirty="0"/>
              <a:t>,</a:t>
            </a:r>
            <a:r>
              <a:rPr lang="zh-TW" altLang="en-US" sz="3600" dirty="0"/>
              <a:t>即使您有資料存取權限</a:t>
            </a:r>
            <a:r>
              <a:rPr lang="en-US" altLang="zh-TW" sz="3600" dirty="0"/>
              <a:t>,</a:t>
            </a:r>
            <a:r>
              <a:rPr lang="zh-TW" altLang="en-US" sz="3600" dirty="0"/>
              <a:t>還需要提出資料存取的理由。上述說明主要為</a:t>
            </a:r>
            <a:r>
              <a:rPr lang="en-US" altLang="zh-TW" sz="3600" dirty="0" smtClean="0"/>
              <a:t>?</a:t>
            </a:r>
          </a:p>
          <a:p>
            <a:endParaRPr lang="en-US" altLang="zh-TW" sz="3600" dirty="0"/>
          </a:p>
          <a:p>
            <a:r>
              <a:rPr lang="en-US" altLang="zh-TW" sz="3600" dirty="0"/>
              <a:t>(A) </a:t>
            </a:r>
            <a:r>
              <a:rPr lang="zh-TW" altLang="en-US" sz="3600" dirty="0"/>
              <a:t>職務區隔</a:t>
            </a:r>
            <a:r>
              <a:rPr lang="en-US" altLang="zh-TW" sz="3600" dirty="0"/>
              <a:t>(Segregation of Duties)</a:t>
            </a:r>
          </a:p>
          <a:p>
            <a:r>
              <a:rPr lang="en-US" altLang="zh-TW" sz="3600" dirty="0"/>
              <a:t>(B) </a:t>
            </a:r>
            <a:r>
              <a:rPr lang="zh-TW" altLang="en-US" sz="3600" dirty="0"/>
              <a:t>最小權限原則</a:t>
            </a:r>
            <a:r>
              <a:rPr lang="en-US" altLang="zh-TW" sz="3600" dirty="0"/>
              <a:t>(Principle of Least Privilege)</a:t>
            </a:r>
          </a:p>
          <a:p>
            <a:r>
              <a:rPr lang="en-US" altLang="zh-TW" sz="3600" dirty="0"/>
              <a:t>(C) </a:t>
            </a:r>
            <a:r>
              <a:rPr lang="zh-TW" altLang="en-US" sz="3600" dirty="0"/>
              <a:t>必要知道原則</a:t>
            </a:r>
            <a:r>
              <a:rPr lang="en-US" altLang="zh-TW" sz="3600" dirty="0"/>
              <a:t>(Need-to-know Principle)</a:t>
            </a:r>
          </a:p>
          <a:p>
            <a:r>
              <a:rPr lang="en-US" altLang="zh-TW" sz="3600" dirty="0"/>
              <a:t>(D) </a:t>
            </a:r>
            <a:r>
              <a:rPr lang="zh-TW" altLang="en-US" sz="3600" dirty="0"/>
              <a:t>以角色為基礎的存取控制</a:t>
            </a:r>
            <a:r>
              <a:rPr lang="en-US" altLang="zh-TW" sz="3600" dirty="0"/>
              <a:t>(Role-based Access Control, RBAC)</a:t>
            </a:r>
          </a:p>
        </p:txBody>
      </p:sp>
    </p:spTree>
    <p:extLst>
      <p:ext uri="{BB962C8B-B14F-4D97-AF65-F5344CB8AC3E}">
        <p14:creationId xmlns:p14="http://schemas.microsoft.com/office/powerpoint/2010/main" val="943792821"/>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124</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31843" y="946908"/>
            <a:ext cx="9080315" cy="5078313"/>
          </a:xfrm>
          <a:prstGeom prst="rect">
            <a:avLst/>
          </a:prstGeom>
        </p:spPr>
        <p:txBody>
          <a:bodyPr wrap="square">
            <a:spAutoFit/>
          </a:bodyPr>
          <a:lstStyle/>
          <a:p>
            <a:r>
              <a:rPr lang="zh-TW" altLang="en-US" sz="3600" dirty="0"/>
              <a:t>您是資訊業務承辦人員</a:t>
            </a:r>
            <a:r>
              <a:rPr lang="en-US" altLang="zh-TW" sz="3600" dirty="0"/>
              <a:t>,</a:t>
            </a:r>
            <a:r>
              <a:rPr lang="zh-TW" altLang="en-US" sz="3600" dirty="0"/>
              <a:t>當您有特殊業務需求進行存取敏感性資料時</a:t>
            </a:r>
            <a:r>
              <a:rPr lang="en-US" altLang="zh-TW" sz="3600" dirty="0"/>
              <a:t>,</a:t>
            </a:r>
            <a:r>
              <a:rPr lang="zh-TW" altLang="en-US" sz="3600" dirty="0"/>
              <a:t>需要獲得存取許可</a:t>
            </a:r>
            <a:r>
              <a:rPr lang="en-US" altLang="zh-TW" sz="3600" dirty="0"/>
              <a:t>,</a:t>
            </a:r>
            <a:r>
              <a:rPr lang="zh-TW" altLang="en-US" sz="3600" dirty="0"/>
              <a:t>即使您有資料存取權限</a:t>
            </a:r>
            <a:r>
              <a:rPr lang="en-US" altLang="zh-TW" sz="3600" dirty="0"/>
              <a:t>,</a:t>
            </a:r>
            <a:r>
              <a:rPr lang="zh-TW" altLang="en-US" sz="3600" dirty="0"/>
              <a:t>還需要提出資料存取的理由。上述說明主要為</a:t>
            </a:r>
            <a:r>
              <a:rPr lang="en-US" altLang="zh-TW" sz="3600" dirty="0"/>
              <a:t>?</a:t>
            </a:r>
          </a:p>
          <a:p>
            <a:r>
              <a:rPr lang="en-US" altLang="zh-TW" sz="3600" dirty="0">
                <a:solidFill>
                  <a:srgbClr val="FF0000"/>
                </a:solidFill>
              </a:rPr>
              <a:t>(A) </a:t>
            </a:r>
            <a:r>
              <a:rPr lang="zh-TW" altLang="en-US" sz="3600" dirty="0">
                <a:solidFill>
                  <a:srgbClr val="FF0000"/>
                </a:solidFill>
              </a:rPr>
              <a:t>職務區隔</a:t>
            </a:r>
            <a:r>
              <a:rPr lang="en-US" altLang="zh-TW" sz="3600" dirty="0">
                <a:solidFill>
                  <a:srgbClr val="FF0000"/>
                </a:solidFill>
              </a:rPr>
              <a:t>(Segregation of Duties)</a:t>
            </a:r>
          </a:p>
          <a:p>
            <a:r>
              <a:rPr lang="en-US" altLang="zh-TW" sz="3600" dirty="0"/>
              <a:t>(B) </a:t>
            </a:r>
            <a:r>
              <a:rPr lang="zh-TW" altLang="en-US" sz="3600" dirty="0"/>
              <a:t>最小權限原則</a:t>
            </a:r>
            <a:r>
              <a:rPr lang="en-US" altLang="zh-TW" sz="3600" dirty="0"/>
              <a:t>(Principle of Least Privilege)</a:t>
            </a:r>
          </a:p>
          <a:p>
            <a:r>
              <a:rPr lang="en-US" altLang="zh-TW" sz="3600" dirty="0"/>
              <a:t>(C) </a:t>
            </a:r>
            <a:r>
              <a:rPr lang="zh-TW" altLang="en-US" sz="3600" dirty="0"/>
              <a:t>必要知道原則</a:t>
            </a:r>
            <a:r>
              <a:rPr lang="en-US" altLang="zh-TW" sz="3600" dirty="0"/>
              <a:t>(Need-to-know Principle)</a:t>
            </a:r>
          </a:p>
          <a:p>
            <a:r>
              <a:rPr lang="en-US" altLang="zh-TW" sz="3600" dirty="0"/>
              <a:t>(D) </a:t>
            </a:r>
            <a:r>
              <a:rPr lang="zh-TW" altLang="en-US" sz="3600" dirty="0"/>
              <a:t>以角色為基礎的存取控制</a:t>
            </a:r>
            <a:r>
              <a:rPr lang="en-US" altLang="zh-TW" sz="3600" dirty="0"/>
              <a:t>(Role-based Access Control, RBAC)</a:t>
            </a:r>
          </a:p>
        </p:txBody>
      </p:sp>
    </p:spTree>
    <p:extLst>
      <p:ext uri="{BB962C8B-B14F-4D97-AF65-F5344CB8AC3E}">
        <p14:creationId xmlns:p14="http://schemas.microsoft.com/office/powerpoint/2010/main" val="4231970911"/>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6600" dirty="0" smtClean="0"/>
              <a:t>3.2.</a:t>
            </a:r>
            <a:r>
              <a:rPr lang="zh-TW" altLang="en-US" sz="6600" dirty="0" smtClean="0"/>
              <a:t>權限管理</a:t>
            </a:r>
          </a:p>
        </p:txBody>
      </p:sp>
    </p:spTree>
    <p:extLst>
      <p:ext uri="{BB962C8B-B14F-4D97-AF65-F5344CB8AC3E}">
        <p14:creationId xmlns:p14="http://schemas.microsoft.com/office/powerpoint/2010/main" val="2012353770"/>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23</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4524315"/>
          </a:xfrm>
          <a:prstGeom prst="rect">
            <a:avLst/>
          </a:prstGeom>
        </p:spPr>
        <p:txBody>
          <a:bodyPr wrap="square">
            <a:spAutoFit/>
          </a:bodyPr>
          <a:lstStyle/>
          <a:p>
            <a:r>
              <a:rPr lang="zh-TW" altLang="en-US" sz="3600" dirty="0"/>
              <a:t>新進員工好奇嘗試操作公司資訊系統</a:t>
            </a:r>
            <a:r>
              <a:rPr lang="en-US" altLang="zh-TW" sz="3600" dirty="0"/>
              <a:t>,</a:t>
            </a:r>
            <a:r>
              <a:rPr lang="zh-TW" altLang="en-US" sz="3600" dirty="0"/>
              <a:t>發現很多功能都無法使用</a:t>
            </a:r>
            <a:r>
              <a:rPr lang="en-US" altLang="zh-TW" sz="3600" dirty="0"/>
              <a:t>,</a:t>
            </a:r>
            <a:r>
              <a:rPr lang="zh-TW" altLang="en-US" sz="3600" dirty="0"/>
              <a:t>但其主管使用時卻無此問題。關於上述情境</a:t>
            </a:r>
            <a:r>
              <a:rPr lang="en-US" altLang="zh-TW" sz="3600" dirty="0"/>
              <a:t>,</a:t>
            </a:r>
            <a:r>
              <a:rPr lang="zh-TW" altLang="en-US" sz="3600" dirty="0"/>
              <a:t>最可能發生的原因何</a:t>
            </a:r>
            <a:r>
              <a:rPr lang="en-US" altLang="zh-TW" sz="3600" dirty="0"/>
              <a:t>?</a:t>
            </a:r>
          </a:p>
          <a:p>
            <a:r>
              <a:rPr lang="en-US" altLang="zh-TW" sz="3600" dirty="0"/>
              <a:t>(A) </a:t>
            </a:r>
            <a:r>
              <a:rPr lang="zh-TW" altLang="en-US" sz="3600" dirty="0"/>
              <a:t>系統有缺陷造成</a:t>
            </a:r>
          </a:p>
          <a:p>
            <a:r>
              <a:rPr lang="en-US" altLang="zh-TW" sz="3600" dirty="0"/>
              <a:t>(B) </a:t>
            </a:r>
            <a:r>
              <a:rPr lang="zh-TW" altLang="en-US" sz="3600" dirty="0"/>
              <a:t>最小權限原則</a:t>
            </a:r>
          </a:p>
          <a:p>
            <a:r>
              <a:rPr lang="en-US" altLang="zh-TW" sz="3600" dirty="0"/>
              <a:t>(C) </a:t>
            </a:r>
            <a:r>
              <a:rPr lang="zh-TW" altLang="en-US" sz="3600" dirty="0"/>
              <a:t>硬碟發生壞軌</a:t>
            </a:r>
          </a:p>
          <a:p>
            <a:r>
              <a:rPr lang="en-US" altLang="zh-TW" sz="3600" dirty="0"/>
              <a:t>(D) </a:t>
            </a:r>
            <a:r>
              <a:rPr lang="zh-TW" altLang="en-US" sz="3600" dirty="0"/>
              <a:t>系統感染電腦病毒</a:t>
            </a:r>
          </a:p>
        </p:txBody>
      </p:sp>
    </p:spTree>
    <p:extLst>
      <p:ext uri="{BB962C8B-B14F-4D97-AF65-F5344CB8AC3E}">
        <p14:creationId xmlns:p14="http://schemas.microsoft.com/office/powerpoint/2010/main" val="645138187"/>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23</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4524315"/>
          </a:xfrm>
          <a:prstGeom prst="rect">
            <a:avLst/>
          </a:prstGeom>
        </p:spPr>
        <p:txBody>
          <a:bodyPr wrap="square">
            <a:spAutoFit/>
          </a:bodyPr>
          <a:lstStyle/>
          <a:p>
            <a:r>
              <a:rPr lang="zh-TW" altLang="en-US" sz="3600" dirty="0"/>
              <a:t>新進員工好奇嘗試操作公司資訊系統</a:t>
            </a:r>
            <a:r>
              <a:rPr lang="en-US" altLang="zh-TW" sz="3600" dirty="0"/>
              <a:t>,</a:t>
            </a:r>
            <a:r>
              <a:rPr lang="zh-TW" altLang="en-US" sz="3600" dirty="0"/>
              <a:t>發現很多功能都無法使用</a:t>
            </a:r>
            <a:r>
              <a:rPr lang="en-US" altLang="zh-TW" sz="3600" dirty="0"/>
              <a:t>,</a:t>
            </a:r>
            <a:r>
              <a:rPr lang="zh-TW" altLang="en-US" sz="3600" dirty="0"/>
              <a:t>但其主管使用時卻無此問題。關於上述情境</a:t>
            </a:r>
            <a:r>
              <a:rPr lang="en-US" altLang="zh-TW" sz="3600" dirty="0"/>
              <a:t>,</a:t>
            </a:r>
            <a:r>
              <a:rPr lang="zh-TW" altLang="en-US" sz="3600" dirty="0"/>
              <a:t>最可能發生的原因何</a:t>
            </a:r>
            <a:r>
              <a:rPr lang="en-US" altLang="zh-TW" sz="3600" dirty="0"/>
              <a:t>?</a:t>
            </a:r>
          </a:p>
          <a:p>
            <a:r>
              <a:rPr lang="en-US" altLang="zh-TW" sz="3600" dirty="0"/>
              <a:t>(A) </a:t>
            </a:r>
            <a:r>
              <a:rPr lang="zh-TW" altLang="en-US" sz="3600" dirty="0"/>
              <a:t>系統有缺陷造成</a:t>
            </a:r>
          </a:p>
          <a:p>
            <a:r>
              <a:rPr lang="en-US" altLang="zh-TW" sz="3600" dirty="0">
                <a:solidFill>
                  <a:srgbClr val="FF0000"/>
                </a:solidFill>
              </a:rPr>
              <a:t>(B) </a:t>
            </a:r>
            <a:r>
              <a:rPr lang="zh-TW" altLang="en-US" sz="3600" dirty="0">
                <a:solidFill>
                  <a:srgbClr val="FF0000"/>
                </a:solidFill>
              </a:rPr>
              <a:t>最小權限原則</a:t>
            </a:r>
          </a:p>
          <a:p>
            <a:r>
              <a:rPr lang="en-US" altLang="zh-TW" sz="3600" dirty="0"/>
              <a:t>(C) </a:t>
            </a:r>
            <a:r>
              <a:rPr lang="zh-TW" altLang="en-US" sz="3600" dirty="0"/>
              <a:t>硬碟發生壞軌</a:t>
            </a:r>
          </a:p>
          <a:p>
            <a:r>
              <a:rPr lang="en-US" altLang="zh-TW" sz="3600" dirty="0"/>
              <a:t>(D) </a:t>
            </a:r>
            <a:r>
              <a:rPr lang="zh-TW" altLang="en-US" sz="3600" dirty="0"/>
              <a:t>系統感染電腦病毒</a:t>
            </a:r>
          </a:p>
        </p:txBody>
      </p:sp>
    </p:spTree>
    <p:extLst>
      <p:ext uri="{BB962C8B-B14F-4D97-AF65-F5344CB8AC3E}">
        <p14:creationId xmlns:p14="http://schemas.microsoft.com/office/powerpoint/2010/main" val="3180635583"/>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24</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016758"/>
          </a:xfrm>
          <a:prstGeom prst="rect">
            <a:avLst/>
          </a:prstGeom>
        </p:spPr>
        <p:txBody>
          <a:bodyPr wrap="square">
            <a:spAutoFit/>
          </a:bodyPr>
          <a:lstStyle/>
          <a:p>
            <a:r>
              <a:rPr lang="zh-TW" altLang="en-US" sz="3200" dirty="0"/>
              <a:t>下列何種權限管理行為較不適當</a:t>
            </a:r>
            <a:r>
              <a:rPr lang="en-US" altLang="zh-TW" sz="3200" dirty="0"/>
              <a:t>?</a:t>
            </a:r>
          </a:p>
          <a:p>
            <a:r>
              <a:rPr lang="en-US" altLang="zh-TW" sz="3200" dirty="0"/>
              <a:t>(A) </a:t>
            </a:r>
            <a:r>
              <a:rPr lang="zh-TW" altLang="en-US" sz="3200" dirty="0"/>
              <a:t>公司負責人擁有 </a:t>
            </a:r>
            <a:r>
              <a:rPr lang="en-US" altLang="zh-TW" sz="3200" dirty="0"/>
              <a:t>ERP </a:t>
            </a:r>
            <a:r>
              <a:rPr lang="zh-TW" altLang="en-US" sz="3200" dirty="0"/>
              <a:t>所有系統的唯讀權限</a:t>
            </a:r>
            <a:r>
              <a:rPr lang="en-US" altLang="zh-TW" sz="3200" dirty="0"/>
              <a:t>,</a:t>
            </a:r>
            <a:r>
              <a:rPr lang="zh-TW" altLang="en-US" sz="3200" dirty="0"/>
              <a:t>並另外擁有最高管理者的帳號密碼</a:t>
            </a:r>
          </a:p>
          <a:p>
            <a:r>
              <a:rPr lang="en-US" altLang="zh-TW" sz="3200" dirty="0"/>
              <a:t>(B) </a:t>
            </a:r>
            <a:r>
              <a:rPr lang="zh-TW" altLang="en-US" sz="3200" dirty="0"/>
              <a:t>採購主管擁有 </a:t>
            </a:r>
            <a:r>
              <a:rPr lang="en-US" altLang="zh-TW" sz="3200" dirty="0"/>
              <a:t>ERP </a:t>
            </a:r>
            <a:r>
              <a:rPr lang="zh-TW" altLang="en-US" sz="3200" dirty="0"/>
              <a:t>採購系統除單據</a:t>
            </a:r>
            <a:r>
              <a:rPr lang="en-US" altLang="zh-TW" sz="3200" dirty="0"/>
              <a:t>(</a:t>
            </a:r>
            <a:r>
              <a:rPr lang="zh-TW" altLang="en-US" sz="3200" dirty="0"/>
              <a:t>紀錄</a:t>
            </a:r>
            <a:r>
              <a:rPr lang="en-US" altLang="zh-TW" sz="3200" dirty="0"/>
              <a:t>)</a:t>
            </a:r>
            <a:r>
              <a:rPr lang="zh-TW" altLang="en-US" sz="3200" dirty="0"/>
              <a:t>刪除外的所有權限</a:t>
            </a:r>
            <a:r>
              <a:rPr lang="en-US" altLang="zh-TW" sz="3200" dirty="0"/>
              <a:t>,</a:t>
            </a:r>
            <a:r>
              <a:rPr lang="zh-TW" altLang="en-US" sz="3200" dirty="0"/>
              <a:t>並擁有物料庫存數量的查詢權限</a:t>
            </a:r>
          </a:p>
          <a:p>
            <a:r>
              <a:rPr lang="en-US" altLang="zh-TW" sz="3200" dirty="0"/>
              <a:t>(C) </a:t>
            </a:r>
            <a:r>
              <a:rPr lang="zh-TW" altLang="en-US" sz="3200" dirty="0"/>
              <a:t>資訊人員擁有 </a:t>
            </a:r>
            <a:r>
              <a:rPr lang="en-US" altLang="zh-TW" sz="3200" dirty="0"/>
              <a:t>ERP </a:t>
            </a:r>
            <a:r>
              <a:rPr lang="zh-TW" altLang="en-US" sz="3200" dirty="0"/>
              <a:t>系統設定權限</a:t>
            </a:r>
            <a:r>
              <a:rPr lang="en-US" altLang="zh-TW" sz="3200" dirty="0"/>
              <a:t>,</a:t>
            </a:r>
            <a:r>
              <a:rPr lang="zh-TW" altLang="en-US" sz="3200" dirty="0"/>
              <a:t>並同時擁有 </a:t>
            </a:r>
            <a:r>
              <a:rPr lang="en-US" altLang="zh-TW" sz="3200" dirty="0"/>
              <a:t>ERP </a:t>
            </a:r>
            <a:r>
              <a:rPr lang="zh-TW" altLang="en-US" sz="3200" dirty="0"/>
              <a:t>系統採購單據的新增、編輯、刪除權限</a:t>
            </a:r>
          </a:p>
          <a:p>
            <a:r>
              <a:rPr lang="en-US" altLang="zh-TW" sz="3200" dirty="0"/>
              <a:t>(D) </a:t>
            </a:r>
            <a:r>
              <a:rPr lang="zh-TW" altLang="en-US" sz="3200" dirty="0"/>
              <a:t>會計主管擁有 </a:t>
            </a:r>
            <a:r>
              <a:rPr lang="en-US" altLang="zh-TW" sz="3200" dirty="0"/>
              <a:t>ERP </a:t>
            </a:r>
            <a:r>
              <a:rPr lang="zh-TW" altLang="en-US" sz="3200" dirty="0"/>
              <a:t>系統每月結轉權限</a:t>
            </a:r>
          </a:p>
        </p:txBody>
      </p:sp>
    </p:spTree>
    <p:extLst>
      <p:ext uri="{BB962C8B-B14F-4D97-AF65-F5344CB8AC3E}">
        <p14:creationId xmlns:p14="http://schemas.microsoft.com/office/powerpoint/2010/main" val="357261976"/>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24</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016758"/>
          </a:xfrm>
          <a:prstGeom prst="rect">
            <a:avLst/>
          </a:prstGeom>
        </p:spPr>
        <p:txBody>
          <a:bodyPr wrap="square">
            <a:spAutoFit/>
          </a:bodyPr>
          <a:lstStyle/>
          <a:p>
            <a:r>
              <a:rPr lang="zh-TW" altLang="en-US" sz="3200" dirty="0"/>
              <a:t>下列何種權限管理行為較不適當</a:t>
            </a:r>
            <a:r>
              <a:rPr lang="en-US" altLang="zh-TW" sz="3200" dirty="0"/>
              <a:t>?</a:t>
            </a:r>
          </a:p>
          <a:p>
            <a:r>
              <a:rPr lang="en-US" altLang="zh-TW" sz="3200" dirty="0"/>
              <a:t>(A) </a:t>
            </a:r>
            <a:r>
              <a:rPr lang="zh-TW" altLang="en-US" sz="3200" dirty="0"/>
              <a:t>公司負責人擁有 </a:t>
            </a:r>
            <a:r>
              <a:rPr lang="en-US" altLang="zh-TW" sz="3200" dirty="0"/>
              <a:t>ERP </a:t>
            </a:r>
            <a:r>
              <a:rPr lang="zh-TW" altLang="en-US" sz="3200" dirty="0"/>
              <a:t>所有系統的唯讀權限</a:t>
            </a:r>
            <a:r>
              <a:rPr lang="en-US" altLang="zh-TW" sz="3200" dirty="0"/>
              <a:t>,</a:t>
            </a:r>
            <a:r>
              <a:rPr lang="zh-TW" altLang="en-US" sz="3200" dirty="0"/>
              <a:t>並另外擁有最高管理者的帳號密碼</a:t>
            </a:r>
          </a:p>
          <a:p>
            <a:r>
              <a:rPr lang="en-US" altLang="zh-TW" sz="3200" dirty="0"/>
              <a:t>(B) </a:t>
            </a:r>
            <a:r>
              <a:rPr lang="zh-TW" altLang="en-US" sz="3200" dirty="0"/>
              <a:t>採購主管擁有 </a:t>
            </a:r>
            <a:r>
              <a:rPr lang="en-US" altLang="zh-TW" sz="3200" dirty="0"/>
              <a:t>ERP </a:t>
            </a:r>
            <a:r>
              <a:rPr lang="zh-TW" altLang="en-US" sz="3200" dirty="0"/>
              <a:t>採購系統除單據</a:t>
            </a:r>
            <a:r>
              <a:rPr lang="en-US" altLang="zh-TW" sz="3200" dirty="0"/>
              <a:t>(</a:t>
            </a:r>
            <a:r>
              <a:rPr lang="zh-TW" altLang="en-US" sz="3200" dirty="0"/>
              <a:t>紀錄</a:t>
            </a:r>
            <a:r>
              <a:rPr lang="en-US" altLang="zh-TW" sz="3200" dirty="0"/>
              <a:t>)</a:t>
            </a:r>
            <a:r>
              <a:rPr lang="zh-TW" altLang="en-US" sz="3200" dirty="0"/>
              <a:t>刪除外的所有權限</a:t>
            </a:r>
            <a:r>
              <a:rPr lang="en-US" altLang="zh-TW" sz="3200" dirty="0"/>
              <a:t>,</a:t>
            </a:r>
            <a:r>
              <a:rPr lang="zh-TW" altLang="en-US" sz="3200" dirty="0"/>
              <a:t>並擁有物料庫存數量的查詢權限</a:t>
            </a:r>
          </a:p>
          <a:p>
            <a:r>
              <a:rPr lang="en-US" altLang="zh-TW" sz="3200" dirty="0">
                <a:solidFill>
                  <a:srgbClr val="FF0000"/>
                </a:solidFill>
              </a:rPr>
              <a:t>(C) </a:t>
            </a:r>
            <a:r>
              <a:rPr lang="zh-TW" altLang="en-US" sz="3200" dirty="0">
                <a:solidFill>
                  <a:srgbClr val="FF0000"/>
                </a:solidFill>
              </a:rPr>
              <a:t>資訊人員擁有 </a:t>
            </a:r>
            <a:r>
              <a:rPr lang="en-US" altLang="zh-TW" sz="3200" dirty="0">
                <a:solidFill>
                  <a:srgbClr val="FF0000"/>
                </a:solidFill>
              </a:rPr>
              <a:t>ERP </a:t>
            </a:r>
            <a:r>
              <a:rPr lang="zh-TW" altLang="en-US" sz="3200" dirty="0">
                <a:solidFill>
                  <a:srgbClr val="FF0000"/>
                </a:solidFill>
              </a:rPr>
              <a:t>系統設定權限</a:t>
            </a:r>
            <a:r>
              <a:rPr lang="en-US" altLang="zh-TW" sz="3200" dirty="0">
                <a:solidFill>
                  <a:srgbClr val="FF0000"/>
                </a:solidFill>
              </a:rPr>
              <a:t>,</a:t>
            </a:r>
            <a:r>
              <a:rPr lang="zh-TW" altLang="en-US" sz="3200" dirty="0">
                <a:solidFill>
                  <a:srgbClr val="FF0000"/>
                </a:solidFill>
              </a:rPr>
              <a:t>並同時擁有 </a:t>
            </a:r>
            <a:r>
              <a:rPr lang="en-US" altLang="zh-TW" sz="3200" dirty="0">
                <a:solidFill>
                  <a:srgbClr val="FF0000"/>
                </a:solidFill>
              </a:rPr>
              <a:t>ERP </a:t>
            </a:r>
            <a:r>
              <a:rPr lang="zh-TW" altLang="en-US" sz="3200" dirty="0">
                <a:solidFill>
                  <a:srgbClr val="FF0000"/>
                </a:solidFill>
              </a:rPr>
              <a:t>系統採購單據的新增、編輯、刪除權限</a:t>
            </a:r>
          </a:p>
          <a:p>
            <a:r>
              <a:rPr lang="en-US" altLang="zh-TW" sz="3200" dirty="0"/>
              <a:t>(D) </a:t>
            </a:r>
            <a:r>
              <a:rPr lang="zh-TW" altLang="en-US" sz="3200" dirty="0"/>
              <a:t>會計主管擁有 </a:t>
            </a:r>
            <a:r>
              <a:rPr lang="en-US" altLang="zh-TW" sz="3200" dirty="0"/>
              <a:t>ERP </a:t>
            </a:r>
            <a:r>
              <a:rPr lang="zh-TW" altLang="en-US" sz="3200" dirty="0"/>
              <a:t>系統每月結轉權限</a:t>
            </a:r>
          </a:p>
        </p:txBody>
      </p:sp>
    </p:spTree>
    <p:extLst>
      <p:ext uri="{BB962C8B-B14F-4D97-AF65-F5344CB8AC3E}">
        <p14:creationId xmlns:p14="http://schemas.microsoft.com/office/powerpoint/2010/main" val="10195092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102</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4524315"/>
          </a:xfrm>
          <a:prstGeom prst="rect">
            <a:avLst/>
          </a:prstGeom>
        </p:spPr>
        <p:txBody>
          <a:bodyPr wrap="square">
            <a:spAutoFit/>
          </a:bodyPr>
          <a:lstStyle/>
          <a:p>
            <a:r>
              <a:rPr lang="zh-TW" altLang="en-US" sz="3600" dirty="0"/>
              <a:t>請問「無論是資源、通訊、資料或是資訊等</a:t>
            </a:r>
            <a:r>
              <a:rPr lang="en-US" altLang="zh-TW" sz="3600" dirty="0"/>
              <a:t>,</a:t>
            </a:r>
            <a:r>
              <a:rPr lang="zh-TW" altLang="en-US" sz="3600" dirty="0"/>
              <a:t>只能讓經授權的使用者使用」所代表的意義是下列何者</a:t>
            </a:r>
            <a:r>
              <a:rPr lang="en-US" altLang="zh-TW" sz="3600" dirty="0" smtClean="0"/>
              <a:t>?</a:t>
            </a:r>
          </a:p>
          <a:p>
            <a:endParaRPr lang="en-US" altLang="zh-TW" sz="3600" dirty="0"/>
          </a:p>
          <a:p>
            <a:r>
              <a:rPr lang="en-US" altLang="zh-TW" sz="3600" dirty="0">
                <a:solidFill>
                  <a:srgbClr val="FF0000"/>
                </a:solidFill>
              </a:rPr>
              <a:t>(A) </a:t>
            </a:r>
            <a:r>
              <a:rPr lang="zh-TW" altLang="en-US" sz="3600" dirty="0">
                <a:solidFill>
                  <a:srgbClr val="FF0000"/>
                </a:solidFill>
              </a:rPr>
              <a:t>機密性</a:t>
            </a:r>
          </a:p>
          <a:p>
            <a:r>
              <a:rPr lang="en-US" altLang="zh-TW" sz="3600" dirty="0"/>
              <a:t>(B) </a:t>
            </a:r>
            <a:r>
              <a:rPr lang="zh-TW" altLang="en-US" sz="3600" dirty="0"/>
              <a:t>完整性</a:t>
            </a:r>
          </a:p>
          <a:p>
            <a:r>
              <a:rPr lang="en-US" altLang="zh-TW" sz="3600" dirty="0"/>
              <a:t>(C) </a:t>
            </a:r>
            <a:r>
              <a:rPr lang="zh-TW" altLang="en-US" sz="3600" dirty="0"/>
              <a:t>可用性</a:t>
            </a:r>
          </a:p>
          <a:p>
            <a:r>
              <a:rPr lang="en-US" altLang="zh-TW" sz="3600" dirty="0"/>
              <a:t>(D) </a:t>
            </a:r>
            <a:r>
              <a:rPr lang="zh-TW" altLang="en-US" sz="3600" dirty="0"/>
              <a:t>可讀性</a:t>
            </a:r>
          </a:p>
        </p:txBody>
      </p:sp>
    </p:spTree>
    <p:extLst>
      <p:ext uri="{BB962C8B-B14F-4D97-AF65-F5344CB8AC3E}">
        <p14:creationId xmlns:p14="http://schemas.microsoft.com/office/powerpoint/2010/main" val="1674061763"/>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72</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970318"/>
          </a:xfrm>
          <a:prstGeom prst="rect">
            <a:avLst/>
          </a:prstGeom>
        </p:spPr>
        <p:txBody>
          <a:bodyPr wrap="square">
            <a:spAutoFit/>
          </a:bodyPr>
          <a:lstStyle/>
          <a:p>
            <a:r>
              <a:rPr lang="zh-TW" altLang="en-US" sz="3600" dirty="0"/>
              <a:t>特權</a:t>
            </a:r>
            <a:r>
              <a:rPr lang="en-US" altLang="zh-TW" sz="3600" dirty="0"/>
              <a:t>(Privilege)</a:t>
            </a:r>
            <a:r>
              <a:rPr lang="zh-TW" altLang="en-US" sz="3600" dirty="0"/>
              <a:t>是指使用者對資訊資產擁有特殊的權限。下列何者不是特權使用者</a:t>
            </a:r>
            <a:r>
              <a:rPr lang="en-US" altLang="zh-TW" sz="3600" dirty="0"/>
              <a:t>?</a:t>
            </a:r>
          </a:p>
          <a:p>
            <a:r>
              <a:rPr lang="en-US" altLang="zh-TW" sz="3600" dirty="0"/>
              <a:t>(A) </a:t>
            </a:r>
            <a:r>
              <a:rPr lang="zh-TW" altLang="en-US" sz="3600" dirty="0"/>
              <a:t>資料庫管理員</a:t>
            </a:r>
          </a:p>
          <a:p>
            <a:r>
              <a:rPr lang="en-US" altLang="zh-TW" sz="3600" dirty="0"/>
              <a:t>(B) </a:t>
            </a:r>
            <a:r>
              <a:rPr lang="zh-TW" altLang="en-US" sz="3600" dirty="0"/>
              <a:t>帳號管理員</a:t>
            </a:r>
          </a:p>
          <a:p>
            <a:r>
              <a:rPr lang="en-US" altLang="zh-TW" sz="3600" dirty="0"/>
              <a:t>(C) </a:t>
            </a:r>
            <a:r>
              <a:rPr lang="zh-TW" altLang="en-US" sz="3600" dirty="0"/>
              <a:t>文書處理員</a:t>
            </a:r>
          </a:p>
          <a:p>
            <a:r>
              <a:rPr lang="en-US" altLang="zh-TW" sz="3600" dirty="0"/>
              <a:t>(D) </a:t>
            </a:r>
            <a:r>
              <a:rPr lang="zh-TW" altLang="en-US" sz="3600" dirty="0"/>
              <a:t>網路管理員</a:t>
            </a:r>
          </a:p>
        </p:txBody>
      </p:sp>
    </p:spTree>
    <p:extLst>
      <p:ext uri="{BB962C8B-B14F-4D97-AF65-F5344CB8AC3E}">
        <p14:creationId xmlns:p14="http://schemas.microsoft.com/office/powerpoint/2010/main" val="2549034821"/>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72</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970318"/>
          </a:xfrm>
          <a:prstGeom prst="rect">
            <a:avLst/>
          </a:prstGeom>
        </p:spPr>
        <p:txBody>
          <a:bodyPr wrap="square">
            <a:spAutoFit/>
          </a:bodyPr>
          <a:lstStyle/>
          <a:p>
            <a:r>
              <a:rPr lang="zh-TW" altLang="en-US" sz="3600" dirty="0"/>
              <a:t>特權</a:t>
            </a:r>
            <a:r>
              <a:rPr lang="en-US" altLang="zh-TW" sz="3600" dirty="0"/>
              <a:t>(Privilege)</a:t>
            </a:r>
            <a:r>
              <a:rPr lang="zh-TW" altLang="en-US" sz="3600" dirty="0"/>
              <a:t>是指使用者對資訊資產擁有特殊的權限。下列何者不是特權使用者</a:t>
            </a:r>
            <a:r>
              <a:rPr lang="en-US" altLang="zh-TW" sz="3600" dirty="0"/>
              <a:t>?</a:t>
            </a:r>
          </a:p>
          <a:p>
            <a:r>
              <a:rPr lang="en-US" altLang="zh-TW" sz="3600" dirty="0">
                <a:solidFill>
                  <a:srgbClr val="FF0000"/>
                </a:solidFill>
              </a:rPr>
              <a:t>(A) </a:t>
            </a:r>
            <a:r>
              <a:rPr lang="zh-TW" altLang="en-US" sz="3600" dirty="0">
                <a:solidFill>
                  <a:srgbClr val="FF0000"/>
                </a:solidFill>
              </a:rPr>
              <a:t>資料庫管理員</a:t>
            </a:r>
          </a:p>
          <a:p>
            <a:r>
              <a:rPr lang="en-US" altLang="zh-TW" sz="3600" dirty="0"/>
              <a:t>(B) </a:t>
            </a:r>
            <a:r>
              <a:rPr lang="zh-TW" altLang="en-US" sz="3600" dirty="0"/>
              <a:t>帳號管理員</a:t>
            </a:r>
          </a:p>
          <a:p>
            <a:r>
              <a:rPr lang="en-US" altLang="zh-TW" sz="3600" dirty="0"/>
              <a:t>(C) </a:t>
            </a:r>
            <a:r>
              <a:rPr lang="zh-TW" altLang="en-US" sz="3600" dirty="0"/>
              <a:t>文書處理員</a:t>
            </a:r>
          </a:p>
          <a:p>
            <a:r>
              <a:rPr lang="en-US" altLang="zh-TW" sz="3600" dirty="0"/>
              <a:t>(D) </a:t>
            </a:r>
            <a:r>
              <a:rPr lang="zh-TW" altLang="en-US" sz="3600" dirty="0"/>
              <a:t>網路管理員</a:t>
            </a:r>
          </a:p>
        </p:txBody>
      </p:sp>
    </p:spTree>
    <p:extLst>
      <p:ext uri="{BB962C8B-B14F-4D97-AF65-F5344CB8AC3E}">
        <p14:creationId xmlns:p14="http://schemas.microsoft.com/office/powerpoint/2010/main" val="3533942140"/>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73</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078313"/>
          </a:xfrm>
          <a:prstGeom prst="rect">
            <a:avLst/>
          </a:prstGeom>
        </p:spPr>
        <p:txBody>
          <a:bodyPr wrap="square">
            <a:spAutoFit/>
          </a:bodyPr>
          <a:lstStyle/>
          <a:p>
            <a:r>
              <a:rPr lang="zh-TW" altLang="en-US" sz="3600" dirty="0"/>
              <a:t>「業務承辦人員</a:t>
            </a:r>
            <a:r>
              <a:rPr lang="en-US" altLang="zh-TW" sz="3600" dirty="0"/>
              <a:t>,</a:t>
            </a:r>
            <a:r>
              <a:rPr lang="zh-TW" altLang="en-US" sz="3600" dirty="0"/>
              <a:t>不能身兼業務稽核人員」為下列何者的說明</a:t>
            </a:r>
            <a:r>
              <a:rPr lang="en-US" altLang="zh-TW" sz="3600" dirty="0"/>
              <a:t>?</a:t>
            </a:r>
          </a:p>
          <a:p>
            <a:r>
              <a:rPr lang="en-US" altLang="zh-TW" sz="3600" dirty="0"/>
              <a:t>(A) </a:t>
            </a:r>
            <a:r>
              <a:rPr lang="zh-TW" altLang="en-US" sz="3600" dirty="0"/>
              <a:t>職務區隔</a:t>
            </a:r>
            <a:r>
              <a:rPr lang="en-US" altLang="zh-TW" sz="3600" dirty="0"/>
              <a:t>(Segregation of Duties)</a:t>
            </a:r>
          </a:p>
          <a:p>
            <a:r>
              <a:rPr lang="en-US" altLang="zh-TW" sz="3600" dirty="0"/>
              <a:t>(B) </a:t>
            </a:r>
            <a:r>
              <a:rPr lang="zh-TW" altLang="en-US" sz="3600" dirty="0"/>
              <a:t>最小權限原則</a:t>
            </a:r>
            <a:r>
              <a:rPr lang="en-US" altLang="zh-TW" sz="3600" dirty="0"/>
              <a:t>(Principle of Least Privilege)</a:t>
            </a:r>
          </a:p>
          <a:p>
            <a:r>
              <a:rPr lang="en-US" altLang="zh-TW" sz="3600" dirty="0"/>
              <a:t>(C) </a:t>
            </a:r>
            <a:r>
              <a:rPr lang="zh-TW" altLang="en-US" sz="3600" dirty="0"/>
              <a:t>必要知道原則</a:t>
            </a:r>
            <a:r>
              <a:rPr lang="en-US" altLang="zh-TW" sz="3600" dirty="0"/>
              <a:t>(Need-to-know Principle)</a:t>
            </a:r>
          </a:p>
          <a:p>
            <a:r>
              <a:rPr lang="en-US" altLang="zh-TW" sz="3600" dirty="0"/>
              <a:t>(D) </a:t>
            </a:r>
            <a:r>
              <a:rPr lang="zh-TW" altLang="en-US" sz="3600" dirty="0"/>
              <a:t>以角色為基礎的存取控制</a:t>
            </a:r>
            <a:r>
              <a:rPr lang="en-US" altLang="zh-TW" sz="3600" dirty="0"/>
              <a:t>(Role-based access control, RBAC)</a:t>
            </a:r>
          </a:p>
        </p:txBody>
      </p:sp>
    </p:spTree>
    <p:extLst>
      <p:ext uri="{BB962C8B-B14F-4D97-AF65-F5344CB8AC3E}">
        <p14:creationId xmlns:p14="http://schemas.microsoft.com/office/powerpoint/2010/main" val="1300809890"/>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73</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078313"/>
          </a:xfrm>
          <a:prstGeom prst="rect">
            <a:avLst/>
          </a:prstGeom>
        </p:spPr>
        <p:txBody>
          <a:bodyPr wrap="square">
            <a:spAutoFit/>
          </a:bodyPr>
          <a:lstStyle/>
          <a:p>
            <a:r>
              <a:rPr lang="zh-TW" altLang="en-US" sz="3600" dirty="0"/>
              <a:t>「業務承辦人員</a:t>
            </a:r>
            <a:r>
              <a:rPr lang="en-US" altLang="zh-TW" sz="3600" dirty="0"/>
              <a:t>,</a:t>
            </a:r>
            <a:r>
              <a:rPr lang="zh-TW" altLang="en-US" sz="3600" dirty="0"/>
              <a:t>不能身兼業務稽核人員」為下列何者的說明</a:t>
            </a:r>
            <a:r>
              <a:rPr lang="en-US" altLang="zh-TW" sz="3600" dirty="0"/>
              <a:t>?</a:t>
            </a:r>
          </a:p>
          <a:p>
            <a:r>
              <a:rPr lang="en-US" altLang="zh-TW" sz="3600" dirty="0"/>
              <a:t>(A) </a:t>
            </a:r>
            <a:r>
              <a:rPr lang="zh-TW" altLang="en-US" sz="3600" dirty="0"/>
              <a:t>職務區隔</a:t>
            </a:r>
            <a:r>
              <a:rPr lang="en-US" altLang="zh-TW" sz="3600" dirty="0"/>
              <a:t>(Segregation of Duties)</a:t>
            </a:r>
          </a:p>
          <a:p>
            <a:r>
              <a:rPr lang="en-US" altLang="zh-TW" sz="3600" dirty="0">
                <a:solidFill>
                  <a:srgbClr val="FF0000"/>
                </a:solidFill>
              </a:rPr>
              <a:t>(B) </a:t>
            </a:r>
            <a:r>
              <a:rPr lang="zh-TW" altLang="en-US" sz="3600" dirty="0">
                <a:solidFill>
                  <a:srgbClr val="FF0000"/>
                </a:solidFill>
              </a:rPr>
              <a:t>最小權限原則</a:t>
            </a:r>
            <a:r>
              <a:rPr lang="en-US" altLang="zh-TW" sz="3600" dirty="0">
                <a:solidFill>
                  <a:srgbClr val="FF0000"/>
                </a:solidFill>
              </a:rPr>
              <a:t>(Principle of Least Privilege)</a:t>
            </a:r>
          </a:p>
          <a:p>
            <a:r>
              <a:rPr lang="en-US" altLang="zh-TW" sz="3600" dirty="0"/>
              <a:t>(C) </a:t>
            </a:r>
            <a:r>
              <a:rPr lang="zh-TW" altLang="en-US" sz="3600" dirty="0"/>
              <a:t>必要知道原則</a:t>
            </a:r>
            <a:r>
              <a:rPr lang="en-US" altLang="zh-TW" sz="3600" dirty="0"/>
              <a:t>(Need-to-know Principle)</a:t>
            </a:r>
          </a:p>
          <a:p>
            <a:r>
              <a:rPr lang="en-US" altLang="zh-TW" sz="3600" dirty="0"/>
              <a:t>(D) </a:t>
            </a:r>
            <a:r>
              <a:rPr lang="zh-TW" altLang="en-US" sz="3600" dirty="0"/>
              <a:t>以角色為基礎的存取控制</a:t>
            </a:r>
            <a:r>
              <a:rPr lang="en-US" altLang="zh-TW" sz="3600" dirty="0"/>
              <a:t>(Role-based access control, RBAC)</a:t>
            </a:r>
          </a:p>
        </p:txBody>
      </p:sp>
    </p:spTree>
    <p:extLst>
      <p:ext uri="{BB962C8B-B14F-4D97-AF65-F5344CB8AC3E}">
        <p14:creationId xmlns:p14="http://schemas.microsoft.com/office/powerpoint/2010/main" val="3539319051"/>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74</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632311"/>
          </a:xfrm>
          <a:prstGeom prst="rect">
            <a:avLst/>
          </a:prstGeom>
        </p:spPr>
        <p:txBody>
          <a:bodyPr wrap="square">
            <a:spAutoFit/>
          </a:bodyPr>
          <a:lstStyle/>
          <a:p>
            <a:r>
              <a:rPr lang="zh-TW" altLang="en-US" sz="3600" dirty="0"/>
              <a:t>關於權限管理</a:t>
            </a:r>
            <a:r>
              <a:rPr lang="en-US" altLang="zh-TW" sz="3600" dirty="0"/>
              <a:t>,</a:t>
            </a:r>
            <a:r>
              <a:rPr lang="zh-TW" altLang="en-US" sz="3600" dirty="0"/>
              <a:t>下列做法何者較不適當</a:t>
            </a:r>
            <a:r>
              <a:rPr lang="en-US" altLang="zh-TW" sz="3600" dirty="0"/>
              <a:t>?</a:t>
            </a:r>
          </a:p>
          <a:p>
            <a:r>
              <a:rPr lang="en-US" altLang="zh-TW" sz="3600" dirty="0"/>
              <a:t>(A) </a:t>
            </a:r>
            <a:r>
              <a:rPr lang="zh-TW" altLang="en-US" sz="3600" dirty="0"/>
              <a:t>賦予新到任資訊人員系統權限前</a:t>
            </a:r>
            <a:r>
              <a:rPr lang="en-US" altLang="zh-TW" sz="3600" dirty="0"/>
              <a:t>,</a:t>
            </a:r>
            <a:r>
              <a:rPr lang="zh-TW" altLang="en-US" sz="3600" dirty="0"/>
              <a:t>應先經過考核</a:t>
            </a:r>
          </a:p>
          <a:p>
            <a:r>
              <a:rPr lang="en-US" altLang="zh-TW" sz="3600" dirty="0"/>
              <a:t>(B) </a:t>
            </a:r>
            <a:r>
              <a:rPr lang="zh-TW" altLang="en-US" sz="3600" dirty="0"/>
              <a:t>由於系統權限設定時已經過核准</a:t>
            </a:r>
            <a:r>
              <a:rPr lang="en-US" altLang="zh-TW" sz="3600" dirty="0"/>
              <a:t>,</a:t>
            </a:r>
            <a:r>
              <a:rPr lang="zh-TW" altLang="en-US" sz="3600" dirty="0"/>
              <a:t>故不需定期審查系統權限</a:t>
            </a:r>
          </a:p>
          <a:p>
            <a:r>
              <a:rPr lang="en-US" altLang="zh-TW" sz="3600" dirty="0"/>
              <a:t>(C) </a:t>
            </a:r>
            <a:r>
              <a:rPr lang="zh-TW" altLang="en-US" sz="3600" dirty="0"/>
              <a:t>採購助理申請查詢庫存數量權限時</a:t>
            </a:r>
            <a:r>
              <a:rPr lang="en-US" altLang="zh-TW" sz="3600" dirty="0"/>
              <a:t>,</a:t>
            </a:r>
            <a:r>
              <a:rPr lang="zh-TW" altLang="en-US" sz="3600" dirty="0"/>
              <a:t>應會簽倉儲主管</a:t>
            </a:r>
          </a:p>
          <a:p>
            <a:r>
              <a:rPr lang="en-US" altLang="zh-TW" sz="3600" dirty="0"/>
              <a:t>(D) </a:t>
            </a:r>
            <a:r>
              <a:rPr lang="zh-TW" altLang="en-US" sz="3600" dirty="0"/>
              <a:t>業務助理離職後</a:t>
            </a:r>
            <a:r>
              <a:rPr lang="en-US" altLang="zh-TW" sz="3600" dirty="0"/>
              <a:t>,</a:t>
            </a:r>
            <a:r>
              <a:rPr lang="zh-TW" altLang="en-US" sz="3600" dirty="0"/>
              <a:t>系統僅設定停用該員帳號而非刪除帳號</a:t>
            </a:r>
          </a:p>
        </p:txBody>
      </p:sp>
    </p:spTree>
    <p:extLst>
      <p:ext uri="{BB962C8B-B14F-4D97-AF65-F5344CB8AC3E}">
        <p14:creationId xmlns:p14="http://schemas.microsoft.com/office/powerpoint/2010/main" val="883788106"/>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74</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632311"/>
          </a:xfrm>
          <a:prstGeom prst="rect">
            <a:avLst/>
          </a:prstGeom>
        </p:spPr>
        <p:txBody>
          <a:bodyPr wrap="square">
            <a:spAutoFit/>
          </a:bodyPr>
          <a:lstStyle/>
          <a:p>
            <a:r>
              <a:rPr lang="zh-TW" altLang="en-US" sz="3600" dirty="0"/>
              <a:t>關於權限管理</a:t>
            </a:r>
            <a:r>
              <a:rPr lang="en-US" altLang="zh-TW" sz="3600" dirty="0"/>
              <a:t>,</a:t>
            </a:r>
            <a:r>
              <a:rPr lang="zh-TW" altLang="en-US" sz="3600" dirty="0"/>
              <a:t>下列做法何者較不適當</a:t>
            </a:r>
            <a:r>
              <a:rPr lang="en-US" altLang="zh-TW" sz="3600" dirty="0"/>
              <a:t>?</a:t>
            </a:r>
          </a:p>
          <a:p>
            <a:r>
              <a:rPr lang="en-US" altLang="zh-TW" sz="3600" dirty="0"/>
              <a:t>(A) </a:t>
            </a:r>
            <a:r>
              <a:rPr lang="zh-TW" altLang="en-US" sz="3600" dirty="0"/>
              <a:t>賦予新到任資訊人員系統權限前</a:t>
            </a:r>
            <a:r>
              <a:rPr lang="en-US" altLang="zh-TW" sz="3600" dirty="0"/>
              <a:t>,</a:t>
            </a:r>
            <a:r>
              <a:rPr lang="zh-TW" altLang="en-US" sz="3600" dirty="0"/>
              <a:t>應先經過考核</a:t>
            </a:r>
          </a:p>
          <a:p>
            <a:r>
              <a:rPr lang="en-US" altLang="zh-TW" sz="3600" dirty="0"/>
              <a:t>(B) </a:t>
            </a:r>
            <a:r>
              <a:rPr lang="zh-TW" altLang="en-US" sz="3600" dirty="0"/>
              <a:t>由於系統權限設定時已經過核准</a:t>
            </a:r>
            <a:r>
              <a:rPr lang="en-US" altLang="zh-TW" sz="3600" dirty="0"/>
              <a:t>,</a:t>
            </a:r>
            <a:r>
              <a:rPr lang="zh-TW" altLang="en-US" sz="3600" dirty="0"/>
              <a:t>故不需定期審查系統權限</a:t>
            </a:r>
          </a:p>
          <a:p>
            <a:r>
              <a:rPr lang="en-US" altLang="zh-TW" sz="3600" dirty="0"/>
              <a:t>(C) </a:t>
            </a:r>
            <a:r>
              <a:rPr lang="zh-TW" altLang="en-US" sz="3600" dirty="0"/>
              <a:t>採購助理申請查詢庫存數量權限時</a:t>
            </a:r>
            <a:r>
              <a:rPr lang="en-US" altLang="zh-TW" sz="3600" dirty="0"/>
              <a:t>,</a:t>
            </a:r>
            <a:r>
              <a:rPr lang="zh-TW" altLang="en-US" sz="3600" dirty="0"/>
              <a:t>應會簽倉儲主管</a:t>
            </a:r>
          </a:p>
          <a:p>
            <a:r>
              <a:rPr lang="en-US" altLang="zh-TW" sz="3600" dirty="0">
                <a:solidFill>
                  <a:srgbClr val="FF0000"/>
                </a:solidFill>
              </a:rPr>
              <a:t>(D) </a:t>
            </a:r>
            <a:r>
              <a:rPr lang="zh-TW" altLang="en-US" sz="3600" dirty="0">
                <a:solidFill>
                  <a:srgbClr val="FF0000"/>
                </a:solidFill>
              </a:rPr>
              <a:t>業務助理離職後</a:t>
            </a:r>
            <a:r>
              <a:rPr lang="en-US" altLang="zh-TW" sz="3600" dirty="0">
                <a:solidFill>
                  <a:srgbClr val="FF0000"/>
                </a:solidFill>
              </a:rPr>
              <a:t>,</a:t>
            </a:r>
            <a:r>
              <a:rPr lang="zh-TW" altLang="en-US" sz="3600" dirty="0">
                <a:solidFill>
                  <a:srgbClr val="FF0000"/>
                </a:solidFill>
              </a:rPr>
              <a:t>系統僅設定停用該員帳號而非刪除帳號</a:t>
            </a:r>
          </a:p>
        </p:txBody>
      </p:sp>
    </p:spTree>
    <p:extLst>
      <p:ext uri="{BB962C8B-B14F-4D97-AF65-F5344CB8AC3E}">
        <p14:creationId xmlns:p14="http://schemas.microsoft.com/office/powerpoint/2010/main" val="2421047533"/>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122</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632311"/>
          </a:xfrm>
          <a:prstGeom prst="rect">
            <a:avLst/>
          </a:prstGeom>
        </p:spPr>
        <p:txBody>
          <a:bodyPr wrap="square">
            <a:spAutoFit/>
          </a:bodyPr>
          <a:lstStyle/>
          <a:p>
            <a:r>
              <a:rPr lang="zh-TW" altLang="en-US" sz="3600" dirty="0"/>
              <a:t>關於特權管理</a:t>
            </a:r>
            <a:r>
              <a:rPr lang="en-US" altLang="zh-TW" sz="3600" dirty="0"/>
              <a:t>,</a:t>
            </a:r>
            <a:r>
              <a:rPr lang="zh-TW" altLang="en-US" sz="3600" dirty="0"/>
              <a:t>下列敘述何者最為正確</a:t>
            </a:r>
            <a:r>
              <a:rPr lang="en-US" altLang="zh-TW" sz="3600" dirty="0"/>
              <a:t>?</a:t>
            </a:r>
          </a:p>
          <a:p>
            <a:r>
              <a:rPr lang="en-US" altLang="zh-TW" sz="3600" dirty="0"/>
              <a:t>(A) </a:t>
            </a:r>
            <a:r>
              <a:rPr lang="zh-TW" altLang="en-US" sz="3600" dirty="0"/>
              <a:t>登入主機應該使用 </a:t>
            </a:r>
            <a:r>
              <a:rPr lang="en-US" altLang="zh-TW" sz="3600" dirty="0"/>
              <a:t>Administrator or Root </a:t>
            </a:r>
            <a:r>
              <a:rPr lang="zh-TW" altLang="en-US" sz="3600" dirty="0"/>
              <a:t>帳號</a:t>
            </a:r>
            <a:r>
              <a:rPr lang="en-US" altLang="zh-TW" sz="3600" dirty="0"/>
              <a:t>,</a:t>
            </a:r>
            <a:r>
              <a:rPr lang="zh-TW" altLang="en-US" sz="3600" dirty="0"/>
              <a:t>以利管理相關權限設定</a:t>
            </a:r>
          </a:p>
          <a:p>
            <a:r>
              <a:rPr lang="en-US" altLang="zh-TW" sz="3600" dirty="0"/>
              <a:t>(B) </a:t>
            </a:r>
            <a:r>
              <a:rPr lang="zh-TW" altLang="en-US" sz="3600" dirty="0"/>
              <a:t>資料庫管理員除了備份資料外</a:t>
            </a:r>
            <a:r>
              <a:rPr lang="en-US" altLang="zh-TW" sz="3600" dirty="0"/>
              <a:t>,</a:t>
            </a:r>
            <a:r>
              <a:rPr lang="zh-TW" altLang="en-US" sz="3600" dirty="0"/>
              <a:t>還需要讀取資料以利調校資料庫效能</a:t>
            </a:r>
          </a:p>
          <a:p>
            <a:r>
              <a:rPr lang="en-US" altLang="zh-TW" sz="3600" dirty="0"/>
              <a:t>(C) </a:t>
            </a:r>
            <a:r>
              <a:rPr lang="zh-TW" altLang="en-US" sz="3600" dirty="0"/>
              <a:t>基於代理人機制</a:t>
            </a:r>
            <a:r>
              <a:rPr lang="en-US" altLang="zh-TW" sz="3600" dirty="0"/>
              <a:t>,</a:t>
            </a:r>
            <a:r>
              <a:rPr lang="zh-TW" altLang="en-US" sz="3600" dirty="0"/>
              <a:t>系統管理員除了網路管理帳號外也需本機管理帳號</a:t>
            </a:r>
          </a:p>
          <a:p>
            <a:r>
              <a:rPr lang="en-US" altLang="zh-TW" sz="3600" dirty="0"/>
              <a:t>(D) </a:t>
            </a:r>
            <a:r>
              <a:rPr lang="zh-TW" altLang="en-US" sz="3600" dirty="0"/>
              <a:t>應該定期審查特權帳號</a:t>
            </a:r>
            <a:r>
              <a:rPr lang="en-US" altLang="zh-TW" sz="3600" dirty="0"/>
              <a:t>,</a:t>
            </a:r>
            <a:r>
              <a:rPr lang="zh-TW" altLang="en-US" sz="3600" dirty="0"/>
              <a:t>若有人員離職也須立即審查相關系統帳號</a:t>
            </a:r>
          </a:p>
        </p:txBody>
      </p:sp>
    </p:spTree>
    <p:extLst>
      <p:ext uri="{BB962C8B-B14F-4D97-AF65-F5344CB8AC3E}">
        <p14:creationId xmlns:p14="http://schemas.microsoft.com/office/powerpoint/2010/main" val="415108024"/>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122</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632311"/>
          </a:xfrm>
          <a:prstGeom prst="rect">
            <a:avLst/>
          </a:prstGeom>
        </p:spPr>
        <p:txBody>
          <a:bodyPr wrap="square">
            <a:spAutoFit/>
          </a:bodyPr>
          <a:lstStyle/>
          <a:p>
            <a:r>
              <a:rPr lang="zh-TW" altLang="en-US" sz="3600" dirty="0"/>
              <a:t>關於特權管理</a:t>
            </a:r>
            <a:r>
              <a:rPr lang="en-US" altLang="zh-TW" sz="3600" dirty="0"/>
              <a:t>,</a:t>
            </a:r>
            <a:r>
              <a:rPr lang="zh-TW" altLang="en-US" sz="3600" dirty="0"/>
              <a:t>下列敘述何者最為正確</a:t>
            </a:r>
            <a:r>
              <a:rPr lang="en-US" altLang="zh-TW" sz="3600" dirty="0"/>
              <a:t>?</a:t>
            </a:r>
          </a:p>
          <a:p>
            <a:r>
              <a:rPr lang="en-US" altLang="zh-TW" sz="3600" dirty="0"/>
              <a:t>(A) </a:t>
            </a:r>
            <a:r>
              <a:rPr lang="zh-TW" altLang="en-US" sz="3600" dirty="0"/>
              <a:t>登入主機應該使用 </a:t>
            </a:r>
            <a:r>
              <a:rPr lang="en-US" altLang="zh-TW" sz="3600" dirty="0"/>
              <a:t>Administrator or Root </a:t>
            </a:r>
            <a:r>
              <a:rPr lang="zh-TW" altLang="en-US" sz="3600" dirty="0"/>
              <a:t>帳號</a:t>
            </a:r>
            <a:r>
              <a:rPr lang="en-US" altLang="zh-TW" sz="3600" dirty="0"/>
              <a:t>,</a:t>
            </a:r>
            <a:r>
              <a:rPr lang="zh-TW" altLang="en-US" sz="3600" dirty="0"/>
              <a:t>以利管理相關權限設定</a:t>
            </a:r>
          </a:p>
          <a:p>
            <a:r>
              <a:rPr lang="en-US" altLang="zh-TW" sz="3600" dirty="0"/>
              <a:t>(B) </a:t>
            </a:r>
            <a:r>
              <a:rPr lang="zh-TW" altLang="en-US" sz="3600" dirty="0"/>
              <a:t>資料庫管理員除了備份資料外</a:t>
            </a:r>
            <a:r>
              <a:rPr lang="en-US" altLang="zh-TW" sz="3600" dirty="0"/>
              <a:t>,</a:t>
            </a:r>
            <a:r>
              <a:rPr lang="zh-TW" altLang="en-US" sz="3600" dirty="0"/>
              <a:t>還需要讀取資料以利調校資料庫效能</a:t>
            </a:r>
          </a:p>
          <a:p>
            <a:r>
              <a:rPr lang="en-US" altLang="zh-TW" sz="3600" dirty="0"/>
              <a:t>(C) </a:t>
            </a:r>
            <a:r>
              <a:rPr lang="zh-TW" altLang="en-US" sz="3600" dirty="0"/>
              <a:t>基於代理人機制</a:t>
            </a:r>
            <a:r>
              <a:rPr lang="en-US" altLang="zh-TW" sz="3600" dirty="0"/>
              <a:t>,</a:t>
            </a:r>
            <a:r>
              <a:rPr lang="zh-TW" altLang="en-US" sz="3600" dirty="0"/>
              <a:t>系統管理員除了網路管理帳號外也需本機管理帳號</a:t>
            </a:r>
          </a:p>
          <a:p>
            <a:r>
              <a:rPr lang="en-US" altLang="zh-TW" sz="3600" dirty="0">
                <a:solidFill>
                  <a:srgbClr val="FF0000"/>
                </a:solidFill>
              </a:rPr>
              <a:t>(D) </a:t>
            </a:r>
            <a:r>
              <a:rPr lang="zh-TW" altLang="en-US" sz="3600" dirty="0">
                <a:solidFill>
                  <a:srgbClr val="FF0000"/>
                </a:solidFill>
              </a:rPr>
              <a:t>應該定期審查特權帳號</a:t>
            </a:r>
            <a:r>
              <a:rPr lang="en-US" altLang="zh-TW" sz="3600" dirty="0">
                <a:solidFill>
                  <a:srgbClr val="FF0000"/>
                </a:solidFill>
              </a:rPr>
              <a:t>,</a:t>
            </a:r>
            <a:r>
              <a:rPr lang="zh-TW" altLang="en-US" sz="3600" dirty="0">
                <a:solidFill>
                  <a:srgbClr val="FF0000"/>
                </a:solidFill>
              </a:rPr>
              <a:t>若有人員離職也須立即審查相關系統帳號</a:t>
            </a:r>
          </a:p>
        </p:txBody>
      </p:sp>
    </p:spTree>
    <p:extLst>
      <p:ext uri="{BB962C8B-B14F-4D97-AF65-F5344CB8AC3E}">
        <p14:creationId xmlns:p14="http://schemas.microsoft.com/office/powerpoint/2010/main" val="3663822400"/>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125</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638512" y="946908"/>
            <a:ext cx="7866977" cy="5632311"/>
          </a:xfrm>
          <a:prstGeom prst="rect">
            <a:avLst/>
          </a:prstGeom>
        </p:spPr>
        <p:txBody>
          <a:bodyPr wrap="square">
            <a:spAutoFit/>
          </a:bodyPr>
          <a:lstStyle/>
          <a:p>
            <a:r>
              <a:rPr lang="zh-TW" altLang="en-US" sz="3600" dirty="0"/>
              <a:t>關於權限管理</a:t>
            </a:r>
            <a:r>
              <a:rPr lang="en-US" altLang="zh-TW" sz="3600" dirty="0"/>
              <a:t>,</a:t>
            </a:r>
            <a:r>
              <a:rPr lang="zh-TW" altLang="en-US" sz="3600" dirty="0"/>
              <a:t>下列敘述何項較不適</a:t>
            </a:r>
            <a:r>
              <a:rPr lang="en-US" altLang="zh-TW" sz="3600" dirty="0"/>
              <a:t>?</a:t>
            </a:r>
          </a:p>
          <a:p>
            <a:r>
              <a:rPr lang="en-US" altLang="zh-TW" sz="3600" dirty="0"/>
              <a:t>(A) </a:t>
            </a:r>
            <a:r>
              <a:rPr lang="zh-TW" altLang="en-US" sz="3600" dirty="0"/>
              <a:t>採購人員擁有採購系統新增、編修、存檔的權限</a:t>
            </a:r>
            <a:r>
              <a:rPr lang="en-US" altLang="zh-TW" sz="3600" dirty="0"/>
              <a:t>,</a:t>
            </a:r>
            <a:r>
              <a:rPr lang="zh-TW" altLang="en-US" sz="3600" dirty="0"/>
              <a:t>但無刪除權限</a:t>
            </a:r>
          </a:p>
          <a:p>
            <a:r>
              <a:rPr lang="en-US" altLang="zh-TW" sz="3600" dirty="0"/>
              <a:t>(B) </a:t>
            </a:r>
            <a:r>
              <a:rPr lang="zh-TW" altLang="en-US" sz="3600" dirty="0"/>
              <a:t>總經理只擁有採購系統所有模組的查詢權限</a:t>
            </a:r>
          </a:p>
          <a:p>
            <a:r>
              <a:rPr lang="en-US" altLang="zh-TW" sz="3600" dirty="0"/>
              <a:t>(C) </a:t>
            </a:r>
            <a:r>
              <a:rPr lang="zh-TW" altLang="en-US" sz="3600" dirty="0"/>
              <a:t>總經理將採購系統最高管理者的帳號密碼</a:t>
            </a:r>
            <a:r>
              <a:rPr lang="en-US" altLang="zh-TW" sz="3600" dirty="0"/>
              <a:t>,</a:t>
            </a:r>
            <a:r>
              <a:rPr lang="zh-TW" altLang="en-US" sz="3600" dirty="0"/>
              <a:t>存放於保險箱未使用</a:t>
            </a:r>
            <a:r>
              <a:rPr lang="en-US" altLang="zh-TW" sz="3600" dirty="0"/>
              <a:t>,</a:t>
            </a:r>
            <a:r>
              <a:rPr lang="zh-TW" altLang="en-US" sz="3600" dirty="0"/>
              <a:t>另外使用其他帳號登入系統</a:t>
            </a:r>
          </a:p>
          <a:p>
            <a:r>
              <a:rPr lang="en-US" altLang="zh-TW" sz="3600" dirty="0"/>
              <a:t>(D) </a:t>
            </a:r>
            <a:r>
              <a:rPr lang="zh-TW" altLang="en-US" sz="3600" dirty="0"/>
              <a:t>資訊主管的系統帳號已是採購系統管理者</a:t>
            </a:r>
            <a:r>
              <a:rPr lang="en-US" altLang="zh-TW" sz="3600" dirty="0"/>
              <a:t>,</a:t>
            </a:r>
            <a:r>
              <a:rPr lang="zh-TW" altLang="en-US" sz="3600" dirty="0"/>
              <a:t>因此無須監控其系統操作行為</a:t>
            </a:r>
          </a:p>
        </p:txBody>
      </p:sp>
    </p:spTree>
    <p:extLst>
      <p:ext uri="{BB962C8B-B14F-4D97-AF65-F5344CB8AC3E}">
        <p14:creationId xmlns:p14="http://schemas.microsoft.com/office/powerpoint/2010/main" val="912029395"/>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125</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638512" y="946908"/>
            <a:ext cx="7866977" cy="5632311"/>
          </a:xfrm>
          <a:prstGeom prst="rect">
            <a:avLst/>
          </a:prstGeom>
        </p:spPr>
        <p:txBody>
          <a:bodyPr wrap="square">
            <a:spAutoFit/>
          </a:bodyPr>
          <a:lstStyle/>
          <a:p>
            <a:r>
              <a:rPr lang="zh-TW" altLang="en-US" sz="3600" dirty="0"/>
              <a:t>關於權限管理</a:t>
            </a:r>
            <a:r>
              <a:rPr lang="en-US" altLang="zh-TW" sz="3600" dirty="0"/>
              <a:t>,</a:t>
            </a:r>
            <a:r>
              <a:rPr lang="zh-TW" altLang="en-US" sz="3600" dirty="0"/>
              <a:t>下列敘述何項較不適</a:t>
            </a:r>
            <a:r>
              <a:rPr lang="en-US" altLang="zh-TW" sz="3600" dirty="0"/>
              <a:t>?</a:t>
            </a:r>
          </a:p>
          <a:p>
            <a:r>
              <a:rPr lang="en-US" altLang="zh-TW" sz="3600" dirty="0"/>
              <a:t>(A) </a:t>
            </a:r>
            <a:r>
              <a:rPr lang="zh-TW" altLang="en-US" sz="3600" dirty="0"/>
              <a:t>採購人員擁有採購系統新增、編修、存檔的權限</a:t>
            </a:r>
            <a:r>
              <a:rPr lang="en-US" altLang="zh-TW" sz="3600" dirty="0"/>
              <a:t>,</a:t>
            </a:r>
            <a:r>
              <a:rPr lang="zh-TW" altLang="en-US" sz="3600" dirty="0"/>
              <a:t>但無刪除權限</a:t>
            </a:r>
          </a:p>
          <a:p>
            <a:r>
              <a:rPr lang="en-US" altLang="zh-TW" sz="3600" dirty="0"/>
              <a:t>(B) </a:t>
            </a:r>
            <a:r>
              <a:rPr lang="zh-TW" altLang="en-US" sz="3600" dirty="0"/>
              <a:t>總經理只擁有採購系統所有模組的查詢權限</a:t>
            </a:r>
          </a:p>
          <a:p>
            <a:r>
              <a:rPr lang="en-US" altLang="zh-TW" sz="3600" dirty="0"/>
              <a:t>(C) </a:t>
            </a:r>
            <a:r>
              <a:rPr lang="zh-TW" altLang="en-US" sz="3600" dirty="0"/>
              <a:t>總經理將採購系統最高管理者的帳號密碼</a:t>
            </a:r>
            <a:r>
              <a:rPr lang="en-US" altLang="zh-TW" sz="3600" dirty="0"/>
              <a:t>,</a:t>
            </a:r>
            <a:r>
              <a:rPr lang="zh-TW" altLang="en-US" sz="3600" dirty="0"/>
              <a:t>存放於保險箱未使用</a:t>
            </a:r>
            <a:r>
              <a:rPr lang="en-US" altLang="zh-TW" sz="3600" dirty="0"/>
              <a:t>,</a:t>
            </a:r>
            <a:r>
              <a:rPr lang="zh-TW" altLang="en-US" sz="3600" dirty="0"/>
              <a:t>另外使用其他帳號登入系統</a:t>
            </a:r>
          </a:p>
          <a:p>
            <a:r>
              <a:rPr lang="en-US" altLang="zh-TW" sz="3600" dirty="0">
                <a:solidFill>
                  <a:srgbClr val="FF0000"/>
                </a:solidFill>
              </a:rPr>
              <a:t>(D) </a:t>
            </a:r>
            <a:r>
              <a:rPr lang="zh-TW" altLang="en-US" sz="3600" dirty="0">
                <a:solidFill>
                  <a:srgbClr val="FF0000"/>
                </a:solidFill>
              </a:rPr>
              <a:t>資訊主管的系統帳號已是採購系統管理者</a:t>
            </a:r>
            <a:r>
              <a:rPr lang="en-US" altLang="zh-TW" sz="3600" dirty="0">
                <a:solidFill>
                  <a:srgbClr val="FF0000"/>
                </a:solidFill>
              </a:rPr>
              <a:t>,</a:t>
            </a:r>
            <a:r>
              <a:rPr lang="zh-TW" altLang="en-US" sz="3600" dirty="0">
                <a:solidFill>
                  <a:srgbClr val="FF0000"/>
                </a:solidFill>
              </a:rPr>
              <a:t>因此無須監控其系統操作行為</a:t>
            </a:r>
          </a:p>
        </p:txBody>
      </p:sp>
    </p:spTree>
    <p:extLst>
      <p:ext uri="{BB962C8B-B14F-4D97-AF65-F5344CB8AC3E}">
        <p14:creationId xmlns:p14="http://schemas.microsoft.com/office/powerpoint/2010/main" val="27950497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103</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970318"/>
          </a:xfrm>
          <a:prstGeom prst="rect">
            <a:avLst/>
          </a:prstGeom>
        </p:spPr>
        <p:txBody>
          <a:bodyPr wrap="square">
            <a:spAutoFit/>
          </a:bodyPr>
          <a:lstStyle/>
          <a:p>
            <a:r>
              <a:rPr lang="zh-TW" altLang="en-US" sz="3600" dirty="0"/>
              <a:t>建立資訊系統資料備份機制</a:t>
            </a:r>
            <a:r>
              <a:rPr lang="en-US" altLang="zh-TW" sz="3600" dirty="0"/>
              <a:t>,</a:t>
            </a:r>
            <a:r>
              <a:rPr lang="zh-TW" altLang="en-US" sz="3600" dirty="0"/>
              <a:t>與下列何者關聯性最高</a:t>
            </a:r>
            <a:r>
              <a:rPr lang="en-US" altLang="zh-TW" sz="3600" dirty="0" smtClean="0"/>
              <a:t>?</a:t>
            </a:r>
          </a:p>
          <a:p>
            <a:endParaRPr lang="en-US" altLang="zh-TW" sz="3600" dirty="0"/>
          </a:p>
          <a:p>
            <a:r>
              <a:rPr lang="en-US" altLang="zh-TW" sz="3600" dirty="0"/>
              <a:t>(A) </a:t>
            </a:r>
            <a:r>
              <a:rPr lang="zh-TW" altLang="en-US" sz="3600" dirty="0"/>
              <a:t>可歸責性</a:t>
            </a:r>
          </a:p>
          <a:p>
            <a:r>
              <a:rPr lang="en-US" altLang="zh-TW" sz="3600" dirty="0"/>
              <a:t>(B) </a:t>
            </a:r>
            <a:r>
              <a:rPr lang="zh-TW" altLang="en-US" sz="3600" dirty="0"/>
              <a:t>可用性</a:t>
            </a:r>
          </a:p>
          <a:p>
            <a:r>
              <a:rPr lang="en-US" altLang="zh-TW" sz="3600" dirty="0"/>
              <a:t>(C) </a:t>
            </a:r>
            <a:r>
              <a:rPr lang="zh-TW" altLang="en-US" sz="3600" dirty="0"/>
              <a:t>完整性</a:t>
            </a:r>
          </a:p>
          <a:p>
            <a:r>
              <a:rPr lang="en-US" altLang="zh-TW" sz="3600" dirty="0"/>
              <a:t>(D) </a:t>
            </a:r>
            <a:r>
              <a:rPr lang="zh-TW" altLang="en-US" sz="3600" dirty="0"/>
              <a:t>機密性</a:t>
            </a:r>
          </a:p>
        </p:txBody>
      </p:sp>
    </p:spTree>
    <p:extLst>
      <p:ext uri="{BB962C8B-B14F-4D97-AF65-F5344CB8AC3E}">
        <p14:creationId xmlns:p14="http://schemas.microsoft.com/office/powerpoint/2010/main" val="1065836111"/>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121</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392327" y="946908"/>
            <a:ext cx="8359346" cy="5632311"/>
          </a:xfrm>
          <a:prstGeom prst="rect">
            <a:avLst/>
          </a:prstGeom>
        </p:spPr>
        <p:txBody>
          <a:bodyPr wrap="square">
            <a:spAutoFit/>
          </a:bodyPr>
          <a:lstStyle/>
          <a:p>
            <a:r>
              <a:rPr lang="zh-TW" altLang="en-US" sz="3600" dirty="0"/>
              <a:t>關於網路及系統存取管理</a:t>
            </a:r>
            <a:r>
              <a:rPr lang="en-US" altLang="zh-TW" sz="3600" dirty="0"/>
              <a:t>,</a:t>
            </a:r>
            <a:r>
              <a:rPr lang="zh-TW" altLang="en-US" sz="3600" dirty="0"/>
              <a:t>下列敘述何者不正確</a:t>
            </a:r>
            <a:r>
              <a:rPr lang="en-US" altLang="zh-TW" sz="3600" dirty="0"/>
              <a:t>?</a:t>
            </a:r>
          </a:p>
          <a:p>
            <a:r>
              <a:rPr lang="en-US" altLang="zh-TW" sz="3600" dirty="0"/>
              <a:t>(A) </a:t>
            </a:r>
            <a:r>
              <a:rPr lang="zh-TW" altLang="en-US" sz="3600" dirty="0"/>
              <a:t>系統主機應考量保護機制</a:t>
            </a:r>
            <a:r>
              <a:rPr lang="en-US" altLang="zh-TW" sz="3600" dirty="0"/>
              <a:t>,</a:t>
            </a:r>
            <a:r>
              <a:rPr lang="zh-TW" altLang="en-US" sz="3600" dirty="0"/>
              <a:t>如設定在一段時間未操作時即會自動登出的機制</a:t>
            </a:r>
          </a:p>
          <a:p>
            <a:r>
              <a:rPr lang="en-US" altLang="zh-TW" sz="3600" dirty="0"/>
              <a:t>(B) </a:t>
            </a:r>
            <a:r>
              <a:rPr lang="zh-TW" altLang="en-US" sz="3600" dirty="0"/>
              <a:t>若因人為因素誤植帳號及密碼</a:t>
            </a:r>
            <a:r>
              <a:rPr lang="en-US" altLang="zh-TW" sz="3600" dirty="0"/>
              <a:t>,</a:t>
            </a:r>
            <a:r>
              <a:rPr lang="zh-TW" altLang="en-US" sz="3600" dirty="0"/>
              <a:t>無需保存紀錄檔</a:t>
            </a:r>
          </a:p>
          <a:p>
            <a:r>
              <a:rPr lang="en-US" altLang="zh-TW" sz="3600" dirty="0"/>
              <a:t>(C) </a:t>
            </a:r>
            <a:r>
              <a:rPr lang="zh-TW" altLang="en-US" sz="3600" dirty="0"/>
              <a:t>連線的來源位址與目的位址應建立路由</a:t>
            </a:r>
            <a:r>
              <a:rPr lang="en-US" altLang="zh-TW" sz="3600" dirty="0"/>
              <a:t>(Routing)</a:t>
            </a:r>
            <a:r>
              <a:rPr lang="zh-TW" altLang="en-US" sz="3600" dirty="0"/>
              <a:t>控管</a:t>
            </a:r>
          </a:p>
          <a:p>
            <a:r>
              <a:rPr lang="en-US" altLang="zh-TW" sz="3600" dirty="0"/>
              <a:t>(D) </a:t>
            </a:r>
            <a:r>
              <a:rPr lang="zh-TW" altLang="en-US" sz="3600" dirty="0"/>
              <a:t>管理者應依照使用者身份</a:t>
            </a:r>
            <a:r>
              <a:rPr lang="en-US" altLang="zh-TW" sz="3600" dirty="0"/>
              <a:t>,</a:t>
            </a:r>
            <a:r>
              <a:rPr lang="zh-TW" altLang="en-US" sz="3600" dirty="0"/>
              <a:t>控制系統應用程式的存取</a:t>
            </a:r>
          </a:p>
        </p:txBody>
      </p:sp>
    </p:spTree>
    <p:extLst>
      <p:ext uri="{BB962C8B-B14F-4D97-AF65-F5344CB8AC3E}">
        <p14:creationId xmlns:p14="http://schemas.microsoft.com/office/powerpoint/2010/main" val="2785456135"/>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121</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392327" y="946908"/>
            <a:ext cx="8359346" cy="5632311"/>
          </a:xfrm>
          <a:prstGeom prst="rect">
            <a:avLst/>
          </a:prstGeom>
        </p:spPr>
        <p:txBody>
          <a:bodyPr wrap="square">
            <a:spAutoFit/>
          </a:bodyPr>
          <a:lstStyle/>
          <a:p>
            <a:r>
              <a:rPr lang="zh-TW" altLang="en-US" sz="3600" dirty="0"/>
              <a:t>關於網路及系統存取管理</a:t>
            </a:r>
            <a:r>
              <a:rPr lang="en-US" altLang="zh-TW" sz="3600" dirty="0"/>
              <a:t>,</a:t>
            </a:r>
            <a:r>
              <a:rPr lang="zh-TW" altLang="en-US" sz="3600" dirty="0"/>
              <a:t>下列敘述何者不正確</a:t>
            </a:r>
            <a:r>
              <a:rPr lang="en-US" altLang="zh-TW" sz="3600" dirty="0"/>
              <a:t>?</a:t>
            </a:r>
          </a:p>
          <a:p>
            <a:r>
              <a:rPr lang="en-US" altLang="zh-TW" sz="3600" dirty="0"/>
              <a:t>(A) </a:t>
            </a:r>
            <a:r>
              <a:rPr lang="zh-TW" altLang="en-US" sz="3600" dirty="0"/>
              <a:t>系統主機應考量保護機制</a:t>
            </a:r>
            <a:r>
              <a:rPr lang="en-US" altLang="zh-TW" sz="3600" dirty="0"/>
              <a:t>,</a:t>
            </a:r>
            <a:r>
              <a:rPr lang="zh-TW" altLang="en-US" sz="3600" dirty="0"/>
              <a:t>如設定在一段時間未操作時即會自動登出的機制</a:t>
            </a:r>
          </a:p>
          <a:p>
            <a:r>
              <a:rPr lang="en-US" altLang="zh-TW" sz="3600" dirty="0">
                <a:solidFill>
                  <a:srgbClr val="FF0000"/>
                </a:solidFill>
              </a:rPr>
              <a:t>(B) </a:t>
            </a:r>
            <a:r>
              <a:rPr lang="zh-TW" altLang="en-US" sz="3600" dirty="0">
                <a:solidFill>
                  <a:srgbClr val="FF0000"/>
                </a:solidFill>
              </a:rPr>
              <a:t>若因人為因素誤植帳號及密碼</a:t>
            </a:r>
            <a:r>
              <a:rPr lang="en-US" altLang="zh-TW" sz="3600" dirty="0">
                <a:solidFill>
                  <a:srgbClr val="FF0000"/>
                </a:solidFill>
              </a:rPr>
              <a:t>,</a:t>
            </a:r>
            <a:r>
              <a:rPr lang="zh-TW" altLang="en-US" sz="3600" dirty="0">
                <a:solidFill>
                  <a:srgbClr val="FF0000"/>
                </a:solidFill>
              </a:rPr>
              <a:t>無需保存紀錄檔</a:t>
            </a:r>
          </a:p>
          <a:p>
            <a:r>
              <a:rPr lang="en-US" altLang="zh-TW" sz="3600" dirty="0"/>
              <a:t>(C) </a:t>
            </a:r>
            <a:r>
              <a:rPr lang="zh-TW" altLang="en-US" sz="3600" dirty="0"/>
              <a:t>連線的來源位址與目的位址應建立路由</a:t>
            </a:r>
            <a:r>
              <a:rPr lang="en-US" altLang="zh-TW" sz="3600" dirty="0"/>
              <a:t>(Routing)</a:t>
            </a:r>
            <a:r>
              <a:rPr lang="zh-TW" altLang="en-US" sz="3600" dirty="0"/>
              <a:t>控管</a:t>
            </a:r>
          </a:p>
          <a:p>
            <a:r>
              <a:rPr lang="en-US" altLang="zh-TW" sz="3600" dirty="0"/>
              <a:t>(D) </a:t>
            </a:r>
            <a:r>
              <a:rPr lang="zh-TW" altLang="en-US" sz="3600" dirty="0"/>
              <a:t>管理者應依照使用者身份</a:t>
            </a:r>
            <a:r>
              <a:rPr lang="en-US" altLang="zh-TW" sz="3600" dirty="0"/>
              <a:t>,</a:t>
            </a:r>
            <a:r>
              <a:rPr lang="zh-TW" altLang="en-US" sz="3600" dirty="0"/>
              <a:t>控制系統應用程式的存取</a:t>
            </a:r>
          </a:p>
        </p:txBody>
      </p:sp>
    </p:spTree>
    <p:extLst>
      <p:ext uri="{BB962C8B-B14F-4D97-AF65-F5344CB8AC3E}">
        <p14:creationId xmlns:p14="http://schemas.microsoft.com/office/powerpoint/2010/main" val="2331099981"/>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6600" dirty="0" smtClean="0"/>
              <a:t>3.3.</a:t>
            </a:r>
            <a:r>
              <a:rPr lang="zh-TW" altLang="en-US" sz="6600" dirty="0" smtClean="0"/>
              <a:t>身分認證</a:t>
            </a:r>
            <a:r>
              <a:rPr lang="en-US" altLang="zh-TW" sz="6600" dirty="0" smtClean="0"/>
              <a:t>Authentication</a:t>
            </a:r>
            <a:endParaRPr lang="zh-TW" altLang="en-US" sz="6600" dirty="0" smtClean="0"/>
          </a:p>
        </p:txBody>
      </p:sp>
    </p:spTree>
    <p:extLst>
      <p:ext uri="{BB962C8B-B14F-4D97-AF65-F5344CB8AC3E}">
        <p14:creationId xmlns:p14="http://schemas.microsoft.com/office/powerpoint/2010/main" val="1763079668"/>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3_2_</a:t>
            </a:r>
            <a:r>
              <a:rPr lang="zh-TW" altLang="en-US" dirty="0" smtClean="0"/>
              <a:t>身分認證（</a:t>
            </a:r>
            <a:r>
              <a:rPr lang="en-US" altLang="zh-TW" dirty="0" smtClean="0"/>
              <a:t>Authentication</a:t>
            </a:r>
            <a:r>
              <a:rPr lang="zh-TW" altLang="en-US" dirty="0" smtClean="0"/>
              <a:t>）</a:t>
            </a:r>
            <a:endParaRPr lang="zh-TW" altLang="en-US" dirty="0"/>
          </a:p>
        </p:txBody>
      </p:sp>
      <p:sp>
        <p:nvSpPr>
          <p:cNvPr id="3" name="矩形 2"/>
          <p:cNvSpPr/>
          <p:nvPr/>
        </p:nvSpPr>
        <p:spPr>
          <a:xfrm>
            <a:off x="827584" y="1489111"/>
            <a:ext cx="5384481" cy="4247317"/>
          </a:xfrm>
          <a:prstGeom prst="rect">
            <a:avLst/>
          </a:prstGeom>
        </p:spPr>
        <p:txBody>
          <a:bodyPr wrap="square">
            <a:spAutoFit/>
          </a:bodyPr>
          <a:lstStyle/>
          <a:p>
            <a:r>
              <a:rPr lang="zh-TW" altLang="en-US" dirty="0" smtClean="0"/>
              <a:t>身分認證（</a:t>
            </a:r>
            <a:r>
              <a:rPr lang="en-US" altLang="zh-TW" dirty="0" smtClean="0"/>
              <a:t>Authentication</a:t>
            </a:r>
            <a:r>
              <a:rPr lang="zh-TW" altLang="en-US" dirty="0" smtClean="0"/>
              <a:t>）</a:t>
            </a:r>
            <a:endParaRPr lang="en-US" altLang="zh-TW" dirty="0" smtClean="0"/>
          </a:p>
          <a:p>
            <a:endParaRPr lang="zh-TW" altLang="en-US" dirty="0" smtClean="0"/>
          </a:p>
          <a:p>
            <a:r>
              <a:rPr lang="zh-TW" altLang="en-US" dirty="0" smtClean="0"/>
              <a:t>身份認證（</a:t>
            </a:r>
            <a:r>
              <a:rPr lang="en-US" altLang="zh-TW" dirty="0" smtClean="0"/>
              <a:t>Authentication</a:t>
            </a:r>
            <a:r>
              <a:rPr lang="zh-TW" altLang="en-US" dirty="0" smtClean="0"/>
              <a:t>）機制設計三要素</a:t>
            </a:r>
            <a:r>
              <a:rPr lang="en-US" altLang="zh-TW" dirty="0" smtClean="0"/>
              <a:t>:</a:t>
            </a:r>
          </a:p>
          <a:p>
            <a:r>
              <a:rPr lang="en-US" altLang="zh-TW" dirty="0" smtClean="0"/>
              <a:t>   What you know</a:t>
            </a:r>
            <a:r>
              <a:rPr lang="zh-TW" altLang="en-US" dirty="0" smtClean="0"/>
              <a:t>：腦中的東西</a:t>
            </a:r>
          </a:p>
          <a:p>
            <a:r>
              <a:rPr lang="zh-TW" altLang="en-US" dirty="0" smtClean="0"/>
              <a:t>   </a:t>
            </a:r>
            <a:r>
              <a:rPr lang="en-US" altLang="zh-TW" dirty="0" smtClean="0"/>
              <a:t>What you have</a:t>
            </a:r>
            <a:r>
              <a:rPr lang="zh-TW" altLang="en-US" dirty="0" smtClean="0"/>
              <a:t>：手上擁有的實體物</a:t>
            </a:r>
          </a:p>
          <a:p>
            <a:r>
              <a:rPr lang="zh-TW" altLang="en-US" dirty="0" smtClean="0"/>
              <a:t>   </a:t>
            </a:r>
            <a:r>
              <a:rPr lang="en-US" altLang="zh-TW" dirty="0" smtClean="0"/>
              <a:t>What you are</a:t>
            </a:r>
            <a:r>
              <a:rPr lang="zh-TW" altLang="en-US" dirty="0" smtClean="0"/>
              <a:t>：身上本來就有的特徵</a:t>
            </a:r>
            <a:endParaRPr lang="en-US" altLang="zh-TW" dirty="0" smtClean="0"/>
          </a:p>
          <a:p>
            <a:endParaRPr lang="zh-TW" altLang="en-US" dirty="0" smtClean="0"/>
          </a:p>
          <a:p>
            <a:r>
              <a:rPr lang="zh-TW" altLang="en-US" dirty="0" smtClean="0"/>
              <a:t> 各種身份認證（</a:t>
            </a:r>
            <a:r>
              <a:rPr lang="en-US" altLang="zh-TW" dirty="0" smtClean="0"/>
              <a:t>Authentication</a:t>
            </a:r>
            <a:r>
              <a:rPr lang="zh-TW" altLang="en-US" dirty="0" smtClean="0"/>
              <a:t>）設計</a:t>
            </a:r>
          </a:p>
          <a:p>
            <a:r>
              <a:rPr lang="zh-TW" altLang="en-US" dirty="0" smtClean="0"/>
              <a:t>   </a:t>
            </a:r>
            <a:r>
              <a:rPr lang="en-US" altLang="zh-TW" dirty="0" smtClean="0"/>
              <a:t>OTP</a:t>
            </a:r>
            <a:r>
              <a:rPr lang="zh-TW" altLang="en-US" dirty="0" smtClean="0"/>
              <a:t>（</a:t>
            </a:r>
            <a:r>
              <a:rPr lang="en-US" altLang="zh-TW" dirty="0" smtClean="0"/>
              <a:t>One-Time Password</a:t>
            </a:r>
            <a:r>
              <a:rPr lang="zh-TW" altLang="en-US" dirty="0" smtClean="0"/>
              <a:t>）</a:t>
            </a:r>
          </a:p>
          <a:p>
            <a:r>
              <a:rPr lang="zh-TW" altLang="en-US" dirty="0" smtClean="0"/>
              <a:t>   多因子認證法（</a:t>
            </a:r>
            <a:r>
              <a:rPr lang="en-US" altLang="zh-TW" dirty="0" smtClean="0"/>
              <a:t>Multi-factor Authentication</a:t>
            </a:r>
            <a:r>
              <a:rPr lang="zh-TW" altLang="en-US" dirty="0" smtClean="0"/>
              <a:t>）</a:t>
            </a:r>
          </a:p>
          <a:p>
            <a:r>
              <a:rPr lang="zh-TW" altLang="en-US" dirty="0" smtClean="0"/>
              <a:t>   </a:t>
            </a:r>
            <a:r>
              <a:rPr lang="en-US" altLang="zh-TW" dirty="0" smtClean="0"/>
              <a:t>Biometric Systems</a:t>
            </a:r>
            <a:r>
              <a:rPr lang="zh-TW" altLang="en-US" dirty="0" smtClean="0"/>
              <a:t>識別身分驗證技術</a:t>
            </a:r>
          </a:p>
          <a:p>
            <a:r>
              <a:rPr lang="zh-TW" altLang="en-US" dirty="0" smtClean="0"/>
              <a:t>   生物辨識技術（</a:t>
            </a:r>
            <a:r>
              <a:rPr lang="en-US" altLang="zh-TW" dirty="0" smtClean="0"/>
              <a:t>biometrics</a:t>
            </a:r>
            <a:r>
              <a:rPr lang="zh-TW" altLang="en-US" dirty="0" smtClean="0"/>
              <a:t>，也稱生物測定學）</a:t>
            </a:r>
          </a:p>
          <a:p>
            <a:r>
              <a:rPr lang="zh-TW" altLang="en-US" dirty="0" smtClean="0"/>
              <a:t>   網路身份認證（</a:t>
            </a:r>
            <a:r>
              <a:rPr lang="en-US" altLang="zh-TW" dirty="0" smtClean="0"/>
              <a:t>Authentication</a:t>
            </a:r>
          </a:p>
          <a:p>
            <a:endParaRPr lang="en-US" altLang="zh-TW" dirty="0" smtClean="0"/>
          </a:p>
          <a:p>
            <a:r>
              <a:rPr lang="en-US" altLang="zh-TW" dirty="0" smtClean="0"/>
              <a:t> </a:t>
            </a:r>
            <a:r>
              <a:rPr lang="zh-TW" altLang="en-US" dirty="0" smtClean="0"/>
              <a:t>攻擊身分認證</a:t>
            </a:r>
            <a:r>
              <a:rPr lang="en-US" altLang="zh-TW" dirty="0" smtClean="0"/>
              <a:t>:</a:t>
            </a:r>
            <a:r>
              <a:rPr lang="zh-TW" altLang="en-US" dirty="0" smtClean="0"/>
              <a:t>破解密碼</a:t>
            </a:r>
            <a:endParaRPr lang="zh-TW" altLang="en-US" dirty="0"/>
          </a:p>
        </p:txBody>
      </p:sp>
      <p:sp>
        <p:nvSpPr>
          <p:cNvPr id="4" name="矩形 3"/>
          <p:cNvSpPr/>
          <p:nvPr/>
        </p:nvSpPr>
        <p:spPr>
          <a:xfrm>
            <a:off x="611560" y="5931198"/>
            <a:ext cx="6912768" cy="400110"/>
          </a:xfrm>
          <a:prstGeom prst="rect">
            <a:avLst/>
          </a:prstGeom>
          <a:solidFill>
            <a:schemeClr val="accent3">
              <a:lumMod val="20000"/>
              <a:lumOff val="80000"/>
            </a:schemeClr>
          </a:solidFill>
        </p:spPr>
        <p:txBody>
          <a:bodyPr wrap="square">
            <a:spAutoFit/>
          </a:bodyPr>
          <a:lstStyle/>
          <a:p>
            <a:pPr lvl="0"/>
            <a:r>
              <a:rPr lang="zh-TW" altLang="en-US" sz="2000" b="1" dirty="0">
                <a:solidFill>
                  <a:prstClr val="black"/>
                </a:solidFill>
                <a:effectLst>
                  <a:outerShdw blurRad="38100" dist="38100" dir="2700000" algn="tl">
                    <a:srgbClr val="000000">
                      <a:alpha val="43137"/>
                    </a:srgbClr>
                  </a:outerShdw>
                </a:effectLst>
              </a:rPr>
              <a:t>身份識別與存取</a:t>
            </a:r>
            <a:r>
              <a:rPr lang="zh-TW" altLang="en-US" sz="2000" b="1" dirty="0" smtClean="0">
                <a:solidFill>
                  <a:prstClr val="black"/>
                </a:solidFill>
                <a:effectLst>
                  <a:outerShdw blurRad="38100" dist="38100" dir="2700000" algn="tl">
                    <a:srgbClr val="000000">
                      <a:alpha val="43137"/>
                    </a:srgbClr>
                  </a:outerShdw>
                </a:effectLst>
              </a:rPr>
              <a:t>管理</a:t>
            </a:r>
            <a:r>
              <a:rPr lang="en-US" altLang="zh-TW" sz="2000" b="1" dirty="0" smtClean="0">
                <a:solidFill>
                  <a:prstClr val="black"/>
                </a:solidFill>
                <a:effectLst>
                  <a:outerShdw blurRad="38100" dist="38100" dir="2700000" algn="tl">
                    <a:srgbClr val="000000">
                      <a:alpha val="43137"/>
                    </a:srgbClr>
                  </a:outerShdw>
                </a:effectLst>
              </a:rPr>
              <a:t>Identity </a:t>
            </a:r>
            <a:r>
              <a:rPr lang="en-US" altLang="zh-TW" sz="2000" b="1" dirty="0">
                <a:solidFill>
                  <a:prstClr val="black"/>
                </a:solidFill>
                <a:effectLst>
                  <a:outerShdw blurRad="38100" dist="38100" dir="2700000" algn="tl">
                    <a:srgbClr val="000000">
                      <a:alpha val="43137"/>
                    </a:srgbClr>
                  </a:outerShdw>
                </a:effectLst>
              </a:rPr>
              <a:t>and Access Management</a:t>
            </a:r>
            <a:r>
              <a:rPr lang="zh-TW" altLang="en-US" sz="2000" b="1" dirty="0">
                <a:solidFill>
                  <a:prstClr val="black"/>
                </a:solidFill>
                <a:effectLst>
                  <a:outerShdw blurRad="38100" dist="38100" dir="2700000" algn="tl">
                    <a:srgbClr val="000000">
                      <a:alpha val="43137"/>
                    </a:srgbClr>
                  </a:outerShdw>
                </a:effectLst>
              </a:rPr>
              <a:t>， </a:t>
            </a:r>
            <a:r>
              <a:rPr lang="en-US" altLang="zh-TW" sz="2000" b="1" dirty="0" smtClean="0">
                <a:solidFill>
                  <a:prstClr val="black"/>
                </a:solidFill>
                <a:effectLst>
                  <a:outerShdw blurRad="38100" dist="38100" dir="2700000" algn="tl">
                    <a:srgbClr val="000000">
                      <a:alpha val="43137"/>
                    </a:srgbClr>
                  </a:outerShdw>
                </a:effectLst>
              </a:rPr>
              <a:t>IAM</a:t>
            </a:r>
          </a:p>
        </p:txBody>
      </p:sp>
    </p:spTree>
    <p:extLst>
      <p:ext uri="{BB962C8B-B14F-4D97-AF65-F5344CB8AC3E}">
        <p14:creationId xmlns:p14="http://schemas.microsoft.com/office/powerpoint/2010/main" val="1827224571"/>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25</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632311"/>
          </a:xfrm>
          <a:prstGeom prst="rect">
            <a:avLst/>
          </a:prstGeom>
        </p:spPr>
        <p:txBody>
          <a:bodyPr wrap="square">
            <a:spAutoFit/>
          </a:bodyPr>
          <a:lstStyle/>
          <a:p>
            <a:r>
              <a:rPr lang="zh-TW" altLang="en-US" sz="3600" dirty="0"/>
              <a:t>關於身分認證</a:t>
            </a:r>
            <a:r>
              <a:rPr lang="en-US" altLang="zh-TW" sz="3600" dirty="0"/>
              <a:t>(Authentication),</a:t>
            </a:r>
            <a:r>
              <a:rPr lang="zh-TW" altLang="en-US" sz="3600" dirty="0"/>
              <a:t>下列敘述何者正確</a:t>
            </a:r>
            <a:r>
              <a:rPr lang="en-US" altLang="zh-TW" sz="3600" dirty="0"/>
              <a:t>?</a:t>
            </a:r>
          </a:p>
          <a:p>
            <a:r>
              <a:rPr lang="en-US" altLang="zh-TW" sz="3600" dirty="0"/>
              <a:t>(A) </a:t>
            </a:r>
            <a:r>
              <a:rPr lang="zh-TW" altLang="en-US" sz="3600" dirty="0"/>
              <a:t>擁有系統的帳戶與密碼</a:t>
            </a:r>
            <a:r>
              <a:rPr lang="en-US" altLang="zh-TW" sz="3600" dirty="0"/>
              <a:t>,</a:t>
            </a:r>
            <a:r>
              <a:rPr lang="zh-TW" altLang="en-US" sz="3600" dirty="0"/>
              <a:t>可以登入電子系統</a:t>
            </a:r>
          </a:p>
          <a:p>
            <a:r>
              <a:rPr lang="en-US" altLang="zh-TW" sz="3600" dirty="0"/>
              <a:t>(B) </a:t>
            </a:r>
            <a:r>
              <a:rPr lang="zh-TW" altLang="en-US" sz="3600" dirty="0"/>
              <a:t>確認使用電子身分的是使用者本人的程序</a:t>
            </a:r>
          </a:p>
          <a:p>
            <a:r>
              <a:rPr lang="en-US" altLang="zh-TW" sz="3600" dirty="0"/>
              <a:t>(C) </a:t>
            </a:r>
            <a:r>
              <a:rPr lang="zh-TW" altLang="en-US" sz="3600" dirty="0"/>
              <a:t>給予使用者聽、說、讀、寫、執行、刪除等等權限</a:t>
            </a:r>
          </a:p>
          <a:p>
            <a:r>
              <a:rPr lang="en-US" altLang="zh-TW" sz="3600" dirty="0"/>
              <a:t>(D) </a:t>
            </a:r>
            <a:r>
              <a:rPr lang="zh-TW" altLang="en-US" sz="3600" dirty="0"/>
              <a:t>留下使用者的使用軌跡</a:t>
            </a:r>
            <a:r>
              <a:rPr lang="en-US" altLang="zh-TW" sz="3600" dirty="0"/>
              <a:t>,</a:t>
            </a:r>
            <a:r>
              <a:rPr lang="zh-TW" altLang="en-US" sz="3600" dirty="0"/>
              <a:t>並且自動稽核</a:t>
            </a:r>
          </a:p>
        </p:txBody>
      </p:sp>
    </p:spTree>
    <p:extLst>
      <p:ext uri="{BB962C8B-B14F-4D97-AF65-F5344CB8AC3E}">
        <p14:creationId xmlns:p14="http://schemas.microsoft.com/office/powerpoint/2010/main" val="2915914301"/>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25</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632311"/>
          </a:xfrm>
          <a:prstGeom prst="rect">
            <a:avLst/>
          </a:prstGeom>
        </p:spPr>
        <p:txBody>
          <a:bodyPr wrap="square">
            <a:spAutoFit/>
          </a:bodyPr>
          <a:lstStyle/>
          <a:p>
            <a:r>
              <a:rPr lang="zh-TW" altLang="en-US" sz="3600" dirty="0"/>
              <a:t>關於身分認證</a:t>
            </a:r>
            <a:r>
              <a:rPr lang="en-US" altLang="zh-TW" sz="3600" dirty="0"/>
              <a:t>(Authentication),</a:t>
            </a:r>
            <a:r>
              <a:rPr lang="zh-TW" altLang="en-US" sz="3600" dirty="0"/>
              <a:t>下列敘述何者正確</a:t>
            </a:r>
            <a:r>
              <a:rPr lang="en-US" altLang="zh-TW" sz="3600" dirty="0"/>
              <a:t>?</a:t>
            </a:r>
          </a:p>
          <a:p>
            <a:r>
              <a:rPr lang="en-US" altLang="zh-TW" sz="3600" dirty="0"/>
              <a:t>(A) </a:t>
            </a:r>
            <a:r>
              <a:rPr lang="zh-TW" altLang="en-US" sz="3600" dirty="0"/>
              <a:t>擁有系統的帳戶與密碼</a:t>
            </a:r>
            <a:r>
              <a:rPr lang="en-US" altLang="zh-TW" sz="3600" dirty="0"/>
              <a:t>,</a:t>
            </a:r>
            <a:r>
              <a:rPr lang="zh-TW" altLang="en-US" sz="3600" dirty="0"/>
              <a:t>可以登入電子系統</a:t>
            </a:r>
          </a:p>
          <a:p>
            <a:r>
              <a:rPr lang="en-US" altLang="zh-TW" sz="3600" dirty="0">
                <a:solidFill>
                  <a:srgbClr val="FF0000"/>
                </a:solidFill>
              </a:rPr>
              <a:t>(B) </a:t>
            </a:r>
            <a:r>
              <a:rPr lang="zh-TW" altLang="en-US" sz="3600" dirty="0">
                <a:solidFill>
                  <a:srgbClr val="FF0000"/>
                </a:solidFill>
              </a:rPr>
              <a:t>確認使用電子身分的是使用者本人的程序</a:t>
            </a:r>
          </a:p>
          <a:p>
            <a:r>
              <a:rPr lang="en-US" altLang="zh-TW" sz="3600" dirty="0"/>
              <a:t>(C) </a:t>
            </a:r>
            <a:r>
              <a:rPr lang="zh-TW" altLang="en-US" sz="3600" dirty="0"/>
              <a:t>給予使用者聽、說、讀、寫、執行、刪除等等權限</a:t>
            </a:r>
          </a:p>
          <a:p>
            <a:r>
              <a:rPr lang="en-US" altLang="zh-TW" sz="3600" dirty="0"/>
              <a:t>(D) </a:t>
            </a:r>
            <a:r>
              <a:rPr lang="zh-TW" altLang="en-US" sz="3600" dirty="0"/>
              <a:t>留下使用者的使用軌跡</a:t>
            </a:r>
            <a:r>
              <a:rPr lang="en-US" altLang="zh-TW" sz="3600" dirty="0"/>
              <a:t>,</a:t>
            </a:r>
            <a:r>
              <a:rPr lang="zh-TW" altLang="en-US" sz="3600" dirty="0"/>
              <a:t>並且自動稽核</a:t>
            </a:r>
          </a:p>
        </p:txBody>
      </p:sp>
    </p:spTree>
    <p:extLst>
      <p:ext uri="{BB962C8B-B14F-4D97-AF65-F5344CB8AC3E}">
        <p14:creationId xmlns:p14="http://schemas.microsoft.com/office/powerpoint/2010/main" val="828645597"/>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26</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4524315"/>
          </a:xfrm>
          <a:prstGeom prst="rect">
            <a:avLst/>
          </a:prstGeom>
        </p:spPr>
        <p:txBody>
          <a:bodyPr wrap="square">
            <a:spAutoFit/>
          </a:bodyPr>
          <a:lstStyle/>
          <a:p>
            <a:r>
              <a:rPr lang="en-US" altLang="zh-TW" sz="3600" dirty="0"/>
              <a:t>Faker </a:t>
            </a:r>
            <a:r>
              <a:rPr lang="zh-TW" altLang="en-US" sz="3600" dirty="0"/>
              <a:t>是公司的資訊人員</a:t>
            </a:r>
            <a:r>
              <a:rPr lang="en-US" altLang="zh-TW" sz="3600" dirty="0"/>
              <a:t>,</a:t>
            </a:r>
            <a:r>
              <a:rPr lang="zh-TW" altLang="en-US" sz="3600" dirty="0"/>
              <a:t>主要職責為避免非法存取控制的資安事件發生。請問以下「不是」他應有的作為</a:t>
            </a:r>
            <a:r>
              <a:rPr lang="en-US" altLang="zh-TW" sz="3600" dirty="0"/>
              <a:t>?</a:t>
            </a:r>
          </a:p>
          <a:p>
            <a:r>
              <a:rPr lang="en-US" altLang="zh-TW" sz="3600" dirty="0"/>
              <a:t>(A) </a:t>
            </a:r>
            <a:r>
              <a:rPr lang="zh-TW" altLang="en-US" sz="3600" dirty="0"/>
              <a:t>將多台電腦共用同一組存取密碼</a:t>
            </a:r>
          </a:p>
          <a:p>
            <a:r>
              <a:rPr lang="en-US" altLang="zh-TW" sz="3600" dirty="0"/>
              <a:t>(B) </a:t>
            </a:r>
            <a:r>
              <a:rPr lang="zh-TW" altLang="en-US" sz="3600" dirty="0"/>
              <a:t>記錄所有登入的事件</a:t>
            </a:r>
          </a:p>
          <a:p>
            <a:r>
              <a:rPr lang="en-US" altLang="zh-TW" sz="3600" dirty="0"/>
              <a:t>(C) </a:t>
            </a:r>
            <a:r>
              <a:rPr lang="zh-TW" altLang="en-US" sz="3600" dirty="0"/>
              <a:t>呼籲同仁在離開電腦時需上鎖</a:t>
            </a:r>
          </a:p>
          <a:p>
            <a:r>
              <a:rPr lang="en-US" altLang="zh-TW" sz="3600" dirty="0"/>
              <a:t>(D) </a:t>
            </a:r>
            <a:r>
              <a:rPr lang="zh-TW" altLang="en-US" sz="3600" dirty="0"/>
              <a:t>呼籲同仁切勿將自己的帳戶提供他人</a:t>
            </a:r>
            <a:r>
              <a:rPr lang="zh-TW" altLang="en-US" sz="3600" dirty="0" smtClean="0"/>
              <a:t>使用</a:t>
            </a:r>
            <a:endParaRPr lang="zh-TW" altLang="en-US" sz="3600" dirty="0"/>
          </a:p>
        </p:txBody>
      </p:sp>
    </p:spTree>
    <p:extLst>
      <p:ext uri="{BB962C8B-B14F-4D97-AF65-F5344CB8AC3E}">
        <p14:creationId xmlns:p14="http://schemas.microsoft.com/office/powerpoint/2010/main" val="2709846455"/>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26</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4524315"/>
          </a:xfrm>
          <a:prstGeom prst="rect">
            <a:avLst/>
          </a:prstGeom>
        </p:spPr>
        <p:txBody>
          <a:bodyPr wrap="square">
            <a:spAutoFit/>
          </a:bodyPr>
          <a:lstStyle/>
          <a:p>
            <a:r>
              <a:rPr lang="en-US" altLang="zh-TW" sz="3600" dirty="0"/>
              <a:t>Faker </a:t>
            </a:r>
            <a:r>
              <a:rPr lang="zh-TW" altLang="en-US" sz="3600" dirty="0"/>
              <a:t>是公司的資訊人員</a:t>
            </a:r>
            <a:r>
              <a:rPr lang="en-US" altLang="zh-TW" sz="3600" dirty="0"/>
              <a:t>,</a:t>
            </a:r>
            <a:r>
              <a:rPr lang="zh-TW" altLang="en-US" sz="3600" dirty="0"/>
              <a:t>主要職責為避免非法存取控制的資安事件發生。請問以下「不是」他應有的作為</a:t>
            </a:r>
            <a:r>
              <a:rPr lang="en-US" altLang="zh-TW" sz="3600" dirty="0"/>
              <a:t>?</a:t>
            </a:r>
          </a:p>
          <a:p>
            <a:r>
              <a:rPr lang="en-US" altLang="zh-TW" sz="3600" dirty="0">
                <a:solidFill>
                  <a:srgbClr val="FF0000"/>
                </a:solidFill>
              </a:rPr>
              <a:t>(A) </a:t>
            </a:r>
            <a:r>
              <a:rPr lang="zh-TW" altLang="en-US" sz="3600" dirty="0">
                <a:solidFill>
                  <a:srgbClr val="FF0000"/>
                </a:solidFill>
              </a:rPr>
              <a:t>將多台電腦共用同一組存取密碼</a:t>
            </a:r>
          </a:p>
          <a:p>
            <a:r>
              <a:rPr lang="en-US" altLang="zh-TW" sz="3600" dirty="0"/>
              <a:t>(B) </a:t>
            </a:r>
            <a:r>
              <a:rPr lang="zh-TW" altLang="en-US" sz="3600" dirty="0"/>
              <a:t>記錄所有登入的事件</a:t>
            </a:r>
          </a:p>
          <a:p>
            <a:r>
              <a:rPr lang="en-US" altLang="zh-TW" sz="3600" dirty="0"/>
              <a:t>(C) </a:t>
            </a:r>
            <a:r>
              <a:rPr lang="zh-TW" altLang="en-US" sz="3600" dirty="0"/>
              <a:t>呼籲同仁在離開電腦時需上鎖</a:t>
            </a:r>
          </a:p>
          <a:p>
            <a:r>
              <a:rPr lang="en-US" altLang="zh-TW" sz="3600" dirty="0"/>
              <a:t>(D) </a:t>
            </a:r>
            <a:r>
              <a:rPr lang="zh-TW" altLang="en-US" sz="3600" dirty="0"/>
              <a:t>呼籲同仁切勿將自己的帳戶提供他人</a:t>
            </a:r>
            <a:r>
              <a:rPr lang="zh-TW" altLang="en-US" sz="3600" dirty="0" smtClean="0"/>
              <a:t>使用</a:t>
            </a:r>
            <a:endParaRPr lang="zh-TW" altLang="en-US" sz="3600" dirty="0"/>
          </a:p>
        </p:txBody>
      </p:sp>
    </p:spTree>
    <p:extLst>
      <p:ext uri="{BB962C8B-B14F-4D97-AF65-F5344CB8AC3E}">
        <p14:creationId xmlns:p14="http://schemas.microsoft.com/office/powerpoint/2010/main" val="2902506147"/>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28</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416320"/>
          </a:xfrm>
          <a:prstGeom prst="rect">
            <a:avLst/>
          </a:prstGeom>
        </p:spPr>
        <p:txBody>
          <a:bodyPr wrap="square">
            <a:spAutoFit/>
          </a:bodyPr>
          <a:lstStyle/>
          <a:p>
            <a:r>
              <a:rPr lang="zh-TW" altLang="en-US" sz="3600" dirty="0"/>
              <a:t>關於 </a:t>
            </a:r>
            <a:r>
              <a:rPr lang="en-US" altLang="zh-TW" sz="3600" dirty="0"/>
              <a:t>OTP(One-Time Password)</a:t>
            </a:r>
            <a:r>
              <a:rPr lang="zh-TW" altLang="en-US" sz="3600" dirty="0"/>
              <a:t>的特性</a:t>
            </a:r>
            <a:r>
              <a:rPr lang="en-US" altLang="zh-TW" sz="3600" dirty="0"/>
              <a:t>,</a:t>
            </a:r>
            <a:r>
              <a:rPr lang="zh-TW" altLang="en-US" sz="3600" dirty="0"/>
              <a:t>下列敘述何者不正確</a:t>
            </a:r>
            <a:r>
              <a:rPr lang="en-US" altLang="zh-TW" sz="3600" dirty="0"/>
              <a:t>?</a:t>
            </a:r>
          </a:p>
          <a:p>
            <a:r>
              <a:rPr lang="en-US" altLang="zh-TW" sz="3600" dirty="0"/>
              <a:t>(A) </a:t>
            </a:r>
            <a:r>
              <a:rPr lang="zh-TW" altLang="en-US" sz="3600" dirty="0"/>
              <a:t>不可預測</a:t>
            </a:r>
          </a:p>
          <a:p>
            <a:r>
              <a:rPr lang="en-US" altLang="zh-TW" sz="3600" dirty="0"/>
              <a:t>(B) </a:t>
            </a:r>
            <a:r>
              <a:rPr lang="zh-TW" altLang="en-US" sz="3600" dirty="0"/>
              <a:t>使用一次</a:t>
            </a:r>
          </a:p>
          <a:p>
            <a:r>
              <a:rPr lang="en-US" altLang="zh-TW" sz="3600" dirty="0"/>
              <a:t>(C) </a:t>
            </a:r>
            <a:r>
              <a:rPr lang="zh-TW" altLang="en-US" sz="3600" dirty="0"/>
              <a:t>不可重複</a:t>
            </a:r>
          </a:p>
          <a:p>
            <a:r>
              <a:rPr lang="en-US" altLang="zh-TW" sz="3600" dirty="0"/>
              <a:t>(D) </a:t>
            </a:r>
            <a:r>
              <a:rPr lang="zh-TW" altLang="en-US" sz="3600" dirty="0"/>
              <a:t>能防止釣魚網站</a:t>
            </a:r>
          </a:p>
        </p:txBody>
      </p:sp>
    </p:spTree>
    <p:extLst>
      <p:ext uri="{BB962C8B-B14F-4D97-AF65-F5344CB8AC3E}">
        <p14:creationId xmlns:p14="http://schemas.microsoft.com/office/powerpoint/2010/main" val="3635055283"/>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28</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416320"/>
          </a:xfrm>
          <a:prstGeom prst="rect">
            <a:avLst/>
          </a:prstGeom>
        </p:spPr>
        <p:txBody>
          <a:bodyPr wrap="square">
            <a:spAutoFit/>
          </a:bodyPr>
          <a:lstStyle/>
          <a:p>
            <a:r>
              <a:rPr lang="zh-TW" altLang="en-US" sz="3600" dirty="0"/>
              <a:t>關於 </a:t>
            </a:r>
            <a:r>
              <a:rPr lang="en-US" altLang="zh-TW" sz="3600" dirty="0"/>
              <a:t>OTP(One-Time Password)</a:t>
            </a:r>
            <a:r>
              <a:rPr lang="zh-TW" altLang="en-US" sz="3600" dirty="0"/>
              <a:t>的特性</a:t>
            </a:r>
            <a:r>
              <a:rPr lang="en-US" altLang="zh-TW" sz="3600" dirty="0"/>
              <a:t>,</a:t>
            </a:r>
            <a:r>
              <a:rPr lang="zh-TW" altLang="en-US" sz="3600" dirty="0"/>
              <a:t>下列敘述何者不正確</a:t>
            </a:r>
            <a:r>
              <a:rPr lang="en-US" altLang="zh-TW" sz="3600" dirty="0"/>
              <a:t>?</a:t>
            </a:r>
          </a:p>
          <a:p>
            <a:r>
              <a:rPr lang="en-US" altLang="zh-TW" sz="3600" dirty="0"/>
              <a:t>(A) </a:t>
            </a:r>
            <a:r>
              <a:rPr lang="zh-TW" altLang="en-US" sz="3600" dirty="0"/>
              <a:t>不可預測</a:t>
            </a:r>
          </a:p>
          <a:p>
            <a:r>
              <a:rPr lang="en-US" altLang="zh-TW" sz="3600" dirty="0"/>
              <a:t>(B) </a:t>
            </a:r>
            <a:r>
              <a:rPr lang="zh-TW" altLang="en-US" sz="3600" dirty="0"/>
              <a:t>使用一次</a:t>
            </a:r>
          </a:p>
          <a:p>
            <a:r>
              <a:rPr lang="en-US" altLang="zh-TW" sz="3600" dirty="0"/>
              <a:t>(C) </a:t>
            </a:r>
            <a:r>
              <a:rPr lang="zh-TW" altLang="en-US" sz="3600" dirty="0"/>
              <a:t>不可重複</a:t>
            </a:r>
          </a:p>
          <a:p>
            <a:r>
              <a:rPr lang="en-US" altLang="zh-TW" sz="3600" dirty="0">
                <a:solidFill>
                  <a:srgbClr val="FF0000"/>
                </a:solidFill>
              </a:rPr>
              <a:t>(D) </a:t>
            </a:r>
            <a:r>
              <a:rPr lang="zh-TW" altLang="en-US" sz="3600" dirty="0">
                <a:solidFill>
                  <a:srgbClr val="FF0000"/>
                </a:solidFill>
              </a:rPr>
              <a:t>能防止釣魚網站</a:t>
            </a:r>
          </a:p>
        </p:txBody>
      </p:sp>
    </p:spTree>
    <p:extLst>
      <p:ext uri="{BB962C8B-B14F-4D97-AF65-F5344CB8AC3E}">
        <p14:creationId xmlns:p14="http://schemas.microsoft.com/office/powerpoint/2010/main" val="31966200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103</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539552" y="1484784"/>
            <a:ext cx="7574692" cy="3970318"/>
          </a:xfrm>
          <a:prstGeom prst="rect">
            <a:avLst/>
          </a:prstGeom>
        </p:spPr>
        <p:txBody>
          <a:bodyPr wrap="square">
            <a:spAutoFit/>
          </a:bodyPr>
          <a:lstStyle/>
          <a:p>
            <a:r>
              <a:rPr lang="zh-TW" altLang="en-US" sz="3600" dirty="0"/>
              <a:t>建立資訊系統資料備份機制</a:t>
            </a:r>
            <a:r>
              <a:rPr lang="en-US" altLang="zh-TW" sz="3600" dirty="0"/>
              <a:t>,</a:t>
            </a:r>
            <a:r>
              <a:rPr lang="zh-TW" altLang="en-US" sz="3600" dirty="0"/>
              <a:t>與下列何者關聯性最高</a:t>
            </a:r>
            <a:r>
              <a:rPr lang="en-US" altLang="zh-TW" sz="3600" dirty="0" smtClean="0"/>
              <a:t>?</a:t>
            </a:r>
          </a:p>
          <a:p>
            <a:endParaRPr lang="en-US" altLang="zh-TW" sz="3600" dirty="0"/>
          </a:p>
          <a:p>
            <a:r>
              <a:rPr lang="en-US" altLang="zh-TW" sz="3600" dirty="0"/>
              <a:t>(A) </a:t>
            </a:r>
            <a:r>
              <a:rPr lang="zh-TW" altLang="en-US" sz="3600" dirty="0"/>
              <a:t>可歸責性</a:t>
            </a:r>
          </a:p>
          <a:p>
            <a:r>
              <a:rPr lang="en-US" altLang="zh-TW" sz="3600" dirty="0">
                <a:solidFill>
                  <a:srgbClr val="FF0000"/>
                </a:solidFill>
              </a:rPr>
              <a:t>(B) </a:t>
            </a:r>
            <a:r>
              <a:rPr lang="zh-TW" altLang="en-US" sz="3600" dirty="0">
                <a:solidFill>
                  <a:srgbClr val="FF0000"/>
                </a:solidFill>
              </a:rPr>
              <a:t>可用性</a:t>
            </a:r>
          </a:p>
          <a:p>
            <a:r>
              <a:rPr lang="en-US" altLang="zh-TW" sz="3600" dirty="0"/>
              <a:t>(C) </a:t>
            </a:r>
            <a:r>
              <a:rPr lang="zh-TW" altLang="en-US" sz="3600" dirty="0"/>
              <a:t>完整性</a:t>
            </a:r>
          </a:p>
          <a:p>
            <a:r>
              <a:rPr lang="en-US" altLang="zh-TW" sz="3600" dirty="0"/>
              <a:t>(D) </a:t>
            </a:r>
            <a:r>
              <a:rPr lang="zh-TW" altLang="en-US" sz="3600" dirty="0"/>
              <a:t>機密性</a:t>
            </a:r>
          </a:p>
        </p:txBody>
      </p:sp>
    </p:spTree>
    <p:extLst>
      <p:ext uri="{BB962C8B-B14F-4D97-AF65-F5344CB8AC3E}">
        <p14:creationId xmlns:p14="http://schemas.microsoft.com/office/powerpoint/2010/main" val="217176452"/>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29</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970318"/>
          </a:xfrm>
          <a:prstGeom prst="rect">
            <a:avLst/>
          </a:prstGeom>
        </p:spPr>
        <p:txBody>
          <a:bodyPr wrap="square">
            <a:spAutoFit/>
          </a:bodyPr>
          <a:lstStyle/>
          <a:p>
            <a:r>
              <a:rPr lang="zh-TW" altLang="en-US" sz="3600" dirty="0"/>
              <a:t>身份認證主要是來證明使用者的身份</a:t>
            </a:r>
            <a:r>
              <a:rPr lang="en-US" altLang="zh-TW" sz="3600" dirty="0"/>
              <a:t>,</a:t>
            </a:r>
            <a:r>
              <a:rPr lang="zh-TW" altLang="en-US" sz="3600" dirty="0"/>
              <a:t>相關的機制設計主要包含三要素</a:t>
            </a:r>
            <a:r>
              <a:rPr lang="en-US" altLang="zh-TW" sz="3600" dirty="0"/>
              <a:t>,</a:t>
            </a:r>
            <a:r>
              <a:rPr lang="zh-TW" altLang="en-US" sz="3600" dirty="0"/>
              <a:t>請問下列何者不包含在其中</a:t>
            </a:r>
            <a:r>
              <a:rPr lang="en-US" altLang="zh-TW" sz="3600" dirty="0"/>
              <a:t>?</a:t>
            </a:r>
          </a:p>
          <a:p>
            <a:r>
              <a:rPr lang="en-US" altLang="zh-TW" sz="3600" dirty="0"/>
              <a:t>(A) Something you know</a:t>
            </a:r>
          </a:p>
          <a:p>
            <a:r>
              <a:rPr lang="en-US" altLang="zh-TW" sz="3600" dirty="0"/>
              <a:t>(B) Something you have</a:t>
            </a:r>
          </a:p>
          <a:p>
            <a:r>
              <a:rPr lang="en-US" altLang="zh-TW" sz="3600" dirty="0"/>
              <a:t>(C) Something you are</a:t>
            </a:r>
          </a:p>
          <a:p>
            <a:r>
              <a:rPr lang="en-US" altLang="zh-TW" sz="3600" dirty="0"/>
              <a:t>(D) Something you need</a:t>
            </a:r>
          </a:p>
        </p:txBody>
      </p:sp>
    </p:spTree>
    <p:extLst>
      <p:ext uri="{BB962C8B-B14F-4D97-AF65-F5344CB8AC3E}">
        <p14:creationId xmlns:p14="http://schemas.microsoft.com/office/powerpoint/2010/main" val="1652136230"/>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29</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970318"/>
          </a:xfrm>
          <a:prstGeom prst="rect">
            <a:avLst/>
          </a:prstGeom>
        </p:spPr>
        <p:txBody>
          <a:bodyPr wrap="square">
            <a:spAutoFit/>
          </a:bodyPr>
          <a:lstStyle/>
          <a:p>
            <a:r>
              <a:rPr lang="zh-TW" altLang="en-US" sz="3600" dirty="0"/>
              <a:t>身份認證主要是來證明使用者的身份</a:t>
            </a:r>
            <a:r>
              <a:rPr lang="en-US" altLang="zh-TW" sz="3600" dirty="0"/>
              <a:t>,</a:t>
            </a:r>
            <a:r>
              <a:rPr lang="zh-TW" altLang="en-US" sz="3600" dirty="0"/>
              <a:t>相關的機制設計主要包含三要素</a:t>
            </a:r>
            <a:r>
              <a:rPr lang="en-US" altLang="zh-TW" sz="3600" dirty="0"/>
              <a:t>,</a:t>
            </a:r>
            <a:r>
              <a:rPr lang="zh-TW" altLang="en-US" sz="3600" dirty="0"/>
              <a:t>請問下列何者不包含在其中</a:t>
            </a:r>
            <a:r>
              <a:rPr lang="en-US" altLang="zh-TW" sz="3600" dirty="0"/>
              <a:t>?</a:t>
            </a:r>
          </a:p>
          <a:p>
            <a:r>
              <a:rPr lang="en-US" altLang="zh-TW" sz="3600" dirty="0"/>
              <a:t>(A) Something you know</a:t>
            </a:r>
          </a:p>
          <a:p>
            <a:r>
              <a:rPr lang="en-US" altLang="zh-TW" sz="3600" dirty="0"/>
              <a:t>(B) Something you have</a:t>
            </a:r>
          </a:p>
          <a:p>
            <a:r>
              <a:rPr lang="en-US" altLang="zh-TW" sz="3600" dirty="0"/>
              <a:t>(C) Something you are</a:t>
            </a:r>
          </a:p>
          <a:p>
            <a:r>
              <a:rPr lang="en-US" altLang="zh-TW" sz="3600" dirty="0">
                <a:solidFill>
                  <a:srgbClr val="FF0000"/>
                </a:solidFill>
              </a:rPr>
              <a:t>(D) Something you need</a:t>
            </a:r>
          </a:p>
        </p:txBody>
      </p:sp>
    </p:spTree>
    <p:extLst>
      <p:ext uri="{BB962C8B-B14F-4D97-AF65-F5344CB8AC3E}">
        <p14:creationId xmlns:p14="http://schemas.microsoft.com/office/powerpoint/2010/main" val="3795430897"/>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30</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970318"/>
          </a:xfrm>
          <a:prstGeom prst="rect">
            <a:avLst/>
          </a:prstGeom>
        </p:spPr>
        <p:txBody>
          <a:bodyPr wrap="square">
            <a:spAutoFit/>
          </a:bodyPr>
          <a:lstStyle/>
          <a:p>
            <a:r>
              <a:rPr lang="zh-TW" altLang="en-US" sz="3600" dirty="0"/>
              <a:t>使用通關密碼或是 </a:t>
            </a:r>
            <a:r>
              <a:rPr lang="en-US" altLang="zh-TW" sz="3600" dirty="0"/>
              <a:t>PIN </a:t>
            </a:r>
            <a:r>
              <a:rPr lang="zh-TW" altLang="en-US" sz="3600" dirty="0"/>
              <a:t>碼來登入資訊系統</a:t>
            </a:r>
            <a:r>
              <a:rPr lang="en-US" altLang="zh-TW" sz="3600" dirty="0"/>
              <a:t>,</a:t>
            </a:r>
            <a:r>
              <a:rPr lang="zh-TW" altLang="en-US" sz="3600" dirty="0"/>
              <a:t>這是屬於下列何種身份認證方式</a:t>
            </a:r>
            <a:r>
              <a:rPr lang="en-US" altLang="zh-TW" sz="3600" dirty="0"/>
              <a:t>?</a:t>
            </a:r>
          </a:p>
          <a:p>
            <a:r>
              <a:rPr lang="en-US" altLang="zh-TW" sz="3600" dirty="0"/>
              <a:t>(A) </a:t>
            </a:r>
            <a:r>
              <a:rPr lang="zh-TW" altLang="en-US" sz="3600" dirty="0"/>
              <a:t>所知之事</a:t>
            </a:r>
          </a:p>
          <a:p>
            <a:r>
              <a:rPr lang="en-US" altLang="zh-TW" sz="3600" dirty="0"/>
              <a:t>(B) </a:t>
            </a:r>
            <a:r>
              <a:rPr lang="zh-TW" altLang="en-US" sz="3600" dirty="0"/>
              <a:t>所持之物</a:t>
            </a:r>
          </a:p>
          <a:p>
            <a:r>
              <a:rPr lang="en-US" altLang="zh-TW" sz="3600" dirty="0"/>
              <a:t>(C) </a:t>
            </a:r>
            <a:r>
              <a:rPr lang="zh-TW" altLang="en-US" sz="3600" dirty="0"/>
              <a:t>所具之形</a:t>
            </a:r>
            <a:r>
              <a:rPr lang="en-US" altLang="zh-TW" sz="3600" dirty="0"/>
              <a:t>-</a:t>
            </a:r>
            <a:r>
              <a:rPr lang="zh-TW" altLang="en-US" sz="3600" dirty="0"/>
              <a:t>靜態特徵</a:t>
            </a:r>
          </a:p>
          <a:p>
            <a:r>
              <a:rPr lang="en-US" altLang="zh-TW" sz="3600" dirty="0"/>
              <a:t>(D) </a:t>
            </a:r>
            <a:r>
              <a:rPr lang="zh-TW" altLang="en-US" sz="3600" dirty="0"/>
              <a:t>所具之形</a:t>
            </a:r>
            <a:r>
              <a:rPr lang="en-US" altLang="zh-TW" sz="3600" dirty="0"/>
              <a:t>-</a:t>
            </a:r>
            <a:r>
              <a:rPr lang="zh-TW" altLang="en-US" sz="3600" dirty="0"/>
              <a:t>動態特徵</a:t>
            </a:r>
          </a:p>
        </p:txBody>
      </p:sp>
    </p:spTree>
    <p:extLst>
      <p:ext uri="{BB962C8B-B14F-4D97-AF65-F5344CB8AC3E}">
        <p14:creationId xmlns:p14="http://schemas.microsoft.com/office/powerpoint/2010/main" val="363463749"/>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30</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970318"/>
          </a:xfrm>
          <a:prstGeom prst="rect">
            <a:avLst/>
          </a:prstGeom>
        </p:spPr>
        <p:txBody>
          <a:bodyPr wrap="square">
            <a:spAutoFit/>
          </a:bodyPr>
          <a:lstStyle/>
          <a:p>
            <a:r>
              <a:rPr lang="zh-TW" altLang="en-US" sz="3600" dirty="0"/>
              <a:t>使用通關密碼或是 </a:t>
            </a:r>
            <a:r>
              <a:rPr lang="en-US" altLang="zh-TW" sz="3600" dirty="0"/>
              <a:t>PIN </a:t>
            </a:r>
            <a:r>
              <a:rPr lang="zh-TW" altLang="en-US" sz="3600" dirty="0"/>
              <a:t>碼來登入資訊系統</a:t>
            </a:r>
            <a:r>
              <a:rPr lang="en-US" altLang="zh-TW" sz="3600" dirty="0"/>
              <a:t>,</a:t>
            </a:r>
            <a:r>
              <a:rPr lang="zh-TW" altLang="en-US" sz="3600" dirty="0"/>
              <a:t>這是屬於下列何種身份認證方式</a:t>
            </a:r>
            <a:r>
              <a:rPr lang="en-US" altLang="zh-TW" sz="3600" dirty="0"/>
              <a:t>?</a:t>
            </a:r>
          </a:p>
          <a:p>
            <a:r>
              <a:rPr lang="en-US" altLang="zh-TW" sz="3600" dirty="0">
                <a:solidFill>
                  <a:srgbClr val="FF0000"/>
                </a:solidFill>
              </a:rPr>
              <a:t>(A) </a:t>
            </a:r>
            <a:r>
              <a:rPr lang="zh-TW" altLang="en-US" sz="3600" dirty="0">
                <a:solidFill>
                  <a:srgbClr val="FF0000"/>
                </a:solidFill>
              </a:rPr>
              <a:t>所知之事</a:t>
            </a:r>
          </a:p>
          <a:p>
            <a:r>
              <a:rPr lang="en-US" altLang="zh-TW" sz="3600" dirty="0"/>
              <a:t>(B) </a:t>
            </a:r>
            <a:r>
              <a:rPr lang="zh-TW" altLang="en-US" sz="3600" dirty="0"/>
              <a:t>所持之物</a:t>
            </a:r>
          </a:p>
          <a:p>
            <a:r>
              <a:rPr lang="en-US" altLang="zh-TW" sz="3600" dirty="0"/>
              <a:t>(C) </a:t>
            </a:r>
            <a:r>
              <a:rPr lang="zh-TW" altLang="en-US" sz="3600" dirty="0"/>
              <a:t>所具之形</a:t>
            </a:r>
            <a:r>
              <a:rPr lang="en-US" altLang="zh-TW" sz="3600" dirty="0"/>
              <a:t>-</a:t>
            </a:r>
            <a:r>
              <a:rPr lang="zh-TW" altLang="en-US" sz="3600" dirty="0"/>
              <a:t>靜態特徵</a:t>
            </a:r>
          </a:p>
          <a:p>
            <a:r>
              <a:rPr lang="en-US" altLang="zh-TW" sz="3600" dirty="0"/>
              <a:t>(D) </a:t>
            </a:r>
            <a:r>
              <a:rPr lang="zh-TW" altLang="en-US" sz="3600" dirty="0"/>
              <a:t>所具之形</a:t>
            </a:r>
            <a:r>
              <a:rPr lang="en-US" altLang="zh-TW" sz="3600" dirty="0"/>
              <a:t>-</a:t>
            </a:r>
            <a:r>
              <a:rPr lang="zh-TW" altLang="en-US" sz="3600" dirty="0"/>
              <a:t>動態特徵</a:t>
            </a:r>
          </a:p>
        </p:txBody>
      </p:sp>
    </p:spTree>
    <p:extLst>
      <p:ext uri="{BB962C8B-B14F-4D97-AF65-F5344CB8AC3E}">
        <p14:creationId xmlns:p14="http://schemas.microsoft.com/office/powerpoint/2010/main" val="2535638730"/>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31</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416320"/>
          </a:xfrm>
          <a:prstGeom prst="rect">
            <a:avLst/>
          </a:prstGeom>
        </p:spPr>
        <p:txBody>
          <a:bodyPr wrap="square">
            <a:spAutoFit/>
          </a:bodyPr>
          <a:lstStyle/>
          <a:p>
            <a:r>
              <a:rPr lang="zh-TW" altLang="en-US" sz="3600" dirty="0"/>
              <a:t>下列何者不是 </a:t>
            </a:r>
            <a:r>
              <a:rPr lang="en-US" altLang="zh-TW" sz="3600" dirty="0"/>
              <a:t>Biometric Systems </a:t>
            </a:r>
            <a:r>
              <a:rPr lang="zh-TW" altLang="en-US" sz="3600" dirty="0"/>
              <a:t>識別身分驗證技術</a:t>
            </a:r>
            <a:r>
              <a:rPr lang="en-US" altLang="zh-TW" sz="3600" dirty="0"/>
              <a:t>?</a:t>
            </a:r>
          </a:p>
          <a:p>
            <a:r>
              <a:rPr lang="en-US" altLang="zh-TW" sz="3600" dirty="0"/>
              <a:t>(A) Fingerprint</a:t>
            </a:r>
          </a:p>
          <a:p>
            <a:r>
              <a:rPr lang="en-US" altLang="zh-TW" sz="3600" dirty="0"/>
              <a:t>(B) Retina</a:t>
            </a:r>
          </a:p>
          <a:p>
            <a:r>
              <a:rPr lang="en-US" altLang="zh-TW" sz="3600" dirty="0"/>
              <a:t>(C) Iris</a:t>
            </a:r>
          </a:p>
          <a:p>
            <a:r>
              <a:rPr lang="en-US" altLang="zh-TW" sz="3600" dirty="0"/>
              <a:t>(D) OTP</a:t>
            </a:r>
          </a:p>
        </p:txBody>
      </p:sp>
    </p:spTree>
    <p:extLst>
      <p:ext uri="{BB962C8B-B14F-4D97-AF65-F5344CB8AC3E}">
        <p14:creationId xmlns:p14="http://schemas.microsoft.com/office/powerpoint/2010/main" val="2019962214"/>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31</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416320"/>
          </a:xfrm>
          <a:prstGeom prst="rect">
            <a:avLst/>
          </a:prstGeom>
        </p:spPr>
        <p:txBody>
          <a:bodyPr wrap="square">
            <a:spAutoFit/>
          </a:bodyPr>
          <a:lstStyle/>
          <a:p>
            <a:r>
              <a:rPr lang="zh-TW" altLang="en-US" sz="3600" dirty="0"/>
              <a:t>下列何者不是 </a:t>
            </a:r>
            <a:r>
              <a:rPr lang="en-US" altLang="zh-TW" sz="3600" dirty="0"/>
              <a:t>Biometric Systems </a:t>
            </a:r>
            <a:r>
              <a:rPr lang="zh-TW" altLang="en-US" sz="3600" dirty="0"/>
              <a:t>識別身分驗證技術</a:t>
            </a:r>
            <a:r>
              <a:rPr lang="en-US" altLang="zh-TW" sz="3600" dirty="0"/>
              <a:t>?</a:t>
            </a:r>
          </a:p>
          <a:p>
            <a:r>
              <a:rPr lang="en-US" altLang="zh-TW" sz="3600" dirty="0"/>
              <a:t>(A) Fingerprint</a:t>
            </a:r>
          </a:p>
          <a:p>
            <a:r>
              <a:rPr lang="en-US" altLang="zh-TW" sz="3600" dirty="0"/>
              <a:t>(B) Retina</a:t>
            </a:r>
          </a:p>
          <a:p>
            <a:r>
              <a:rPr lang="en-US" altLang="zh-TW" sz="3600" dirty="0"/>
              <a:t>(C) Iris</a:t>
            </a:r>
          </a:p>
          <a:p>
            <a:r>
              <a:rPr lang="en-US" altLang="zh-TW" sz="3600" dirty="0">
                <a:solidFill>
                  <a:srgbClr val="FF0000"/>
                </a:solidFill>
              </a:rPr>
              <a:t>(D) OTP</a:t>
            </a:r>
          </a:p>
        </p:txBody>
      </p:sp>
    </p:spTree>
    <p:extLst>
      <p:ext uri="{BB962C8B-B14F-4D97-AF65-F5344CB8AC3E}">
        <p14:creationId xmlns:p14="http://schemas.microsoft.com/office/powerpoint/2010/main" val="2776273915"/>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32</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2862322"/>
          </a:xfrm>
          <a:prstGeom prst="rect">
            <a:avLst/>
          </a:prstGeom>
        </p:spPr>
        <p:txBody>
          <a:bodyPr wrap="square">
            <a:spAutoFit/>
          </a:bodyPr>
          <a:lstStyle/>
          <a:p>
            <a:r>
              <a:rPr lang="zh-TW" altLang="en-US" sz="3600" dirty="0"/>
              <a:t>下列哪一個工具無法進行身分認證</a:t>
            </a:r>
            <a:r>
              <a:rPr lang="en-US" altLang="zh-TW" sz="3600" dirty="0"/>
              <a:t>?</a:t>
            </a:r>
          </a:p>
          <a:p>
            <a:r>
              <a:rPr lang="en-US" altLang="zh-TW" sz="3600" dirty="0"/>
              <a:t>(A) </a:t>
            </a:r>
            <a:r>
              <a:rPr lang="zh-TW" altLang="en-US" sz="3600" dirty="0"/>
              <a:t>記名悠遊卡</a:t>
            </a:r>
          </a:p>
          <a:p>
            <a:r>
              <a:rPr lang="en-US" altLang="zh-TW" sz="3600" dirty="0"/>
              <a:t>(B) </a:t>
            </a:r>
            <a:r>
              <a:rPr lang="zh-TW" altLang="en-US" sz="3600" dirty="0"/>
              <a:t>信用卡</a:t>
            </a:r>
          </a:p>
          <a:p>
            <a:r>
              <a:rPr lang="en-US" altLang="zh-TW" sz="3600" dirty="0"/>
              <a:t>(C) </a:t>
            </a:r>
            <a:r>
              <a:rPr lang="zh-TW" altLang="en-US" sz="3600" dirty="0"/>
              <a:t>超商集點卡</a:t>
            </a:r>
          </a:p>
          <a:p>
            <a:r>
              <a:rPr lang="en-US" altLang="zh-TW" sz="3600" dirty="0"/>
              <a:t>(D) </a:t>
            </a:r>
            <a:r>
              <a:rPr lang="zh-TW" altLang="en-US" sz="3600" dirty="0"/>
              <a:t>健保卡</a:t>
            </a:r>
          </a:p>
        </p:txBody>
      </p:sp>
    </p:spTree>
    <p:extLst>
      <p:ext uri="{BB962C8B-B14F-4D97-AF65-F5344CB8AC3E}">
        <p14:creationId xmlns:p14="http://schemas.microsoft.com/office/powerpoint/2010/main" val="2799673268"/>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32</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2862322"/>
          </a:xfrm>
          <a:prstGeom prst="rect">
            <a:avLst/>
          </a:prstGeom>
        </p:spPr>
        <p:txBody>
          <a:bodyPr wrap="square">
            <a:spAutoFit/>
          </a:bodyPr>
          <a:lstStyle/>
          <a:p>
            <a:r>
              <a:rPr lang="zh-TW" altLang="en-US" sz="3600" dirty="0"/>
              <a:t>下列哪一個工具無法進行身分認證</a:t>
            </a:r>
            <a:r>
              <a:rPr lang="en-US" altLang="zh-TW" sz="3600" dirty="0"/>
              <a:t>?</a:t>
            </a:r>
          </a:p>
          <a:p>
            <a:r>
              <a:rPr lang="en-US" altLang="zh-TW" sz="3600" dirty="0"/>
              <a:t>(A) </a:t>
            </a:r>
            <a:r>
              <a:rPr lang="zh-TW" altLang="en-US" sz="3600" dirty="0"/>
              <a:t>記名悠遊卡</a:t>
            </a:r>
          </a:p>
          <a:p>
            <a:r>
              <a:rPr lang="en-US" altLang="zh-TW" sz="3600" dirty="0"/>
              <a:t>(B) </a:t>
            </a:r>
            <a:r>
              <a:rPr lang="zh-TW" altLang="en-US" sz="3600" dirty="0"/>
              <a:t>信用卡</a:t>
            </a:r>
          </a:p>
          <a:p>
            <a:r>
              <a:rPr lang="en-US" altLang="zh-TW" sz="3600" dirty="0">
                <a:solidFill>
                  <a:srgbClr val="FF0000"/>
                </a:solidFill>
              </a:rPr>
              <a:t>(C) </a:t>
            </a:r>
            <a:r>
              <a:rPr lang="zh-TW" altLang="en-US" sz="3600" dirty="0">
                <a:solidFill>
                  <a:srgbClr val="FF0000"/>
                </a:solidFill>
              </a:rPr>
              <a:t>超商集點卡</a:t>
            </a:r>
          </a:p>
          <a:p>
            <a:r>
              <a:rPr lang="en-US" altLang="zh-TW" sz="3600" dirty="0"/>
              <a:t>(D) </a:t>
            </a:r>
            <a:r>
              <a:rPr lang="zh-TW" altLang="en-US" sz="3600" dirty="0"/>
              <a:t>健保卡</a:t>
            </a:r>
          </a:p>
        </p:txBody>
      </p:sp>
    </p:spTree>
    <p:extLst>
      <p:ext uri="{BB962C8B-B14F-4D97-AF65-F5344CB8AC3E}">
        <p14:creationId xmlns:p14="http://schemas.microsoft.com/office/powerpoint/2010/main" val="1598257429"/>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33</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632311"/>
          </a:xfrm>
          <a:prstGeom prst="rect">
            <a:avLst/>
          </a:prstGeom>
        </p:spPr>
        <p:txBody>
          <a:bodyPr wrap="square">
            <a:spAutoFit/>
          </a:bodyPr>
          <a:lstStyle/>
          <a:p>
            <a:r>
              <a:rPr lang="zh-TW" altLang="en-US" sz="3600" dirty="0"/>
              <a:t>某家國防工業公司</a:t>
            </a:r>
            <a:r>
              <a:rPr lang="en-US" altLang="zh-TW" sz="3600" dirty="0"/>
              <a:t>,</a:t>
            </a:r>
            <a:r>
              <a:rPr lang="zh-TW" altLang="en-US" sz="3600" dirty="0"/>
              <a:t>員工被要求需使用智慧卡</a:t>
            </a:r>
            <a:r>
              <a:rPr lang="en-US" altLang="zh-TW" sz="3600" dirty="0"/>
              <a:t>(Smart Card)</a:t>
            </a:r>
            <a:r>
              <a:rPr lang="zh-TW" altLang="en-US" sz="3600" dirty="0"/>
              <a:t>和個人識別碼</a:t>
            </a:r>
            <a:r>
              <a:rPr lang="en-US" altLang="zh-TW" sz="3600" dirty="0"/>
              <a:t>(Personal Identification Number, PIN)</a:t>
            </a:r>
            <a:r>
              <a:rPr lang="zh-TW" altLang="en-US" sz="3600" dirty="0"/>
              <a:t>登入公司資訊系統</a:t>
            </a:r>
            <a:r>
              <a:rPr lang="en-US" altLang="zh-TW" sz="3600" dirty="0"/>
              <a:t>,</a:t>
            </a:r>
            <a:r>
              <a:rPr lang="zh-TW" altLang="en-US" sz="3600" dirty="0"/>
              <a:t>請問這家公司使用的是哪一種驗證方法</a:t>
            </a:r>
            <a:r>
              <a:rPr lang="en-US" altLang="zh-TW" sz="3600" dirty="0"/>
              <a:t>?</a:t>
            </a:r>
          </a:p>
          <a:p>
            <a:r>
              <a:rPr lang="en-US" altLang="zh-TW" sz="3600" dirty="0"/>
              <a:t>(A) </a:t>
            </a:r>
            <a:r>
              <a:rPr lang="zh-TW" altLang="en-US" sz="3600" dirty="0"/>
              <a:t>時間基礎的一次密碼</a:t>
            </a:r>
            <a:r>
              <a:rPr lang="en-US" altLang="zh-TW" sz="3600" dirty="0"/>
              <a:t>(Time-based One-Time Password, TOTP)</a:t>
            </a:r>
          </a:p>
          <a:p>
            <a:r>
              <a:rPr lang="en-US" altLang="zh-TW" sz="3600" dirty="0"/>
              <a:t>(B) </a:t>
            </a:r>
            <a:r>
              <a:rPr lang="zh-TW" altLang="en-US" sz="3600" dirty="0"/>
              <a:t>多因子認證法</a:t>
            </a:r>
            <a:r>
              <a:rPr lang="en-US" altLang="zh-TW" sz="3600" dirty="0"/>
              <a:t>(Multifactor)</a:t>
            </a:r>
          </a:p>
          <a:p>
            <a:r>
              <a:rPr lang="en-US" altLang="zh-TW" sz="3600" dirty="0"/>
              <a:t>(C) </a:t>
            </a:r>
            <a:r>
              <a:rPr lang="zh-TW" altLang="en-US" sz="3600" dirty="0"/>
              <a:t>相互認證法</a:t>
            </a:r>
            <a:r>
              <a:rPr lang="en-US" altLang="zh-TW" sz="3600" dirty="0"/>
              <a:t>(Mutual Authentication)</a:t>
            </a:r>
          </a:p>
          <a:p>
            <a:r>
              <a:rPr lang="en-US" altLang="zh-TW" sz="3600" dirty="0"/>
              <a:t>(D) </a:t>
            </a:r>
            <a:r>
              <a:rPr lang="zh-TW" altLang="en-US" sz="3600" dirty="0"/>
              <a:t>聯邦認證法</a:t>
            </a:r>
            <a:r>
              <a:rPr lang="en-US" altLang="zh-TW" sz="3600" dirty="0"/>
              <a:t>(Federal Authentication)</a:t>
            </a:r>
          </a:p>
        </p:txBody>
      </p:sp>
    </p:spTree>
    <p:extLst>
      <p:ext uri="{BB962C8B-B14F-4D97-AF65-F5344CB8AC3E}">
        <p14:creationId xmlns:p14="http://schemas.microsoft.com/office/powerpoint/2010/main" val="281159793"/>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33</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632311"/>
          </a:xfrm>
          <a:prstGeom prst="rect">
            <a:avLst/>
          </a:prstGeom>
        </p:spPr>
        <p:txBody>
          <a:bodyPr wrap="square">
            <a:spAutoFit/>
          </a:bodyPr>
          <a:lstStyle/>
          <a:p>
            <a:r>
              <a:rPr lang="zh-TW" altLang="en-US" sz="3600" dirty="0"/>
              <a:t>某家國防工業公司</a:t>
            </a:r>
            <a:r>
              <a:rPr lang="en-US" altLang="zh-TW" sz="3600" dirty="0"/>
              <a:t>,</a:t>
            </a:r>
            <a:r>
              <a:rPr lang="zh-TW" altLang="en-US" sz="3600" dirty="0"/>
              <a:t>員工被要求需使用智慧卡</a:t>
            </a:r>
            <a:r>
              <a:rPr lang="en-US" altLang="zh-TW" sz="3600" dirty="0"/>
              <a:t>(Smart Card)</a:t>
            </a:r>
            <a:r>
              <a:rPr lang="zh-TW" altLang="en-US" sz="3600" dirty="0"/>
              <a:t>和個人識別碼</a:t>
            </a:r>
            <a:r>
              <a:rPr lang="en-US" altLang="zh-TW" sz="3600" dirty="0"/>
              <a:t>(Personal Identification Number, PIN)</a:t>
            </a:r>
            <a:r>
              <a:rPr lang="zh-TW" altLang="en-US" sz="3600" dirty="0"/>
              <a:t>登入公司資訊系統</a:t>
            </a:r>
            <a:r>
              <a:rPr lang="en-US" altLang="zh-TW" sz="3600" dirty="0"/>
              <a:t>,</a:t>
            </a:r>
            <a:r>
              <a:rPr lang="zh-TW" altLang="en-US" sz="3600" dirty="0"/>
              <a:t>請問這家公司使用的是哪一種驗證方法</a:t>
            </a:r>
            <a:r>
              <a:rPr lang="en-US" altLang="zh-TW" sz="3600" dirty="0"/>
              <a:t>?</a:t>
            </a:r>
          </a:p>
          <a:p>
            <a:r>
              <a:rPr lang="en-US" altLang="zh-TW" sz="3600" dirty="0"/>
              <a:t>(A) </a:t>
            </a:r>
            <a:r>
              <a:rPr lang="zh-TW" altLang="en-US" sz="3600" dirty="0"/>
              <a:t>時間基礎的一次密碼</a:t>
            </a:r>
            <a:r>
              <a:rPr lang="en-US" altLang="zh-TW" sz="3600" dirty="0"/>
              <a:t>(Time-based One-Time Password, TOTP)</a:t>
            </a:r>
          </a:p>
          <a:p>
            <a:r>
              <a:rPr lang="en-US" altLang="zh-TW" sz="3600" dirty="0"/>
              <a:t>(B) </a:t>
            </a:r>
            <a:r>
              <a:rPr lang="zh-TW" altLang="en-US" sz="3600" dirty="0"/>
              <a:t>多因子認證法</a:t>
            </a:r>
            <a:r>
              <a:rPr lang="en-US" altLang="zh-TW" sz="3600" dirty="0"/>
              <a:t>(Multifactor)</a:t>
            </a:r>
          </a:p>
          <a:p>
            <a:r>
              <a:rPr lang="en-US" altLang="zh-TW" sz="3600" dirty="0">
                <a:solidFill>
                  <a:srgbClr val="FF0000"/>
                </a:solidFill>
              </a:rPr>
              <a:t>(C) </a:t>
            </a:r>
            <a:r>
              <a:rPr lang="zh-TW" altLang="en-US" sz="3600" dirty="0">
                <a:solidFill>
                  <a:srgbClr val="FF0000"/>
                </a:solidFill>
              </a:rPr>
              <a:t>相互認證法</a:t>
            </a:r>
            <a:r>
              <a:rPr lang="en-US" altLang="zh-TW" sz="3600" dirty="0">
                <a:solidFill>
                  <a:srgbClr val="FF0000"/>
                </a:solidFill>
              </a:rPr>
              <a:t>(Mutual Authentication)</a:t>
            </a:r>
          </a:p>
          <a:p>
            <a:r>
              <a:rPr lang="en-US" altLang="zh-TW" sz="3600" dirty="0"/>
              <a:t>(D) </a:t>
            </a:r>
            <a:r>
              <a:rPr lang="zh-TW" altLang="en-US" sz="3600" dirty="0"/>
              <a:t>聯邦認證法</a:t>
            </a:r>
            <a:r>
              <a:rPr lang="en-US" altLang="zh-TW" sz="3600" dirty="0"/>
              <a:t>(Federal Authentication)</a:t>
            </a:r>
          </a:p>
        </p:txBody>
      </p:sp>
    </p:spTree>
    <p:extLst>
      <p:ext uri="{BB962C8B-B14F-4D97-AF65-F5344CB8AC3E}">
        <p14:creationId xmlns:p14="http://schemas.microsoft.com/office/powerpoint/2010/main" val="27514752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6600" dirty="0" smtClean="0"/>
              <a:t>  1.1.2.</a:t>
            </a:r>
            <a:r>
              <a:rPr lang="zh-TW" altLang="en-US" sz="6600" dirty="0" smtClean="0"/>
              <a:t> 破壞</a:t>
            </a:r>
            <a:r>
              <a:rPr lang="en-US" altLang="zh-TW" sz="6600" dirty="0" smtClean="0"/>
              <a:t>CIA</a:t>
            </a:r>
            <a:r>
              <a:rPr lang="zh-TW" altLang="en-US" sz="6600" dirty="0" smtClean="0"/>
              <a:t>的情境</a:t>
            </a:r>
            <a:endParaRPr lang="zh-TW" altLang="en-US" sz="3200" dirty="0"/>
          </a:p>
        </p:txBody>
      </p:sp>
    </p:spTree>
    <p:extLst>
      <p:ext uri="{BB962C8B-B14F-4D97-AF65-F5344CB8AC3E}">
        <p14:creationId xmlns:p14="http://schemas.microsoft.com/office/powerpoint/2010/main" val="1955215966"/>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76</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416320"/>
          </a:xfrm>
          <a:prstGeom prst="rect">
            <a:avLst/>
          </a:prstGeom>
        </p:spPr>
        <p:txBody>
          <a:bodyPr wrap="square">
            <a:spAutoFit/>
          </a:bodyPr>
          <a:lstStyle/>
          <a:p>
            <a:r>
              <a:rPr lang="zh-TW" altLang="en-US" sz="3600" dirty="0"/>
              <a:t>當遇到需設定密碼識別的情況時</a:t>
            </a:r>
            <a:r>
              <a:rPr lang="en-US" altLang="zh-TW" sz="3600" dirty="0"/>
              <a:t>,</a:t>
            </a:r>
            <a:r>
              <a:rPr lang="zh-TW" altLang="en-US" sz="3600" dirty="0"/>
              <a:t>下列何種做法可使密碼較不容易被破解</a:t>
            </a:r>
            <a:r>
              <a:rPr lang="en-US" altLang="zh-TW" sz="3600" dirty="0"/>
              <a:t>?</a:t>
            </a:r>
          </a:p>
          <a:p>
            <a:r>
              <a:rPr lang="en-US" altLang="zh-TW" sz="3600" dirty="0"/>
              <a:t>(A) </a:t>
            </a:r>
            <a:r>
              <a:rPr lang="zh-TW" altLang="en-US" sz="3600" dirty="0"/>
              <a:t>使用純數字</a:t>
            </a:r>
          </a:p>
          <a:p>
            <a:r>
              <a:rPr lang="en-US" altLang="zh-TW" sz="3600" dirty="0"/>
              <a:t>(B) </a:t>
            </a:r>
            <a:r>
              <a:rPr lang="zh-TW" altLang="en-US" sz="3600" dirty="0"/>
              <a:t>英文名字加生日</a:t>
            </a:r>
          </a:p>
          <a:p>
            <a:r>
              <a:rPr lang="en-US" altLang="zh-TW" sz="3600" dirty="0"/>
              <a:t>(C) </a:t>
            </a:r>
            <a:r>
              <a:rPr lang="zh-TW" altLang="en-US" sz="3600" dirty="0"/>
              <a:t>身分證字號</a:t>
            </a:r>
          </a:p>
          <a:p>
            <a:r>
              <a:rPr lang="en-US" altLang="zh-TW" sz="3600" dirty="0"/>
              <a:t>(D) </a:t>
            </a:r>
            <a:r>
              <a:rPr lang="zh-TW" altLang="en-US" sz="3600" dirty="0"/>
              <a:t>參雜大小寫數字</a:t>
            </a:r>
            <a:r>
              <a:rPr lang="en-US" altLang="zh-TW" sz="3600" dirty="0"/>
              <a:t>,</a:t>
            </a:r>
            <a:r>
              <a:rPr lang="zh-TW" altLang="en-US" sz="3600" dirty="0"/>
              <a:t>越雜亂無章越好</a:t>
            </a:r>
          </a:p>
        </p:txBody>
      </p:sp>
    </p:spTree>
    <p:extLst>
      <p:ext uri="{BB962C8B-B14F-4D97-AF65-F5344CB8AC3E}">
        <p14:creationId xmlns:p14="http://schemas.microsoft.com/office/powerpoint/2010/main" val="2081060319"/>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76</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416320"/>
          </a:xfrm>
          <a:prstGeom prst="rect">
            <a:avLst/>
          </a:prstGeom>
        </p:spPr>
        <p:txBody>
          <a:bodyPr wrap="square">
            <a:spAutoFit/>
          </a:bodyPr>
          <a:lstStyle/>
          <a:p>
            <a:r>
              <a:rPr lang="zh-TW" altLang="en-US" sz="3600" dirty="0"/>
              <a:t>當遇到需設定密碼識別的情況時</a:t>
            </a:r>
            <a:r>
              <a:rPr lang="en-US" altLang="zh-TW" sz="3600" dirty="0"/>
              <a:t>,</a:t>
            </a:r>
            <a:r>
              <a:rPr lang="zh-TW" altLang="en-US" sz="3600" dirty="0"/>
              <a:t>下列何種做法可使密碼較不容易被破解</a:t>
            </a:r>
            <a:r>
              <a:rPr lang="en-US" altLang="zh-TW" sz="3600" dirty="0"/>
              <a:t>?</a:t>
            </a:r>
          </a:p>
          <a:p>
            <a:r>
              <a:rPr lang="en-US" altLang="zh-TW" sz="3600" dirty="0"/>
              <a:t>(A) </a:t>
            </a:r>
            <a:r>
              <a:rPr lang="zh-TW" altLang="en-US" sz="3600" dirty="0"/>
              <a:t>使用純數字</a:t>
            </a:r>
          </a:p>
          <a:p>
            <a:r>
              <a:rPr lang="en-US" altLang="zh-TW" sz="3600" dirty="0"/>
              <a:t>(B) </a:t>
            </a:r>
            <a:r>
              <a:rPr lang="zh-TW" altLang="en-US" sz="3600" dirty="0"/>
              <a:t>英文名字加生日</a:t>
            </a:r>
          </a:p>
          <a:p>
            <a:r>
              <a:rPr lang="en-US" altLang="zh-TW" sz="3600" dirty="0"/>
              <a:t>(C) </a:t>
            </a:r>
            <a:r>
              <a:rPr lang="zh-TW" altLang="en-US" sz="3600" dirty="0"/>
              <a:t>身分證字號</a:t>
            </a:r>
          </a:p>
          <a:p>
            <a:r>
              <a:rPr lang="en-US" altLang="zh-TW" sz="3600" dirty="0">
                <a:solidFill>
                  <a:srgbClr val="FF0000"/>
                </a:solidFill>
              </a:rPr>
              <a:t>(D) </a:t>
            </a:r>
            <a:r>
              <a:rPr lang="zh-TW" altLang="en-US" sz="3600" dirty="0">
                <a:solidFill>
                  <a:srgbClr val="FF0000"/>
                </a:solidFill>
              </a:rPr>
              <a:t>參雜大小寫數字</a:t>
            </a:r>
            <a:r>
              <a:rPr lang="en-US" altLang="zh-TW" sz="3600" dirty="0">
                <a:solidFill>
                  <a:srgbClr val="FF0000"/>
                </a:solidFill>
              </a:rPr>
              <a:t>,</a:t>
            </a:r>
            <a:r>
              <a:rPr lang="zh-TW" altLang="en-US" sz="3600" dirty="0">
                <a:solidFill>
                  <a:srgbClr val="FF0000"/>
                </a:solidFill>
              </a:rPr>
              <a:t>越雜亂無章越好</a:t>
            </a:r>
          </a:p>
        </p:txBody>
      </p:sp>
    </p:spTree>
    <p:extLst>
      <p:ext uri="{BB962C8B-B14F-4D97-AF65-F5344CB8AC3E}">
        <p14:creationId xmlns:p14="http://schemas.microsoft.com/office/powerpoint/2010/main" val="4027484080"/>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77</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416320"/>
          </a:xfrm>
          <a:prstGeom prst="rect">
            <a:avLst/>
          </a:prstGeom>
        </p:spPr>
        <p:txBody>
          <a:bodyPr wrap="square">
            <a:spAutoFit/>
          </a:bodyPr>
          <a:lstStyle/>
          <a:p>
            <a:r>
              <a:rPr lang="zh-TW" altLang="en-US" sz="3600" dirty="0"/>
              <a:t>下列何種生物辨識方式之交叉錯誤率</a:t>
            </a:r>
            <a:r>
              <a:rPr lang="en-US" altLang="zh-TW" sz="3600" dirty="0"/>
              <a:t>(Crossover Error Rate, CER)</a:t>
            </a:r>
            <a:r>
              <a:rPr lang="zh-TW" altLang="en-US" sz="3600" dirty="0"/>
              <a:t>最低</a:t>
            </a:r>
            <a:r>
              <a:rPr lang="en-US" altLang="zh-TW" sz="3600" dirty="0"/>
              <a:t>?</a:t>
            </a:r>
          </a:p>
          <a:p>
            <a:r>
              <a:rPr lang="en-US" altLang="zh-TW" sz="3600" dirty="0"/>
              <a:t>(A) </a:t>
            </a:r>
            <a:r>
              <a:rPr lang="zh-TW" altLang="en-US" sz="3600" dirty="0"/>
              <a:t>語音辨識</a:t>
            </a:r>
          </a:p>
          <a:p>
            <a:r>
              <a:rPr lang="en-US" altLang="zh-TW" sz="3600" dirty="0"/>
              <a:t>(B) </a:t>
            </a:r>
            <a:r>
              <a:rPr lang="zh-TW" altLang="en-US" sz="3600" dirty="0"/>
              <a:t>掌形辨識</a:t>
            </a:r>
          </a:p>
          <a:p>
            <a:r>
              <a:rPr lang="en-US" altLang="zh-TW" sz="3600" dirty="0"/>
              <a:t>(C) </a:t>
            </a:r>
            <a:r>
              <a:rPr lang="zh-TW" altLang="en-US" sz="3600" dirty="0"/>
              <a:t>手寫辨識</a:t>
            </a:r>
          </a:p>
          <a:p>
            <a:r>
              <a:rPr lang="en-US" altLang="zh-TW" sz="3600" dirty="0"/>
              <a:t>(D) </a:t>
            </a:r>
            <a:r>
              <a:rPr lang="zh-TW" altLang="en-US" sz="3600" dirty="0"/>
              <a:t>虹膜辨識</a:t>
            </a:r>
          </a:p>
        </p:txBody>
      </p:sp>
    </p:spTree>
    <p:extLst>
      <p:ext uri="{BB962C8B-B14F-4D97-AF65-F5344CB8AC3E}">
        <p14:creationId xmlns:p14="http://schemas.microsoft.com/office/powerpoint/2010/main" val="3337985744"/>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77</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416320"/>
          </a:xfrm>
          <a:prstGeom prst="rect">
            <a:avLst/>
          </a:prstGeom>
        </p:spPr>
        <p:txBody>
          <a:bodyPr wrap="square">
            <a:spAutoFit/>
          </a:bodyPr>
          <a:lstStyle/>
          <a:p>
            <a:r>
              <a:rPr lang="zh-TW" altLang="en-US" sz="3600" dirty="0"/>
              <a:t>下列何種生物辨識方式之交叉錯誤率</a:t>
            </a:r>
            <a:r>
              <a:rPr lang="en-US" altLang="zh-TW" sz="3600" dirty="0"/>
              <a:t>(Crossover Error Rate, CER)</a:t>
            </a:r>
            <a:r>
              <a:rPr lang="zh-TW" altLang="en-US" sz="3600" dirty="0"/>
              <a:t>最低</a:t>
            </a:r>
            <a:r>
              <a:rPr lang="en-US" altLang="zh-TW" sz="3600" dirty="0"/>
              <a:t>?</a:t>
            </a:r>
          </a:p>
          <a:p>
            <a:r>
              <a:rPr lang="en-US" altLang="zh-TW" sz="3600" dirty="0"/>
              <a:t>(A) </a:t>
            </a:r>
            <a:r>
              <a:rPr lang="zh-TW" altLang="en-US" sz="3600" dirty="0"/>
              <a:t>語音辨識</a:t>
            </a:r>
          </a:p>
          <a:p>
            <a:r>
              <a:rPr lang="en-US" altLang="zh-TW" sz="3600" dirty="0"/>
              <a:t>(B) </a:t>
            </a:r>
            <a:r>
              <a:rPr lang="zh-TW" altLang="en-US" sz="3600" dirty="0"/>
              <a:t>掌形辨識</a:t>
            </a:r>
          </a:p>
          <a:p>
            <a:r>
              <a:rPr lang="en-US" altLang="zh-TW" sz="3600" dirty="0"/>
              <a:t>(C) </a:t>
            </a:r>
            <a:r>
              <a:rPr lang="zh-TW" altLang="en-US" sz="3600" dirty="0"/>
              <a:t>手寫辨識</a:t>
            </a:r>
          </a:p>
          <a:p>
            <a:r>
              <a:rPr lang="en-US" altLang="zh-TW" sz="3600" dirty="0">
                <a:solidFill>
                  <a:srgbClr val="FF0000"/>
                </a:solidFill>
              </a:rPr>
              <a:t>(D) </a:t>
            </a:r>
            <a:r>
              <a:rPr lang="zh-TW" altLang="en-US" sz="3600" dirty="0">
                <a:solidFill>
                  <a:srgbClr val="FF0000"/>
                </a:solidFill>
              </a:rPr>
              <a:t>虹膜辨識</a:t>
            </a:r>
          </a:p>
        </p:txBody>
      </p:sp>
    </p:spTree>
    <p:extLst>
      <p:ext uri="{BB962C8B-B14F-4D97-AF65-F5344CB8AC3E}">
        <p14:creationId xmlns:p14="http://schemas.microsoft.com/office/powerpoint/2010/main" val="796053284"/>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78</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506274" y="946908"/>
            <a:ext cx="8131452" cy="5078313"/>
          </a:xfrm>
          <a:prstGeom prst="rect">
            <a:avLst/>
          </a:prstGeom>
        </p:spPr>
        <p:txBody>
          <a:bodyPr wrap="square">
            <a:spAutoFit/>
          </a:bodyPr>
          <a:lstStyle/>
          <a:p>
            <a:r>
              <a:rPr lang="zh-TW" altLang="en-US" sz="3600" dirty="0"/>
              <a:t>關於身分認證機制</a:t>
            </a:r>
            <a:r>
              <a:rPr lang="en-US" altLang="zh-TW" sz="3600" dirty="0"/>
              <a:t>,</a:t>
            </a:r>
            <a:r>
              <a:rPr lang="zh-TW" altLang="en-US" sz="3600" dirty="0"/>
              <a:t>下列敘述何者不正確</a:t>
            </a:r>
            <a:r>
              <a:rPr lang="en-US" altLang="zh-TW" sz="3600" dirty="0"/>
              <a:t>?</a:t>
            </a:r>
          </a:p>
          <a:p>
            <a:r>
              <a:rPr lang="en-US" altLang="zh-TW" sz="3600" dirty="0"/>
              <a:t>(A) </a:t>
            </a:r>
            <a:r>
              <a:rPr lang="zh-TW" altLang="en-US" sz="3600" dirty="0"/>
              <a:t>兩階段身分認證的方式可透過手機</a:t>
            </a:r>
            <a:r>
              <a:rPr lang="en-US" altLang="zh-TW" sz="3600" dirty="0"/>
              <a:t>,</a:t>
            </a:r>
            <a:r>
              <a:rPr lang="zh-TW" altLang="en-US" sz="3600" dirty="0"/>
              <a:t>或是專屬的安全金鑰裝置等工具執行</a:t>
            </a:r>
          </a:p>
          <a:p>
            <a:r>
              <a:rPr lang="en-US" altLang="zh-TW" sz="3600" dirty="0"/>
              <a:t>(B) </a:t>
            </a:r>
            <a:r>
              <a:rPr lang="zh-TW" altLang="en-US" sz="3600" dirty="0"/>
              <a:t>兩階段身分認證的目的</a:t>
            </a:r>
            <a:r>
              <a:rPr lang="en-US" altLang="zh-TW" sz="3600" dirty="0"/>
              <a:t>,</a:t>
            </a:r>
            <a:r>
              <a:rPr lang="zh-TW" altLang="en-US" sz="3600" dirty="0"/>
              <a:t>在於簡化認證程序</a:t>
            </a:r>
          </a:p>
          <a:p>
            <a:r>
              <a:rPr lang="en-US" altLang="zh-TW" sz="3600" dirty="0"/>
              <a:t>(C) </a:t>
            </a:r>
            <a:r>
              <a:rPr lang="zh-TW" altLang="en-US" sz="3600" dirty="0"/>
              <a:t>動態密碼符記</a:t>
            </a:r>
            <a:r>
              <a:rPr lang="en-US" altLang="zh-TW" sz="3600" dirty="0"/>
              <a:t>(Token)</a:t>
            </a:r>
            <a:r>
              <a:rPr lang="zh-TW" altLang="en-US" sz="3600" dirty="0"/>
              <a:t>身份認證</a:t>
            </a:r>
            <a:r>
              <a:rPr lang="en-US" altLang="zh-TW" sz="3600" dirty="0"/>
              <a:t>,</a:t>
            </a:r>
            <a:r>
              <a:rPr lang="zh-TW" altLang="en-US" sz="3600" dirty="0"/>
              <a:t>是在使用者端常見的驗證工具</a:t>
            </a:r>
          </a:p>
          <a:p>
            <a:r>
              <a:rPr lang="en-US" altLang="zh-TW" sz="3600" dirty="0"/>
              <a:t>(D) </a:t>
            </a:r>
            <a:r>
              <a:rPr lang="zh-TW" altLang="en-US" sz="3600" dirty="0"/>
              <a:t>可透過 </a:t>
            </a:r>
            <a:r>
              <a:rPr lang="en-US" altLang="zh-TW" sz="3600" dirty="0"/>
              <a:t>LDAP </a:t>
            </a:r>
            <a:r>
              <a:rPr lang="zh-TW" altLang="en-US" sz="3600" dirty="0"/>
              <a:t>服務</a:t>
            </a:r>
            <a:r>
              <a:rPr lang="en-US" altLang="zh-TW" sz="3600" dirty="0"/>
              <a:t>,</a:t>
            </a:r>
            <a:r>
              <a:rPr lang="zh-TW" altLang="en-US" sz="3600" dirty="0"/>
              <a:t>整合使用者在各種應用程式進行認證</a:t>
            </a:r>
          </a:p>
        </p:txBody>
      </p:sp>
    </p:spTree>
    <p:extLst>
      <p:ext uri="{BB962C8B-B14F-4D97-AF65-F5344CB8AC3E}">
        <p14:creationId xmlns:p14="http://schemas.microsoft.com/office/powerpoint/2010/main" val="1411110223"/>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78</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506274" y="946908"/>
            <a:ext cx="8131452" cy="5078313"/>
          </a:xfrm>
          <a:prstGeom prst="rect">
            <a:avLst/>
          </a:prstGeom>
        </p:spPr>
        <p:txBody>
          <a:bodyPr wrap="square">
            <a:spAutoFit/>
          </a:bodyPr>
          <a:lstStyle/>
          <a:p>
            <a:r>
              <a:rPr lang="zh-TW" altLang="en-US" sz="3600" dirty="0"/>
              <a:t>關於身分認證機制</a:t>
            </a:r>
            <a:r>
              <a:rPr lang="en-US" altLang="zh-TW" sz="3600" dirty="0"/>
              <a:t>,</a:t>
            </a:r>
            <a:r>
              <a:rPr lang="zh-TW" altLang="en-US" sz="3600" dirty="0"/>
              <a:t>下列敘述何者不正確</a:t>
            </a:r>
            <a:r>
              <a:rPr lang="en-US" altLang="zh-TW" sz="3600" dirty="0"/>
              <a:t>?</a:t>
            </a:r>
          </a:p>
          <a:p>
            <a:r>
              <a:rPr lang="en-US" altLang="zh-TW" sz="3600" dirty="0"/>
              <a:t>(A) </a:t>
            </a:r>
            <a:r>
              <a:rPr lang="zh-TW" altLang="en-US" sz="3600" dirty="0"/>
              <a:t>兩階段身分認證的方式可透過手機</a:t>
            </a:r>
            <a:r>
              <a:rPr lang="en-US" altLang="zh-TW" sz="3600" dirty="0"/>
              <a:t>,</a:t>
            </a:r>
            <a:r>
              <a:rPr lang="zh-TW" altLang="en-US" sz="3600" dirty="0"/>
              <a:t>或是專屬的安全金鑰裝置等工具執行</a:t>
            </a:r>
          </a:p>
          <a:p>
            <a:r>
              <a:rPr lang="en-US" altLang="zh-TW" sz="3600" dirty="0">
                <a:solidFill>
                  <a:srgbClr val="FF0000"/>
                </a:solidFill>
              </a:rPr>
              <a:t>(B) </a:t>
            </a:r>
            <a:r>
              <a:rPr lang="zh-TW" altLang="en-US" sz="3600" dirty="0">
                <a:solidFill>
                  <a:srgbClr val="FF0000"/>
                </a:solidFill>
              </a:rPr>
              <a:t>兩階段身分認證的目的</a:t>
            </a:r>
            <a:r>
              <a:rPr lang="en-US" altLang="zh-TW" sz="3600" dirty="0">
                <a:solidFill>
                  <a:srgbClr val="FF0000"/>
                </a:solidFill>
              </a:rPr>
              <a:t>,</a:t>
            </a:r>
            <a:r>
              <a:rPr lang="zh-TW" altLang="en-US" sz="3600" dirty="0">
                <a:solidFill>
                  <a:srgbClr val="FF0000"/>
                </a:solidFill>
              </a:rPr>
              <a:t>在於簡化認證程序</a:t>
            </a:r>
          </a:p>
          <a:p>
            <a:r>
              <a:rPr lang="en-US" altLang="zh-TW" sz="3600" dirty="0"/>
              <a:t>(C) </a:t>
            </a:r>
            <a:r>
              <a:rPr lang="zh-TW" altLang="en-US" sz="3600" dirty="0"/>
              <a:t>動態密碼符記</a:t>
            </a:r>
            <a:r>
              <a:rPr lang="en-US" altLang="zh-TW" sz="3600" dirty="0"/>
              <a:t>(Token)</a:t>
            </a:r>
            <a:r>
              <a:rPr lang="zh-TW" altLang="en-US" sz="3600" dirty="0"/>
              <a:t>身份認證</a:t>
            </a:r>
            <a:r>
              <a:rPr lang="en-US" altLang="zh-TW" sz="3600" dirty="0"/>
              <a:t>,</a:t>
            </a:r>
            <a:r>
              <a:rPr lang="zh-TW" altLang="en-US" sz="3600" dirty="0"/>
              <a:t>是在使用者端常見的驗證工具</a:t>
            </a:r>
          </a:p>
          <a:p>
            <a:r>
              <a:rPr lang="en-US" altLang="zh-TW" sz="3600" dirty="0"/>
              <a:t>(D) </a:t>
            </a:r>
            <a:r>
              <a:rPr lang="zh-TW" altLang="en-US" sz="3600" dirty="0"/>
              <a:t>可透過 </a:t>
            </a:r>
            <a:r>
              <a:rPr lang="en-US" altLang="zh-TW" sz="3600" dirty="0"/>
              <a:t>LDAP </a:t>
            </a:r>
            <a:r>
              <a:rPr lang="zh-TW" altLang="en-US" sz="3600" dirty="0"/>
              <a:t>服務</a:t>
            </a:r>
            <a:r>
              <a:rPr lang="en-US" altLang="zh-TW" sz="3600" dirty="0"/>
              <a:t>,</a:t>
            </a:r>
            <a:r>
              <a:rPr lang="zh-TW" altLang="en-US" sz="3600" dirty="0"/>
              <a:t>整合使用者在各種應用程式進行認證</a:t>
            </a:r>
          </a:p>
        </p:txBody>
      </p:sp>
    </p:spTree>
    <p:extLst>
      <p:ext uri="{BB962C8B-B14F-4D97-AF65-F5344CB8AC3E}">
        <p14:creationId xmlns:p14="http://schemas.microsoft.com/office/powerpoint/2010/main" val="486339183"/>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79</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970318"/>
          </a:xfrm>
          <a:prstGeom prst="rect">
            <a:avLst/>
          </a:prstGeom>
        </p:spPr>
        <p:txBody>
          <a:bodyPr wrap="square">
            <a:spAutoFit/>
          </a:bodyPr>
          <a:lstStyle/>
          <a:p>
            <a:r>
              <a:rPr lang="zh-TW" altLang="en-US" sz="3600" dirty="0"/>
              <a:t>下列何種攻擊手法</a:t>
            </a:r>
            <a:r>
              <a:rPr lang="en-US" altLang="zh-TW" sz="3600" dirty="0"/>
              <a:t>,</a:t>
            </a:r>
            <a:r>
              <a:rPr lang="zh-TW" altLang="en-US" sz="3600" dirty="0"/>
              <a:t>無法達到竊取或偽冒 </a:t>
            </a:r>
            <a:r>
              <a:rPr lang="en-US" altLang="zh-TW" sz="3600" dirty="0"/>
              <a:t>Windows </a:t>
            </a:r>
            <a:r>
              <a:rPr lang="zh-TW" altLang="en-US" sz="3600" dirty="0"/>
              <a:t>使用者身份的目的</a:t>
            </a:r>
            <a:r>
              <a:rPr lang="en-US" altLang="zh-TW" sz="3600" dirty="0"/>
              <a:t>?</a:t>
            </a:r>
          </a:p>
          <a:p>
            <a:r>
              <a:rPr lang="en-US" altLang="zh-TW" sz="3600" dirty="0"/>
              <a:t>(A) PTT(Pass the Ticket)</a:t>
            </a:r>
          </a:p>
          <a:p>
            <a:r>
              <a:rPr lang="en-US" altLang="zh-TW" sz="3600" dirty="0"/>
              <a:t>(B) PTH(Pass the Hash)</a:t>
            </a:r>
          </a:p>
          <a:p>
            <a:r>
              <a:rPr lang="en-US" altLang="zh-TW" sz="3600" dirty="0"/>
              <a:t>(C) </a:t>
            </a:r>
            <a:r>
              <a:rPr lang="en-US" altLang="zh-TW" sz="3600" dirty="0" err="1"/>
              <a:t>DDoS</a:t>
            </a:r>
            <a:r>
              <a:rPr lang="en-US" altLang="zh-TW" sz="3600" dirty="0"/>
              <a:t>(Distributed Denial-of-Service Attack)</a:t>
            </a:r>
          </a:p>
          <a:p>
            <a:r>
              <a:rPr lang="en-US" altLang="zh-TW" sz="3600" dirty="0"/>
              <a:t>(D) </a:t>
            </a:r>
            <a:r>
              <a:rPr lang="zh-TW" altLang="en-US" sz="3600" dirty="0"/>
              <a:t>密碼暴力破解</a:t>
            </a:r>
            <a:r>
              <a:rPr lang="en-US" altLang="zh-TW" sz="3600" dirty="0"/>
              <a:t>(Brute-Force Attack)</a:t>
            </a:r>
          </a:p>
        </p:txBody>
      </p:sp>
    </p:spTree>
    <p:extLst>
      <p:ext uri="{BB962C8B-B14F-4D97-AF65-F5344CB8AC3E}">
        <p14:creationId xmlns:p14="http://schemas.microsoft.com/office/powerpoint/2010/main" val="552342182"/>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79</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970318"/>
          </a:xfrm>
          <a:prstGeom prst="rect">
            <a:avLst/>
          </a:prstGeom>
        </p:spPr>
        <p:txBody>
          <a:bodyPr wrap="square">
            <a:spAutoFit/>
          </a:bodyPr>
          <a:lstStyle/>
          <a:p>
            <a:r>
              <a:rPr lang="zh-TW" altLang="en-US" sz="3600" dirty="0"/>
              <a:t>下列何種攻擊手法</a:t>
            </a:r>
            <a:r>
              <a:rPr lang="en-US" altLang="zh-TW" sz="3600" dirty="0"/>
              <a:t>,</a:t>
            </a:r>
            <a:r>
              <a:rPr lang="zh-TW" altLang="en-US" sz="3600" dirty="0"/>
              <a:t>無法達到竊取或偽冒 </a:t>
            </a:r>
            <a:r>
              <a:rPr lang="en-US" altLang="zh-TW" sz="3600" dirty="0"/>
              <a:t>Windows </a:t>
            </a:r>
            <a:r>
              <a:rPr lang="zh-TW" altLang="en-US" sz="3600" dirty="0"/>
              <a:t>使用者身份的目的</a:t>
            </a:r>
            <a:r>
              <a:rPr lang="en-US" altLang="zh-TW" sz="3600" dirty="0"/>
              <a:t>?</a:t>
            </a:r>
          </a:p>
          <a:p>
            <a:r>
              <a:rPr lang="en-US" altLang="zh-TW" sz="3600" dirty="0"/>
              <a:t>(A) PTT(Pass the Ticket)</a:t>
            </a:r>
          </a:p>
          <a:p>
            <a:r>
              <a:rPr lang="en-US" altLang="zh-TW" sz="3600" dirty="0"/>
              <a:t>(B) PTH(Pass the Hash)</a:t>
            </a:r>
          </a:p>
          <a:p>
            <a:r>
              <a:rPr lang="en-US" altLang="zh-TW" sz="3600" dirty="0">
                <a:solidFill>
                  <a:srgbClr val="FF0000"/>
                </a:solidFill>
              </a:rPr>
              <a:t>(C) </a:t>
            </a:r>
            <a:r>
              <a:rPr lang="en-US" altLang="zh-TW" sz="3600" dirty="0" err="1">
                <a:solidFill>
                  <a:srgbClr val="FF0000"/>
                </a:solidFill>
              </a:rPr>
              <a:t>DDoS</a:t>
            </a:r>
            <a:r>
              <a:rPr lang="en-US" altLang="zh-TW" sz="3600" dirty="0">
                <a:solidFill>
                  <a:srgbClr val="FF0000"/>
                </a:solidFill>
              </a:rPr>
              <a:t>(Distributed Denial-of-Service Attack)</a:t>
            </a:r>
          </a:p>
          <a:p>
            <a:r>
              <a:rPr lang="en-US" altLang="zh-TW" sz="3600" dirty="0"/>
              <a:t>(D) </a:t>
            </a:r>
            <a:r>
              <a:rPr lang="zh-TW" altLang="en-US" sz="3600" dirty="0"/>
              <a:t>密碼暴力破解</a:t>
            </a:r>
            <a:r>
              <a:rPr lang="en-US" altLang="zh-TW" sz="3600" dirty="0"/>
              <a:t>(Brute-Force Attack)</a:t>
            </a:r>
          </a:p>
        </p:txBody>
      </p:sp>
    </p:spTree>
    <p:extLst>
      <p:ext uri="{BB962C8B-B14F-4D97-AF65-F5344CB8AC3E}">
        <p14:creationId xmlns:p14="http://schemas.microsoft.com/office/powerpoint/2010/main" val="2838812088"/>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80</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970318"/>
          </a:xfrm>
          <a:prstGeom prst="rect">
            <a:avLst/>
          </a:prstGeom>
        </p:spPr>
        <p:txBody>
          <a:bodyPr wrap="square">
            <a:spAutoFit/>
          </a:bodyPr>
          <a:lstStyle/>
          <a:p>
            <a:r>
              <a:rPr lang="zh-TW" altLang="en-US" sz="3600" dirty="0"/>
              <a:t>以下所列的都是身份認證所需的相關元素</a:t>
            </a:r>
            <a:r>
              <a:rPr lang="en-US" altLang="zh-TW" sz="3600" dirty="0"/>
              <a:t>,</a:t>
            </a:r>
            <a:r>
              <a:rPr lang="zh-TW" altLang="en-US" sz="3600" dirty="0"/>
              <a:t>其中何者遭公開或竊取時</a:t>
            </a:r>
            <a:r>
              <a:rPr lang="en-US" altLang="zh-TW" sz="3600" dirty="0"/>
              <a:t>,</a:t>
            </a:r>
            <a:r>
              <a:rPr lang="zh-TW" altLang="en-US" sz="3600" dirty="0"/>
              <a:t>不會影響身份認證的安全性</a:t>
            </a:r>
            <a:r>
              <a:rPr lang="en-US" altLang="zh-TW" sz="3600" dirty="0"/>
              <a:t>?</a:t>
            </a:r>
          </a:p>
          <a:p>
            <a:r>
              <a:rPr lang="en-US" altLang="zh-TW" sz="3600" dirty="0"/>
              <a:t>(A) </a:t>
            </a:r>
            <a:r>
              <a:rPr lang="zh-TW" altLang="en-US" sz="3600" dirty="0"/>
              <a:t>憑證公鑰</a:t>
            </a:r>
            <a:r>
              <a:rPr lang="en-US" altLang="zh-TW" sz="3600" dirty="0"/>
              <a:t>(Public Key)</a:t>
            </a:r>
          </a:p>
          <a:p>
            <a:r>
              <a:rPr lang="en-US" altLang="zh-TW" sz="3600" dirty="0"/>
              <a:t>(B) </a:t>
            </a:r>
            <a:r>
              <a:rPr lang="zh-TW" altLang="en-US" sz="3600" dirty="0"/>
              <a:t>密碼</a:t>
            </a:r>
            <a:r>
              <a:rPr lang="en-US" altLang="zh-TW" sz="3600" dirty="0"/>
              <a:t>(Password)</a:t>
            </a:r>
          </a:p>
          <a:p>
            <a:r>
              <a:rPr lang="en-US" altLang="zh-TW" sz="3600" dirty="0"/>
              <a:t>(C) </a:t>
            </a:r>
            <a:r>
              <a:rPr lang="zh-TW" altLang="en-US" sz="3600" dirty="0"/>
              <a:t>通行碼</a:t>
            </a:r>
            <a:r>
              <a:rPr lang="en-US" altLang="zh-TW" sz="3600" dirty="0"/>
              <a:t>(Pin Code)</a:t>
            </a:r>
          </a:p>
          <a:p>
            <a:r>
              <a:rPr lang="en-US" altLang="zh-TW" sz="3600" dirty="0"/>
              <a:t>(D) </a:t>
            </a:r>
            <a:r>
              <a:rPr lang="zh-TW" altLang="en-US" sz="3600" dirty="0"/>
              <a:t>憑證私鑰</a:t>
            </a:r>
            <a:r>
              <a:rPr lang="en-US" altLang="zh-TW" sz="3600" dirty="0"/>
              <a:t>(Private Key)</a:t>
            </a:r>
          </a:p>
        </p:txBody>
      </p:sp>
    </p:spTree>
    <p:extLst>
      <p:ext uri="{BB962C8B-B14F-4D97-AF65-F5344CB8AC3E}">
        <p14:creationId xmlns:p14="http://schemas.microsoft.com/office/powerpoint/2010/main" val="3203654667"/>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80</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970318"/>
          </a:xfrm>
          <a:prstGeom prst="rect">
            <a:avLst/>
          </a:prstGeom>
        </p:spPr>
        <p:txBody>
          <a:bodyPr wrap="square">
            <a:spAutoFit/>
          </a:bodyPr>
          <a:lstStyle/>
          <a:p>
            <a:r>
              <a:rPr lang="zh-TW" altLang="en-US" sz="3600" dirty="0"/>
              <a:t>以下所列的都是身份認證所需的相關元素</a:t>
            </a:r>
            <a:r>
              <a:rPr lang="en-US" altLang="zh-TW" sz="3600" dirty="0"/>
              <a:t>,</a:t>
            </a:r>
            <a:r>
              <a:rPr lang="zh-TW" altLang="en-US" sz="3600" dirty="0"/>
              <a:t>其中何者遭公開或竊取時</a:t>
            </a:r>
            <a:r>
              <a:rPr lang="en-US" altLang="zh-TW" sz="3600" dirty="0"/>
              <a:t>,</a:t>
            </a:r>
            <a:r>
              <a:rPr lang="zh-TW" altLang="en-US" sz="3600" dirty="0"/>
              <a:t>不會影響身份認證的安全性</a:t>
            </a:r>
            <a:r>
              <a:rPr lang="en-US" altLang="zh-TW" sz="3600" dirty="0"/>
              <a:t>?</a:t>
            </a:r>
          </a:p>
          <a:p>
            <a:r>
              <a:rPr lang="en-US" altLang="zh-TW" sz="3600" dirty="0">
                <a:solidFill>
                  <a:srgbClr val="FF0000"/>
                </a:solidFill>
              </a:rPr>
              <a:t>(A) </a:t>
            </a:r>
            <a:r>
              <a:rPr lang="zh-TW" altLang="en-US" sz="3600" dirty="0">
                <a:solidFill>
                  <a:srgbClr val="FF0000"/>
                </a:solidFill>
              </a:rPr>
              <a:t>憑證公鑰</a:t>
            </a:r>
            <a:r>
              <a:rPr lang="en-US" altLang="zh-TW" sz="3600" dirty="0">
                <a:solidFill>
                  <a:srgbClr val="FF0000"/>
                </a:solidFill>
              </a:rPr>
              <a:t>(Public Key)</a:t>
            </a:r>
          </a:p>
          <a:p>
            <a:r>
              <a:rPr lang="en-US" altLang="zh-TW" sz="3600" dirty="0"/>
              <a:t>(B) </a:t>
            </a:r>
            <a:r>
              <a:rPr lang="zh-TW" altLang="en-US" sz="3600" dirty="0"/>
              <a:t>密碼</a:t>
            </a:r>
            <a:r>
              <a:rPr lang="en-US" altLang="zh-TW" sz="3600" dirty="0"/>
              <a:t>(Password)</a:t>
            </a:r>
          </a:p>
          <a:p>
            <a:r>
              <a:rPr lang="en-US" altLang="zh-TW" sz="3600" dirty="0"/>
              <a:t>(C) </a:t>
            </a:r>
            <a:r>
              <a:rPr lang="zh-TW" altLang="en-US" sz="3600" dirty="0"/>
              <a:t>通行碼</a:t>
            </a:r>
            <a:r>
              <a:rPr lang="en-US" altLang="zh-TW" sz="3600" dirty="0"/>
              <a:t>(Pin Code)</a:t>
            </a:r>
          </a:p>
          <a:p>
            <a:r>
              <a:rPr lang="en-US" altLang="zh-TW" sz="3600" dirty="0"/>
              <a:t>(D) </a:t>
            </a:r>
            <a:r>
              <a:rPr lang="zh-TW" altLang="en-US" sz="3600" dirty="0"/>
              <a:t>憑證私鑰</a:t>
            </a:r>
            <a:r>
              <a:rPr lang="en-US" altLang="zh-TW" sz="3600" dirty="0"/>
              <a:t>(Private Key)</a:t>
            </a:r>
          </a:p>
        </p:txBody>
      </p:sp>
    </p:spTree>
    <p:extLst>
      <p:ext uri="{BB962C8B-B14F-4D97-AF65-F5344CB8AC3E}">
        <p14:creationId xmlns:p14="http://schemas.microsoft.com/office/powerpoint/2010/main" val="42656207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73082" y="1745503"/>
            <a:ext cx="7606145" cy="3046988"/>
          </a:xfrm>
          <a:prstGeom prst="rect">
            <a:avLst/>
          </a:prstGeom>
        </p:spPr>
        <p:txBody>
          <a:bodyPr wrap="square">
            <a:spAutoFit/>
          </a:bodyPr>
          <a:lstStyle/>
          <a:p>
            <a:r>
              <a:rPr lang="en-US" altLang="zh-TW" sz="3200" dirty="0"/>
              <a:t>1.</a:t>
            </a:r>
            <a:r>
              <a:rPr lang="zh-TW" altLang="en-US" sz="3200" dirty="0"/>
              <a:t>資訊安全管理概念</a:t>
            </a:r>
          </a:p>
          <a:p>
            <a:r>
              <a:rPr lang="en-US" altLang="zh-TW" sz="3200" dirty="0"/>
              <a:t>2.</a:t>
            </a:r>
            <a:r>
              <a:rPr lang="zh-TW" altLang="en-US" sz="3200" dirty="0"/>
              <a:t>資產管理</a:t>
            </a:r>
            <a:r>
              <a:rPr lang="en-US" altLang="zh-TW" sz="3200" dirty="0"/>
              <a:t>(asset management)</a:t>
            </a:r>
            <a:r>
              <a:rPr lang="zh-TW" altLang="en-US" sz="3200" dirty="0" smtClean="0"/>
              <a:t>與</a:t>
            </a:r>
            <a:endParaRPr lang="en-US" altLang="zh-TW" sz="3200" dirty="0" smtClean="0"/>
          </a:p>
          <a:p>
            <a:r>
              <a:rPr lang="en-US" altLang="zh-TW" sz="3200" dirty="0"/>
              <a:t> </a:t>
            </a:r>
            <a:r>
              <a:rPr lang="en-US" altLang="zh-TW" sz="3200" dirty="0" smtClean="0"/>
              <a:t>  </a:t>
            </a:r>
            <a:r>
              <a:rPr lang="zh-TW" altLang="en-US" sz="3200" dirty="0" smtClean="0"/>
              <a:t>風險</a:t>
            </a:r>
            <a:r>
              <a:rPr lang="zh-TW" altLang="en-US" sz="3200" dirty="0"/>
              <a:t>管理</a:t>
            </a:r>
            <a:r>
              <a:rPr lang="en-US" altLang="zh-TW" sz="3200" dirty="0"/>
              <a:t>(Risk management)</a:t>
            </a:r>
          </a:p>
          <a:p>
            <a:r>
              <a:rPr lang="en-US" altLang="zh-TW" sz="3200" dirty="0"/>
              <a:t>3.</a:t>
            </a:r>
            <a:r>
              <a:rPr lang="zh-TW" altLang="en-US" sz="3200" dirty="0"/>
              <a:t>存取控制、加解密與金鑰管理 </a:t>
            </a:r>
          </a:p>
          <a:p>
            <a:r>
              <a:rPr lang="en-US" altLang="zh-TW" sz="3200" dirty="0"/>
              <a:t>4.</a:t>
            </a:r>
            <a:r>
              <a:rPr lang="zh-TW" altLang="en-US" sz="3200" dirty="0"/>
              <a:t>事故管理與營運持續	 </a:t>
            </a:r>
          </a:p>
          <a:p>
            <a:r>
              <a:rPr lang="en-US" altLang="zh-TW" sz="3200" dirty="0"/>
              <a:t>5.</a:t>
            </a:r>
            <a:r>
              <a:rPr lang="zh-TW" altLang="en-US" sz="3200" dirty="0"/>
              <a:t>法規遵循與資訊倫理</a:t>
            </a:r>
          </a:p>
        </p:txBody>
      </p:sp>
    </p:spTree>
    <p:extLst>
      <p:ext uri="{BB962C8B-B14F-4D97-AF65-F5344CB8AC3E}">
        <p14:creationId xmlns:p14="http://schemas.microsoft.com/office/powerpoint/2010/main" val="376648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418704"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970318"/>
          </a:xfrm>
          <a:prstGeom prst="rect">
            <a:avLst/>
          </a:prstGeom>
        </p:spPr>
        <p:txBody>
          <a:bodyPr wrap="square">
            <a:spAutoFit/>
          </a:bodyPr>
          <a:lstStyle/>
          <a:p>
            <a:r>
              <a:rPr lang="zh-TW" altLang="en-US" sz="3600" dirty="0"/>
              <a:t>學生侵入學校的伺服器</a:t>
            </a:r>
            <a:r>
              <a:rPr lang="en-US" altLang="zh-TW" sz="3600" dirty="0"/>
              <a:t>,</a:t>
            </a:r>
            <a:r>
              <a:rPr lang="zh-TW" altLang="en-US" sz="3600" dirty="0"/>
              <a:t>偷偷竄改自己的期末考成績。這是破壞了資訊的哪一項特性</a:t>
            </a:r>
            <a:r>
              <a:rPr lang="en-US" altLang="zh-TW" sz="3600" dirty="0"/>
              <a:t>?</a:t>
            </a:r>
          </a:p>
          <a:p>
            <a:r>
              <a:rPr lang="en-US" altLang="zh-TW" sz="3600" dirty="0"/>
              <a:t>(A)</a:t>
            </a:r>
            <a:r>
              <a:rPr lang="zh-TW" altLang="en-US" sz="3600" dirty="0"/>
              <a:t>保密性</a:t>
            </a:r>
            <a:r>
              <a:rPr lang="en-US" altLang="zh-TW" sz="3600" dirty="0"/>
              <a:t>(Confidentiality)</a:t>
            </a:r>
          </a:p>
          <a:p>
            <a:r>
              <a:rPr lang="en-US" altLang="zh-TW" sz="3600" dirty="0"/>
              <a:t>(B) </a:t>
            </a:r>
            <a:r>
              <a:rPr lang="zh-TW" altLang="en-US" sz="3600" dirty="0"/>
              <a:t>完整性</a:t>
            </a:r>
            <a:r>
              <a:rPr lang="en-US" altLang="zh-TW" sz="3600" dirty="0"/>
              <a:t>(Integrity)</a:t>
            </a:r>
          </a:p>
          <a:p>
            <a:r>
              <a:rPr lang="en-US" altLang="zh-TW" sz="3600" dirty="0"/>
              <a:t>(C)</a:t>
            </a:r>
            <a:r>
              <a:rPr lang="zh-TW" altLang="en-US" sz="3600" dirty="0"/>
              <a:t>可用性</a:t>
            </a:r>
            <a:r>
              <a:rPr lang="en-US" altLang="zh-TW" sz="3600" dirty="0"/>
              <a:t>(Availability)</a:t>
            </a:r>
          </a:p>
          <a:p>
            <a:r>
              <a:rPr lang="en-US" altLang="zh-TW" sz="3600" dirty="0"/>
              <a:t>(D)</a:t>
            </a:r>
            <a:r>
              <a:rPr lang="zh-TW" altLang="en-US" sz="3600" dirty="0"/>
              <a:t>責任性</a:t>
            </a:r>
            <a:r>
              <a:rPr lang="en-US" altLang="zh-TW" sz="3600" dirty="0"/>
              <a:t>(Accountability)</a:t>
            </a:r>
          </a:p>
        </p:txBody>
      </p:sp>
    </p:spTree>
    <p:extLst>
      <p:ext uri="{BB962C8B-B14F-4D97-AF65-F5344CB8AC3E}">
        <p14:creationId xmlns:p14="http://schemas.microsoft.com/office/powerpoint/2010/main" val="1540515912"/>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81</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113947" y="946908"/>
            <a:ext cx="8916106" cy="4801314"/>
          </a:xfrm>
          <a:prstGeom prst="rect">
            <a:avLst/>
          </a:prstGeom>
        </p:spPr>
        <p:txBody>
          <a:bodyPr wrap="square">
            <a:spAutoFit/>
          </a:bodyPr>
          <a:lstStyle/>
          <a:p>
            <a:r>
              <a:rPr lang="zh-TW" altLang="en-US" sz="3400" dirty="0"/>
              <a:t>關於身份識別與存取管理</a:t>
            </a:r>
            <a:r>
              <a:rPr lang="en-US" altLang="zh-TW" sz="3400" dirty="0"/>
              <a:t>(Identity and Access Management, IAM),</a:t>
            </a:r>
            <a:r>
              <a:rPr lang="zh-TW" altLang="en-US" sz="3400" dirty="0"/>
              <a:t>下列敘述何者不正確</a:t>
            </a:r>
            <a:r>
              <a:rPr lang="en-US" altLang="zh-TW" sz="3400" dirty="0"/>
              <a:t>?</a:t>
            </a:r>
          </a:p>
          <a:p>
            <a:r>
              <a:rPr lang="en-US" altLang="zh-TW" sz="3400" dirty="0"/>
              <a:t>(A) IAM </a:t>
            </a:r>
            <a:r>
              <a:rPr lang="zh-TW" altLang="en-US" sz="3400" dirty="0"/>
              <a:t>重視驗證</a:t>
            </a:r>
            <a:r>
              <a:rPr lang="en-US" altLang="zh-TW" sz="3400" dirty="0"/>
              <a:t>(Authentication)</a:t>
            </a:r>
            <a:r>
              <a:rPr lang="zh-TW" altLang="en-US" sz="3400" dirty="0"/>
              <a:t>、授權</a:t>
            </a:r>
            <a:r>
              <a:rPr lang="en-US" altLang="zh-TW" sz="3400" dirty="0"/>
              <a:t>(Authorization)</a:t>
            </a:r>
            <a:r>
              <a:rPr lang="zh-TW" altLang="en-US" sz="3400" dirty="0"/>
              <a:t>及</a:t>
            </a:r>
            <a:r>
              <a:rPr lang="zh-TW" altLang="en-US" sz="3400" dirty="0" smtClean="0"/>
              <a:t>稽核</a:t>
            </a:r>
            <a:r>
              <a:rPr lang="en-US" altLang="zh-TW" sz="3400" dirty="0" smtClean="0"/>
              <a:t>(</a:t>
            </a:r>
            <a:r>
              <a:rPr lang="en-US" altLang="zh-TW" sz="3400" dirty="0"/>
              <a:t>Auditing)</a:t>
            </a:r>
          </a:p>
          <a:p>
            <a:r>
              <a:rPr lang="en-US" altLang="zh-TW" sz="3400" dirty="0"/>
              <a:t>(B) IAM </a:t>
            </a:r>
            <a:r>
              <a:rPr lang="zh-TW" altLang="en-US" sz="3400" dirty="0"/>
              <a:t>可透過你知</a:t>
            </a:r>
            <a:r>
              <a:rPr lang="en-US" altLang="zh-TW" sz="3400" dirty="0"/>
              <a:t>(What you know)</a:t>
            </a:r>
            <a:r>
              <a:rPr lang="zh-TW" altLang="en-US" sz="3400" dirty="0"/>
              <a:t>、你有</a:t>
            </a:r>
            <a:r>
              <a:rPr lang="en-US" altLang="zh-TW" sz="3400" dirty="0"/>
              <a:t>(What you have)</a:t>
            </a:r>
            <a:r>
              <a:rPr lang="zh-TW" altLang="en-US" sz="3400" dirty="0"/>
              <a:t>、你是</a:t>
            </a:r>
            <a:r>
              <a:rPr lang="en-US" altLang="zh-TW" sz="3400" dirty="0"/>
              <a:t>(What you are)</a:t>
            </a:r>
          </a:p>
          <a:p>
            <a:r>
              <a:rPr lang="en-US" altLang="zh-TW" sz="3400" dirty="0"/>
              <a:t>(C) </a:t>
            </a:r>
            <a:r>
              <a:rPr lang="zh-TW" altLang="en-US" sz="3400" dirty="0"/>
              <a:t>驗證安全其它條件</a:t>
            </a:r>
            <a:r>
              <a:rPr lang="en-US" altLang="zh-TW" sz="3400" dirty="0"/>
              <a:t>,</a:t>
            </a:r>
            <a:r>
              <a:rPr lang="zh-TW" altLang="en-US" sz="3400" dirty="0"/>
              <a:t>應思考通訊傳輸加密與驗證值加密保護</a:t>
            </a:r>
          </a:p>
          <a:p>
            <a:r>
              <a:rPr lang="en-US" altLang="zh-TW" sz="3400" dirty="0"/>
              <a:t>(D) </a:t>
            </a:r>
            <a:r>
              <a:rPr lang="zh-TW" altLang="en-US" sz="3400" dirty="0"/>
              <a:t>驗證後權限</a:t>
            </a:r>
            <a:r>
              <a:rPr lang="en-US" altLang="zh-TW" sz="3400" dirty="0"/>
              <a:t>,</a:t>
            </a:r>
            <a:r>
              <a:rPr lang="zh-TW" altLang="en-US" sz="3400" dirty="0"/>
              <a:t>應符合最大權限原則</a:t>
            </a:r>
          </a:p>
        </p:txBody>
      </p:sp>
    </p:spTree>
    <p:extLst>
      <p:ext uri="{BB962C8B-B14F-4D97-AF65-F5344CB8AC3E}">
        <p14:creationId xmlns:p14="http://schemas.microsoft.com/office/powerpoint/2010/main" val="3929803447"/>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81</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113947" y="946908"/>
            <a:ext cx="8916106" cy="4801314"/>
          </a:xfrm>
          <a:prstGeom prst="rect">
            <a:avLst/>
          </a:prstGeom>
        </p:spPr>
        <p:txBody>
          <a:bodyPr wrap="square">
            <a:spAutoFit/>
          </a:bodyPr>
          <a:lstStyle/>
          <a:p>
            <a:r>
              <a:rPr lang="zh-TW" altLang="en-US" sz="3400" dirty="0"/>
              <a:t>關於身份識別與存取管理</a:t>
            </a:r>
            <a:r>
              <a:rPr lang="en-US" altLang="zh-TW" sz="3400" dirty="0"/>
              <a:t>(Identity and Access Management, IAM),</a:t>
            </a:r>
            <a:r>
              <a:rPr lang="zh-TW" altLang="en-US" sz="3400" dirty="0"/>
              <a:t>下列敘述何者不正確</a:t>
            </a:r>
            <a:r>
              <a:rPr lang="en-US" altLang="zh-TW" sz="3400" dirty="0"/>
              <a:t>?</a:t>
            </a:r>
          </a:p>
          <a:p>
            <a:r>
              <a:rPr lang="en-US" altLang="zh-TW" sz="3400" dirty="0"/>
              <a:t>(A) IAM </a:t>
            </a:r>
            <a:r>
              <a:rPr lang="zh-TW" altLang="en-US" sz="3400" dirty="0"/>
              <a:t>重視驗證</a:t>
            </a:r>
            <a:r>
              <a:rPr lang="en-US" altLang="zh-TW" sz="3400" dirty="0"/>
              <a:t>(Authentication)</a:t>
            </a:r>
            <a:r>
              <a:rPr lang="zh-TW" altLang="en-US" sz="3400" dirty="0"/>
              <a:t>、授權</a:t>
            </a:r>
            <a:r>
              <a:rPr lang="en-US" altLang="zh-TW" sz="3400" dirty="0"/>
              <a:t>(Authorization)</a:t>
            </a:r>
            <a:r>
              <a:rPr lang="zh-TW" altLang="en-US" sz="3400" dirty="0"/>
              <a:t>及</a:t>
            </a:r>
            <a:r>
              <a:rPr lang="zh-TW" altLang="en-US" sz="3400" dirty="0" smtClean="0"/>
              <a:t>稽核</a:t>
            </a:r>
            <a:r>
              <a:rPr lang="en-US" altLang="zh-TW" sz="3400" dirty="0" smtClean="0"/>
              <a:t>(</a:t>
            </a:r>
            <a:r>
              <a:rPr lang="en-US" altLang="zh-TW" sz="3400" dirty="0"/>
              <a:t>Auditing)</a:t>
            </a:r>
          </a:p>
          <a:p>
            <a:r>
              <a:rPr lang="en-US" altLang="zh-TW" sz="3400" dirty="0"/>
              <a:t>(B) IAM </a:t>
            </a:r>
            <a:r>
              <a:rPr lang="zh-TW" altLang="en-US" sz="3400" dirty="0"/>
              <a:t>可透過你知</a:t>
            </a:r>
            <a:r>
              <a:rPr lang="en-US" altLang="zh-TW" sz="3400" dirty="0"/>
              <a:t>(What you know)</a:t>
            </a:r>
            <a:r>
              <a:rPr lang="zh-TW" altLang="en-US" sz="3400" dirty="0"/>
              <a:t>、你有</a:t>
            </a:r>
            <a:r>
              <a:rPr lang="en-US" altLang="zh-TW" sz="3400" dirty="0"/>
              <a:t>(What you have)</a:t>
            </a:r>
            <a:r>
              <a:rPr lang="zh-TW" altLang="en-US" sz="3400" dirty="0"/>
              <a:t>、你是</a:t>
            </a:r>
            <a:r>
              <a:rPr lang="en-US" altLang="zh-TW" sz="3400" dirty="0"/>
              <a:t>(What you are)</a:t>
            </a:r>
          </a:p>
          <a:p>
            <a:r>
              <a:rPr lang="en-US" altLang="zh-TW" sz="3400" dirty="0"/>
              <a:t>(C) </a:t>
            </a:r>
            <a:r>
              <a:rPr lang="zh-TW" altLang="en-US" sz="3400" dirty="0"/>
              <a:t>驗證安全其它條件</a:t>
            </a:r>
            <a:r>
              <a:rPr lang="en-US" altLang="zh-TW" sz="3400" dirty="0"/>
              <a:t>,</a:t>
            </a:r>
            <a:r>
              <a:rPr lang="zh-TW" altLang="en-US" sz="3400" dirty="0"/>
              <a:t>應思考通訊傳輸加密與驗證值加密保護</a:t>
            </a:r>
          </a:p>
          <a:p>
            <a:r>
              <a:rPr lang="en-US" altLang="zh-TW" sz="3400" dirty="0">
                <a:solidFill>
                  <a:srgbClr val="FF0000"/>
                </a:solidFill>
              </a:rPr>
              <a:t>(D) </a:t>
            </a:r>
            <a:r>
              <a:rPr lang="zh-TW" altLang="en-US" sz="3400" dirty="0">
                <a:solidFill>
                  <a:srgbClr val="FF0000"/>
                </a:solidFill>
              </a:rPr>
              <a:t>驗證後權限</a:t>
            </a:r>
            <a:r>
              <a:rPr lang="en-US" altLang="zh-TW" sz="3400" dirty="0">
                <a:solidFill>
                  <a:srgbClr val="FF0000"/>
                </a:solidFill>
              </a:rPr>
              <a:t>,</a:t>
            </a:r>
            <a:r>
              <a:rPr lang="zh-TW" altLang="en-US" sz="3400" dirty="0">
                <a:solidFill>
                  <a:srgbClr val="FF0000"/>
                </a:solidFill>
              </a:rPr>
              <a:t>應符合最大權限原則</a:t>
            </a:r>
          </a:p>
        </p:txBody>
      </p:sp>
    </p:spTree>
    <p:extLst>
      <p:ext uri="{BB962C8B-B14F-4D97-AF65-F5344CB8AC3E}">
        <p14:creationId xmlns:p14="http://schemas.microsoft.com/office/powerpoint/2010/main" val="817135128"/>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82</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970318"/>
          </a:xfrm>
          <a:prstGeom prst="rect">
            <a:avLst/>
          </a:prstGeom>
        </p:spPr>
        <p:txBody>
          <a:bodyPr wrap="square">
            <a:spAutoFit/>
          </a:bodyPr>
          <a:lstStyle/>
          <a:p>
            <a:r>
              <a:rPr lang="zh-TW" altLang="en-US" sz="3600" dirty="0"/>
              <a:t>身分驗證中</a:t>
            </a:r>
            <a:r>
              <a:rPr lang="en-US" altLang="zh-TW" sz="3600" dirty="0"/>
              <a:t>,</a:t>
            </a:r>
            <a:r>
              <a:rPr lang="zh-TW" altLang="en-US" sz="3600" dirty="0"/>
              <a:t>生物特徵比對有靜態與動態的差異。請問下列何者不是動態比對</a:t>
            </a:r>
            <a:r>
              <a:rPr lang="en-US" altLang="zh-TW" sz="3600" dirty="0"/>
              <a:t>?</a:t>
            </a:r>
          </a:p>
          <a:p>
            <a:r>
              <a:rPr lang="en-US" altLang="zh-TW" sz="3600" dirty="0"/>
              <a:t>(A) </a:t>
            </a:r>
            <a:r>
              <a:rPr lang="zh-TW" altLang="en-US" sz="3600" dirty="0"/>
              <a:t>聲音辨識</a:t>
            </a:r>
          </a:p>
          <a:p>
            <a:r>
              <a:rPr lang="en-US" altLang="zh-TW" sz="3600" dirty="0"/>
              <a:t>(B) </a:t>
            </a:r>
            <a:r>
              <a:rPr lang="zh-TW" altLang="en-US" sz="3600" dirty="0"/>
              <a:t>臉部辨識</a:t>
            </a:r>
          </a:p>
          <a:p>
            <a:r>
              <a:rPr lang="en-US" altLang="zh-TW" sz="3600" dirty="0"/>
              <a:t>(C) </a:t>
            </a:r>
            <a:r>
              <a:rPr lang="zh-TW" altLang="en-US" sz="3600" dirty="0"/>
              <a:t>指紋辨識</a:t>
            </a:r>
          </a:p>
          <a:p>
            <a:r>
              <a:rPr lang="en-US" altLang="zh-TW" sz="3600" dirty="0"/>
              <a:t>(D) </a:t>
            </a:r>
            <a:r>
              <a:rPr lang="zh-TW" altLang="en-US" sz="3600" dirty="0"/>
              <a:t>電子筆簽字辨識</a:t>
            </a:r>
          </a:p>
        </p:txBody>
      </p:sp>
    </p:spTree>
    <p:extLst>
      <p:ext uri="{BB962C8B-B14F-4D97-AF65-F5344CB8AC3E}">
        <p14:creationId xmlns:p14="http://schemas.microsoft.com/office/powerpoint/2010/main" val="356712372"/>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82</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970318"/>
          </a:xfrm>
          <a:prstGeom prst="rect">
            <a:avLst/>
          </a:prstGeom>
        </p:spPr>
        <p:txBody>
          <a:bodyPr wrap="square">
            <a:spAutoFit/>
          </a:bodyPr>
          <a:lstStyle/>
          <a:p>
            <a:r>
              <a:rPr lang="zh-TW" altLang="en-US" sz="3600" dirty="0"/>
              <a:t>身分驗證中</a:t>
            </a:r>
            <a:r>
              <a:rPr lang="en-US" altLang="zh-TW" sz="3600" dirty="0"/>
              <a:t>,</a:t>
            </a:r>
            <a:r>
              <a:rPr lang="zh-TW" altLang="en-US" sz="3600" dirty="0"/>
              <a:t>生物特徵比對有靜態與動態的差異。請問下列何者不是動態比對</a:t>
            </a:r>
            <a:r>
              <a:rPr lang="en-US" altLang="zh-TW" sz="3600" dirty="0"/>
              <a:t>?</a:t>
            </a:r>
          </a:p>
          <a:p>
            <a:r>
              <a:rPr lang="en-US" altLang="zh-TW" sz="3600" dirty="0"/>
              <a:t>(A) </a:t>
            </a:r>
            <a:r>
              <a:rPr lang="zh-TW" altLang="en-US" sz="3600" dirty="0"/>
              <a:t>聲音辨識</a:t>
            </a:r>
          </a:p>
          <a:p>
            <a:r>
              <a:rPr lang="en-US" altLang="zh-TW" sz="3600" dirty="0"/>
              <a:t>(B) </a:t>
            </a:r>
            <a:r>
              <a:rPr lang="zh-TW" altLang="en-US" sz="3600" dirty="0"/>
              <a:t>臉部辨識</a:t>
            </a:r>
          </a:p>
          <a:p>
            <a:r>
              <a:rPr lang="en-US" altLang="zh-TW" sz="3600" dirty="0">
                <a:solidFill>
                  <a:srgbClr val="FF0000"/>
                </a:solidFill>
              </a:rPr>
              <a:t>(C) </a:t>
            </a:r>
            <a:r>
              <a:rPr lang="zh-TW" altLang="en-US" sz="3600" dirty="0">
                <a:solidFill>
                  <a:srgbClr val="FF0000"/>
                </a:solidFill>
              </a:rPr>
              <a:t>指紋辨識</a:t>
            </a:r>
          </a:p>
          <a:p>
            <a:r>
              <a:rPr lang="en-US" altLang="zh-TW" sz="3600" dirty="0"/>
              <a:t>(D) </a:t>
            </a:r>
            <a:r>
              <a:rPr lang="zh-TW" altLang="en-US" sz="3600" dirty="0"/>
              <a:t>電子筆簽字辨識</a:t>
            </a:r>
          </a:p>
        </p:txBody>
      </p:sp>
    </p:spTree>
    <p:extLst>
      <p:ext uri="{BB962C8B-B14F-4D97-AF65-F5344CB8AC3E}">
        <p14:creationId xmlns:p14="http://schemas.microsoft.com/office/powerpoint/2010/main" val="4220073170"/>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83</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253137" y="946908"/>
            <a:ext cx="8637726" cy="5078313"/>
          </a:xfrm>
          <a:prstGeom prst="rect">
            <a:avLst/>
          </a:prstGeom>
        </p:spPr>
        <p:txBody>
          <a:bodyPr wrap="square">
            <a:spAutoFit/>
          </a:bodyPr>
          <a:lstStyle/>
          <a:p>
            <a:r>
              <a:rPr lang="zh-TW" altLang="en-US" sz="3600" dirty="0"/>
              <a:t>若員工重複使用先前用過的密碼</a:t>
            </a:r>
            <a:r>
              <a:rPr lang="en-US" altLang="zh-TW" sz="3600" dirty="0"/>
              <a:t>,</a:t>
            </a:r>
            <a:r>
              <a:rPr lang="zh-TW" altLang="en-US" sz="3600" dirty="0"/>
              <a:t>請問管理人員應執行下列何種政策</a:t>
            </a:r>
            <a:r>
              <a:rPr lang="en-US" altLang="zh-TW" sz="3600" dirty="0"/>
              <a:t>,</a:t>
            </a:r>
            <a:r>
              <a:rPr lang="zh-TW" altLang="en-US" sz="3600" dirty="0"/>
              <a:t>以防止這種情況發生</a:t>
            </a:r>
            <a:r>
              <a:rPr lang="en-US" altLang="zh-TW" sz="3600" dirty="0"/>
              <a:t>?</a:t>
            </a:r>
          </a:p>
          <a:p>
            <a:r>
              <a:rPr lang="en-US" altLang="zh-TW" sz="3600" dirty="0"/>
              <a:t>(A) </a:t>
            </a:r>
            <a:r>
              <a:rPr lang="zh-TW" altLang="en-US" sz="3600" dirty="0"/>
              <a:t>強制密碼歷程記錄和密碼最長使用期限</a:t>
            </a:r>
          </a:p>
          <a:p>
            <a:r>
              <a:rPr lang="en-US" altLang="zh-TW" sz="3600" dirty="0"/>
              <a:t>(B) </a:t>
            </a:r>
            <a:r>
              <a:rPr lang="zh-TW" altLang="en-US" sz="3600" dirty="0"/>
              <a:t>密碼最短使用期限和密碼必須符合複雜度需求</a:t>
            </a:r>
          </a:p>
          <a:p>
            <a:r>
              <a:rPr lang="en-US" altLang="zh-TW" sz="3600" dirty="0"/>
              <a:t>(C) </a:t>
            </a:r>
            <a:r>
              <a:rPr lang="zh-TW" altLang="en-US" sz="3600" dirty="0"/>
              <a:t>強制密碼歷程記錄和密碼最短使用期限</a:t>
            </a:r>
          </a:p>
          <a:p>
            <a:r>
              <a:rPr lang="en-US" altLang="zh-TW" sz="3600" dirty="0"/>
              <a:t>(D) </a:t>
            </a:r>
            <a:r>
              <a:rPr lang="zh-TW" altLang="en-US" sz="3600" dirty="0"/>
              <a:t>密碼必須符合複雜度需求和強制密碼歷程記錄</a:t>
            </a:r>
          </a:p>
        </p:txBody>
      </p:sp>
    </p:spTree>
    <p:extLst>
      <p:ext uri="{BB962C8B-B14F-4D97-AF65-F5344CB8AC3E}">
        <p14:creationId xmlns:p14="http://schemas.microsoft.com/office/powerpoint/2010/main" val="4104673678"/>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83</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253137" y="946908"/>
            <a:ext cx="8637726" cy="5078313"/>
          </a:xfrm>
          <a:prstGeom prst="rect">
            <a:avLst/>
          </a:prstGeom>
        </p:spPr>
        <p:txBody>
          <a:bodyPr wrap="square">
            <a:spAutoFit/>
          </a:bodyPr>
          <a:lstStyle/>
          <a:p>
            <a:r>
              <a:rPr lang="zh-TW" altLang="en-US" sz="3600" dirty="0"/>
              <a:t>若員工重複使用先前用過的密碼</a:t>
            </a:r>
            <a:r>
              <a:rPr lang="en-US" altLang="zh-TW" sz="3600" dirty="0"/>
              <a:t>,</a:t>
            </a:r>
            <a:r>
              <a:rPr lang="zh-TW" altLang="en-US" sz="3600" dirty="0"/>
              <a:t>請問管理人員應執行下列何種政策</a:t>
            </a:r>
            <a:r>
              <a:rPr lang="en-US" altLang="zh-TW" sz="3600" dirty="0"/>
              <a:t>,</a:t>
            </a:r>
            <a:r>
              <a:rPr lang="zh-TW" altLang="en-US" sz="3600" dirty="0"/>
              <a:t>以防止這種情況發生</a:t>
            </a:r>
            <a:r>
              <a:rPr lang="en-US" altLang="zh-TW" sz="3600" dirty="0"/>
              <a:t>?</a:t>
            </a:r>
          </a:p>
          <a:p>
            <a:r>
              <a:rPr lang="en-US" altLang="zh-TW" sz="3600" dirty="0"/>
              <a:t>(A) </a:t>
            </a:r>
            <a:r>
              <a:rPr lang="zh-TW" altLang="en-US" sz="3600" dirty="0"/>
              <a:t>強制密碼歷程記錄和密碼最長使用期限</a:t>
            </a:r>
          </a:p>
          <a:p>
            <a:r>
              <a:rPr lang="en-US" altLang="zh-TW" sz="3600" dirty="0"/>
              <a:t>(B) </a:t>
            </a:r>
            <a:r>
              <a:rPr lang="zh-TW" altLang="en-US" sz="3600" dirty="0"/>
              <a:t>密碼最短使用期限和密碼必須符合複雜度需求</a:t>
            </a:r>
          </a:p>
          <a:p>
            <a:r>
              <a:rPr lang="en-US" altLang="zh-TW" sz="3600" dirty="0">
                <a:solidFill>
                  <a:srgbClr val="FF0000"/>
                </a:solidFill>
              </a:rPr>
              <a:t>(C) </a:t>
            </a:r>
            <a:r>
              <a:rPr lang="zh-TW" altLang="en-US" sz="3600" dirty="0">
                <a:solidFill>
                  <a:srgbClr val="FF0000"/>
                </a:solidFill>
              </a:rPr>
              <a:t>強制密碼歷程記錄和密碼最短使用期限</a:t>
            </a:r>
          </a:p>
          <a:p>
            <a:r>
              <a:rPr lang="en-US" altLang="zh-TW" sz="3600" dirty="0"/>
              <a:t>(D) </a:t>
            </a:r>
            <a:r>
              <a:rPr lang="zh-TW" altLang="en-US" sz="3600" dirty="0"/>
              <a:t>密碼必須符合複雜度需求和強制密碼歷程記錄</a:t>
            </a:r>
          </a:p>
        </p:txBody>
      </p:sp>
    </p:spTree>
    <p:extLst>
      <p:ext uri="{BB962C8B-B14F-4D97-AF65-F5344CB8AC3E}">
        <p14:creationId xmlns:p14="http://schemas.microsoft.com/office/powerpoint/2010/main" val="767202826"/>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84</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632311"/>
          </a:xfrm>
          <a:prstGeom prst="rect">
            <a:avLst/>
          </a:prstGeom>
        </p:spPr>
        <p:txBody>
          <a:bodyPr wrap="square">
            <a:spAutoFit/>
          </a:bodyPr>
          <a:lstStyle/>
          <a:p>
            <a:r>
              <a:rPr lang="zh-TW" altLang="en-US" sz="3600" dirty="0"/>
              <a:t>身分認證存取控制是一種限制資源存取的處理方式及程序</a:t>
            </a:r>
            <a:r>
              <a:rPr lang="en-US" altLang="zh-TW" sz="3600" dirty="0"/>
              <a:t>,</a:t>
            </a:r>
            <a:r>
              <a:rPr lang="zh-TW" altLang="en-US" sz="3600" dirty="0"/>
              <a:t>其目的在保護系統資源不會被非經授權者或授權者進行不當的存取。請問使用者身分被認證後</a:t>
            </a:r>
            <a:r>
              <a:rPr lang="en-US" altLang="zh-TW" sz="3600" dirty="0"/>
              <a:t>,</a:t>
            </a:r>
            <a:r>
              <a:rPr lang="zh-TW" altLang="en-US" sz="3600" dirty="0"/>
              <a:t>授予其應有的權限的程序稱為</a:t>
            </a:r>
            <a:r>
              <a:rPr lang="en-US" altLang="zh-TW" sz="3600" dirty="0"/>
              <a:t>?</a:t>
            </a:r>
          </a:p>
          <a:p>
            <a:r>
              <a:rPr lang="en-US" altLang="zh-TW" sz="3600" dirty="0"/>
              <a:t>(A) Identification(</a:t>
            </a:r>
            <a:r>
              <a:rPr lang="zh-TW" altLang="en-US" sz="3600" dirty="0"/>
              <a:t>識別</a:t>
            </a:r>
            <a:r>
              <a:rPr lang="en-US" altLang="zh-TW" sz="3600" dirty="0"/>
              <a:t>)</a:t>
            </a:r>
          </a:p>
          <a:p>
            <a:r>
              <a:rPr lang="en-US" altLang="zh-TW" sz="3600" dirty="0"/>
              <a:t>(B) Authentication(</a:t>
            </a:r>
            <a:r>
              <a:rPr lang="zh-TW" altLang="en-US" sz="3600" dirty="0"/>
              <a:t>認證</a:t>
            </a:r>
            <a:r>
              <a:rPr lang="en-US" altLang="zh-TW" sz="3600" dirty="0"/>
              <a:t>)</a:t>
            </a:r>
          </a:p>
          <a:p>
            <a:r>
              <a:rPr lang="en-US" altLang="zh-TW" sz="3600" dirty="0"/>
              <a:t>(C) Authorization(</a:t>
            </a:r>
            <a:r>
              <a:rPr lang="zh-TW" altLang="en-US" sz="3600" dirty="0"/>
              <a:t>授權</a:t>
            </a:r>
            <a:r>
              <a:rPr lang="en-US" altLang="zh-TW" sz="3600" dirty="0"/>
              <a:t>)</a:t>
            </a:r>
          </a:p>
          <a:p>
            <a:r>
              <a:rPr lang="en-US" altLang="zh-TW" sz="3600" dirty="0"/>
              <a:t>(D) Accountability(</a:t>
            </a:r>
            <a:r>
              <a:rPr lang="zh-TW" altLang="en-US" sz="3600" dirty="0"/>
              <a:t>可歸責</a:t>
            </a:r>
            <a:r>
              <a:rPr lang="en-US" altLang="zh-TW" sz="3600" dirty="0"/>
              <a:t>)</a:t>
            </a:r>
          </a:p>
        </p:txBody>
      </p:sp>
    </p:spTree>
    <p:extLst>
      <p:ext uri="{BB962C8B-B14F-4D97-AF65-F5344CB8AC3E}">
        <p14:creationId xmlns:p14="http://schemas.microsoft.com/office/powerpoint/2010/main" val="4125260097"/>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84</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632311"/>
          </a:xfrm>
          <a:prstGeom prst="rect">
            <a:avLst/>
          </a:prstGeom>
        </p:spPr>
        <p:txBody>
          <a:bodyPr wrap="square">
            <a:spAutoFit/>
          </a:bodyPr>
          <a:lstStyle/>
          <a:p>
            <a:r>
              <a:rPr lang="zh-TW" altLang="en-US" sz="3600" dirty="0"/>
              <a:t>身分認證存取控制是一種限制資源存取的處理方式及程序</a:t>
            </a:r>
            <a:r>
              <a:rPr lang="en-US" altLang="zh-TW" sz="3600" dirty="0"/>
              <a:t>,</a:t>
            </a:r>
            <a:r>
              <a:rPr lang="zh-TW" altLang="en-US" sz="3600" dirty="0"/>
              <a:t>其目的在保護系統資源不會被非經授權者或授權者進行不當的存取。請問使用者身分被認證後</a:t>
            </a:r>
            <a:r>
              <a:rPr lang="en-US" altLang="zh-TW" sz="3600" dirty="0"/>
              <a:t>,</a:t>
            </a:r>
            <a:r>
              <a:rPr lang="zh-TW" altLang="en-US" sz="3600" dirty="0"/>
              <a:t>授予其應有的權限的程序稱為</a:t>
            </a:r>
            <a:r>
              <a:rPr lang="en-US" altLang="zh-TW" sz="3600" dirty="0"/>
              <a:t>?</a:t>
            </a:r>
          </a:p>
          <a:p>
            <a:r>
              <a:rPr lang="en-US" altLang="zh-TW" sz="3600" dirty="0"/>
              <a:t>(A) Identification(</a:t>
            </a:r>
            <a:r>
              <a:rPr lang="zh-TW" altLang="en-US" sz="3600" dirty="0"/>
              <a:t>識別</a:t>
            </a:r>
            <a:r>
              <a:rPr lang="en-US" altLang="zh-TW" sz="3600" dirty="0"/>
              <a:t>)</a:t>
            </a:r>
          </a:p>
          <a:p>
            <a:r>
              <a:rPr lang="en-US" altLang="zh-TW" sz="3600" dirty="0"/>
              <a:t>(B) Authentication(</a:t>
            </a:r>
            <a:r>
              <a:rPr lang="zh-TW" altLang="en-US" sz="3600" dirty="0"/>
              <a:t>認證</a:t>
            </a:r>
            <a:r>
              <a:rPr lang="en-US" altLang="zh-TW" sz="3600" dirty="0"/>
              <a:t>)</a:t>
            </a:r>
          </a:p>
          <a:p>
            <a:r>
              <a:rPr lang="en-US" altLang="zh-TW" sz="3600" dirty="0">
                <a:solidFill>
                  <a:srgbClr val="FF0000"/>
                </a:solidFill>
              </a:rPr>
              <a:t>(C) Authorization(</a:t>
            </a:r>
            <a:r>
              <a:rPr lang="zh-TW" altLang="en-US" sz="3600" dirty="0">
                <a:solidFill>
                  <a:srgbClr val="FF0000"/>
                </a:solidFill>
              </a:rPr>
              <a:t>授權</a:t>
            </a:r>
            <a:r>
              <a:rPr lang="en-US" altLang="zh-TW" sz="3600" dirty="0">
                <a:solidFill>
                  <a:srgbClr val="FF0000"/>
                </a:solidFill>
              </a:rPr>
              <a:t>)</a:t>
            </a:r>
          </a:p>
          <a:p>
            <a:r>
              <a:rPr lang="en-US" altLang="zh-TW" sz="3600" dirty="0"/>
              <a:t>(D) Accountability(</a:t>
            </a:r>
            <a:r>
              <a:rPr lang="zh-TW" altLang="en-US" sz="3600" dirty="0"/>
              <a:t>可歸責</a:t>
            </a:r>
            <a:r>
              <a:rPr lang="en-US" altLang="zh-TW" sz="3600" dirty="0"/>
              <a:t>)</a:t>
            </a:r>
          </a:p>
        </p:txBody>
      </p:sp>
    </p:spTree>
    <p:extLst>
      <p:ext uri="{BB962C8B-B14F-4D97-AF65-F5344CB8AC3E}">
        <p14:creationId xmlns:p14="http://schemas.microsoft.com/office/powerpoint/2010/main" val="2542131435"/>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126</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970318"/>
          </a:xfrm>
          <a:prstGeom prst="rect">
            <a:avLst/>
          </a:prstGeom>
        </p:spPr>
        <p:txBody>
          <a:bodyPr wrap="square">
            <a:spAutoFit/>
          </a:bodyPr>
          <a:lstStyle/>
          <a:p>
            <a:r>
              <a:rPr lang="zh-TW" altLang="en-US" sz="3600" dirty="0"/>
              <a:t>常見的密碼驗證攻擊中</a:t>
            </a:r>
            <a:r>
              <a:rPr lang="en-US" altLang="zh-TW" sz="3600" dirty="0"/>
              <a:t>,</a:t>
            </a:r>
            <a:r>
              <a:rPr lang="zh-TW" altLang="en-US" sz="3600" dirty="0"/>
              <a:t>以下何種方法「不是」透過反覆嘗試密碼的方式破解密碼</a:t>
            </a:r>
            <a:r>
              <a:rPr lang="en-US" altLang="zh-TW" sz="3600" dirty="0"/>
              <a:t>?</a:t>
            </a:r>
          </a:p>
          <a:p>
            <a:r>
              <a:rPr lang="en-US" altLang="zh-TW" sz="3600" dirty="0"/>
              <a:t>(A) </a:t>
            </a:r>
            <a:r>
              <a:rPr lang="zh-TW" altLang="en-US" sz="3600" dirty="0"/>
              <a:t>雜湊注入</a:t>
            </a:r>
            <a:r>
              <a:rPr lang="en-US" altLang="zh-TW" sz="3600" dirty="0"/>
              <a:t>(Pass-the-Hash)</a:t>
            </a:r>
          </a:p>
          <a:p>
            <a:r>
              <a:rPr lang="en-US" altLang="zh-TW" sz="3600" dirty="0"/>
              <a:t>(B) </a:t>
            </a:r>
            <a:r>
              <a:rPr lang="zh-TW" altLang="en-US" sz="3600" dirty="0"/>
              <a:t>暴力攻擊</a:t>
            </a:r>
            <a:r>
              <a:rPr lang="en-US" altLang="zh-TW" sz="3600" dirty="0"/>
              <a:t>(Exhaustive Search Attack)</a:t>
            </a:r>
          </a:p>
          <a:p>
            <a:r>
              <a:rPr lang="en-US" altLang="zh-TW" sz="3600" dirty="0"/>
              <a:t>(C) </a:t>
            </a:r>
            <a:r>
              <a:rPr lang="zh-TW" altLang="en-US" sz="3600" dirty="0"/>
              <a:t>字典攻擊</a:t>
            </a:r>
            <a:r>
              <a:rPr lang="en-US" altLang="zh-TW" sz="3600" dirty="0"/>
              <a:t>(Dictionary Attack)</a:t>
            </a:r>
          </a:p>
          <a:p>
            <a:r>
              <a:rPr lang="en-US" altLang="zh-TW" sz="3600" dirty="0"/>
              <a:t>(D) </a:t>
            </a:r>
            <a:r>
              <a:rPr lang="zh-TW" altLang="en-US" sz="3600" dirty="0"/>
              <a:t>猜測攻擊</a:t>
            </a:r>
            <a:r>
              <a:rPr lang="en-US" altLang="zh-TW" sz="3600" dirty="0"/>
              <a:t>(Guessing Attack)</a:t>
            </a:r>
          </a:p>
        </p:txBody>
      </p:sp>
    </p:spTree>
    <p:extLst>
      <p:ext uri="{BB962C8B-B14F-4D97-AF65-F5344CB8AC3E}">
        <p14:creationId xmlns:p14="http://schemas.microsoft.com/office/powerpoint/2010/main" val="4192840660"/>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126</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970318"/>
          </a:xfrm>
          <a:prstGeom prst="rect">
            <a:avLst/>
          </a:prstGeom>
        </p:spPr>
        <p:txBody>
          <a:bodyPr wrap="square">
            <a:spAutoFit/>
          </a:bodyPr>
          <a:lstStyle/>
          <a:p>
            <a:r>
              <a:rPr lang="zh-TW" altLang="en-US" sz="3600" dirty="0"/>
              <a:t>常見的密碼驗證攻擊中</a:t>
            </a:r>
            <a:r>
              <a:rPr lang="en-US" altLang="zh-TW" sz="3600" dirty="0"/>
              <a:t>,</a:t>
            </a:r>
            <a:r>
              <a:rPr lang="zh-TW" altLang="en-US" sz="3600" dirty="0"/>
              <a:t>以下何種方法「不是」透過反覆嘗試密碼的方式破解密碼</a:t>
            </a:r>
            <a:r>
              <a:rPr lang="en-US" altLang="zh-TW" sz="3600" dirty="0"/>
              <a:t>?</a:t>
            </a:r>
          </a:p>
          <a:p>
            <a:r>
              <a:rPr lang="en-US" altLang="zh-TW" sz="3600" dirty="0">
                <a:solidFill>
                  <a:srgbClr val="FF0000"/>
                </a:solidFill>
              </a:rPr>
              <a:t>(A) </a:t>
            </a:r>
            <a:r>
              <a:rPr lang="zh-TW" altLang="en-US" sz="3600" dirty="0">
                <a:solidFill>
                  <a:srgbClr val="FF0000"/>
                </a:solidFill>
              </a:rPr>
              <a:t>雜湊注入</a:t>
            </a:r>
            <a:r>
              <a:rPr lang="en-US" altLang="zh-TW" sz="3600" dirty="0">
                <a:solidFill>
                  <a:srgbClr val="FF0000"/>
                </a:solidFill>
              </a:rPr>
              <a:t>(Pass-the-Hash)</a:t>
            </a:r>
          </a:p>
          <a:p>
            <a:r>
              <a:rPr lang="en-US" altLang="zh-TW" sz="3600" dirty="0"/>
              <a:t>(B) </a:t>
            </a:r>
            <a:r>
              <a:rPr lang="zh-TW" altLang="en-US" sz="3600" dirty="0"/>
              <a:t>暴力攻擊</a:t>
            </a:r>
            <a:r>
              <a:rPr lang="en-US" altLang="zh-TW" sz="3600" dirty="0"/>
              <a:t>(Exhaustive Search Attack)</a:t>
            </a:r>
          </a:p>
          <a:p>
            <a:r>
              <a:rPr lang="en-US" altLang="zh-TW" sz="3600" dirty="0"/>
              <a:t>(C) </a:t>
            </a:r>
            <a:r>
              <a:rPr lang="zh-TW" altLang="en-US" sz="3600" dirty="0"/>
              <a:t>字典攻擊</a:t>
            </a:r>
            <a:r>
              <a:rPr lang="en-US" altLang="zh-TW" sz="3600" dirty="0"/>
              <a:t>(Dictionary Attack)</a:t>
            </a:r>
          </a:p>
          <a:p>
            <a:r>
              <a:rPr lang="en-US" altLang="zh-TW" sz="3600" dirty="0"/>
              <a:t>(D) </a:t>
            </a:r>
            <a:r>
              <a:rPr lang="zh-TW" altLang="en-US" sz="3600" dirty="0"/>
              <a:t>猜測攻擊</a:t>
            </a:r>
            <a:r>
              <a:rPr lang="en-US" altLang="zh-TW" sz="3600" dirty="0"/>
              <a:t>(Guessing Attack)</a:t>
            </a:r>
          </a:p>
        </p:txBody>
      </p:sp>
    </p:spTree>
    <p:extLst>
      <p:ext uri="{BB962C8B-B14F-4D97-AF65-F5344CB8AC3E}">
        <p14:creationId xmlns:p14="http://schemas.microsoft.com/office/powerpoint/2010/main" val="40360597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418704"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4524315"/>
          </a:xfrm>
          <a:prstGeom prst="rect">
            <a:avLst/>
          </a:prstGeom>
        </p:spPr>
        <p:txBody>
          <a:bodyPr wrap="square">
            <a:spAutoFit/>
          </a:bodyPr>
          <a:lstStyle/>
          <a:p>
            <a:r>
              <a:rPr lang="zh-TW" altLang="en-US" sz="3600" dirty="0"/>
              <a:t>學生侵入學校的伺服器</a:t>
            </a:r>
            <a:r>
              <a:rPr lang="en-US" altLang="zh-TW" sz="3600" dirty="0"/>
              <a:t>,</a:t>
            </a:r>
            <a:r>
              <a:rPr lang="zh-TW" altLang="en-US" sz="3600" dirty="0"/>
              <a:t>偷偷竄改自己的期末考成績。這是破壞了資訊的哪一項特性</a:t>
            </a:r>
            <a:r>
              <a:rPr lang="en-US" altLang="zh-TW" sz="3600" dirty="0" smtClean="0"/>
              <a:t>?</a:t>
            </a:r>
          </a:p>
          <a:p>
            <a:endParaRPr lang="en-US" altLang="zh-TW" sz="3600" dirty="0"/>
          </a:p>
          <a:p>
            <a:r>
              <a:rPr lang="en-US" altLang="zh-TW" sz="3600" dirty="0"/>
              <a:t>(A)</a:t>
            </a:r>
            <a:r>
              <a:rPr lang="zh-TW" altLang="en-US" sz="3600" dirty="0"/>
              <a:t>保密性</a:t>
            </a:r>
            <a:r>
              <a:rPr lang="en-US" altLang="zh-TW" sz="3600" dirty="0"/>
              <a:t>(Confidentiality)</a:t>
            </a:r>
          </a:p>
          <a:p>
            <a:r>
              <a:rPr lang="en-US" altLang="zh-TW" sz="3600" dirty="0">
                <a:solidFill>
                  <a:srgbClr val="FF0000"/>
                </a:solidFill>
              </a:rPr>
              <a:t>(B) </a:t>
            </a:r>
            <a:r>
              <a:rPr lang="zh-TW" altLang="en-US" sz="3600" dirty="0">
                <a:solidFill>
                  <a:srgbClr val="FF0000"/>
                </a:solidFill>
              </a:rPr>
              <a:t>完整性</a:t>
            </a:r>
            <a:r>
              <a:rPr lang="en-US" altLang="zh-TW" sz="3600" dirty="0">
                <a:solidFill>
                  <a:srgbClr val="FF0000"/>
                </a:solidFill>
              </a:rPr>
              <a:t>(Integrity)</a:t>
            </a:r>
          </a:p>
          <a:p>
            <a:r>
              <a:rPr lang="en-US" altLang="zh-TW" sz="3600" dirty="0"/>
              <a:t>(C)</a:t>
            </a:r>
            <a:r>
              <a:rPr lang="zh-TW" altLang="en-US" sz="3600" dirty="0"/>
              <a:t>可用性</a:t>
            </a:r>
            <a:r>
              <a:rPr lang="en-US" altLang="zh-TW" sz="3600" dirty="0"/>
              <a:t>(Availability)</a:t>
            </a:r>
          </a:p>
          <a:p>
            <a:r>
              <a:rPr lang="en-US" altLang="zh-TW" sz="3600" dirty="0"/>
              <a:t>(D)</a:t>
            </a:r>
            <a:r>
              <a:rPr lang="zh-TW" altLang="en-US" sz="3600" dirty="0"/>
              <a:t>責任性</a:t>
            </a:r>
            <a:r>
              <a:rPr lang="en-US" altLang="zh-TW" sz="3600" dirty="0"/>
              <a:t>(Accountability)</a:t>
            </a:r>
          </a:p>
        </p:txBody>
      </p:sp>
    </p:spTree>
    <p:extLst>
      <p:ext uri="{BB962C8B-B14F-4D97-AF65-F5344CB8AC3E}">
        <p14:creationId xmlns:p14="http://schemas.microsoft.com/office/powerpoint/2010/main" val="1263014438"/>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127</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4524315"/>
          </a:xfrm>
          <a:prstGeom prst="rect">
            <a:avLst/>
          </a:prstGeom>
        </p:spPr>
        <p:txBody>
          <a:bodyPr wrap="square">
            <a:spAutoFit/>
          </a:bodyPr>
          <a:lstStyle/>
          <a:p>
            <a:r>
              <a:rPr lang="zh-TW" altLang="en-US" sz="3600" dirty="0"/>
              <a:t>使用者在選定密碼時需注意避免太容易被攻擊者破解</a:t>
            </a:r>
            <a:r>
              <a:rPr lang="en-US" altLang="zh-TW" sz="3600" dirty="0"/>
              <a:t>,</a:t>
            </a:r>
            <a:r>
              <a:rPr lang="zh-TW" altLang="en-US" sz="3600" dirty="0"/>
              <a:t>請比較下面四組密碼</a:t>
            </a:r>
            <a:r>
              <a:rPr lang="en-US" altLang="zh-TW" sz="3600" dirty="0"/>
              <a:t>,</a:t>
            </a:r>
            <a:r>
              <a:rPr lang="zh-TW" altLang="en-US" sz="3600" dirty="0"/>
              <a:t>指出何組密碼較不容易遭到攻擊者破解</a:t>
            </a:r>
            <a:r>
              <a:rPr lang="en-US" altLang="zh-TW" sz="3600" dirty="0"/>
              <a:t>?</a:t>
            </a:r>
          </a:p>
          <a:p>
            <a:r>
              <a:rPr lang="en-US" altLang="zh-TW" sz="3600" dirty="0"/>
              <a:t>(A) qwA$c&amp;1!e</a:t>
            </a:r>
          </a:p>
          <a:p>
            <a:r>
              <a:rPr lang="en-US" altLang="zh-TW" sz="3600" dirty="0"/>
              <a:t>(B) password</a:t>
            </a:r>
          </a:p>
          <a:p>
            <a:r>
              <a:rPr lang="en-US" altLang="zh-TW" sz="3600" dirty="0"/>
              <a:t>(C) 12345678</a:t>
            </a:r>
          </a:p>
          <a:p>
            <a:r>
              <a:rPr lang="en-US" altLang="zh-TW" sz="3600" dirty="0"/>
              <a:t>(D) abcd0229</a:t>
            </a:r>
          </a:p>
        </p:txBody>
      </p:sp>
    </p:spTree>
    <p:extLst>
      <p:ext uri="{BB962C8B-B14F-4D97-AF65-F5344CB8AC3E}">
        <p14:creationId xmlns:p14="http://schemas.microsoft.com/office/powerpoint/2010/main" val="3103305888"/>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127</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4524315"/>
          </a:xfrm>
          <a:prstGeom prst="rect">
            <a:avLst/>
          </a:prstGeom>
        </p:spPr>
        <p:txBody>
          <a:bodyPr wrap="square">
            <a:spAutoFit/>
          </a:bodyPr>
          <a:lstStyle/>
          <a:p>
            <a:r>
              <a:rPr lang="zh-TW" altLang="en-US" sz="3600" dirty="0"/>
              <a:t>使用者在選定密碼時需注意避免太容易被攻擊者破解</a:t>
            </a:r>
            <a:r>
              <a:rPr lang="en-US" altLang="zh-TW" sz="3600" dirty="0"/>
              <a:t>,</a:t>
            </a:r>
            <a:r>
              <a:rPr lang="zh-TW" altLang="en-US" sz="3600" dirty="0"/>
              <a:t>請比較下面四組密碼</a:t>
            </a:r>
            <a:r>
              <a:rPr lang="en-US" altLang="zh-TW" sz="3600" dirty="0"/>
              <a:t>,</a:t>
            </a:r>
            <a:r>
              <a:rPr lang="zh-TW" altLang="en-US" sz="3600" dirty="0"/>
              <a:t>指出何組密碼較不容易遭到攻擊者破解</a:t>
            </a:r>
            <a:r>
              <a:rPr lang="en-US" altLang="zh-TW" sz="3600" dirty="0"/>
              <a:t>?</a:t>
            </a:r>
          </a:p>
          <a:p>
            <a:r>
              <a:rPr lang="en-US" altLang="zh-TW" sz="3600" dirty="0">
                <a:solidFill>
                  <a:srgbClr val="FF0000"/>
                </a:solidFill>
              </a:rPr>
              <a:t>(A) qwA$c&amp;1!e</a:t>
            </a:r>
          </a:p>
          <a:p>
            <a:r>
              <a:rPr lang="en-US" altLang="zh-TW" sz="3600" dirty="0"/>
              <a:t>(B) password</a:t>
            </a:r>
          </a:p>
          <a:p>
            <a:r>
              <a:rPr lang="en-US" altLang="zh-TW" sz="3600" dirty="0"/>
              <a:t>(C) 12345678</a:t>
            </a:r>
          </a:p>
          <a:p>
            <a:r>
              <a:rPr lang="en-US" altLang="zh-TW" sz="3600" dirty="0"/>
              <a:t>(D) abcd0229</a:t>
            </a:r>
          </a:p>
        </p:txBody>
      </p:sp>
    </p:spTree>
    <p:extLst>
      <p:ext uri="{BB962C8B-B14F-4D97-AF65-F5344CB8AC3E}">
        <p14:creationId xmlns:p14="http://schemas.microsoft.com/office/powerpoint/2010/main" val="2566119083"/>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128</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078313"/>
          </a:xfrm>
          <a:prstGeom prst="rect">
            <a:avLst/>
          </a:prstGeom>
        </p:spPr>
        <p:txBody>
          <a:bodyPr wrap="square">
            <a:spAutoFit/>
          </a:bodyPr>
          <a:lstStyle/>
          <a:p>
            <a:r>
              <a:rPr lang="zh-TW" altLang="en-US" sz="3600" dirty="0"/>
              <a:t>我們常使用密碼來做為認證身份的主要方式</a:t>
            </a:r>
            <a:r>
              <a:rPr lang="en-US" altLang="zh-TW" sz="3600" dirty="0"/>
              <a:t>,</a:t>
            </a:r>
            <a:r>
              <a:rPr lang="zh-TW" altLang="en-US" sz="3600" dirty="0"/>
              <a:t>關於密碼強度</a:t>
            </a:r>
            <a:r>
              <a:rPr lang="en-US" altLang="zh-TW" sz="3600" dirty="0"/>
              <a:t>,</a:t>
            </a:r>
            <a:r>
              <a:rPr lang="zh-TW" altLang="en-US" sz="3600" dirty="0"/>
              <a:t>下列敘述何者不正確</a:t>
            </a:r>
            <a:r>
              <a:rPr lang="en-US" altLang="zh-TW" sz="3600" dirty="0"/>
              <a:t>?</a:t>
            </a:r>
          </a:p>
          <a:p>
            <a:r>
              <a:rPr lang="en-US" altLang="zh-TW" sz="3600" dirty="0"/>
              <a:t>(A) </a:t>
            </a:r>
            <a:r>
              <a:rPr lang="zh-TW" altLang="en-US" sz="3600" dirty="0"/>
              <a:t>符合密碼複雜性原則可增強密碼強度</a:t>
            </a:r>
          </a:p>
          <a:p>
            <a:r>
              <a:rPr lang="en-US" altLang="zh-TW" sz="3600" dirty="0"/>
              <a:t>(B) </a:t>
            </a:r>
            <a:r>
              <a:rPr lang="zh-TW" altLang="en-US" sz="3600" dirty="0"/>
              <a:t>對於複雜程度相同的密碼而言</a:t>
            </a:r>
            <a:r>
              <a:rPr lang="en-US" altLang="zh-TW" sz="3600" dirty="0"/>
              <a:t>,</a:t>
            </a:r>
            <a:r>
              <a:rPr lang="zh-TW" altLang="en-US" sz="3600" dirty="0"/>
              <a:t>長度較長的密碼安全度較短密碼為高</a:t>
            </a:r>
          </a:p>
          <a:p>
            <a:r>
              <a:rPr lang="en-US" altLang="zh-TW" sz="3600" dirty="0"/>
              <a:t>(C) </a:t>
            </a:r>
            <a:r>
              <a:rPr lang="zh-TW" altLang="en-US" sz="3600" dirty="0"/>
              <a:t>密碼複雜性原則不包含數字</a:t>
            </a:r>
          </a:p>
          <a:p>
            <a:r>
              <a:rPr lang="en-US" altLang="zh-TW" sz="3600" dirty="0"/>
              <a:t>(D) </a:t>
            </a:r>
            <a:r>
              <a:rPr lang="zh-TW" altLang="en-US" sz="3600" dirty="0"/>
              <a:t>密碼複雜性原則不包含圖片</a:t>
            </a:r>
          </a:p>
        </p:txBody>
      </p:sp>
    </p:spTree>
    <p:extLst>
      <p:ext uri="{BB962C8B-B14F-4D97-AF65-F5344CB8AC3E}">
        <p14:creationId xmlns:p14="http://schemas.microsoft.com/office/powerpoint/2010/main" val="1018152880"/>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128</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078313"/>
          </a:xfrm>
          <a:prstGeom prst="rect">
            <a:avLst/>
          </a:prstGeom>
        </p:spPr>
        <p:txBody>
          <a:bodyPr wrap="square">
            <a:spAutoFit/>
          </a:bodyPr>
          <a:lstStyle/>
          <a:p>
            <a:r>
              <a:rPr lang="zh-TW" altLang="en-US" sz="3600" dirty="0"/>
              <a:t>我們常使用密碼來做為認證身份的主要方式</a:t>
            </a:r>
            <a:r>
              <a:rPr lang="en-US" altLang="zh-TW" sz="3600" dirty="0"/>
              <a:t>,</a:t>
            </a:r>
            <a:r>
              <a:rPr lang="zh-TW" altLang="en-US" sz="3600" dirty="0"/>
              <a:t>關於密碼強度</a:t>
            </a:r>
            <a:r>
              <a:rPr lang="en-US" altLang="zh-TW" sz="3600" dirty="0"/>
              <a:t>,</a:t>
            </a:r>
            <a:r>
              <a:rPr lang="zh-TW" altLang="en-US" sz="3600" dirty="0"/>
              <a:t>下列敘述何者不正確</a:t>
            </a:r>
            <a:r>
              <a:rPr lang="en-US" altLang="zh-TW" sz="3600" dirty="0"/>
              <a:t>?</a:t>
            </a:r>
          </a:p>
          <a:p>
            <a:r>
              <a:rPr lang="en-US" altLang="zh-TW" sz="3600" dirty="0"/>
              <a:t>(A) </a:t>
            </a:r>
            <a:r>
              <a:rPr lang="zh-TW" altLang="en-US" sz="3600" dirty="0"/>
              <a:t>符合密碼複雜性原則可增強密碼強度</a:t>
            </a:r>
          </a:p>
          <a:p>
            <a:r>
              <a:rPr lang="en-US" altLang="zh-TW" sz="3600" dirty="0"/>
              <a:t>(B) </a:t>
            </a:r>
            <a:r>
              <a:rPr lang="zh-TW" altLang="en-US" sz="3600" dirty="0"/>
              <a:t>對於複雜程度相同的密碼而言</a:t>
            </a:r>
            <a:r>
              <a:rPr lang="en-US" altLang="zh-TW" sz="3600" dirty="0"/>
              <a:t>,</a:t>
            </a:r>
            <a:r>
              <a:rPr lang="zh-TW" altLang="en-US" sz="3600" dirty="0"/>
              <a:t>長度較長的密碼安全度較短密碼為高</a:t>
            </a:r>
          </a:p>
          <a:p>
            <a:r>
              <a:rPr lang="en-US" altLang="zh-TW" sz="3600" dirty="0">
                <a:solidFill>
                  <a:srgbClr val="FF0000"/>
                </a:solidFill>
              </a:rPr>
              <a:t>(C) </a:t>
            </a:r>
            <a:r>
              <a:rPr lang="zh-TW" altLang="en-US" sz="3600" dirty="0">
                <a:solidFill>
                  <a:srgbClr val="FF0000"/>
                </a:solidFill>
              </a:rPr>
              <a:t>密碼複雜性原則不包含數字</a:t>
            </a:r>
          </a:p>
          <a:p>
            <a:r>
              <a:rPr lang="en-US" altLang="zh-TW" sz="3600" dirty="0"/>
              <a:t>(D) </a:t>
            </a:r>
            <a:r>
              <a:rPr lang="zh-TW" altLang="en-US" sz="3600" dirty="0"/>
              <a:t>密碼複雜性原則不包含圖片</a:t>
            </a:r>
          </a:p>
        </p:txBody>
      </p:sp>
    </p:spTree>
    <p:extLst>
      <p:ext uri="{BB962C8B-B14F-4D97-AF65-F5344CB8AC3E}">
        <p14:creationId xmlns:p14="http://schemas.microsoft.com/office/powerpoint/2010/main" val="398994210"/>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129</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4524315"/>
          </a:xfrm>
          <a:prstGeom prst="rect">
            <a:avLst/>
          </a:prstGeom>
        </p:spPr>
        <p:txBody>
          <a:bodyPr wrap="square">
            <a:spAutoFit/>
          </a:bodyPr>
          <a:lstStyle/>
          <a:p>
            <a:r>
              <a:rPr lang="zh-TW" altLang="en-US" sz="3600" dirty="0"/>
              <a:t>為強化身份認證機制</a:t>
            </a:r>
            <a:r>
              <a:rPr lang="en-US" altLang="zh-TW" sz="3600" dirty="0"/>
              <a:t>,</a:t>
            </a:r>
            <a:r>
              <a:rPr lang="zh-TW" altLang="en-US" sz="3600" dirty="0"/>
              <a:t>我們常會使用雙因素認證機制</a:t>
            </a:r>
            <a:r>
              <a:rPr lang="en-US" altLang="zh-TW" sz="3600" dirty="0"/>
              <a:t>,</a:t>
            </a:r>
            <a:r>
              <a:rPr lang="zh-TW" altLang="en-US" sz="3600" dirty="0"/>
              <a:t>請問下列何種組合並不屬於雙因素認證的定義</a:t>
            </a:r>
            <a:r>
              <a:rPr lang="en-US" altLang="zh-TW" sz="3600" dirty="0"/>
              <a:t>?</a:t>
            </a:r>
          </a:p>
          <a:p>
            <a:r>
              <a:rPr lang="en-US" altLang="zh-TW" sz="3600" dirty="0"/>
              <a:t>(A) </a:t>
            </a:r>
            <a:r>
              <a:rPr lang="zh-TW" altLang="en-US" sz="3600" dirty="0"/>
              <a:t>密碼</a:t>
            </a:r>
            <a:r>
              <a:rPr lang="en-US" altLang="zh-TW" sz="3600" dirty="0"/>
              <a:t>(Password) + RFID </a:t>
            </a:r>
            <a:r>
              <a:rPr lang="zh-TW" altLang="en-US" sz="3600" dirty="0"/>
              <a:t>感應卡</a:t>
            </a:r>
            <a:r>
              <a:rPr lang="en-US" altLang="zh-TW" sz="3600" dirty="0"/>
              <a:t>(</a:t>
            </a:r>
            <a:r>
              <a:rPr lang="zh-TW" altLang="en-US" sz="3600" dirty="0"/>
              <a:t>如悠遊卡</a:t>
            </a:r>
            <a:r>
              <a:rPr lang="en-US" altLang="zh-TW" sz="3600" dirty="0"/>
              <a:t>)</a:t>
            </a:r>
          </a:p>
          <a:p>
            <a:r>
              <a:rPr lang="en-US" altLang="zh-TW" sz="3600" dirty="0"/>
              <a:t>(B) RFID </a:t>
            </a:r>
            <a:r>
              <a:rPr lang="zh-TW" altLang="en-US" sz="3600" dirty="0"/>
              <a:t>感應卡 </a:t>
            </a:r>
            <a:r>
              <a:rPr lang="en-US" altLang="zh-TW" sz="3600" dirty="0"/>
              <a:t>+ </a:t>
            </a:r>
            <a:r>
              <a:rPr lang="zh-TW" altLang="en-US" sz="3600" dirty="0"/>
              <a:t>自然人憑證 </a:t>
            </a:r>
            <a:r>
              <a:rPr lang="en-US" altLang="zh-TW" sz="3600" dirty="0"/>
              <a:t>IC </a:t>
            </a:r>
            <a:r>
              <a:rPr lang="zh-TW" altLang="en-US" sz="3600" dirty="0"/>
              <a:t>卡</a:t>
            </a:r>
          </a:p>
          <a:p>
            <a:r>
              <a:rPr lang="en-US" altLang="zh-TW" sz="3600" dirty="0"/>
              <a:t>(C) </a:t>
            </a:r>
            <a:r>
              <a:rPr lang="zh-TW" altLang="en-US" sz="3600" dirty="0"/>
              <a:t>自然人憑證 </a:t>
            </a:r>
            <a:r>
              <a:rPr lang="en-US" altLang="zh-TW" sz="3600" dirty="0"/>
              <a:t>IC </a:t>
            </a:r>
            <a:r>
              <a:rPr lang="zh-TW" altLang="en-US" sz="3600" dirty="0"/>
              <a:t>卡 </a:t>
            </a:r>
            <a:r>
              <a:rPr lang="en-US" altLang="zh-TW" sz="3600" dirty="0"/>
              <a:t>+ </a:t>
            </a:r>
            <a:r>
              <a:rPr lang="zh-TW" altLang="en-US" sz="3600" dirty="0"/>
              <a:t>指紋</a:t>
            </a:r>
          </a:p>
          <a:p>
            <a:r>
              <a:rPr lang="en-US" altLang="zh-TW" sz="3600" dirty="0"/>
              <a:t>(D) </a:t>
            </a:r>
            <a:r>
              <a:rPr lang="zh-TW" altLang="en-US" sz="3600" dirty="0"/>
              <a:t>指紋 </a:t>
            </a:r>
            <a:r>
              <a:rPr lang="en-US" altLang="zh-TW" sz="3600" dirty="0"/>
              <a:t>+ </a:t>
            </a:r>
            <a:r>
              <a:rPr lang="zh-TW" altLang="en-US" sz="3600" dirty="0"/>
              <a:t>密碼</a:t>
            </a:r>
          </a:p>
        </p:txBody>
      </p:sp>
    </p:spTree>
    <p:extLst>
      <p:ext uri="{BB962C8B-B14F-4D97-AF65-F5344CB8AC3E}">
        <p14:creationId xmlns:p14="http://schemas.microsoft.com/office/powerpoint/2010/main" val="2158441686"/>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129</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4524315"/>
          </a:xfrm>
          <a:prstGeom prst="rect">
            <a:avLst/>
          </a:prstGeom>
        </p:spPr>
        <p:txBody>
          <a:bodyPr wrap="square">
            <a:spAutoFit/>
          </a:bodyPr>
          <a:lstStyle/>
          <a:p>
            <a:r>
              <a:rPr lang="zh-TW" altLang="en-US" sz="3600" dirty="0"/>
              <a:t>為強化身份認證機制</a:t>
            </a:r>
            <a:r>
              <a:rPr lang="en-US" altLang="zh-TW" sz="3600" dirty="0"/>
              <a:t>,</a:t>
            </a:r>
            <a:r>
              <a:rPr lang="zh-TW" altLang="en-US" sz="3600" dirty="0"/>
              <a:t>我們常會使用雙因素認證機制</a:t>
            </a:r>
            <a:r>
              <a:rPr lang="en-US" altLang="zh-TW" sz="3600" dirty="0"/>
              <a:t>,</a:t>
            </a:r>
            <a:r>
              <a:rPr lang="zh-TW" altLang="en-US" sz="3600" dirty="0"/>
              <a:t>請問下列何種組合並不屬於雙因素認證的定義</a:t>
            </a:r>
            <a:r>
              <a:rPr lang="en-US" altLang="zh-TW" sz="3600" dirty="0"/>
              <a:t>?</a:t>
            </a:r>
          </a:p>
          <a:p>
            <a:r>
              <a:rPr lang="en-US" altLang="zh-TW" sz="3600" dirty="0"/>
              <a:t>(A) </a:t>
            </a:r>
            <a:r>
              <a:rPr lang="zh-TW" altLang="en-US" sz="3600" dirty="0"/>
              <a:t>密碼</a:t>
            </a:r>
            <a:r>
              <a:rPr lang="en-US" altLang="zh-TW" sz="3600" dirty="0"/>
              <a:t>(Password) + RFID </a:t>
            </a:r>
            <a:r>
              <a:rPr lang="zh-TW" altLang="en-US" sz="3600" dirty="0"/>
              <a:t>感應卡</a:t>
            </a:r>
            <a:r>
              <a:rPr lang="en-US" altLang="zh-TW" sz="3600" dirty="0"/>
              <a:t>(</a:t>
            </a:r>
            <a:r>
              <a:rPr lang="zh-TW" altLang="en-US" sz="3600" dirty="0"/>
              <a:t>如悠遊卡</a:t>
            </a:r>
            <a:r>
              <a:rPr lang="en-US" altLang="zh-TW" sz="3600" dirty="0"/>
              <a:t>)</a:t>
            </a:r>
          </a:p>
          <a:p>
            <a:r>
              <a:rPr lang="en-US" altLang="zh-TW" sz="3600" dirty="0">
                <a:solidFill>
                  <a:srgbClr val="FF0000"/>
                </a:solidFill>
              </a:rPr>
              <a:t>(B) RFID </a:t>
            </a:r>
            <a:r>
              <a:rPr lang="zh-TW" altLang="en-US" sz="3600" dirty="0">
                <a:solidFill>
                  <a:srgbClr val="FF0000"/>
                </a:solidFill>
              </a:rPr>
              <a:t>感應卡 </a:t>
            </a:r>
            <a:r>
              <a:rPr lang="en-US" altLang="zh-TW" sz="3600" dirty="0">
                <a:solidFill>
                  <a:srgbClr val="FF0000"/>
                </a:solidFill>
              </a:rPr>
              <a:t>+ </a:t>
            </a:r>
            <a:r>
              <a:rPr lang="zh-TW" altLang="en-US" sz="3600" dirty="0">
                <a:solidFill>
                  <a:srgbClr val="FF0000"/>
                </a:solidFill>
              </a:rPr>
              <a:t>自然人憑證 </a:t>
            </a:r>
            <a:r>
              <a:rPr lang="en-US" altLang="zh-TW" sz="3600" dirty="0">
                <a:solidFill>
                  <a:srgbClr val="FF0000"/>
                </a:solidFill>
              </a:rPr>
              <a:t>IC </a:t>
            </a:r>
            <a:r>
              <a:rPr lang="zh-TW" altLang="en-US" sz="3600" dirty="0">
                <a:solidFill>
                  <a:srgbClr val="FF0000"/>
                </a:solidFill>
              </a:rPr>
              <a:t>卡</a:t>
            </a:r>
          </a:p>
          <a:p>
            <a:r>
              <a:rPr lang="en-US" altLang="zh-TW" sz="3600" dirty="0"/>
              <a:t>(C) </a:t>
            </a:r>
            <a:r>
              <a:rPr lang="zh-TW" altLang="en-US" sz="3600" dirty="0"/>
              <a:t>自然人憑證 </a:t>
            </a:r>
            <a:r>
              <a:rPr lang="en-US" altLang="zh-TW" sz="3600" dirty="0"/>
              <a:t>IC </a:t>
            </a:r>
            <a:r>
              <a:rPr lang="zh-TW" altLang="en-US" sz="3600" dirty="0"/>
              <a:t>卡 </a:t>
            </a:r>
            <a:r>
              <a:rPr lang="en-US" altLang="zh-TW" sz="3600" dirty="0"/>
              <a:t>+ </a:t>
            </a:r>
            <a:r>
              <a:rPr lang="zh-TW" altLang="en-US" sz="3600" dirty="0"/>
              <a:t>指紋</a:t>
            </a:r>
          </a:p>
          <a:p>
            <a:r>
              <a:rPr lang="en-US" altLang="zh-TW" sz="3600" dirty="0"/>
              <a:t>(D) </a:t>
            </a:r>
            <a:r>
              <a:rPr lang="zh-TW" altLang="en-US" sz="3600" dirty="0"/>
              <a:t>指紋 </a:t>
            </a:r>
            <a:r>
              <a:rPr lang="en-US" altLang="zh-TW" sz="3600" dirty="0"/>
              <a:t>+ </a:t>
            </a:r>
            <a:r>
              <a:rPr lang="zh-TW" altLang="en-US" sz="3600" dirty="0"/>
              <a:t>密碼</a:t>
            </a:r>
          </a:p>
        </p:txBody>
      </p:sp>
    </p:spTree>
    <p:extLst>
      <p:ext uri="{BB962C8B-B14F-4D97-AF65-F5344CB8AC3E}">
        <p14:creationId xmlns:p14="http://schemas.microsoft.com/office/powerpoint/2010/main" val="2256260744"/>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130</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416320"/>
          </a:xfrm>
          <a:prstGeom prst="rect">
            <a:avLst/>
          </a:prstGeom>
        </p:spPr>
        <p:txBody>
          <a:bodyPr wrap="square">
            <a:spAutoFit/>
          </a:bodyPr>
          <a:lstStyle/>
          <a:p>
            <a:r>
              <a:rPr lang="zh-TW" altLang="en-US" sz="3600" dirty="0"/>
              <a:t>下列何者非單一登入</a:t>
            </a:r>
            <a:r>
              <a:rPr lang="en-US" altLang="zh-TW" sz="3600" dirty="0"/>
              <a:t>(Single Sign-On, SSO)</a:t>
            </a:r>
            <a:r>
              <a:rPr lang="zh-TW" altLang="en-US" sz="3600" dirty="0"/>
              <a:t>的優點</a:t>
            </a:r>
            <a:r>
              <a:rPr lang="en-US" altLang="zh-TW" sz="3600" dirty="0"/>
              <a:t>?</a:t>
            </a:r>
          </a:p>
          <a:p>
            <a:r>
              <a:rPr lang="en-US" altLang="zh-TW" sz="3600" dirty="0"/>
              <a:t>(A)</a:t>
            </a:r>
            <a:r>
              <a:rPr lang="zh-TW" altLang="en-US" sz="3600" dirty="0"/>
              <a:t>集中權限控管</a:t>
            </a:r>
          </a:p>
          <a:p>
            <a:r>
              <a:rPr lang="en-US" altLang="zh-TW" sz="3600" dirty="0"/>
              <a:t>(B) </a:t>
            </a:r>
            <a:r>
              <a:rPr lang="zh-TW" altLang="en-US" sz="3600" dirty="0"/>
              <a:t>降低不同的帳號密碼組合的困擾</a:t>
            </a:r>
          </a:p>
          <a:p>
            <a:r>
              <a:rPr lang="en-US" altLang="zh-TW" sz="3600" dirty="0"/>
              <a:t>(C) </a:t>
            </a:r>
            <a:r>
              <a:rPr lang="zh-TW" altLang="en-US" sz="3600" dirty="0"/>
              <a:t>減少重新輸入密碼的程序</a:t>
            </a:r>
          </a:p>
          <a:p>
            <a:r>
              <a:rPr lang="en-US" altLang="zh-TW" sz="3600" dirty="0"/>
              <a:t>(D)</a:t>
            </a:r>
            <a:r>
              <a:rPr lang="zh-TW" altLang="en-US" sz="3600" dirty="0"/>
              <a:t>簡訊認證</a:t>
            </a:r>
          </a:p>
        </p:txBody>
      </p:sp>
    </p:spTree>
    <p:extLst>
      <p:ext uri="{BB962C8B-B14F-4D97-AF65-F5344CB8AC3E}">
        <p14:creationId xmlns:p14="http://schemas.microsoft.com/office/powerpoint/2010/main" val="248360359"/>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130</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416320"/>
          </a:xfrm>
          <a:prstGeom prst="rect">
            <a:avLst/>
          </a:prstGeom>
        </p:spPr>
        <p:txBody>
          <a:bodyPr wrap="square">
            <a:spAutoFit/>
          </a:bodyPr>
          <a:lstStyle/>
          <a:p>
            <a:r>
              <a:rPr lang="zh-TW" altLang="en-US" sz="3600" dirty="0"/>
              <a:t>下列何者非單一登入</a:t>
            </a:r>
            <a:r>
              <a:rPr lang="en-US" altLang="zh-TW" sz="3600" dirty="0"/>
              <a:t>(Single Sign-On, SSO)</a:t>
            </a:r>
            <a:r>
              <a:rPr lang="zh-TW" altLang="en-US" sz="3600" dirty="0"/>
              <a:t>的優點</a:t>
            </a:r>
            <a:r>
              <a:rPr lang="en-US" altLang="zh-TW" sz="3600" dirty="0"/>
              <a:t>?</a:t>
            </a:r>
          </a:p>
          <a:p>
            <a:r>
              <a:rPr lang="en-US" altLang="zh-TW" sz="3600" dirty="0"/>
              <a:t>(A)</a:t>
            </a:r>
            <a:r>
              <a:rPr lang="zh-TW" altLang="en-US" sz="3600" dirty="0"/>
              <a:t>集中權限控管</a:t>
            </a:r>
          </a:p>
          <a:p>
            <a:r>
              <a:rPr lang="en-US" altLang="zh-TW" sz="3600" dirty="0"/>
              <a:t>(B) </a:t>
            </a:r>
            <a:r>
              <a:rPr lang="zh-TW" altLang="en-US" sz="3600" dirty="0"/>
              <a:t>降低不同的帳號密碼組合的困擾</a:t>
            </a:r>
          </a:p>
          <a:p>
            <a:r>
              <a:rPr lang="en-US" altLang="zh-TW" sz="3600" dirty="0"/>
              <a:t>(C) </a:t>
            </a:r>
            <a:r>
              <a:rPr lang="zh-TW" altLang="en-US" sz="3600" dirty="0"/>
              <a:t>減少重新輸入密碼的程序</a:t>
            </a:r>
          </a:p>
          <a:p>
            <a:r>
              <a:rPr lang="en-US" altLang="zh-TW" sz="3600" dirty="0">
                <a:solidFill>
                  <a:srgbClr val="FF0000"/>
                </a:solidFill>
              </a:rPr>
              <a:t>(D)</a:t>
            </a:r>
            <a:r>
              <a:rPr lang="zh-TW" altLang="en-US" sz="3600" dirty="0">
                <a:solidFill>
                  <a:srgbClr val="FF0000"/>
                </a:solidFill>
              </a:rPr>
              <a:t>簡訊認證</a:t>
            </a:r>
          </a:p>
        </p:txBody>
      </p:sp>
    </p:spTree>
    <p:extLst>
      <p:ext uri="{BB962C8B-B14F-4D97-AF65-F5344CB8AC3E}">
        <p14:creationId xmlns:p14="http://schemas.microsoft.com/office/powerpoint/2010/main" val="3750481473"/>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131</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4524315"/>
          </a:xfrm>
          <a:prstGeom prst="rect">
            <a:avLst/>
          </a:prstGeom>
        </p:spPr>
        <p:txBody>
          <a:bodyPr wrap="square">
            <a:spAutoFit/>
          </a:bodyPr>
          <a:lstStyle/>
          <a:p>
            <a:r>
              <a:rPr lang="zh-TW" altLang="en-US" sz="3600" dirty="0"/>
              <a:t>關於 </a:t>
            </a:r>
            <a:r>
              <a:rPr lang="en-US" altLang="zh-TW" sz="3600" dirty="0"/>
              <a:t>Kerberos,</a:t>
            </a:r>
            <a:r>
              <a:rPr lang="zh-TW" altLang="en-US" sz="3600" dirty="0"/>
              <a:t>下列敘述何者不正確</a:t>
            </a:r>
            <a:r>
              <a:rPr lang="en-US" altLang="zh-TW" sz="3600" dirty="0"/>
              <a:t>?</a:t>
            </a:r>
          </a:p>
          <a:p>
            <a:r>
              <a:rPr lang="en-US" altLang="zh-TW" sz="3600" dirty="0"/>
              <a:t>(A) </a:t>
            </a:r>
            <a:r>
              <a:rPr lang="zh-TW" altLang="en-US" sz="3600" dirty="0"/>
              <a:t>針對個人通信安全</a:t>
            </a:r>
            <a:r>
              <a:rPr lang="en-US" altLang="zh-TW" sz="3600" dirty="0"/>
              <a:t>,</a:t>
            </a:r>
            <a:r>
              <a:rPr lang="zh-TW" altLang="en-US" sz="3600" dirty="0"/>
              <a:t>可進行身份認證</a:t>
            </a:r>
          </a:p>
          <a:p>
            <a:r>
              <a:rPr lang="en-US" altLang="zh-TW" sz="3600" dirty="0"/>
              <a:t>(B) </a:t>
            </a:r>
            <a:r>
              <a:rPr lang="zh-TW" altLang="en-US" sz="3600" dirty="0"/>
              <a:t>是一種非對稱金鑰管理機制來進行金鑰管理的系統</a:t>
            </a:r>
          </a:p>
          <a:p>
            <a:r>
              <a:rPr lang="en-US" altLang="zh-TW" sz="3600" dirty="0"/>
              <a:t>(C) </a:t>
            </a:r>
            <a:r>
              <a:rPr lang="zh-TW" altLang="en-US" sz="3600" dirty="0"/>
              <a:t>可採複合 </a:t>
            </a:r>
            <a:r>
              <a:rPr lang="en-US" altLang="zh-TW" sz="3600" dirty="0"/>
              <a:t>Kerberos </a:t>
            </a:r>
            <a:r>
              <a:rPr lang="zh-TW" altLang="en-US" sz="3600" dirty="0"/>
              <a:t>伺服器和缺陷認證機制來補救</a:t>
            </a:r>
          </a:p>
          <a:p>
            <a:r>
              <a:rPr lang="en-US" altLang="zh-TW" sz="3600" dirty="0"/>
              <a:t>(D) </a:t>
            </a:r>
            <a:r>
              <a:rPr lang="zh-TW" altLang="en-US" sz="3600" dirty="0"/>
              <a:t>具備加密機制</a:t>
            </a:r>
            <a:r>
              <a:rPr lang="en-US" altLang="zh-TW" sz="3600" dirty="0"/>
              <a:t>,</a:t>
            </a:r>
            <a:r>
              <a:rPr lang="zh-TW" altLang="en-US" sz="3600" dirty="0"/>
              <a:t>可保護資料完整性</a:t>
            </a:r>
          </a:p>
        </p:txBody>
      </p:sp>
    </p:spTree>
    <p:extLst>
      <p:ext uri="{BB962C8B-B14F-4D97-AF65-F5344CB8AC3E}">
        <p14:creationId xmlns:p14="http://schemas.microsoft.com/office/powerpoint/2010/main" val="1766190228"/>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131</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4524315"/>
          </a:xfrm>
          <a:prstGeom prst="rect">
            <a:avLst/>
          </a:prstGeom>
        </p:spPr>
        <p:txBody>
          <a:bodyPr wrap="square">
            <a:spAutoFit/>
          </a:bodyPr>
          <a:lstStyle/>
          <a:p>
            <a:r>
              <a:rPr lang="zh-TW" altLang="en-US" sz="3600" dirty="0"/>
              <a:t>關於 </a:t>
            </a:r>
            <a:r>
              <a:rPr lang="en-US" altLang="zh-TW" sz="3600" dirty="0"/>
              <a:t>Kerberos,</a:t>
            </a:r>
            <a:r>
              <a:rPr lang="zh-TW" altLang="en-US" sz="3600" dirty="0"/>
              <a:t>下列敘述何者不正確</a:t>
            </a:r>
            <a:r>
              <a:rPr lang="en-US" altLang="zh-TW" sz="3600" dirty="0"/>
              <a:t>?</a:t>
            </a:r>
          </a:p>
          <a:p>
            <a:r>
              <a:rPr lang="en-US" altLang="zh-TW" sz="3600" dirty="0"/>
              <a:t>(A) </a:t>
            </a:r>
            <a:r>
              <a:rPr lang="zh-TW" altLang="en-US" sz="3600" dirty="0"/>
              <a:t>針對個人通信安全</a:t>
            </a:r>
            <a:r>
              <a:rPr lang="en-US" altLang="zh-TW" sz="3600" dirty="0"/>
              <a:t>,</a:t>
            </a:r>
            <a:r>
              <a:rPr lang="zh-TW" altLang="en-US" sz="3600" dirty="0"/>
              <a:t>可進行身份認證</a:t>
            </a:r>
          </a:p>
          <a:p>
            <a:r>
              <a:rPr lang="en-US" altLang="zh-TW" sz="3600" dirty="0">
                <a:solidFill>
                  <a:srgbClr val="FF0000"/>
                </a:solidFill>
              </a:rPr>
              <a:t>(B) </a:t>
            </a:r>
            <a:r>
              <a:rPr lang="zh-TW" altLang="en-US" sz="3600" dirty="0">
                <a:solidFill>
                  <a:srgbClr val="FF0000"/>
                </a:solidFill>
              </a:rPr>
              <a:t>是一種非對稱金鑰管理機制來進行金鑰管理的系統</a:t>
            </a:r>
          </a:p>
          <a:p>
            <a:r>
              <a:rPr lang="en-US" altLang="zh-TW" sz="3600" dirty="0"/>
              <a:t>(C) </a:t>
            </a:r>
            <a:r>
              <a:rPr lang="zh-TW" altLang="en-US" sz="3600" dirty="0"/>
              <a:t>可採複合 </a:t>
            </a:r>
            <a:r>
              <a:rPr lang="en-US" altLang="zh-TW" sz="3600" dirty="0"/>
              <a:t>Kerberos </a:t>
            </a:r>
            <a:r>
              <a:rPr lang="zh-TW" altLang="en-US" sz="3600" dirty="0"/>
              <a:t>伺服器和缺陷認證機制來補救</a:t>
            </a:r>
          </a:p>
          <a:p>
            <a:r>
              <a:rPr lang="en-US" altLang="zh-TW" sz="3600" dirty="0"/>
              <a:t>(D) </a:t>
            </a:r>
            <a:r>
              <a:rPr lang="zh-TW" altLang="en-US" sz="3600" dirty="0"/>
              <a:t>具備加密機制</a:t>
            </a:r>
            <a:r>
              <a:rPr lang="en-US" altLang="zh-TW" sz="3600" dirty="0"/>
              <a:t>,</a:t>
            </a:r>
            <a:r>
              <a:rPr lang="zh-TW" altLang="en-US" sz="3600" dirty="0"/>
              <a:t>可保護資料完整性</a:t>
            </a:r>
          </a:p>
        </p:txBody>
      </p:sp>
    </p:spTree>
    <p:extLst>
      <p:ext uri="{BB962C8B-B14F-4D97-AF65-F5344CB8AC3E}">
        <p14:creationId xmlns:p14="http://schemas.microsoft.com/office/powerpoint/2010/main" val="25914892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418704"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4524315"/>
          </a:xfrm>
          <a:prstGeom prst="rect">
            <a:avLst/>
          </a:prstGeom>
        </p:spPr>
        <p:txBody>
          <a:bodyPr wrap="square">
            <a:spAutoFit/>
          </a:bodyPr>
          <a:lstStyle/>
          <a:p>
            <a:r>
              <a:rPr lang="zh-TW" altLang="en-US" sz="3600" dirty="0"/>
              <a:t>組織對外服務之官方網站遭受駭客透過 </a:t>
            </a:r>
            <a:r>
              <a:rPr lang="en-US" altLang="zh-TW" sz="3600" dirty="0" err="1"/>
              <a:t>DDoS</a:t>
            </a:r>
            <a:r>
              <a:rPr lang="en-US" altLang="zh-TW" sz="3600" dirty="0"/>
              <a:t> </a:t>
            </a:r>
            <a:r>
              <a:rPr lang="zh-TW" altLang="en-US" sz="3600" dirty="0"/>
              <a:t>攻擊</a:t>
            </a:r>
            <a:r>
              <a:rPr lang="en-US" altLang="zh-TW" sz="3600" dirty="0"/>
              <a:t>,</a:t>
            </a:r>
            <a:r>
              <a:rPr lang="zh-TW" altLang="en-US" sz="3600" dirty="0"/>
              <a:t>請問此為下列哪項遭受破壞</a:t>
            </a:r>
            <a:r>
              <a:rPr lang="en-US" altLang="zh-TW" sz="3600" dirty="0" smtClean="0"/>
              <a:t>?</a:t>
            </a:r>
          </a:p>
          <a:p>
            <a:endParaRPr lang="en-US" altLang="zh-TW" sz="3600" dirty="0"/>
          </a:p>
          <a:p>
            <a:r>
              <a:rPr lang="en-US" altLang="zh-TW" sz="3600" dirty="0"/>
              <a:t>(A) </a:t>
            </a:r>
            <a:r>
              <a:rPr lang="zh-TW" altLang="en-US" sz="3600" dirty="0"/>
              <a:t>機密性</a:t>
            </a:r>
          </a:p>
          <a:p>
            <a:r>
              <a:rPr lang="en-US" altLang="zh-TW" sz="3600" dirty="0"/>
              <a:t>(B) </a:t>
            </a:r>
            <a:r>
              <a:rPr lang="zh-TW" altLang="en-US" sz="3600" dirty="0"/>
              <a:t>完整性</a:t>
            </a:r>
          </a:p>
          <a:p>
            <a:r>
              <a:rPr lang="en-US" altLang="zh-TW" sz="3600" dirty="0"/>
              <a:t>(C) </a:t>
            </a:r>
            <a:r>
              <a:rPr lang="zh-TW" altLang="en-US" sz="3600" dirty="0"/>
              <a:t>可用性</a:t>
            </a:r>
          </a:p>
          <a:p>
            <a:r>
              <a:rPr lang="en-US" altLang="zh-TW" sz="3600" dirty="0"/>
              <a:t>(D) </a:t>
            </a:r>
            <a:r>
              <a:rPr lang="zh-TW" altLang="en-US" sz="3600" dirty="0"/>
              <a:t>可讀性</a:t>
            </a:r>
          </a:p>
        </p:txBody>
      </p:sp>
    </p:spTree>
    <p:extLst>
      <p:ext uri="{BB962C8B-B14F-4D97-AF65-F5344CB8AC3E}">
        <p14:creationId xmlns:p14="http://schemas.microsoft.com/office/powerpoint/2010/main" val="3661802004"/>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132</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392327" y="946908"/>
            <a:ext cx="8359346" cy="5632311"/>
          </a:xfrm>
          <a:prstGeom prst="rect">
            <a:avLst/>
          </a:prstGeom>
        </p:spPr>
        <p:txBody>
          <a:bodyPr wrap="square">
            <a:spAutoFit/>
          </a:bodyPr>
          <a:lstStyle/>
          <a:p>
            <a:r>
              <a:rPr lang="zh-TW" altLang="en-US" sz="3600" dirty="0"/>
              <a:t>關於設計網際網路服務使用者身分驗證機制的考量因素</a:t>
            </a:r>
            <a:r>
              <a:rPr lang="en-US" altLang="zh-TW" sz="3600" dirty="0"/>
              <a:t>,</a:t>
            </a:r>
            <a:r>
              <a:rPr lang="zh-TW" altLang="en-US" sz="3600" dirty="0"/>
              <a:t>下列何者不正確</a:t>
            </a:r>
            <a:r>
              <a:rPr lang="en-US" altLang="zh-TW" sz="3600" dirty="0"/>
              <a:t>?</a:t>
            </a:r>
          </a:p>
          <a:p>
            <a:r>
              <a:rPr lang="en-US" altLang="zh-TW" sz="3600" dirty="0"/>
              <a:t>(A) What you know?</a:t>
            </a:r>
            <a:r>
              <a:rPr lang="zh-TW" altLang="en-US" sz="3600" dirty="0"/>
              <a:t>使用者所記住的身分內容</a:t>
            </a:r>
            <a:r>
              <a:rPr lang="en-US" altLang="zh-TW" sz="3600" dirty="0"/>
              <a:t>,</a:t>
            </a:r>
            <a:r>
              <a:rPr lang="zh-TW" altLang="en-US" sz="3600" dirty="0"/>
              <a:t>如</a:t>
            </a:r>
            <a:r>
              <a:rPr lang="en-US" altLang="zh-TW" sz="3600" dirty="0"/>
              <a:t>:</a:t>
            </a:r>
            <a:r>
              <a:rPr lang="zh-TW" altLang="en-US" sz="3600" dirty="0"/>
              <a:t>個人識別名稱及對應的密碼</a:t>
            </a:r>
          </a:p>
          <a:p>
            <a:r>
              <a:rPr lang="en-US" altLang="zh-TW" sz="3600" dirty="0"/>
              <a:t>(B) What you have?</a:t>
            </a:r>
            <a:r>
              <a:rPr lang="zh-TW" altLang="en-US" sz="3600" dirty="0"/>
              <a:t>使用者所擁有之認證裝置</a:t>
            </a:r>
            <a:r>
              <a:rPr lang="en-US" altLang="zh-TW" sz="3600" dirty="0"/>
              <a:t>,</a:t>
            </a:r>
            <a:r>
              <a:rPr lang="zh-TW" altLang="en-US" sz="3600" dirty="0"/>
              <a:t>如</a:t>
            </a:r>
            <a:r>
              <a:rPr lang="en-US" altLang="zh-TW" sz="3600" dirty="0"/>
              <a:t>:</a:t>
            </a:r>
            <a:r>
              <a:rPr lang="zh-TW" altLang="en-US" sz="3600" dirty="0"/>
              <a:t>金融卡、智慧卡</a:t>
            </a:r>
          </a:p>
          <a:p>
            <a:r>
              <a:rPr lang="en-US" altLang="zh-TW" sz="3600" dirty="0"/>
              <a:t>(C) Who you are?</a:t>
            </a:r>
            <a:r>
              <a:rPr lang="zh-TW" altLang="en-US" sz="3600" dirty="0"/>
              <a:t>使用者所扮演的角色</a:t>
            </a:r>
            <a:r>
              <a:rPr lang="en-US" altLang="zh-TW" sz="3600" dirty="0"/>
              <a:t>:</a:t>
            </a:r>
            <a:r>
              <a:rPr lang="zh-TW" altLang="en-US" sz="3600" dirty="0"/>
              <a:t>如</a:t>
            </a:r>
            <a:r>
              <a:rPr lang="en-US" altLang="zh-TW" sz="3600" dirty="0"/>
              <a:t>:</a:t>
            </a:r>
            <a:r>
              <a:rPr lang="zh-TW" altLang="en-US" sz="3600" dirty="0"/>
              <a:t>學代、班聯會主席</a:t>
            </a:r>
            <a:r>
              <a:rPr lang="en-US" altLang="zh-TW" sz="3600" dirty="0"/>
              <a:t>?</a:t>
            </a:r>
          </a:p>
          <a:p>
            <a:r>
              <a:rPr lang="en-US" altLang="zh-TW" sz="3600" dirty="0"/>
              <a:t>(D) What you are?</a:t>
            </a:r>
            <a:r>
              <a:rPr lang="zh-TW" altLang="en-US" sz="3600" dirty="0"/>
              <a:t>使用者擁有之特徵</a:t>
            </a:r>
            <a:r>
              <a:rPr lang="en-US" altLang="zh-TW" sz="3600" dirty="0"/>
              <a:t>,</a:t>
            </a:r>
            <a:r>
              <a:rPr lang="zh-TW" altLang="en-US" sz="3600" dirty="0"/>
              <a:t>如</a:t>
            </a:r>
            <a:r>
              <a:rPr lang="en-US" altLang="zh-TW" sz="3600" dirty="0"/>
              <a:t>:</a:t>
            </a:r>
            <a:r>
              <a:rPr lang="zh-TW" altLang="en-US" sz="3600" dirty="0"/>
              <a:t>指紋、虹膜</a:t>
            </a:r>
          </a:p>
        </p:txBody>
      </p:sp>
    </p:spTree>
    <p:extLst>
      <p:ext uri="{BB962C8B-B14F-4D97-AF65-F5344CB8AC3E}">
        <p14:creationId xmlns:p14="http://schemas.microsoft.com/office/powerpoint/2010/main" val="947561892"/>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132</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392327" y="946908"/>
            <a:ext cx="8359346" cy="5632311"/>
          </a:xfrm>
          <a:prstGeom prst="rect">
            <a:avLst/>
          </a:prstGeom>
        </p:spPr>
        <p:txBody>
          <a:bodyPr wrap="square">
            <a:spAutoFit/>
          </a:bodyPr>
          <a:lstStyle/>
          <a:p>
            <a:r>
              <a:rPr lang="zh-TW" altLang="en-US" sz="3600" dirty="0"/>
              <a:t>關於設計網際網路服務使用者身分驗證機制的考量因素</a:t>
            </a:r>
            <a:r>
              <a:rPr lang="en-US" altLang="zh-TW" sz="3600" dirty="0"/>
              <a:t>,</a:t>
            </a:r>
            <a:r>
              <a:rPr lang="zh-TW" altLang="en-US" sz="3600" dirty="0"/>
              <a:t>下列何者不正確</a:t>
            </a:r>
            <a:r>
              <a:rPr lang="en-US" altLang="zh-TW" sz="3600" dirty="0"/>
              <a:t>?</a:t>
            </a:r>
          </a:p>
          <a:p>
            <a:r>
              <a:rPr lang="en-US" altLang="zh-TW" sz="3600" dirty="0"/>
              <a:t>(A) What you know?</a:t>
            </a:r>
            <a:r>
              <a:rPr lang="zh-TW" altLang="en-US" sz="3600" dirty="0"/>
              <a:t>使用者所記住的身分內容</a:t>
            </a:r>
            <a:r>
              <a:rPr lang="en-US" altLang="zh-TW" sz="3600" dirty="0"/>
              <a:t>,</a:t>
            </a:r>
            <a:r>
              <a:rPr lang="zh-TW" altLang="en-US" sz="3600" dirty="0"/>
              <a:t>如</a:t>
            </a:r>
            <a:r>
              <a:rPr lang="en-US" altLang="zh-TW" sz="3600" dirty="0"/>
              <a:t>:</a:t>
            </a:r>
            <a:r>
              <a:rPr lang="zh-TW" altLang="en-US" sz="3600" dirty="0"/>
              <a:t>個人識別名稱及對應的密碼</a:t>
            </a:r>
          </a:p>
          <a:p>
            <a:r>
              <a:rPr lang="en-US" altLang="zh-TW" sz="3600" dirty="0"/>
              <a:t>(B) What you have?</a:t>
            </a:r>
            <a:r>
              <a:rPr lang="zh-TW" altLang="en-US" sz="3600" dirty="0"/>
              <a:t>使用者所擁有之認證裝置</a:t>
            </a:r>
            <a:r>
              <a:rPr lang="en-US" altLang="zh-TW" sz="3600" dirty="0"/>
              <a:t>,</a:t>
            </a:r>
            <a:r>
              <a:rPr lang="zh-TW" altLang="en-US" sz="3600" dirty="0"/>
              <a:t>如</a:t>
            </a:r>
            <a:r>
              <a:rPr lang="en-US" altLang="zh-TW" sz="3600" dirty="0"/>
              <a:t>:</a:t>
            </a:r>
            <a:r>
              <a:rPr lang="zh-TW" altLang="en-US" sz="3600" dirty="0"/>
              <a:t>金融卡、智慧卡</a:t>
            </a:r>
          </a:p>
          <a:p>
            <a:r>
              <a:rPr lang="en-US" altLang="zh-TW" sz="3600" dirty="0">
                <a:solidFill>
                  <a:srgbClr val="FF0000"/>
                </a:solidFill>
              </a:rPr>
              <a:t>(C) Who you are?</a:t>
            </a:r>
            <a:r>
              <a:rPr lang="zh-TW" altLang="en-US" sz="3600" dirty="0">
                <a:solidFill>
                  <a:srgbClr val="FF0000"/>
                </a:solidFill>
              </a:rPr>
              <a:t>使用者所扮演的角色</a:t>
            </a:r>
            <a:r>
              <a:rPr lang="en-US" altLang="zh-TW" sz="3600" dirty="0">
                <a:solidFill>
                  <a:srgbClr val="FF0000"/>
                </a:solidFill>
              </a:rPr>
              <a:t>:</a:t>
            </a:r>
            <a:r>
              <a:rPr lang="zh-TW" altLang="en-US" sz="3600" dirty="0">
                <a:solidFill>
                  <a:srgbClr val="FF0000"/>
                </a:solidFill>
              </a:rPr>
              <a:t>如</a:t>
            </a:r>
            <a:r>
              <a:rPr lang="en-US" altLang="zh-TW" sz="3600" dirty="0">
                <a:solidFill>
                  <a:srgbClr val="FF0000"/>
                </a:solidFill>
              </a:rPr>
              <a:t>:</a:t>
            </a:r>
            <a:r>
              <a:rPr lang="zh-TW" altLang="en-US" sz="3600" dirty="0">
                <a:solidFill>
                  <a:srgbClr val="FF0000"/>
                </a:solidFill>
              </a:rPr>
              <a:t>學代、班聯會主席</a:t>
            </a:r>
            <a:r>
              <a:rPr lang="en-US" altLang="zh-TW" sz="3600" dirty="0">
                <a:solidFill>
                  <a:srgbClr val="FF0000"/>
                </a:solidFill>
              </a:rPr>
              <a:t>?</a:t>
            </a:r>
          </a:p>
          <a:p>
            <a:r>
              <a:rPr lang="en-US" altLang="zh-TW" sz="3600" dirty="0"/>
              <a:t>(D) What you are?</a:t>
            </a:r>
            <a:r>
              <a:rPr lang="zh-TW" altLang="en-US" sz="3600" dirty="0"/>
              <a:t>使用者擁有之特徵</a:t>
            </a:r>
            <a:r>
              <a:rPr lang="en-US" altLang="zh-TW" sz="3600" dirty="0"/>
              <a:t>,</a:t>
            </a:r>
            <a:r>
              <a:rPr lang="zh-TW" altLang="en-US" sz="3600" dirty="0"/>
              <a:t>如</a:t>
            </a:r>
            <a:r>
              <a:rPr lang="en-US" altLang="zh-TW" sz="3600" dirty="0"/>
              <a:t>:</a:t>
            </a:r>
            <a:r>
              <a:rPr lang="zh-TW" altLang="en-US" sz="3600" dirty="0"/>
              <a:t>指紋、虹膜</a:t>
            </a:r>
          </a:p>
        </p:txBody>
      </p:sp>
    </p:spTree>
    <p:extLst>
      <p:ext uri="{BB962C8B-B14F-4D97-AF65-F5344CB8AC3E}">
        <p14:creationId xmlns:p14="http://schemas.microsoft.com/office/powerpoint/2010/main" val="3510263687"/>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133</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467544" y="1196752"/>
            <a:ext cx="8107826" cy="5078313"/>
          </a:xfrm>
          <a:prstGeom prst="rect">
            <a:avLst/>
          </a:prstGeom>
        </p:spPr>
        <p:txBody>
          <a:bodyPr wrap="square">
            <a:spAutoFit/>
          </a:bodyPr>
          <a:lstStyle/>
          <a:p>
            <a:r>
              <a:rPr lang="zh-TW" altLang="en-US" sz="3600" dirty="0"/>
              <a:t>請問在系統服務裡</a:t>
            </a:r>
            <a:r>
              <a:rPr lang="en-US" altLang="zh-TW" sz="3600" dirty="0"/>
              <a:t>,</a:t>
            </a:r>
            <a:r>
              <a:rPr lang="zh-TW" altLang="en-US" sz="3600" dirty="0"/>
              <a:t>關於身分驗證</a:t>
            </a:r>
            <a:r>
              <a:rPr lang="en-US" altLang="zh-TW" sz="3600" dirty="0"/>
              <a:t>,</a:t>
            </a:r>
            <a:r>
              <a:rPr lang="zh-TW" altLang="en-US" sz="3600" dirty="0"/>
              <a:t>下列敘述何者正確</a:t>
            </a:r>
            <a:r>
              <a:rPr lang="en-US" altLang="zh-TW" sz="3600" dirty="0" smtClean="0"/>
              <a:t>?</a:t>
            </a:r>
          </a:p>
          <a:p>
            <a:endParaRPr lang="en-US" altLang="zh-TW" sz="3600" dirty="0"/>
          </a:p>
          <a:p>
            <a:r>
              <a:rPr lang="en-US" altLang="zh-TW" sz="3600" dirty="0"/>
              <a:t>(A) </a:t>
            </a:r>
            <a:r>
              <a:rPr lang="zh-TW" altLang="en-US" sz="3600" dirty="0"/>
              <a:t>只要通過身分驗證</a:t>
            </a:r>
            <a:r>
              <a:rPr lang="en-US" altLang="zh-TW" sz="3600" dirty="0"/>
              <a:t>,</a:t>
            </a:r>
            <a:r>
              <a:rPr lang="zh-TW" altLang="en-US" sz="3600" dirty="0"/>
              <a:t>就可以暢行無阻。</a:t>
            </a:r>
          </a:p>
          <a:p>
            <a:r>
              <a:rPr lang="en-US" altLang="zh-TW" sz="3600" dirty="0"/>
              <a:t>(B) </a:t>
            </a:r>
            <a:r>
              <a:rPr lang="zh-TW" altLang="en-US" sz="3600" dirty="0"/>
              <a:t>身分驗證後</a:t>
            </a:r>
            <a:r>
              <a:rPr lang="en-US" altLang="zh-TW" sz="3600" dirty="0"/>
              <a:t>,</a:t>
            </a:r>
            <a:r>
              <a:rPr lang="zh-TW" altLang="en-US" sz="3600" dirty="0"/>
              <a:t>即是擁有最高權限。</a:t>
            </a:r>
          </a:p>
          <a:p>
            <a:r>
              <a:rPr lang="en-US" altLang="zh-TW" sz="3600" dirty="0"/>
              <a:t>(C) </a:t>
            </a:r>
            <a:r>
              <a:rPr lang="zh-TW" altLang="en-US" sz="3600" dirty="0"/>
              <a:t>身分驗證後</a:t>
            </a:r>
            <a:r>
              <a:rPr lang="en-US" altLang="zh-TW" sz="3600" dirty="0"/>
              <a:t>,</a:t>
            </a:r>
            <a:r>
              <a:rPr lang="zh-TW" altLang="en-US" sz="3600" dirty="0"/>
              <a:t>所有的使用行為都是適合理的</a:t>
            </a:r>
            <a:r>
              <a:rPr lang="en-US" altLang="zh-TW" sz="3600" dirty="0"/>
              <a:t>,</a:t>
            </a:r>
            <a:r>
              <a:rPr lang="zh-TW" altLang="en-US" sz="3600" dirty="0"/>
              <a:t>不需要軌跡。</a:t>
            </a:r>
          </a:p>
          <a:p>
            <a:r>
              <a:rPr lang="en-US" altLang="zh-TW" sz="3600" dirty="0"/>
              <a:t>(D) </a:t>
            </a:r>
            <a:r>
              <a:rPr lang="zh-TW" altLang="en-US" sz="3600" dirty="0"/>
              <a:t>依照最小權限原則</a:t>
            </a:r>
            <a:r>
              <a:rPr lang="en-US" altLang="zh-TW" sz="3600" dirty="0"/>
              <a:t>,</a:t>
            </a:r>
            <a:r>
              <a:rPr lang="zh-TW" altLang="en-US" sz="3600" dirty="0"/>
              <a:t>劃分給予適當的權限控管。</a:t>
            </a:r>
          </a:p>
        </p:txBody>
      </p:sp>
    </p:spTree>
    <p:extLst>
      <p:ext uri="{BB962C8B-B14F-4D97-AF65-F5344CB8AC3E}">
        <p14:creationId xmlns:p14="http://schemas.microsoft.com/office/powerpoint/2010/main" val="1605089845"/>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133</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418930" y="1052736"/>
            <a:ext cx="7963810" cy="5078313"/>
          </a:xfrm>
          <a:prstGeom prst="rect">
            <a:avLst/>
          </a:prstGeom>
        </p:spPr>
        <p:txBody>
          <a:bodyPr wrap="square">
            <a:spAutoFit/>
          </a:bodyPr>
          <a:lstStyle/>
          <a:p>
            <a:r>
              <a:rPr lang="zh-TW" altLang="en-US" sz="3600" dirty="0"/>
              <a:t>請問在系統服務裡</a:t>
            </a:r>
            <a:r>
              <a:rPr lang="en-US" altLang="zh-TW" sz="3600" dirty="0"/>
              <a:t>,</a:t>
            </a:r>
            <a:r>
              <a:rPr lang="zh-TW" altLang="en-US" sz="3600" dirty="0"/>
              <a:t>關於身分驗證</a:t>
            </a:r>
            <a:r>
              <a:rPr lang="en-US" altLang="zh-TW" sz="3600" dirty="0"/>
              <a:t>,</a:t>
            </a:r>
            <a:r>
              <a:rPr lang="zh-TW" altLang="en-US" sz="3600" dirty="0"/>
              <a:t>下列敘述何者正確</a:t>
            </a:r>
            <a:r>
              <a:rPr lang="en-US" altLang="zh-TW" sz="3600" dirty="0" smtClean="0"/>
              <a:t>?</a:t>
            </a:r>
          </a:p>
          <a:p>
            <a:endParaRPr lang="en-US" altLang="zh-TW" sz="3600" dirty="0"/>
          </a:p>
          <a:p>
            <a:r>
              <a:rPr lang="en-US" altLang="zh-TW" sz="3600" dirty="0"/>
              <a:t>(A) </a:t>
            </a:r>
            <a:r>
              <a:rPr lang="zh-TW" altLang="en-US" sz="3600" dirty="0"/>
              <a:t>只要通過身分驗證</a:t>
            </a:r>
            <a:r>
              <a:rPr lang="en-US" altLang="zh-TW" sz="3600" dirty="0"/>
              <a:t>,</a:t>
            </a:r>
            <a:r>
              <a:rPr lang="zh-TW" altLang="en-US" sz="3600" dirty="0"/>
              <a:t>就可以暢行無阻。</a:t>
            </a:r>
          </a:p>
          <a:p>
            <a:r>
              <a:rPr lang="en-US" altLang="zh-TW" sz="3600" dirty="0"/>
              <a:t>(B) </a:t>
            </a:r>
            <a:r>
              <a:rPr lang="zh-TW" altLang="en-US" sz="3600" dirty="0"/>
              <a:t>身分驗證後</a:t>
            </a:r>
            <a:r>
              <a:rPr lang="en-US" altLang="zh-TW" sz="3600" dirty="0"/>
              <a:t>,</a:t>
            </a:r>
            <a:r>
              <a:rPr lang="zh-TW" altLang="en-US" sz="3600" dirty="0"/>
              <a:t>即是擁有最高權限。</a:t>
            </a:r>
          </a:p>
          <a:p>
            <a:r>
              <a:rPr lang="en-US" altLang="zh-TW" sz="3600" dirty="0"/>
              <a:t>(C) </a:t>
            </a:r>
            <a:r>
              <a:rPr lang="zh-TW" altLang="en-US" sz="3600" dirty="0"/>
              <a:t>身分驗證後</a:t>
            </a:r>
            <a:r>
              <a:rPr lang="en-US" altLang="zh-TW" sz="3600" dirty="0"/>
              <a:t>,</a:t>
            </a:r>
            <a:r>
              <a:rPr lang="zh-TW" altLang="en-US" sz="3600" dirty="0"/>
              <a:t>所有的使用行為都是適合理的</a:t>
            </a:r>
            <a:r>
              <a:rPr lang="en-US" altLang="zh-TW" sz="3600" dirty="0"/>
              <a:t>,</a:t>
            </a:r>
            <a:r>
              <a:rPr lang="zh-TW" altLang="en-US" sz="3600" dirty="0"/>
              <a:t>不需要軌跡。</a:t>
            </a:r>
          </a:p>
          <a:p>
            <a:r>
              <a:rPr lang="en-US" altLang="zh-TW" sz="3600" dirty="0">
                <a:solidFill>
                  <a:srgbClr val="FF0000"/>
                </a:solidFill>
              </a:rPr>
              <a:t>(D) </a:t>
            </a:r>
            <a:r>
              <a:rPr lang="zh-TW" altLang="en-US" sz="3600" dirty="0">
                <a:solidFill>
                  <a:srgbClr val="FF0000"/>
                </a:solidFill>
              </a:rPr>
              <a:t>依照最小權限原則</a:t>
            </a:r>
            <a:r>
              <a:rPr lang="en-US" altLang="zh-TW" sz="3600" dirty="0">
                <a:solidFill>
                  <a:srgbClr val="FF0000"/>
                </a:solidFill>
              </a:rPr>
              <a:t>,</a:t>
            </a:r>
            <a:r>
              <a:rPr lang="zh-TW" altLang="en-US" sz="3600" dirty="0">
                <a:solidFill>
                  <a:srgbClr val="FF0000"/>
                </a:solidFill>
              </a:rPr>
              <a:t>劃分給予適當的權限控管。</a:t>
            </a:r>
          </a:p>
        </p:txBody>
      </p:sp>
    </p:spTree>
    <p:extLst>
      <p:ext uri="{BB962C8B-B14F-4D97-AF65-F5344CB8AC3E}">
        <p14:creationId xmlns:p14="http://schemas.microsoft.com/office/powerpoint/2010/main" val="4224915037"/>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6600" dirty="0" smtClean="0"/>
              <a:t>資安事故</a:t>
            </a:r>
            <a:r>
              <a:rPr lang="en-US" altLang="zh-TW" sz="3600" dirty="0" smtClean="0"/>
              <a:t>(Security Incident)</a:t>
            </a:r>
          </a:p>
          <a:p>
            <a:pPr algn="ctr"/>
            <a:r>
              <a:rPr lang="zh-TW" altLang="en-US" sz="6600" dirty="0" smtClean="0"/>
              <a:t>與</a:t>
            </a:r>
            <a:endParaRPr lang="en-US" altLang="zh-TW" sz="6600" dirty="0" smtClean="0"/>
          </a:p>
          <a:p>
            <a:pPr algn="ctr"/>
            <a:r>
              <a:rPr lang="zh-TW" altLang="en-US" sz="6600" dirty="0" smtClean="0"/>
              <a:t>資安事件</a:t>
            </a:r>
            <a:r>
              <a:rPr lang="zh-TW" altLang="en-US" sz="3200" dirty="0" smtClean="0"/>
              <a:t>（</a:t>
            </a:r>
            <a:r>
              <a:rPr lang="en-US" altLang="zh-TW" sz="3200" dirty="0" smtClean="0"/>
              <a:t>Security Event</a:t>
            </a:r>
            <a:r>
              <a:rPr lang="zh-TW" altLang="en-US" sz="3200" dirty="0" smtClean="0"/>
              <a:t>）</a:t>
            </a:r>
          </a:p>
        </p:txBody>
      </p:sp>
    </p:spTree>
    <p:extLst>
      <p:ext uri="{BB962C8B-B14F-4D97-AF65-F5344CB8AC3E}">
        <p14:creationId xmlns:p14="http://schemas.microsoft.com/office/powerpoint/2010/main" val="885320513"/>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34</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227894" y="944582"/>
            <a:ext cx="8520570" cy="5078313"/>
          </a:xfrm>
          <a:prstGeom prst="rect">
            <a:avLst/>
          </a:prstGeom>
        </p:spPr>
        <p:txBody>
          <a:bodyPr wrap="square">
            <a:spAutoFit/>
          </a:bodyPr>
          <a:lstStyle/>
          <a:p>
            <a:r>
              <a:rPr lang="zh-TW" altLang="en-US" sz="3600" dirty="0"/>
              <a:t>使用帳號及密碼進行身分認證</a:t>
            </a:r>
            <a:r>
              <a:rPr lang="en-US" altLang="zh-TW" sz="3600" dirty="0"/>
              <a:t>,</a:t>
            </a:r>
            <a:r>
              <a:rPr lang="zh-TW" altLang="en-US" sz="3600" dirty="0"/>
              <a:t>是時下網路上最常用的方法</a:t>
            </a:r>
            <a:r>
              <a:rPr lang="en-US" altLang="zh-TW" sz="3600" dirty="0"/>
              <a:t>,</a:t>
            </a:r>
            <a:r>
              <a:rPr lang="zh-TW" altLang="en-US" sz="3600" dirty="0"/>
              <a:t>破解密碼就可以有效攻擊身分認證</a:t>
            </a:r>
            <a:r>
              <a:rPr lang="en-US" altLang="zh-TW" sz="3600" dirty="0"/>
              <a:t>,</a:t>
            </a:r>
            <a:r>
              <a:rPr lang="zh-TW" altLang="en-US" sz="3600" dirty="0"/>
              <a:t>下列何項不是針對破解密碼的攻擊</a:t>
            </a:r>
            <a:r>
              <a:rPr lang="en-US" altLang="zh-TW" sz="3600" dirty="0" smtClean="0"/>
              <a:t>?</a:t>
            </a:r>
          </a:p>
          <a:p>
            <a:endParaRPr lang="en-US" altLang="zh-TW" sz="3600" dirty="0"/>
          </a:p>
          <a:p>
            <a:r>
              <a:rPr lang="en-US" altLang="zh-TW" sz="3600" dirty="0"/>
              <a:t>(A) </a:t>
            </a:r>
            <a:r>
              <a:rPr lang="zh-TW" altLang="en-US" sz="3600" dirty="0"/>
              <a:t>窮舉攻擊</a:t>
            </a:r>
            <a:r>
              <a:rPr lang="en-US" altLang="zh-TW" sz="3600" dirty="0"/>
              <a:t>(Brute-Force Attack)</a:t>
            </a:r>
          </a:p>
          <a:p>
            <a:r>
              <a:rPr lang="en-US" altLang="zh-TW" sz="3600" dirty="0"/>
              <a:t>(B) </a:t>
            </a:r>
            <a:r>
              <a:rPr lang="zh-TW" altLang="en-US" sz="3600" dirty="0"/>
              <a:t>字典攻擊</a:t>
            </a:r>
            <a:r>
              <a:rPr lang="en-US" altLang="zh-TW" sz="3600" dirty="0"/>
              <a:t>(Dictionary Attack)</a:t>
            </a:r>
          </a:p>
          <a:p>
            <a:r>
              <a:rPr lang="en-US" altLang="zh-TW" sz="3600" dirty="0"/>
              <a:t>(C) </a:t>
            </a:r>
            <a:r>
              <a:rPr lang="zh-TW" altLang="en-US" sz="3600" dirty="0"/>
              <a:t>跨網站指令碼攻擊</a:t>
            </a:r>
            <a:r>
              <a:rPr lang="en-US" altLang="zh-TW" sz="3600" dirty="0"/>
              <a:t>(Cross-Site Scripting)</a:t>
            </a:r>
          </a:p>
          <a:p>
            <a:r>
              <a:rPr lang="en-US" altLang="zh-TW" sz="3600" dirty="0"/>
              <a:t>(D) </a:t>
            </a:r>
            <a:r>
              <a:rPr lang="zh-TW" altLang="en-US" sz="3600" dirty="0"/>
              <a:t>網路釣魚網站</a:t>
            </a:r>
            <a:r>
              <a:rPr lang="en-US" altLang="zh-TW" sz="3600" dirty="0"/>
              <a:t>(Phishing</a:t>
            </a:r>
            <a:r>
              <a:rPr lang="en-US" altLang="zh-TW" sz="3600" dirty="0" smtClean="0"/>
              <a:t>)</a:t>
            </a:r>
            <a:endParaRPr lang="en-US" altLang="zh-TW" sz="3600" dirty="0"/>
          </a:p>
        </p:txBody>
      </p:sp>
    </p:spTree>
    <p:extLst>
      <p:ext uri="{BB962C8B-B14F-4D97-AF65-F5344CB8AC3E}">
        <p14:creationId xmlns:p14="http://schemas.microsoft.com/office/powerpoint/2010/main" val="4193331462"/>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34</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467544" y="935873"/>
            <a:ext cx="8136904" cy="4832092"/>
          </a:xfrm>
          <a:prstGeom prst="rect">
            <a:avLst/>
          </a:prstGeom>
        </p:spPr>
        <p:txBody>
          <a:bodyPr wrap="square">
            <a:spAutoFit/>
          </a:bodyPr>
          <a:lstStyle/>
          <a:p>
            <a:r>
              <a:rPr lang="zh-TW" altLang="en-US" sz="3600" dirty="0"/>
              <a:t>使用帳號及密碼進行身分認證</a:t>
            </a:r>
            <a:r>
              <a:rPr lang="en-US" altLang="zh-TW" sz="3600" dirty="0"/>
              <a:t>,</a:t>
            </a:r>
            <a:r>
              <a:rPr lang="zh-TW" altLang="en-US" sz="3600" dirty="0"/>
              <a:t>是時下網路上最常用的方法</a:t>
            </a:r>
            <a:r>
              <a:rPr lang="en-US" altLang="zh-TW" sz="3600" dirty="0"/>
              <a:t>,</a:t>
            </a:r>
            <a:r>
              <a:rPr lang="zh-TW" altLang="en-US" sz="3600" dirty="0"/>
              <a:t>破解密碼就可以有效攻擊身分認證</a:t>
            </a:r>
            <a:r>
              <a:rPr lang="en-US" altLang="zh-TW" sz="3600" dirty="0"/>
              <a:t>,</a:t>
            </a:r>
            <a:r>
              <a:rPr lang="zh-TW" altLang="en-US" sz="3600" dirty="0"/>
              <a:t>下列何項不是針對破解密碼的攻擊</a:t>
            </a:r>
            <a:r>
              <a:rPr lang="en-US" altLang="zh-TW" sz="3600" dirty="0" smtClean="0"/>
              <a:t>?</a:t>
            </a:r>
          </a:p>
          <a:p>
            <a:endParaRPr lang="en-US" altLang="zh-TW" sz="3600" dirty="0"/>
          </a:p>
          <a:p>
            <a:r>
              <a:rPr lang="en-US" altLang="zh-TW" sz="3200" dirty="0"/>
              <a:t>(A) </a:t>
            </a:r>
            <a:r>
              <a:rPr lang="zh-TW" altLang="en-US" sz="3200" dirty="0"/>
              <a:t>窮舉攻擊</a:t>
            </a:r>
            <a:r>
              <a:rPr lang="en-US" altLang="zh-TW" sz="3200" dirty="0"/>
              <a:t>(Brute-Force Attack)</a:t>
            </a:r>
          </a:p>
          <a:p>
            <a:r>
              <a:rPr lang="en-US" altLang="zh-TW" sz="3200" dirty="0">
                <a:solidFill>
                  <a:srgbClr val="FF0000"/>
                </a:solidFill>
              </a:rPr>
              <a:t>(B) </a:t>
            </a:r>
            <a:r>
              <a:rPr lang="zh-TW" altLang="en-US" sz="3200" dirty="0">
                <a:solidFill>
                  <a:srgbClr val="FF0000"/>
                </a:solidFill>
              </a:rPr>
              <a:t>字典攻擊</a:t>
            </a:r>
            <a:r>
              <a:rPr lang="en-US" altLang="zh-TW" sz="3200" dirty="0">
                <a:solidFill>
                  <a:srgbClr val="FF0000"/>
                </a:solidFill>
              </a:rPr>
              <a:t>(Dictionary Attack)</a:t>
            </a:r>
          </a:p>
          <a:p>
            <a:r>
              <a:rPr lang="en-US" altLang="zh-TW" sz="3200" dirty="0"/>
              <a:t>(C) </a:t>
            </a:r>
            <a:r>
              <a:rPr lang="zh-TW" altLang="en-US" sz="3200" dirty="0"/>
              <a:t>跨網站指令碼攻擊</a:t>
            </a:r>
            <a:r>
              <a:rPr lang="en-US" altLang="zh-TW" sz="3200" dirty="0"/>
              <a:t>(Cross-Site Scripting)</a:t>
            </a:r>
          </a:p>
          <a:p>
            <a:r>
              <a:rPr lang="en-US" altLang="zh-TW" sz="3200" dirty="0"/>
              <a:t>(D) </a:t>
            </a:r>
            <a:r>
              <a:rPr lang="zh-TW" altLang="en-US" sz="3200" dirty="0"/>
              <a:t>網路釣魚網站</a:t>
            </a:r>
            <a:r>
              <a:rPr lang="en-US" altLang="zh-TW" sz="3200" dirty="0"/>
              <a:t>(Phishing</a:t>
            </a:r>
            <a:r>
              <a:rPr lang="en-US" altLang="zh-TW" sz="3200" dirty="0" smtClean="0"/>
              <a:t>)</a:t>
            </a:r>
            <a:endParaRPr lang="en-US" altLang="zh-TW" sz="3200" dirty="0"/>
          </a:p>
        </p:txBody>
      </p:sp>
    </p:spTree>
    <p:extLst>
      <p:ext uri="{BB962C8B-B14F-4D97-AF65-F5344CB8AC3E}">
        <p14:creationId xmlns:p14="http://schemas.microsoft.com/office/powerpoint/2010/main" val="861965469"/>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6600" dirty="0" smtClean="0"/>
              <a:t>3.4.</a:t>
            </a:r>
            <a:r>
              <a:rPr lang="zh-TW" altLang="en-US" sz="6600" dirty="0" smtClean="0"/>
              <a:t>加解密</a:t>
            </a:r>
          </a:p>
        </p:txBody>
      </p:sp>
    </p:spTree>
    <p:extLst>
      <p:ext uri="{BB962C8B-B14F-4D97-AF65-F5344CB8AC3E}">
        <p14:creationId xmlns:p14="http://schemas.microsoft.com/office/powerpoint/2010/main" val="1129460145"/>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2742823651"/>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zh-TW" altLang="en-US" dirty="0" smtClean="0"/>
              <a:t>有關</a:t>
            </a:r>
            <a:r>
              <a:rPr lang="en-US" altLang="zh-TW" dirty="0" smtClean="0"/>
              <a:t>Hashing</a:t>
            </a:r>
            <a:r>
              <a:rPr lang="zh-TW" altLang="en-US" dirty="0" smtClean="0"/>
              <a:t>的敘述</a:t>
            </a:r>
            <a:r>
              <a:rPr lang="en-US" altLang="zh-TW" dirty="0" smtClean="0"/>
              <a:t>,</a:t>
            </a:r>
            <a:r>
              <a:rPr lang="zh-TW" altLang="en-US" dirty="0" smtClean="0"/>
              <a:t>下列何者為是</a:t>
            </a:r>
            <a:r>
              <a:rPr lang="en-US" altLang="zh-TW" dirty="0" smtClean="0"/>
              <a:t>?</a:t>
            </a:r>
            <a:endParaRPr lang="zh-TW" altLang="en-US" dirty="0"/>
          </a:p>
        </p:txBody>
      </p:sp>
    </p:spTree>
    <p:extLst>
      <p:ext uri="{BB962C8B-B14F-4D97-AF65-F5344CB8AC3E}">
        <p14:creationId xmlns:p14="http://schemas.microsoft.com/office/powerpoint/2010/main" val="18518637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418704"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4524315"/>
          </a:xfrm>
          <a:prstGeom prst="rect">
            <a:avLst/>
          </a:prstGeom>
        </p:spPr>
        <p:txBody>
          <a:bodyPr wrap="square">
            <a:spAutoFit/>
          </a:bodyPr>
          <a:lstStyle/>
          <a:p>
            <a:r>
              <a:rPr lang="zh-TW" altLang="en-US" sz="3600" dirty="0"/>
              <a:t>組織對外服務之官方網站遭受駭客透過 </a:t>
            </a:r>
            <a:r>
              <a:rPr lang="en-US" altLang="zh-TW" sz="3600" dirty="0" err="1"/>
              <a:t>DDoS</a:t>
            </a:r>
            <a:r>
              <a:rPr lang="en-US" altLang="zh-TW" sz="3600" dirty="0"/>
              <a:t> </a:t>
            </a:r>
            <a:r>
              <a:rPr lang="zh-TW" altLang="en-US" sz="3600" dirty="0"/>
              <a:t>攻擊</a:t>
            </a:r>
            <a:r>
              <a:rPr lang="en-US" altLang="zh-TW" sz="3600" dirty="0"/>
              <a:t>,</a:t>
            </a:r>
            <a:r>
              <a:rPr lang="zh-TW" altLang="en-US" sz="3600" dirty="0"/>
              <a:t>請問此為下列哪項遭受破壞</a:t>
            </a:r>
            <a:r>
              <a:rPr lang="en-US" altLang="zh-TW" sz="3600" dirty="0" smtClean="0"/>
              <a:t>?</a:t>
            </a:r>
          </a:p>
          <a:p>
            <a:endParaRPr lang="en-US" altLang="zh-TW" sz="3600" dirty="0"/>
          </a:p>
          <a:p>
            <a:r>
              <a:rPr lang="en-US" altLang="zh-TW" sz="3600" dirty="0"/>
              <a:t>(A) </a:t>
            </a:r>
            <a:r>
              <a:rPr lang="zh-TW" altLang="en-US" sz="3600" dirty="0"/>
              <a:t>機密性</a:t>
            </a:r>
          </a:p>
          <a:p>
            <a:r>
              <a:rPr lang="en-US" altLang="zh-TW" sz="3600" dirty="0"/>
              <a:t>(B) </a:t>
            </a:r>
            <a:r>
              <a:rPr lang="zh-TW" altLang="en-US" sz="3600" dirty="0"/>
              <a:t>完整性</a:t>
            </a:r>
          </a:p>
          <a:p>
            <a:r>
              <a:rPr lang="en-US" altLang="zh-TW" sz="3600" dirty="0">
                <a:solidFill>
                  <a:srgbClr val="FF0000"/>
                </a:solidFill>
              </a:rPr>
              <a:t>(C) </a:t>
            </a:r>
            <a:r>
              <a:rPr lang="zh-TW" altLang="en-US" sz="3600" dirty="0">
                <a:solidFill>
                  <a:srgbClr val="FF0000"/>
                </a:solidFill>
              </a:rPr>
              <a:t>可用性</a:t>
            </a:r>
          </a:p>
          <a:p>
            <a:r>
              <a:rPr lang="en-US" altLang="zh-TW" sz="3600" dirty="0"/>
              <a:t>(D) </a:t>
            </a:r>
            <a:r>
              <a:rPr lang="zh-TW" altLang="en-US" sz="3600" dirty="0"/>
              <a:t>可讀性</a:t>
            </a:r>
          </a:p>
        </p:txBody>
      </p:sp>
    </p:spTree>
    <p:extLst>
      <p:ext uri="{BB962C8B-B14F-4D97-AF65-F5344CB8AC3E}">
        <p14:creationId xmlns:p14="http://schemas.microsoft.com/office/powerpoint/2010/main" val="527538031"/>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6600" dirty="0" smtClean="0"/>
              <a:t>3.5.PKI</a:t>
            </a:r>
            <a:r>
              <a:rPr lang="zh-TW" altLang="en-US" sz="6600" dirty="0" smtClean="0"/>
              <a:t>與自然人憑證</a:t>
            </a:r>
          </a:p>
        </p:txBody>
      </p:sp>
    </p:spTree>
    <p:extLst>
      <p:ext uri="{BB962C8B-B14F-4D97-AF65-F5344CB8AC3E}">
        <p14:creationId xmlns:p14="http://schemas.microsoft.com/office/powerpoint/2010/main" val="1778522605"/>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3284984"/>
            <a:ext cx="4392488" cy="3304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標題 1"/>
          <p:cNvSpPr>
            <a:spLocks noGrp="1"/>
          </p:cNvSpPr>
          <p:nvPr>
            <p:ph type="title"/>
          </p:nvPr>
        </p:nvSpPr>
        <p:spPr/>
        <p:txBody>
          <a:bodyPr/>
          <a:lstStyle/>
          <a:p>
            <a:r>
              <a:rPr lang="en-US" altLang="zh-TW" dirty="0" smtClean="0"/>
              <a:t>PKI</a:t>
            </a:r>
            <a:endParaRPr lang="zh-TW" altLang="en-US" dirty="0"/>
          </a:p>
        </p:txBody>
      </p:sp>
      <p:sp>
        <p:nvSpPr>
          <p:cNvPr id="3" name="內容版面配置區 2"/>
          <p:cNvSpPr>
            <a:spLocks noGrp="1"/>
          </p:cNvSpPr>
          <p:nvPr>
            <p:ph idx="1"/>
          </p:nvPr>
        </p:nvSpPr>
        <p:spPr>
          <a:xfrm>
            <a:off x="467544" y="1124744"/>
            <a:ext cx="8435280" cy="2548880"/>
          </a:xfrm>
        </p:spPr>
        <p:txBody>
          <a:bodyPr>
            <a:normAutofit/>
          </a:bodyPr>
          <a:lstStyle/>
          <a:p>
            <a:r>
              <a:rPr lang="zh-TW" altLang="en-US" sz="2400" dirty="0"/>
              <a:t>公開金鑰基礎建設</a:t>
            </a:r>
            <a:r>
              <a:rPr lang="zh-TW" altLang="en-US" sz="2400" dirty="0" smtClean="0"/>
              <a:t>（</a:t>
            </a:r>
            <a:r>
              <a:rPr lang="en-US" altLang="zh-TW" sz="2400" dirty="0" smtClean="0"/>
              <a:t>Public </a:t>
            </a:r>
            <a:r>
              <a:rPr lang="en-US" altLang="zh-TW" sz="2400" dirty="0"/>
              <a:t>Key Infrastructure</a:t>
            </a:r>
            <a:r>
              <a:rPr lang="zh-TW" altLang="en-US" sz="2400" dirty="0" smtClean="0"/>
              <a:t>，</a:t>
            </a:r>
            <a:r>
              <a:rPr lang="en-US" altLang="zh-TW" sz="2400" dirty="0" smtClean="0"/>
              <a:t>PKI</a:t>
            </a:r>
            <a:r>
              <a:rPr lang="zh-TW" altLang="en-US" sz="2400" dirty="0" smtClean="0"/>
              <a:t>）</a:t>
            </a:r>
            <a:endParaRPr lang="en-US" altLang="zh-TW" sz="2400" dirty="0" smtClean="0"/>
          </a:p>
          <a:p>
            <a:r>
              <a:rPr lang="zh-TW" altLang="en-US" sz="2400" dirty="0" smtClean="0"/>
              <a:t>又</a:t>
            </a:r>
            <a:r>
              <a:rPr lang="zh-TW" altLang="en-US" sz="2400" dirty="0"/>
              <a:t>稱公開金鑰基礎架構、公鑰基礎建設、公鑰基礎設施、公開密碼匙基礎建設或公鑰基礎</a:t>
            </a:r>
            <a:r>
              <a:rPr lang="zh-TW" altLang="en-US" sz="2400" dirty="0" smtClean="0"/>
              <a:t>架構</a:t>
            </a:r>
            <a:endParaRPr lang="en-US" altLang="zh-TW" sz="2400" dirty="0" smtClean="0"/>
          </a:p>
          <a:p>
            <a:r>
              <a:rPr lang="zh-TW" altLang="en-US" sz="2400" dirty="0" smtClean="0"/>
              <a:t>是</a:t>
            </a:r>
            <a:r>
              <a:rPr lang="zh-TW" altLang="en-US" sz="2400" dirty="0"/>
              <a:t>一組由硬體、軟體、參與者、管理政策與流程組成的基礎架構，其目的在於創造、管理、分配、使用、儲存以及撤銷數位</a:t>
            </a:r>
            <a:r>
              <a:rPr lang="zh-TW" altLang="en-US" sz="2400" b="1" dirty="0">
                <a:solidFill>
                  <a:srgbClr val="FF0000"/>
                </a:solidFill>
                <a:effectLst>
                  <a:outerShdw blurRad="38100" dist="38100" dir="2700000" algn="tl">
                    <a:srgbClr val="000000">
                      <a:alpha val="43137"/>
                    </a:srgbClr>
                  </a:outerShdw>
                </a:effectLst>
              </a:rPr>
              <a:t>憑證</a:t>
            </a:r>
            <a:r>
              <a:rPr lang="zh-TW" altLang="en-US" sz="2400" dirty="0"/>
              <a:t>。</a:t>
            </a:r>
            <a:endParaRPr lang="zh-TW" altLang="en-US" sz="2400" dirty="0"/>
          </a:p>
        </p:txBody>
      </p:sp>
      <p:sp>
        <p:nvSpPr>
          <p:cNvPr id="5" name="矩形 4"/>
          <p:cNvSpPr/>
          <p:nvPr/>
        </p:nvSpPr>
        <p:spPr>
          <a:xfrm>
            <a:off x="611560" y="4085276"/>
            <a:ext cx="2236510" cy="584775"/>
          </a:xfrm>
          <a:prstGeom prst="rect">
            <a:avLst/>
          </a:prstGeom>
        </p:spPr>
        <p:txBody>
          <a:bodyPr wrap="none">
            <a:spAutoFit/>
          </a:bodyPr>
          <a:lstStyle/>
          <a:p>
            <a:r>
              <a:rPr lang="zh-TW" altLang="en-US" sz="3200" b="1" dirty="0">
                <a:solidFill>
                  <a:srgbClr val="FF0000"/>
                </a:solidFill>
                <a:effectLst>
                  <a:outerShdw blurRad="38100" dist="38100" dir="2700000" algn="tl">
                    <a:srgbClr val="000000">
                      <a:alpha val="43137"/>
                    </a:srgbClr>
                  </a:outerShdw>
                </a:effectLst>
              </a:rPr>
              <a:t>自然人憑證</a:t>
            </a:r>
          </a:p>
        </p:txBody>
      </p:sp>
      <p:sp>
        <p:nvSpPr>
          <p:cNvPr id="7" name="矩形 6"/>
          <p:cNvSpPr/>
          <p:nvPr/>
        </p:nvSpPr>
        <p:spPr>
          <a:xfrm>
            <a:off x="732164" y="4827973"/>
            <a:ext cx="1144865" cy="584775"/>
          </a:xfrm>
          <a:prstGeom prst="rect">
            <a:avLst/>
          </a:prstGeom>
        </p:spPr>
        <p:txBody>
          <a:bodyPr wrap="none">
            <a:spAutoFit/>
          </a:bodyPr>
          <a:lstStyle/>
          <a:p>
            <a:r>
              <a:rPr lang="en-US" altLang="zh-TW" sz="3200" b="1" dirty="0" smtClean="0">
                <a:solidFill>
                  <a:srgbClr val="FF0000"/>
                </a:solidFill>
                <a:effectLst>
                  <a:outerShdw blurRad="38100" dist="38100" dir="2700000" algn="tl">
                    <a:srgbClr val="000000">
                      <a:alpha val="43137"/>
                    </a:srgbClr>
                  </a:outerShdw>
                </a:effectLst>
              </a:rPr>
              <a:t>X.509</a:t>
            </a:r>
            <a:endParaRPr lang="zh-TW" altLang="en-US" sz="3200"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29226854"/>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自然人憑證</a:t>
            </a:r>
            <a:endParaRPr lang="zh-TW" altLang="en-US" dirty="0"/>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447642525"/>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X.509</a:t>
            </a:r>
            <a:r>
              <a:rPr lang="zh-TW" altLang="en-US" dirty="0" smtClean="0"/>
              <a:t>公鑰憑證的格式</a:t>
            </a:r>
            <a:endParaRPr lang="zh-TW" altLang="en-US" dirty="0"/>
          </a:p>
        </p:txBody>
      </p:sp>
      <p:sp>
        <p:nvSpPr>
          <p:cNvPr id="3" name="內容版面配置區 2"/>
          <p:cNvSpPr>
            <a:spLocks noGrp="1"/>
          </p:cNvSpPr>
          <p:nvPr>
            <p:ph idx="1"/>
          </p:nvPr>
        </p:nvSpPr>
        <p:spPr/>
        <p:txBody>
          <a:bodyPr>
            <a:normAutofit fontScale="70000" lnSpcReduction="20000"/>
          </a:bodyPr>
          <a:lstStyle/>
          <a:p>
            <a:r>
              <a:rPr lang="en-US" altLang="zh-TW" b="1" dirty="0"/>
              <a:t>X.509</a:t>
            </a:r>
            <a:r>
              <a:rPr lang="zh-TW" altLang="en-US" b="1" dirty="0"/>
              <a:t>是密碼學裡公鑰憑證的格式標準。</a:t>
            </a:r>
            <a:r>
              <a:rPr lang="en-US" altLang="zh-TW" b="1" dirty="0"/>
              <a:t>X.509</a:t>
            </a:r>
            <a:r>
              <a:rPr lang="zh-TW" altLang="en-US" b="1" dirty="0"/>
              <a:t>憑證已應用在包括</a:t>
            </a:r>
            <a:r>
              <a:rPr lang="en-US" altLang="zh-TW" b="1" dirty="0"/>
              <a:t>TLS/SSL</a:t>
            </a:r>
            <a:r>
              <a:rPr lang="zh-TW" altLang="en-US" b="1" dirty="0"/>
              <a:t>在內的眾多網路協定里，同時它也用在很多非線上應用場景里，比如電子簽章服務。</a:t>
            </a:r>
            <a:r>
              <a:rPr lang="en-US" altLang="zh-TW" b="1" dirty="0"/>
              <a:t>X.509</a:t>
            </a:r>
            <a:r>
              <a:rPr lang="zh-TW" altLang="en-US" b="1" dirty="0"/>
              <a:t>憑證里含有公鑰、身分資訊（比如網路主機名，組織的名稱或個體名稱等）和簽章資訊（可以是憑證簽發機構</a:t>
            </a:r>
            <a:r>
              <a:rPr lang="en-US" altLang="zh-TW" b="1" dirty="0"/>
              <a:t>CA</a:t>
            </a:r>
            <a:r>
              <a:rPr lang="zh-TW" altLang="en-US" b="1" dirty="0"/>
              <a:t>的簽章，也可以是自簽章）。對於一份經由可信的憑證簽發機構簽章或者可以通過其它方式驗證的憑證，憑證的擁有者就可以用憑證及相應的私鑰來建立安全的通信，對文件進行數位簽章。</a:t>
            </a:r>
          </a:p>
          <a:p>
            <a:endParaRPr lang="zh-TW" altLang="en-US" b="1" dirty="0"/>
          </a:p>
          <a:p>
            <a:r>
              <a:rPr lang="zh-TW" altLang="en-US" b="1" dirty="0"/>
              <a:t>除了憑證本身功能，</a:t>
            </a:r>
            <a:r>
              <a:rPr lang="en-US" altLang="zh-TW" b="1" dirty="0"/>
              <a:t>X.509</a:t>
            </a:r>
            <a:r>
              <a:rPr lang="zh-TW" altLang="en-US" b="1" dirty="0"/>
              <a:t>還附帶了憑證吊銷列表和用於從最終對憑證進行簽章的憑證簽發機構直到最終可信點為止的憑證合法性驗證演算法。</a:t>
            </a:r>
          </a:p>
          <a:p>
            <a:endParaRPr lang="zh-TW" altLang="en-US" b="1" dirty="0"/>
          </a:p>
          <a:p>
            <a:r>
              <a:rPr lang="en-US" altLang="zh-TW" b="1" dirty="0"/>
              <a:t>X.509</a:t>
            </a:r>
            <a:r>
              <a:rPr lang="zh-TW" altLang="en-US" b="1" dirty="0"/>
              <a:t>是</a:t>
            </a:r>
            <a:r>
              <a:rPr lang="en-US" altLang="zh-TW" b="1" dirty="0"/>
              <a:t>ITU-T</a:t>
            </a:r>
            <a:r>
              <a:rPr lang="zh-TW" altLang="en-US" b="1" dirty="0"/>
              <a:t>標準化部門基於他們之前的</a:t>
            </a:r>
            <a:r>
              <a:rPr lang="en-US" altLang="zh-TW" b="1" dirty="0"/>
              <a:t>ASN.1</a:t>
            </a:r>
            <a:r>
              <a:rPr lang="zh-TW" altLang="en-US" b="1" dirty="0"/>
              <a:t>定義的一套憑證標準。</a:t>
            </a:r>
            <a:endParaRPr lang="zh-TW" altLang="en-US" dirty="0"/>
          </a:p>
        </p:txBody>
      </p:sp>
    </p:spTree>
    <p:extLst>
      <p:ext uri="{BB962C8B-B14F-4D97-AF65-F5344CB8AC3E}">
        <p14:creationId xmlns:p14="http://schemas.microsoft.com/office/powerpoint/2010/main" val="2091746852"/>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134</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234066" y="946908"/>
            <a:ext cx="8675869" cy="5324535"/>
          </a:xfrm>
          <a:prstGeom prst="rect">
            <a:avLst/>
          </a:prstGeom>
        </p:spPr>
        <p:txBody>
          <a:bodyPr wrap="square">
            <a:spAutoFit/>
          </a:bodyPr>
          <a:lstStyle/>
          <a:p>
            <a:r>
              <a:rPr lang="zh-TW" altLang="en-US" sz="3400" dirty="0"/>
              <a:t>中華民國目前使用自然人憑證</a:t>
            </a:r>
            <a:r>
              <a:rPr lang="en-US" altLang="zh-TW" sz="3400" dirty="0"/>
              <a:t>,</a:t>
            </a:r>
            <a:r>
              <a:rPr lang="zh-TW" altLang="en-US" sz="3400" dirty="0"/>
              <a:t>做為民眾於網路應用時之合法身份識別依據。關於自然人憑證</a:t>
            </a:r>
            <a:r>
              <a:rPr lang="en-US" altLang="zh-TW" sz="3400" dirty="0"/>
              <a:t>,</a:t>
            </a:r>
            <a:r>
              <a:rPr lang="zh-TW" altLang="en-US" sz="3400" dirty="0"/>
              <a:t>下列敘述何者不正確</a:t>
            </a:r>
            <a:r>
              <a:rPr lang="en-US" altLang="zh-TW" sz="3400" dirty="0"/>
              <a:t>?</a:t>
            </a:r>
          </a:p>
          <a:p>
            <a:r>
              <a:rPr lang="en-US" altLang="zh-TW" sz="3400" dirty="0"/>
              <a:t>(A)</a:t>
            </a:r>
            <a:r>
              <a:rPr lang="zh-TW" altLang="en-US" sz="3400" dirty="0"/>
              <a:t>自然人憑證是基於 </a:t>
            </a:r>
            <a:r>
              <a:rPr lang="en-US" altLang="zh-TW" sz="3400" dirty="0"/>
              <a:t>PKI(Public Key Infrastructure)</a:t>
            </a:r>
            <a:r>
              <a:rPr lang="zh-TW" altLang="en-US" sz="3400" dirty="0"/>
              <a:t>架構下之應用</a:t>
            </a:r>
          </a:p>
          <a:p>
            <a:r>
              <a:rPr lang="en-US" altLang="zh-TW" sz="3400" dirty="0"/>
              <a:t>(B) </a:t>
            </a:r>
            <a:r>
              <a:rPr lang="zh-TW" altLang="en-US" sz="3400" dirty="0"/>
              <a:t>自然人憑證在網路上使用時</a:t>
            </a:r>
            <a:r>
              <a:rPr lang="en-US" altLang="zh-TW" sz="3400" dirty="0"/>
              <a:t>,</a:t>
            </a:r>
            <a:r>
              <a:rPr lang="zh-TW" altLang="en-US" sz="3400" dirty="0"/>
              <a:t>其代表申請人之身分識別上具有法律效力</a:t>
            </a:r>
          </a:p>
          <a:p>
            <a:r>
              <a:rPr lang="en-US" altLang="zh-TW" sz="3400" dirty="0"/>
              <a:t>(C) </a:t>
            </a:r>
            <a:r>
              <a:rPr lang="zh-TW" altLang="en-US" sz="3400" dirty="0"/>
              <a:t>自然人憑證申請一次永久有效</a:t>
            </a:r>
            <a:r>
              <a:rPr lang="en-US" altLang="zh-TW" sz="3400" dirty="0"/>
              <a:t>,</a:t>
            </a:r>
            <a:r>
              <a:rPr lang="zh-TW" altLang="en-US" sz="3400" dirty="0"/>
              <a:t>無需換發</a:t>
            </a:r>
          </a:p>
          <a:p>
            <a:r>
              <a:rPr lang="en-US" altLang="zh-TW" sz="3400" dirty="0"/>
              <a:t>(D)</a:t>
            </a:r>
            <a:r>
              <a:rPr lang="zh-TW" altLang="en-US" sz="3400" dirty="0"/>
              <a:t>自然人憑證於網路上的相關應用具有不可否認性</a:t>
            </a:r>
          </a:p>
        </p:txBody>
      </p:sp>
    </p:spTree>
    <p:extLst>
      <p:ext uri="{BB962C8B-B14F-4D97-AF65-F5344CB8AC3E}">
        <p14:creationId xmlns:p14="http://schemas.microsoft.com/office/powerpoint/2010/main" val="4266122737"/>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134</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234066" y="946908"/>
            <a:ext cx="8675869" cy="5324535"/>
          </a:xfrm>
          <a:prstGeom prst="rect">
            <a:avLst/>
          </a:prstGeom>
        </p:spPr>
        <p:txBody>
          <a:bodyPr wrap="square">
            <a:spAutoFit/>
          </a:bodyPr>
          <a:lstStyle/>
          <a:p>
            <a:r>
              <a:rPr lang="zh-TW" altLang="en-US" sz="3400" dirty="0"/>
              <a:t>中華民國目前使用自然人憑證</a:t>
            </a:r>
            <a:r>
              <a:rPr lang="en-US" altLang="zh-TW" sz="3400" dirty="0"/>
              <a:t>,</a:t>
            </a:r>
            <a:r>
              <a:rPr lang="zh-TW" altLang="en-US" sz="3400" dirty="0"/>
              <a:t>做為民眾於網路應用時之合法身份識別依據。關於自然人憑證</a:t>
            </a:r>
            <a:r>
              <a:rPr lang="en-US" altLang="zh-TW" sz="3400" dirty="0"/>
              <a:t>,</a:t>
            </a:r>
            <a:r>
              <a:rPr lang="zh-TW" altLang="en-US" sz="3400" dirty="0"/>
              <a:t>下列敘述何者不正確</a:t>
            </a:r>
            <a:r>
              <a:rPr lang="en-US" altLang="zh-TW" sz="3400" dirty="0"/>
              <a:t>?</a:t>
            </a:r>
          </a:p>
          <a:p>
            <a:r>
              <a:rPr lang="en-US" altLang="zh-TW" sz="3400" dirty="0"/>
              <a:t>(A)</a:t>
            </a:r>
            <a:r>
              <a:rPr lang="zh-TW" altLang="en-US" sz="3400" dirty="0"/>
              <a:t>自然人憑證是基於 </a:t>
            </a:r>
            <a:r>
              <a:rPr lang="en-US" altLang="zh-TW" sz="3400" dirty="0"/>
              <a:t>PKI(Public Key Infrastructure)</a:t>
            </a:r>
            <a:r>
              <a:rPr lang="zh-TW" altLang="en-US" sz="3400" dirty="0"/>
              <a:t>架構下之應用</a:t>
            </a:r>
          </a:p>
          <a:p>
            <a:r>
              <a:rPr lang="en-US" altLang="zh-TW" sz="3400" dirty="0"/>
              <a:t>(B) </a:t>
            </a:r>
            <a:r>
              <a:rPr lang="zh-TW" altLang="en-US" sz="3400" dirty="0"/>
              <a:t>自然人憑證在網路上使用時</a:t>
            </a:r>
            <a:r>
              <a:rPr lang="en-US" altLang="zh-TW" sz="3400" dirty="0"/>
              <a:t>,</a:t>
            </a:r>
            <a:r>
              <a:rPr lang="zh-TW" altLang="en-US" sz="3400" dirty="0"/>
              <a:t>其代表申請人之身分識別上具有法律效力</a:t>
            </a:r>
          </a:p>
          <a:p>
            <a:r>
              <a:rPr lang="en-US" altLang="zh-TW" sz="3400" dirty="0">
                <a:solidFill>
                  <a:srgbClr val="FF0000"/>
                </a:solidFill>
              </a:rPr>
              <a:t>(C) </a:t>
            </a:r>
            <a:r>
              <a:rPr lang="zh-TW" altLang="en-US" sz="3400" dirty="0">
                <a:solidFill>
                  <a:srgbClr val="FF0000"/>
                </a:solidFill>
              </a:rPr>
              <a:t>自然人憑證申請一次永久有效</a:t>
            </a:r>
            <a:r>
              <a:rPr lang="en-US" altLang="zh-TW" sz="3400" dirty="0">
                <a:solidFill>
                  <a:srgbClr val="FF0000"/>
                </a:solidFill>
              </a:rPr>
              <a:t>,</a:t>
            </a:r>
            <a:r>
              <a:rPr lang="zh-TW" altLang="en-US" sz="3400" dirty="0">
                <a:solidFill>
                  <a:srgbClr val="FF0000"/>
                </a:solidFill>
              </a:rPr>
              <a:t>無需換發</a:t>
            </a:r>
          </a:p>
          <a:p>
            <a:r>
              <a:rPr lang="en-US" altLang="zh-TW" sz="3400" dirty="0"/>
              <a:t>(D)</a:t>
            </a:r>
            <a:r>
              <a:rPr lang="zh-TW" altLang="en-US" sz="3400" dirty="0"/>
              <a:t>自然人憑證於網路上的相關應用具有不可否認性</a:t>
            </a:r>
          </a:p>
        </p:txBody>
      </p:sp>
    </p:spTree>
    <p:extLst>
      <p:ext uri="{BB962C8B-B14F-4D97-AF65-F5344CB8AC3E}">
        <p14:creationId xmlns:p14="http://schemas.microsoft.com/office/powerpoint/2010/main" val="514511306"/>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7200" b="1" dirty="0" smtClean="0">
                <a:solidFill>
                  <a:srgbClr val="FFFF00"/>
                </a:solidFill>
                <a:effectLst>
                  <a:outerShdw blurRad="38100" dist="38100" dir="2700000" algn="tl">
                    <a:srgbClr val="000000">
                      <a:alpha val="43137"/>
                    </a:srgbClr>
                  </a:outerShdw>
                </a:effectLst>
              </a:rPr>
              <a:t>4.</a:t>
            </a:r>
          </a:p>
          <a:p>
            <a:pPr algn="ctr"/>
            <a:r>
              <a:rPr lang="zh-TW" altLang="en-US" sz="4000" dirty="0" smtClean="0"/>
              <a:t>事故管理</a:t>
            </a:r>
            <a:endParaRPr lang="en-US" altLang="zh-TW" sz="4000" dirty="0" smtClean="0"/>
          </a:p>
          <a:p>
            <a:pPr algn="ctr"/>
            <a:r>
              <a:rPr lang="zh-TW" altLang="en-US" sz="4000" dirty="0" smtClean="0"/>
              <a:t>與</a:t>
            </a:r>
            <a:endParaRPr lang="en-US" altLang="zh-TW" sz="4000" dirty="0" smtClean="0"/>
          </a:p>
          <a:p>
            <a:pPr algn="ctr"/>
            <a:r>
              <a:rPr lang="zh-TW" altLang="en-US" sz="4000" dirty="0" smtClean="0"/>
              <a:t>營運</a:t>
            </a:r>
            <a:r>
              <a:rPr lang="zh-TW" altLang="en-US" sz="4000" dirty="0"/>
              <a:t>持續</a:t>
            </a:r>
          </a:p>
        </p:txBody>
      </p:sp>
    </p:spTree>
    <p:extLst>
      <p:ext uri="{BB962C8B-B14F-4D97-AF65-F5344CB8AC3E}">
        <p14:creationId xmlns:p14="http://schemas.microsoft.com/office/powerpoint/2010/main" val="1768289790"/>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effectLst>
                  <a:outerShdw blurRad="38100" dist="38100" dir="2700000" algn="tl">
                    <a:srgbClr val="000000">
                      <a:alpha val="43137"/>
                    </a:srgbClr>
                  </a:outerShdw>
                </a:effectLst>
              </a:rPr>
              <a:t>4. </a:t>
            </a:r>
            <a:r>
              <a:rPr lang="zh-TW" altLang="en-US" b="1" dirty="0" smtClean="0">
                <a:effectLst>
                  <a:outerShdw blurRad="38100" dist="38100" dir="2700000" algn="tl">
                    <a:srgbClr val="000000">
                      <a:alpha val="43137"/>
                    </a:srgbClr>
                  </a:outerShdw>
                </a:effectLst>
              </a:rPr>
              <a:t>事故管理與營運持續</a:t>
            </a:r>
            <a:endParaRPr lang="zh-TW" altLang="en-US" b="1" dirty="0">
              <a:effectLst>
                <a:outerShdw blurRad="38100" dist="38100" dir="2700000" algn="tl">
                  <a:srgbClr val="000000">
                    <a:alpha val="43137"/>
                  </a:srgbClr>
                </a:outerShdw>
              </a:effectLst>
            </a:endParaRPr>
          </a:p>
        </p:txBody>
      </p:sp>
      <p:sp>
        <p:nvSpPr>
          <p:cNvPr id="3" name="矩形 2"/>
          <p:cNvSpPr/>
          <p:nvPr/>
        </p:nvSpPr>
        <p:spPr>
          <a:xfrm>
            <a:off x="395536" y="1700808"/>
            <a:ext cx="8856984" cy="4524315"/>
          </a:xfrm>
          <a:prstGeom prst="rect">
            <a:avLst/>
          </a:prstGeom>
        </p:spPr>
        <p:txBody>
          <a:bodyPr wrap="square">
            <a:spAutoFit/>
          </a:bodyPr>
          <a:lstStyle/>
          <a:p>
            <a:r>
              <a:rPr lang="en-US" altLang="zh-TW" dirty="0" smtClean="0"/>
              <a:t>4.1.</a:t>
            </a:r>
            <a:r>
              <a:rPr lang="zh-TW" altLang="en-US" dirty="0" smtClean="0"/>
              <a:t>事件與事故管理</a:t>
            </a:r>
          </a:p>
          <a:p>
            <a:r>
              <a:rPr lang="zh-TW" altLang="en-US" dirty="0" smtClean="0"/>
              <a:t>    資訊安全事故</a:t>
            </a:r>
            <a:r>
              <a:rPr lang="en-US" altLang="zh-TW" dirty="0" smtClean="0"/>
              <a:t>(Security Incident)</a:t>
            </a:r>
            <a:r>
              <a:rPr lang="zh-TW" altLang="en-US" dirty="0" smtClean="0"/>
              <a:t>與資安事件（</a:t>
            </a:r>
            <a:r>
              <a:rPr lang="en-US" altLang="zh-TW" dirty="0" smtClean="0"/>
              <a:t>Security Event</a:t>
            </a:r>
            <a:r>
              <a:rPr lang="zh-TW" altLang="en-US" dirty="0" smtClean="0"/>
              <a:t>）</a:t>
            </a:r>
          </a:p>
          <a:p>
            <a:r>
              <a:rPr lang="zh-TW" altLang="en-US" dirty="0" smtClean="0"/>
              <a:t>    資訊安全事件通報</a:t>
            </a:r>
          </a:p>
          <a:p>
            <a:r>
              <a:rPr lang="zh-TW" altLang="en-US" dirty="0" smtClean="0"/>
              <a:t>    資安事故應變與處理程序</a:t>
            </a:r>
            <a:endParaRPr lang="en-US" altLang="zh-TW" dirty="0" smtClean="0"/>
          </a:p>
          <a:p>
            <a:endParaRPr lang="zh-TW" altLang="en-US" dirty="0" smtClean="0"/>
          </a:p>
          <a:p>
            <a:r>
              <a:rPr lang="zh-TW" altLang="en-US" dirty="0" smtClean="0"/>
              <a:t>  </a:t>
            </a:r>
            <a:r>
              <a:rPr lang="en-US" altLang="zh-TW" dirty="0" smtClean="0"/>
              <a:t>4.2.</a:t>
            </a:r>
            <a:r>
              <a:rPr lang="zh-TW" altLang="en-US" dirty="0" smtClean="0"/>
              <a:t>備援</a:t>
            </a:r>
          </a:p>
          <a:p>
            <a:r>
              <a:rPr lang="zh-TW" altLang="en-US" dirty="0" smtClean="0"/>
              <a:t>    備援與備份</a:t>
            </a:r>
            <a:r>
              <a:rPr lang="en-US" altLang="zh-TW" dirty="0" smtClean="0"/>
              <a:t>(Backup)</a:t>
            </a:r>
          </a:p>
          <a:p>
            <a:r>
              <a:rPr lang="en-US" altLang="zh-TW" dirty="0" smtClean="0"/>
              <a:t>    </a:t>
            </a:r>
            <a:r>
              <a:rPr lang="zh-TW" altLang="en-US" dirty="0" smtClean="0"/>
              <a:t>備援與備份</a:t>
            </a:r>
            <a:r>
              <a:rPr lang="en-US" altLang="zh-TW" dirty="0" smtClean="0"/>
              <a:t>(Backup):</a:t>
            </a:r>
            <a:r>
              <a:rPr lang="zh-TW" altLang="en-US" dirty="0" smtClean="0"/>
              <a:t>重要指標</a:t>
            </a:r>
          </a:p>
          <a:p>
            <a:r>
              <a:rPr lang="zh-TW" altLang="en-US" dirty="0" smtClean="0"/>
              <a:t>      復原點目標（</a:t>
            </a:r>
            <a:r>
              <a:rPr lang="en-US" altLang="zh-TW" dirty="0" smtClean="0"/>
              <a:t>Recovery Point Objective</a:t>
            </a:r>
            <a:r>
              <a:rPr lang="zh-TW" altLang="en-US" dirty="0" smtClean="0"/>
              <a:t>， </a:t>
            </a:r>
            <a:r>
              <a:rPr lang="en-US" altLang="zh-TW" dirty="0" smtClean="0"/>
              <a:t>RPO</a:t>
            </a:r>
            <a:r>
              <a:rPr lang="zh-TW" altLang="en-US" dirty="0" smtClean="0"/>
              <a:t>）</a:t>
            </a:r>
          </a:p>
          <a:p>
            <a:r>
              <a:rPr lang="zh-TW" altLang="en-US" dirty="0" smtClean="0"/>
              <a:t>      復原時間目標（</a:t>
            </a:r>
            <a:r>
              <a:rPr lang="en-US" altLang="zh-TW" dirty="0" smtClean="0"/>
              <a:t>Recovery Time Objective</a:t>
            </a:r>
            <a:r>
              <a:rPr lang="zh-TW" altLang="en-US" dirty="0" smtClean="0"/>
              <a:t>， </a:t>
            </a:r>
            <a:r>
              <a:rPr lang="en-US" altLang="zh-TW" dirty="0" smtClean="0"/>
              <a:t>RTO</a:t>
            </a:r>
            <a:r>
              <a:rPr lang="zh-TW" altLang="en-US" dirty="0" smtClean="0"/>
              <a:t>）</a:t>
            </a:r>
          </a:p>
          <a:p>
            <a:r>
              <a:rPr lang="zh-TW" altLang="en-US" dirty="0" smtClean="0"/>
              <a:t>      最大可容忍的中斷時間（</a:t>
            </a:r>
            <a:r>
              <a:rPr lang="en-US" altLang="zh-TW" dirty="0" smtClean="0"/>
              <a:t>Maximum Tolerable Period of Disruption</a:t>
            </a:r>
            <a:r>
              <a:rPr lang="zh-TW" altLang="en-US" dirty="0" smtClean="0"/>
              <a:t>， </a:t>
            </a:r>
            <a:r>
              <a:rPr lang="en-US" altLang="zh-TW" dirty="0" smtClean="0"/>
              <a:t>MTPD</a:t>
            </a:r>
            <a:r>
              <a:rPr lang="zh-TW" altLang="en-US" dirty="0" smtClean="0"/>
              <a:t>）</a:t>
            </a:r>
          </a:p>
          <a:p>
            <a:r>
              <a:rPr lang="zh-TW" altLang="en-US" dirty="0" smtClean="0"/>
              <a:t>    備份的各種方式</a:t>
            </a:r>
            <a:r>
              <a:rPr lang="en-US" altLang="zh-TW" dirty="0" smtClean="0"/>
              <a:t>:</a:t>
            </a:r>
            <a:r>
              <a:rPr lang="zh-TW" altLang="en-US" dirty="0" smtClean="0"/>
              <a:t>完整備份（</a:t>
            </a:r>
            <a:r>
              <a:rPr lang="en-US" altLang="zh-TW" dirty="0" smtClean="0"/>
              <a:t>Full Backup</a:t>
            </a:r>
            <a:r>
              <a:rPr lang="zh-TW" altLang="en-US" dirty="0" smtClean="0"/>
              <a:t>）</a:t>
            </a:r>
            <a:r>
              <a:rPr lang="en-US" altLang="zh-TW" dirty="0" smtClean="0"/>
              <a:t>|</a:t>
            </a:r>
            <a:r>
              <a:rPr lang="zh-TW" altLang="en-US" dirty="0" smtClean="0"/>
              <a:t>差異備份（</a:t>
            </a:r>
            <a:r>
              <a:rPr lang="en-US" altLang="zh-TW" dirty="0" smtClean="0"/>
              <a:t>Differential Backup</a:t>
            </a:r>
            <a:r>
              <a:rPr lang="zh-TW" altLang="en-US" dirty="0" smtClean="0"/>
              <a:t>）</a:t>
            </a:r>
          </a:p>
          <a:p>
            <a:r>
              <a:rPr lang="zh-TW" altLang="en-US" dirty="0" smtClean="0"/>
              <a:t>                   增量備份（</a:t>
            </a:r>
            <a:r>
              <a:rPr lang="en-US" altLang="zh-TW" dirty="0" smtClean="0"/>
              <a:t>Incremental Backup</a:t>
            </a:r>
            <a:r>
              <a:rPr lang="zh-TW" altLang="en-US" dirty="0" smtClean="0"/>
              <a:t>）</a:t>
            </a:r>
            <a:r>
              <a:rPr lang="en-US" altLang="zh-TW" dirty="0" smtClean="0"/>
              <a:t>|</a:t>
            </a:r>
            <a:r>
              <a:rPr lang="zh-TW" altLang="en-US" dirty="0" smtClean="0"/>
              <a:t>選擇式備份（</a:t>
            </a:r>
            <a:r>
              <a:rPr lang="en-US" altLang="zh-TW" dirty="0" smtClean="0"/>
              <a:t>Selective Backup</a:t>
            </a:r>
            <a:r>
              <a:rPr lang="zh-TW" altLang="en-US" dirty="0" smtClean="0"/>
              <a:t>）</a:t>
            </a:r>
          </a:p>
          <a:p>
            <a:r>
              <a:rPr lang="zh-TW" altLang="en-US" dirty="0" smtClean="0"/>
              <a:t>    異地備援</a:t>
            </a:r>
            <a:endParaRPr lang="en-US" altLang="zh-TW" dirty="0" smtClean="0"/>
          </a:p>
          <a:p>
            <a:endParaRPr lang="zh-TW" altLang="en-US" dirty="0" smtClean="0"/>
          </a:p>
          <a:p>
            <a:r>
              <a:rPr lang="zh-TW" altLang="en-US" dirty="0" smtClean="0"/>
              <a:t>   </a:t>
            </a:r>
            <a:endParaRPr lang="zh-TW" altLang="en-US" dirty="0"/>
          </a:p>
        </p:txBody>
      </p:sp>
    </p:spTree>
    <p:extLst>
      <p:ext uri="{BB962C8B-B14F-4D97-AF65-F5344CB8AC3E}">
        <p14:creationId xmlns:p14="http://schemas.microsoft.com/office/powerpoint/2010/main" val="1478253143"/>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effectLst>
                  <a:outerShdw blurRad="38100" dist="38100" dir="2700000" algn="tl">
                    <a:srgbClr val="000000">
                      <a:alpha val="43137"/>
                    </a:srgbClr>
                  </a:outerShdw>
                </a:effectLst>
              </a:rPr>
              <a:t>4. </a:t>
            </a:r>
            <a:r>
              <a:rPr lang="zh-TW" altLang="en-US" b="1" dirty="0" smtClean="0">
                <a:effectLst>
                  <a:outerShdw blurRad="38100" dist="38100" dir="2700000" algn="tl">
                    <a:srgbClr val="000000">
                      <a:alpha val="43137"/>
                    </a:srgbClr>
                  </a:outerShdw>
                </a:effectLst>
              </a:rPr>
              <a:t>事故管理與營運持續</a:t>
            </a:r>
            <a:endParaRPr lang="zh-TW" altLang="en-US" dirty="0"/>
          </a:p>
        </p:txBody>
      </p:sp>
      <p:sp>
        <p:nvSpPr>
          <p:cNvPr id="3" name="矩形 2"/>
          <p:cNvSpPr/>
          <p:nvPr/>
        </p:nvSpPr>
        <p:spPr>
          <a:xfrm>
            <a:off x="539552" y="1844824"/>
            <a:ext cx="7992888" cy="1754326"/>
          </a:xfrm>
          <a:prstGeom prst="rect">
            <a:avLst/>
          </a:prstGeom>
        </p:spPr>
        <p:txBody>
          <a:bodyPr wrap="square">
            <a:spAutoFit/>
          </a:bodyPr>
          <a:lstStyle/>
          <a:p>
            <a:r>
              <a:rPr lang="en-US" altLang="zh-TW" sz="3600" dirty="0" smtClean="0"/>
              <a:t>4.3.</a:t>
            </a:r>
            <a:r>
              <a:rPr lang="zh-TW" altLang="en-US" sz="3600" dirty="0" smtClean="0"/>
              <a:t>營運持續</a:t>
            </a:r>
            <a:endParaRPr lang="en-US" altLang="zh-TW" sz="3600" dirty="0" smtClean="0"/>
          </a:p>
          <a:p>
            <a:r>
              <a:rPr lang="en-US" altLang="zh-TW" sz="3600" dirty="0" smtClean="0"/>
              <a:t>    </a:t>
            </a:r>
            <a:r>
              <a:rPr lang="zh-TW" altLang="en-US" sz="3600" dirty="0" smtClean="0"/>
              <a:t>企業營運持續計畫</a:t>
            </a:r>
          </a:p>
          <a:p>
            <a:r>
              <a:rPr lang="zh-TW" altLang="en-US" sz="3600" dirty="0" smtClean="0"/>
              <a:t>    營運持續管理的國際標準</a:t>
            </a:r>
            <a:endParaRPr lang="zh-TW" altLang="en-US" sz="3600" dirty="0"/>
          </a:p>
        </p:txBody>
      </p:sp>
      <p:sp>
        <p:nvSpPr>
          <p:cNvPr id="4" name="矩形 3"/>
          <p:cNvSpPr/>
          <p:nvPr/>
        </p:nvSpPr>
        <p:spPr>
          <a:xfrm>
            <a:off x="539552" y="5105384"/>
            <a:ext cx="7131695" cy="646331"/>
          </a:xfrm>
          <a:prstGeom prst="rect">
            <a:avLst/>
          </a:prstGeom>
          <a:solidFill>
            <a:schemeClr val="accent3">
              <a:lumMod val="20000"/>
              <a:lumOff val="80000"/>
            </a:schemeClr>
          </a:solidFill>
        </p:spPr>
        <p:txBody>
          <a:bodyPr wrap="square">
            <a:spAutoFit/>
          </a:bodyPr>
          <a:lstStyle/>
          <a:p>
            <a:r>
              <a:rPr lang="en-US" altLang="zh-TW" sz="3600" b="1" dirty="0">
                <a:solidFill>
                  <a:prstClr val="black"/>
                </a:solidFill>
                <a:effectLst>
                  <a:outerShdw blurRad="38100" dist="38100" dir="2700000" algn="tl">
                    <a:srgbClr val="000000">
                      <a:alpha val="43137"/>
                    </a:srgbClr>
                  </a:outerShdw>
                </a:effectLst>
              </a:rPr>
              <a:t>CISSP Domain 7: Security Operations </a:t>
            </a:r>
            <a:endParaRPr lang="zh-TW" alt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79619968"/>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6600" dirty="0" smtClean="0"/>
              <a:t>4.1.</a:t>
            </a:r>
            <a:r>
              <a:rPr lang="zh-TW" altLang="en-US" sz="6600" dirty="0" smtClean="0"/>
              <a:t>事件與事故管理</a:t>
            </a:r>
          </a:p>
        </p:txBody>
      </p:sp>
    </p:spTree>
    <p:extLst>
      <p:ext uri="{BB962C8B-B14F-4D97-AF65-F5344CB8AC3E}">
        <p14:creationId xmlns:p14="http://schemas.microsoft.com/office/powerpoint/2010/main" val="26448678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101</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330781" y="946908"/>
            <a:ext cx="8482438" cy="5509200"/>
          </a:xfrm>
          <a:prstGeom prst="rect">
            <a:avLst/>
          </a:prstGeom>
        </p:spPr>
        <p:txBody>
          <a:bodyPr wrap="square">
            <a:spAutoFit/>
          </a:bodyPr>
          <a:lstStyle/>
          <a:p>
            <a:r>
              <a:rPr lang="zh-TW" altLang="en-US" sz="2800" dirty="0"/>
              <a:t>下列哪一種攻擊手法</a:t>
            </a:r>
            <a:r>
              <a:rPr lang="en-US" altLang="zh-TW" sz="2800" dirty="0"/>
              <a:t>,</a:t>
            </a:r>
            <a:r>
              <a:rPr lang="zh-TW" altLang="en-US" sz="2800" dirty="0"/>
              <a:t>主要目的是在破壞「機密性」</a:t>
            </a:r>
            <a:r>
              <a:rPr lang="en-US" altLang="zh-TW" sz="2800" dirty="0"/>
              <a:t>?</a:t>
            </a:r>
          </a:p>
          <a:p>
            <a:r>
              <a:rPr lang="en-US" altLang="zh-TW" sz="3600" dirty="0"/>
              <a:t>(1) </a:t>
            </a:r>
            <a:r>
              <a:rPr lang="zh-TW" altLang="en-US" sz="3600" dirty="0"/>
              <a:t>社交工程</a:t>
            </a:r>
          </a:p>
          <a:p>
            <a:r>
              <a:rPr lang="en-US" altLang="zh-TW" sz="3600" dirty="0"/>
              <a:t>(2) </a:t>
            </a:r>
            <a:r>
              <a:rPr lang="zh-TW" altLang="en-US" sz="3600" dirty="0"/>
              <a:t>搜尋引擎攻擊</a:t>
            </a:r>
            <a:r>
              <a:rPr lang="en-US" altLang="zh-TW" sz="3600" dirty="0"/>
              <a:t>(Google-Hacking)</a:t>
            </a:r>
          </a:p>
          <a:p>
            <a:r>
              <a:rPr lang="en-US" altLang="zh-TW" sz="3600" dirty="0"/>
              <a:t>(3) </a:t>
            </a:r>
            <a:r>
              <a:rPr lang="zh-TW" altLang="en-US" sz="3600" dirty="0"/>
              <a:t>拒絕服務</a:t>
            </a:r>
            <a:r>
              <a:rPr lang="en-US" altLang="zh-TW" sz="3600" dirty="0"/>
              <a:t>(Denial-of-Services)</a:t>
            </a:r>
          </a:p>
          <a:p>
            <a:r>
              <a:rPr lang="en-US" altLang="zh-TW" sz="3600" dirty="0"/>
              <a:t>(4) </a:t>
            </a:r>
            <a:r>
              <a:rPr lang="zh-TW" altLang="en-US" sz="3600" dirty="0"/>
              <a:t>駭客侵入銀行資料庫竄改存款</a:t>
            </a:r>
            <a:r>
              <a:rPr lang="zh-TW" altLang="en-US" sz="3600" dirty="0" smtClean="0"/>
              <a:t>金額</a:t>
            </a:r>
            <a:endParaRPr lang="en-US" altLang="zh-TW" sz="3600" dirty="0" smtClean="0"/>
          </a:p>
          <a:p>
            <a:endParaRPr lang="zh-TW" altLang="en-US" sz="3600" dirty="0"/>
          </a:p>
          <a:p>
            <a:r>
              <a:rPr lang="en-US" altLang="zh-TW" sz="3600" dirty="0"/>
              <a:t>(A) (1), (2)</a:t>
            </a:r>
          </a:p>
          <a:p>
            <a:r>
              <a:rPr lang="en-US" altLang="zh-TW" sz="3600" dirty="0"/>
              <a:t>(B) (3), (4)</a:t>
            </a:r>
          </a:p>
          <a:p>
            <a:r>
              <a:rPr lang="en-US" altLang="zh-TW" sz="3600" dirty="0"/>
              <a:t>(C) (2), (3), (4)</a:t>
            </a:r>
          </a:p>
          <a:p>
            <a:r>
              <a:rPr lang="en-US" altLang="zh-TW" sz="3600" dirty="0"/>
              <a:t>(D) (1), (2), (4)</a:t>
            </a:r>
          </a:p>
        </p:txBody>
      </p:sp>
    </p:spTree>
    <p:extLst>
      <p:ext uri="{BB962C8B-B14F-4D97-AF65-F5344CB8AC3E}">
        <p14:creationId xmlns:p14="http://schemas.microsoft.com/office/powerpoint/2010/main" val="3205432432"/>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6600" dirty="0" smtClean="0"/>
              <a:t>資安事故</a:t>
            </a:r>
            <a:r>
              <a:rPr lang="en-US" altLang="zh-TW" sz="3600" dirty="0" smtClean="0"/>
              <a:t>(Security Incident)</a:t>
            </a:r>
          </a:p>
          <a:p>
            <a:pPr algn="ctr"/>
            <a:r>
              <a:rPr lang="zh-TW" altLang="en-US" sz="6600" dirty="0" smtClean="0"/>
              <a:t>與</a:t>
            </a:r>
            <a:endParaRPr lang="en-US" altLang="zh-TW" sz="6600" dirty="0" smtClean="0"/>
          </a:p>
          <a:p>
            <a:pPr algn="ctr"/>
            <a:r>
              <a:rPr lang="zh-TW" altLang="en-US" sz="6600" dirty="0" smtClean="0"/>
              <a:t>資安事件</a:t>
            </a:r>
            <a:r>
              <a:rPr lang="zh-TW" altLang="en-US" sz="3200" dirty="0" smtClean="0"/>
              <a:t>（</a:t>
            </a:r>
            <a:r>
              <a:rPr lang="en-US" altLang="zh-TW" sz="3200" dirty="0" smtClean="0"/>
              <a:t>Security Event</a:t>
            </a:r>
            <a:r>
              <a:rPr lang="zh-TW" altLang="en-US" sz="3200" dirty="0" smtClean="0"/>
              <a:t>）</a:t>
            </a:r>
          </a:p>
        </p:txBody>
      </p:sp>
    </p:spTree>
    <p:extLst>
      <p:ext uri="{BB962C8B-B14F-4D97-AF65-F5344CB8AC3E}">
        <p14:creationId xmlns:p14="http://schemas.microsoft.com/office/powerpoint/2010/main" val="1115887938"/>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5536" y="476672"/>
            <a:ext cx="7776864" cy="461665"/>
          </a:xfrm>
          <a:prstGeom prst="rect">
            <a:avLst/>
          </a:prstGeom>
        </p:spPr>
        <p:txBody>
          <a:bodyPr wrap="square">
            <a:spAutoFit/>
          </a:bodyPr>
          <a:lstStyle/>
          <a:p>
            <a:r>
              <a:rPr lang="zh-TW" altLang="en-US" sz="2400" dirty="0" smtClean="0"/>
              <a:t>資安事故</a:t>
            </a:r>
            <a:r>
              <a:rPr lang="en-US" altLang="zh-TW" sz="2400" dirty="0" smtClean="0"/>
              <a:t>Security Incident  </a:t>
            </a:r>
            <a:r>
              <a:rPr lang="zh-TW" altLang="en-US" sz="2400" dirty="0" smtClean="0"/>
              <a:t>與   資安事件</a:t>
            </a:r>
            <a:r>
              <a:rPr lang="en-US" altLang="zh-TW" sz="2400" dirty="0" smtClean="0"/>
              <a:t>Security Event</a:t>
            </a:r>
            <a:endParaRPr lang="zh-TW" altLang="en-US" sz="2400" dirty="0"/>
          </a:p>
        </p:txBody>
      </p:sp>
      <p:graphicFrame>
        <p:nvGraphicFramePr>
          <p:cNvPr id="4" name="表格 3"/>
          <p:cNvGraphicFramePr>
            <a:graphicFrameLocks noGrp="1"/>
          </p:cNvGraphicFramePr>
          <p:nvPr>
            <p:extLst>
              <p:ext uri="{D42A27DB-BD31-4B8C-83A1-F6EECF244321}">
                <p14:modId xmlns:p14="http://schemas.microsoft.com/office/powerpoint/2010/main" val="3534625579"/>
              </p:ext>
            </p:extLst>
          </p:nvPr>
        </p:nvGraphicFramePr>
        <p:xfrm>
          <a:off x="539553" y="1340768"/>
          <a:ext cx="8190655" cy="1651000"/>
        </p:xfrm>
        <a:graphic>
          <a:graphicData uri="http://schemas.openxmlformats.org/drawingml/2006/table">
            <a:tbl>
              <a:tblPr firstRow="1" bandRow="1">
                <a:tableStyleId>{5C22544A-7EE6-4342-B048-85BDC9FD1C3A}</a:tableStyleId>
              </a:tblPr>
              <a:tblGrid>
                <a:gridCol w="1264001"/>
                <a:gridCol w="3389900"/>
                <a:gridCol w="3536754"/>
              </a:tblGrid>
              <a:tr h="370840">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tr>
              <a:tr h="370840">
                <a:tc>
                  <a:txBody>
                    <a:bodyPr/>
                    <a:lstStyle/>
                    <a:p>
                      <a:r>
                        <a:rPr lang="zh-TW" altLang="en-US" dirty="0" smtClean="0"/>
                        <a:t>事件</a:t>
                      </a: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800" dirty="0" smtClean="0"/>
                        <a:t>Event</a:t>
                      </a:r>
                      <a:endParaRPr lang="zh-TW" altLang="en-US" sz="1800" dirty="0" smtClean="0"/>
                    </a:p>
                  </a:txBody>
                  <a:tcPr/>
                </a:tc>
                <a:tc>
                  <a:txBody>
                    <a:bodyPr/>
                    <a:lstStyle/>
                    <a:p>
                      <a:r>
                        <a:rPr lang="zh-TW" altLang="en-US" dirty="0" smtClean="0"/>
                        <a:t>任何系統或網路上可觀察到的行為變化</a:t>
                      </a:r>
                      <a:endParaRPr lang="zh-TW" altLang="en-US" dirty="0"/>
                    </a:p>
                  </a:txBody>
                  <a:tcPr/>
                </a:tc>
                <a:tc>
                  <a:txBody>
                    <a:bodyPr/>
                    <a:lstStyle/>
                    <a:p>
                      <a:r>
                        <a:rPr lang="zh-TW" altLang="en-US" dirty="0" smtClean="0"/>
                        <a:t>使用者登入登出紀錄，</a:t>
                      </a:r>
                      <a:endParaRPr lang="en-US" altLang="zh-TW" dirty="0" smtClean="0"/>
                    </a:p>
                    <a:p>
                      <a:r>
                        <a:rPr lang="en-US" altLang="zh-TW" dirty="0" smtClean="0"/>
                        <a:t>IP</a:t>
                      </a:r>
                      <a:r>
                        <a:rPr lang="zh-TW" altLang="en-US" dirty="0" smtClean="0"/>
                        <a:t>連線紀錄</a:t>
                      </a:r>
                      <a:r>
                        <a:rPr lang="en-US" altLang="zh-TW" dirty="0" smtClean="0"/>
                        <a:t>allow or deny</a:t>
                      </a:r>
                      <a:endParaRPr lang="zh-TW" altLang="en-US" dirty="0"/>
                    </a:p>
                  </a:txBody>
                  <a:tcPr/>
                </a:tc>
              </a:tr>
              <a:tr h="370840">
                <a:tc>
                  <a:txBody>
                    <a:bodyPr/>
                    <a:lstStyle/>
                    <a:p>
                      <a:r>
                        <a:rPr lang="zh-TW" altLang="en-US" sz="1800" dirty="0" smtClean="0"/>
                        <a:t>事故</a:t>
                      </a:r>
                      <a:r>
                        <a:rPr lang="en-US" altLang="zh-TW" sz="1800" dirty="0" smtClean="0"/>
                        <a:t>Incident </a:t>
                      </a:r>
                      <a:endParaRPr lang="zh-TW" altLang="en-US" dirty="0"/>
                    </a:p>
                  </a:txBody>
                  <a:tcPr/>
                </a:tc>
                <a:tc>
                  <a:txBody>
                    <a:bodyPr/>
                    <a:lstStyle/>
                    <a:p>
                      <a:r>
                        <a:rPr lang="zh-TW" altLang="en-US" dirty="0" smtClean="0"/>
                        <a:t>當事件發生時有造成</a:t>
                      </a:r>
                      <a:r>
                        <a:rPr lang="zh-TW" altLang="en-US" b="1" dirty="0" smtClean="0">
                          <a:solidFill>
                            <a:srgbClr val="FF0000"/>
                          </a:solidFill>
                          <a:effectLst>
                            <a:outerShdw blurRad="38100" dist="38100" dir="2700000" algn="tl">
                              <a:srgbClr val="000000">
                                <a:alpha val="43137"/>
                              </a:srgbClr>
                            </a:outerShdw>
                          </a:effectLst>
                        </a:rPr>
                        <a:t>極大的損失</a:t>
                      </a:r>
                      <a:r>
                        <a:rPr lang="zh-TW" altLang="en-US" dirty="0" smtClean="0"/>
                        <a:t>時，就變成了資安事故</a:t>
                      </a:r>
                      <a:endParaRPr lang="zh-TW" altLang="en-US" dirty="0"/>
                    </a:p>
                  </a:txBody>
                  <a:tcPr/>
                </a:tc>
                <a:tc>
                  <a:txBody>
                    <a:bodyPr/>
                    <a:lstStyle/>
                    <a:p>
                      <a:endParaRPr lang="zh-TW" altLang="en-US" dirty="0"/>
                    </a:p>
                  </a:txBody>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2815392089"/>
              </p:ext>
            </p:extLst>
          </p:nvPr>
        </p:nvGraphicFramePr>
        <p:xfrm>
          <a:off x="422167" y="3429000"/>
          <a:ext cx="8208912" cy="2473960"/>
        </p:xfrm>
        <a:graphic>
          <a:graphicData uri="http://schemas.openxmlformats.org/drawingml/2006/table">
            <a:tbl>
              <a:tblPr firstRow="1" bandRow="1">
                <a:tableStyleId>{5C22544A-7EE6-4342-B048-85BDC9FD1C3A}</a:tableStyleId>
              </a:tblPr>
              <a:tblGrid>
                <a:gridCol w="1296144"/>
                <a:gridCol w="2520280"/>
                <a:gridCol w="4392488"/>
              </a:tblGrid>
              <a:tr h="370840">
                <a:tc>
                  <a:txBody>
                    <a:bodyPr/>
                    <a:lstStyle/>
                    <a:p>
                      <a:endParaRPr lang="zh-TW" altLang="en-US" dirty="0"/>
                    </a:p>
                  </a:txBody>
                  <a:tcPr/>
                </a:tc>
                <a:tc>
                  <a:txBody>
                    <a:bodyPr/>
                    <a:lstStyle/>
                    <a:p>
                      <a:endParaRPr lang="zh-TW" altLang="en-US" dirty="0"/>
                    </a:p>
                  </a:txBody>
                  <a:tcPr/>
                </a:tc>
                <a:tc>
                  <a:txBody>
                    <a:bodyPr/>
                    <a:lstStyle/>
                    <a:p>
                      <a:endParaRPr lang="zh-TW" altLang="en-US"/>
                    </a:p>
                  </a:txBody>
                  <a:tcPr/>
                </a:tc>
              </a:tr>
              <a:tr h="370840">
                <a:tc>
                  <a:txBody>
                    <a:bodyPr/>
                    <a:lstStyle/>
                    <a:p>
                      <a:r>
                        <a:rPr lang="zh-TW" altLang="en-US" dirty="0" smtClean="0"/>
                        <a:t>資安事件</a:t>
                      </a: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800" dirty="0" smtClean="0"/>
                        <a:t>Security Event</a:t>
                      </a:r>
                      <a:endParaRPr lang="zh-TW" altLang="en-US" sz="1800" dirty="0" smtClean="0"/>
                    </a:p>
                  </a:txBody>
                  <a:tcPr/>
                </a:tc>
                <a:tc>
                  <a:txBody>
                    <a:bodyPr/>
                    <a:lstStyle/>
                    <a:p>
                      <a:r>
                        <a:rPr lang="zh-TW" altLang="en-US" dirty="0" smtClean="0"/>
                        <a:t>不良的事件</a:t>
                      </a:r>
                      <a:endParaRPr lang="zh-TW" altLang="en-US" dirty="0"/>
                    </a:p>
                  </a:txBody>
                  <a:tcPr/>
                </a:tc>
                <a:tc>
                  <a:txBody>
                    <a:bodyPr/>
                    <a:lstStyle/>
                    <a:p>
                      <a:r>
                        <a:rPr lang="zh-TW" altLang="en-US" dirty="0" smtClean="0"/>
                        <a:t>不正常或未經授權的存取機敏性資料</a:t>
                      </a:r>
                      <a:endParaRPr lang="en-US" altLang="zh-TW" dirty="0" smtClean="0"/>
                    </a:p>
                    <a:p>
                      <a:r>
                        <a:rPr lang="zh-TW" altLang="en-US" dirty="0" smtClean="0"/>
                        <a:t>防毒軟體偵測到惡意程式</a:t>
                      </a:r>
                      <a:endParaRPr lang="en-US" altLang="zh-TW" dirty="0" smtClean="0"/>
                    </a:p>
                    <a:p>
                      <a:r>
                        <a:rPr lang="zh-TW" altLang="en-US" dirty="0" smtClean="0"/>
                        <a:t>系統發生警訊</a:t>
                      </a:r>
                      <a:endParaRPr lang="zh-TW" altLang="en-US" dirty="0"/>
                    </a:p>
                  </a:txBody>
                  <a:tcPr/>
                </a:tc>
              </a:tr>
              <a:tr h="370840">
                <a:tc>
                  <a:txBody>
                    <a:bodyPr/>
                    <a:lstStyle/>
                    <a:p>
                      <a:r>
                        <a:rPr lang="zh-TW" altLang="en-US" dirty="0" smtClean="0"/>
                        <a:t>資安事故</a:t>
                      </a:r>
                      <a:endParaRPr lang="en-US" altLang="zh-TW" dirty="0" smtClean="0"/>
                    </a:p>
                    <a:p>
                      <a:r>
                        <a:rPr lang="en-US" altLang="zh-TW" sz="1800" dirty="0" smtClean="0"/>
                        <a:t>Security Incident </a:t>
                      </a:r>
                      <a:endParaRPr lang="zh-TW" altLang="en-US" dirty="0"/>
                    </a:p>
                  </a:txBody>
                  <a:tcPr/>
                </a:tc>
                <a:tc>
                  <a:txBody>
                    <a:bodyPr/>
                    <a:lstStyle/>
                    <a:p>
                      <a:r>
                        <a:rPr lang="zh-TW" altLang="en-US" dirty="0" smtClean="0"/>
                        <a:t>資安事件已對組織或單位的資產造成損失，而事件尚未對組織或單位造成損失</a:t>
                      </a:r>
                      <a:endParaRPr lang="zh-TW" altLang="en-US" dirty="0"/>
                    </a:p>
                  </a:txBody>
                  <a:tcPr/>
                </a:tc>
                <a:tc>
                  <a:txBody>
                    <a:bodyPr/>
                    <a:lstStyle/>
                    <a:p>
                      <a:r>
                        <a:rPr lang="zh-TW" altLang="en-US" dirty="0" smtClean="0"/>
                        <a:t>網路瞬斷一秒，被系統紀錄到，或許使用者們皆無感覺，這就像是事件。若網路斷線一小時，惹發民怨、要求賠償、影響商譽這就算是事故</a:t>
                      </a:r>
                      <a:endParaRPr lang="zh-TW" altLang="en-US" dirty="0"/>
                    </a:p>
                  </a:txBody>
                  <a:tcPr/>
                </a:tc>
              </a:tr>
            </a:tbl>
          </a:graphicData>
        </a:graphic>
      </p:graphicFrame>
    </p:spTree>
    <p:extLst>
      <p:ext uri="{BB962C8B-B14F-4D97-AF65-F5344CB8AC3E}">
        <p14:creationId xmlns:p14="http://schemas.microsoft.com/office/powerpoint/2010/main" val="115017906"/>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ISO 27000 standard</a:t>
            </a:r>
            <a:r>
              <a:rPr lang="zh-TW" altLang="en-US" dirty="0" smtClean="0"/>
              <a:t>的定義</a:t>
            </a:r>
            <a:endParaRPr lang="zh-TW" altLang="en-US" dirty="0"/>
          </a:p>
        </p:txBody>
      </p:sp>
      <p:sp>
        <p:nvSpPr>
          <p:cNvPr id="3" name="矩形 2"/>
          <p:cNvSpPr/>
          <p:nvPr/>
        </p:nvSpPr>
        <p:spPr>
          <a:xfrm>
            <a:off x="323528" y="1628800"/>
            <a:ext cx="8136904" cy="4093428"/>
          </a:xfrm>
          <a:prstGeom prst="rect">
            <a:avLst/>
          </a:prstGeom>
        </p:spPr>
        <p:txBody>
          <a:bodyPr wrap="square">
            <a:spAutoFit/>
          </a:bodyPr>
          <a:lstStyle/>
          <a:p>
            <a:r>
              <a:rPr lang="en-US" altLang="zh-TW" sz="2000" dirty="0" smtClean="0"/>
              <a:t>For the purposes of ISO 27001, the ISO 27000 standard, which defines the vocabulary for ISO information security management, uses the following concepts:</a:t>
            </a:r>
          </a:p>
          <a:p>
            <a:endParaRPr lang="en-US" altLang="zh-TW" sz="2000" dirty="0" smtClean="0"/>
          </a:p>
          <a:p>
            <a:r>
              <a:rPr lang="en-US" altLang="zh-TW" sz="2000" b="1" dirty="0" smtClean="0">
                <a:solidFill>
                  <a:srgbClr val="FF0000"/>
                </a:solidFill>
                <a:effectLst>
                  <a:outerShdw blurRad="38100" dist="38100" dir="2700000" algn="tl">
                    <a:srgbClr val="000000">
                      <a:alpha val="43137"/>
                    </a:srgbClr>
                  </a:outerShdw>
                </a:effectLst>
              </a:rPr>
              <a:t>Information security event</a:t>
            </a:r>
            <a:r>
              <a:rPr lang="en-US" altLang="zh-TW" sz="2000" dirty="0" smtClean="0"/>
              <a:t>: any occurrence related to assets or the environment indicating a possible compromise of policies or failure of controls, or an unmapped situation that can impact security.</a:t>
            </a:r>
          </a:p>
          <a:p>
            <a:endParaRPr lang="en-US" altLang="zh-TW" sz="2000" dirty="0" smtClean="0"/>
          </a:p>
          <a:p>
            <a:r>
              <a:rPr lang="en-US" altLang="zh-TW" sz="2000" b="1" dirty="0" smtClean="0">
                <a:solidFill>
                  <a:srgbClr val="FF0000"/>
                </a:solidFill>
                <a:effectLst>
                  <a:outerShdw blurRad="38100" dist="38100" dir="2700000" algn="tl">
                    <a:srgbClr val="000000">
                      <a:alpha val="43137"/>
                    </a:srgbClr>
                  </a:outerShdw>
                </a:effectLst>
              </a:rPr>
              <a:t>Information security incident</a:t>
            </a:r>
            <a:r>
              <a:rPr lang="en-US" altLang="zh-TW" sz="2000" dirty="0" smtClean="0"/>
              <a:t>: one or more information security events that compromise business operations and information security.</a:t>
            </a:r>
          </a:p>
          <a:p>
            <a:endParaRPr lang="en-US" altLang="zh-TW" sz="2000" dirty="0" smtClean="0"/>
          </a:p>
          <a:p>
            <a:r>
              <a:rPr lang="en-US" altLang="zh-TW" sz="2000" b="1" dirty="0" smtClean="0">
                <a:solidFill>
                  <a:srgbClr val="FF0000"/>
                </a:solidFill>
                <a:effectLst>
                  <a:outerShdw blurRad="38100" dist="38100" dir="2700000" algn="tl">
                    <a:srgbClr val="000000">
                      <a:alpha val="43137"/>
                    </a:srgbClr>
                  </a:outerShdw>
                </a:effectLst>
              </a:rPr>
              <a:t>Information security non-compliance</a:t>
            </a:r>
            <a:r>
              <a:rPr lang="en-US" altLang="zh-TW" sz="2000" dirty="0" smtClean="0"/>
              <a:t>: any situation where a requirement is not being fulfilled.</a:t>
            </a:r>
            <a:endParaRPr lang="zh-TW" altLang="en-US" sz="2000" dirty="0"/>
          </a:p>
        </p:txBody>
      </p:sp>
    </p:spTree>
    <p:extLst>
      <p:ext uri="{BB962C8B-B14F-4D97-AF65-F5344CB8AC3E}">
        <p14:creationId xmlns:p14="http://schemas.microsoft.com/office/powerpoint/2010/main" val="4235779333"/>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87</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8035818" cy="4708981"/>
          </a:xfrm>
          <a:prstGeom prst="rect">
            <a:avLst/>
          </a:prstGeom>
        </p:spPr>
        <p:txBody>
          <a:bodyPr wrap="square">
            <a:spAutoFit/>
          </a:bodyPr>
          <a:lstStyle/>
          <a:p>
            <a:r>
              <a:rPr lang="zh-TW" altLang="en-US" sz="3600" dirty="0"/>
              <a:t>關於資訊安全事故</a:t>
            </a:r>
            <a:r>
              <a:rPr lang="en-US" altLang="zh-TW" sz="3600" dirty="0"/>
              <a:t>,</a:t>
            </a:r>
            <a:r>
              <a:rPr lang="zh-TW" altLang="en-US" sz="3600" dirty="0"/>
              <a:t>下列敘述何者不正確</a:t>
            </a:r>
            <a:r>
              <a:rPr lang="en-US" altLang="zh-TW" sz="3600" dirty="0" smtClean="0"/>
              <a:t>?</a:t>
            </a:r>
          </a:p>
          <a:p>
            <a:endParaRPr lang="en-US" altLang="zh-TW" sz="3600" dirty="0"/>
          </a:p>
          <a:p>
            <a:r>
              <a:rPr lang="en-US" altLang="zh-TW" sz="3200" dirty="0"/>
              <a:t>(A) </a:t>
            </a:r>
            <a:r>
              <a:rPr lang="zh-TW" altLang="en-US" sz="3200" dirty="0"/>
              <a:t>事件發生時</a:t>
            </a:r>
            <a:r>
              <a:rPr lang="en-US" altLang="zh-TW" sz="3200" dirty="0"/>
              <a:t>,</a:t>
            </a:r>
            <a:r>
              <a:rPr lang="zh-TW" altLang="en-US" sz="3200" dirty="0"/>
              <a:t>應填寫通報單</a:t>
            </a:r>
            <a:r>
              <a:rPr lang="en-US" altLang="zh-TW" sz="3200" dirty="0"/>
              <a:t>,</a:t>
            </a:r>
            <a:r>
              <a:rPr lang="zh-TW" altLang="en-US" sz="3200" dirty="0"/>
              <a:t>來判定是否為資安事故</a:t>
            </a:r>
          </a:p>
          <a:p>
            <a:r>
              <a:rPr lang="en-US" altLang="zh-TW" sz="3200" dirty="0"/>
              <a:t>(B) </a:t>
            </a:r>
            <a:r>
              <a:rPr lang="zh-TW" altLang="en-US" sz="3200" dirty="0"/>
              <a:t>應將資訊安全事件進行分級</a:t>
            </a:r>
          </a:p>
          <a:p>
            <a:r>
              <a:rPr lang="en-US" altLang="zh-TW" sz="3200" dirty="0"/>
              <a:t>(C) </a:t>
            </a:r>
            <a:r>
              <a:rPr lang="zh-TW" altLang="en-US" sz="3200" dirty="0"/>
              <a:t>每一個級別都可視為資安事故</a:t>
            </a:r>
            <a:r>
              <a:rPr lang="en-US" altLang="zh-TW" sz="3200" dirty="0"/>
              <a:t>,</a:t>
            </a:r>
            <a:r>
              <a:rPr lang="zh-TW" altLang="en-US" sz="3200" dirty="0"/>
              <a:t>有不同處理規範</a:t>
            </a:r>
          </a:p>
          <a:p>
            <a:r>
              <a:rPr lang="en-US" altLang="zh-TW" sz="3200" dirty="0"/>
              <a:t>(D) </a:t>
            </a:r>
            <a:r>
              <a:rPr lang="zh-TW" altLang="en-US" sz="3200" dirty="0"/>
              <a:t>天然災害為不可抗力</a:t>
            </a:r>
            <a:r>
              <a:rPr lang="en-US" altLang="zh-TW" sz="3200" dirty="0"/>
              <a:t>,</a:t>
            </a:r>
            <a:r>
              <a:rPr lang="zh-TW" altLang="en-US" sz="3200" dirty="0"/>
              <a:t>所以不用列入處理</a:t>
            </a:r>
          </a:p>
        </p:txBody>
      </p:sp>
    </p:spTree>
    <p:extLst>
      <p:ext uri="{BB962C8B-B14F-4D97-AF65-F5344CB8AC3E}">
        <p14:creationId xmlns:p14="http://schemas.microsoft.com/office/powerpoint/2010/main" val="3642942621"/>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87</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395536" y="1052736"/>
            <a:ext cx="8352928" cy="4154984"/>
          </a:xfrm>
          <a:prstGeom prst="rect">
            <a:avLst/>
          </a:prstGeom>
        </p:spPr>
        <p:txBody>
          <a:bodyPr wrap="square">
            <a:spAutoFit/>
          </a:bodyPr>
          <a:lstStyle/>
          <a:p>
            <a:r>
              <a:rPr lang="zh-TW" altLang="en-US" sz="3600" dirty="0"/>
              <a:t>關於資訊安全事故</a:t>
            </a:r>
            <a:r>
              <a:rPr lang="en-US" altLang="zh-TW" sz="3600" dirty="0"/>
              <a:t>,</a:t>
            </a:r>
            <a:r>
              <a:rPr lang="zh-TW" altLang="en-US" sz="3600" dirty="0"/>
              <a:t>下列敘述何者不正確</a:t>
            </a:r>
            <a:r>
              <a:rPr lang="en-US" altLang="zh-TW" sz="3600" dirty="0" smtClean="0"/>
              <a:t>?</a:t>
            </a:r>
          </a:p>
          <a:p>
            <a:endParaRPr lang="en-US" altLang="zh-TW" sz="3600" dirty="0"/>
          </a:p>
          <a:p>
            <a:r>
              <a:rPr lang="en-US" altLang="zh-TW" sz="3200" dirty="0"/>
              <a:t>(A) </a:t>
            </a:r>
            <a:r>
              <a:rPr lang="zh-TW" altLang="en-US" sz="3200" dirty="0"/>
              <a:t>事件發生時</a:t>
            </a:r>
            <a:r>
              <a:rPr lang="en-US" altLang="zh-TW" sz="3200" dirty="0"/>
              <a:t>,</a:t>
            </a:r>
            <a:r>
              <a:rPr lang="zh-TW" altLang="en-US" sz="3200" dirty="0"/>
              <a:t>應填寫通報單</a:t>
            </a:r>
            <a:r>
              <a:rPr lang="en-US" altLang="zh-TW" sz="3200" dirty="0"/>
              <a:t>,</a:t>
            </a:r>
            <a:r>
              <a:rPr lang="zh-TW" altLang="en-US" sz="3200" dirty="0"/>
              <a:t>來判定是否為資安事故</a:t>
            </a:r>
          </a:p>
          <a:p>
            <a:r>
              <a:rPr lang="en-US" altLang="zh-TW" sz="3200" dirty="0"/>
              <a:t>(B) </a:t>
            </a:r>
            <a:r>
              <a:rPr lang="zh-TW" altLang="en-US" sz="3200" dirty="0"/>
              <a:t>應將資訊安全事件進行分級</a:t>
            </a:r>
          </a:p>
          <a:p>
            <a:r>
              <a:rPr lang="en-US" altLang="zh-TW" sz="3200" dirty="0"/>
              <a:t>(C) </a:t>
            </a:r>
            <a:r>
              <a:rPr lang="zh-TW" altLang="en-US" sz="3200" dirty="0"/>
              <a:t>每一個級別都可視為資安事故</a:t>
            </a:r>
            <a:r>
              <a:rPr lang="en-US" altLang="zh-TW" sz="3200" dirty="0"/>
              <a:t>,</a:t>
            </a:r>
            <a:r>
              <a:rPr lang="zh-TW" altLang="en-US" sz="3200" dirty="0"/>
              <a:t>有不同處理規範</a:t>
            </a:r>
          </a:p>
          <a:p>
            <a:r>
              <a:rPr lang="en-US" altLang="zh-TW" sz="3200" dirty="0">
                <a:solidFill>
                  <a:srgbClr val="FF0000"/>
                </a:solidFill>
              </a:rPr>
              <a:t>(D) </a:t>
            </a:r>
            <a:r>
              <a:rPr lang="zh-TW" altLang="en-US" sz="3200" dirty="0">
                <a:solidFill>
                  <a:srgbClr val="FF0000"/>
                </a:solidFill>
              </a:rPr>
              <a:t>天然災害為不可抗力</a:t>
            </a:r>
            <a:r>
              <a:rPr lang="en-US" altLang="zh-TW" sz="3200" dirty="0">
                <a:solidFill>
                  <a:srgbClr val="FF0000"/>
                </a:solidFill>
              </a:rPr>
              <a:t>,</a:t>
            </a:r>
            <a:r>
              <a:rPr lang="zh-TW" altLang="en-US" sz="3200" dirty="0">
                <a:solidFill>
                  <a:srgbClr val="FF0000"/>
                </a:solidFill>
              </a:rPr>
              <a:t>所以不用列入處理</a:t>
            </a:r>
          </a:p>
        </p:txBody>
      </p:sp>
    </p:spTree>
    <p:extLst>
      <p:ext uri="{BB962C8B-B14F-4D97-AF65-F5344CB8AC3E}">
        <p14:creationId xmlns:p14="http://schemas.microsoft.com/office/powerpoint/2010/main" val="3656414124"/>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88</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4524315"/>
          </a:xfrm>
          <a:prstGeom prst="rect">
            <a:avLst/>
          </a:prstGeom>
        </p:spPr>
        <p:txBody>
          <a:bodyPr wrap="square">
            <a:spAutoFit/>
          </a:bodyPr>
          <a:lstStyle/>
          <a:p>
            <a:r>
              <a:rPr lang="zh-TW" altLang="en-US" sz="3600" dirty="0"/>
              <a:t>關於資安事件</a:t>
            </a:r>
            <a:r>
              <a:rPr lang="en-US" altLang="zh-TW" sz="3600" dirty="0"/>
              <a:t>(Security Event),</a:t>
            </a:r>
            <a:r>
              <a:rPr lang="zh-TW" altLang="en-US" sz="3600" dirty="0"/>
              <a:t>下列敘述何者最正確</a:t>
            </a:r>
            <a:r>
              <a:rPr lang="en-US" altLang="zh-TW" sz="3600" dirty="0" smtClean="0"/>
              <a:t>?</a:t>
            </a:r>
          </a:p>
          <a:p>
            <a:endParaRPr lang="en-US" altLang="zh-TW" sz="3600" dirty="0"/>
          </a:p>
          <a:p>
            <a:r>
              <a:rPr lang="en-US" altLang="zh-TW" sz="3600" dirty="0"/>
              <a:t>(A) </a:t>
            </a:r>
            <a:r>
              <a:rPr lang="zh-TW" altLang="en-US" sz="3600" dirty="0"/>
              <a:t>一定需要立即處理</a:t>
            </a:r>
          </a:p>
          <a:p>
            <a:r>
              <a:rPr lang="en-US" altLang="zh-TW" sz="3600" dirty="0"/>
              <a:t>(B) </a:t>
            </a:r>
            <a:r>
              <a:rPr lang="zh-TW" altLang="en-US" sz="3600" dirty="0"/>
              <a:t>需要留存紀錄</a:t>
            </a:r>
          </a:p>
          <a:p>
            <a:r>
              <a:rPr lang="en-US" altLang="zh-TW" sz="3600" dirty="0"/>
              <a:t>(C) </a:t>
            </a:r>
            <a:r>
              <a:rPr lang="zh-TW" altLang="en-US" sz="3600" dirty="0"/>
              <a:t>發生時需要啟動緊急應變計畫</a:t>
            </a:r>
          </a:p>
          <a:p>
            <a:r>
              <a:rPr lang="en-US" altLang="zh-TW" sz="3600" dirty="0"/>
              <a:t>(D) </a:t>
            </a:r>
            <a:r>
              <a:rPr lang="zh-TW" altLang="en-US" sz="3600" dirty="0"/>
              <a:t>與資安事故</a:t>
            </a:r>
            <a:r>
              <a:rPr lang="en-US" altLang="zh-TW" sz="3600" dirty="0"/>
              <a:t>(Security Incident)</a:t>
            </a:r>
            <a:r>
              <a:rPr lang="zh-TW" altLang="en-US" sz="3600" dirty="0"/>
              <a:t>沒有差別</a:t>
            </a:r>
          </a:p>
        </p:txBody>
      </p:sp>
    </p:spTree>
    <p:extLst>
      <p:ext uri="{BB962C8B-B14F-4D97-AF65-F5344CB8AC3E}">
        <p14:creationId xmlns:p14="http://schemas.microsoft.com/office/powerpoint/2010/main" val="3409572049"/>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88</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227894" y="1268760"/>
            <a:ext cx="8448562" cy="3970318"/>
          </a:xfrm>
          <a:prstGeom prst="rect">
            <a:avLst/>
          </a:prstGeom>
        </p:spPr>
        <p:txBody>
          <a:bodyPr wrap="square">
            <a:spAutoFit/>
          </a:bodyPr>
          <a:lstStyle/>
          <a:p>
            <a:r>
              <a:rPr lang="zh-TW" altLang="en-US" sz="3600" dirty="0"/>
              <a:t>關於資安事件</a:t>
            </a:r>
            <a:r>
              <a:rPr lang="en-US" altLang="zh-TW" sz="3600" dirty="0"/>
              <a:t>(Security Event),</a:t>
            </a:r>
            <a:r>
              <a:rPr lang="zh-TW" altLang="en-US" sz="3600" dirty="0"/>
              <a:t>下列敘述何者最正確</a:t>
            </a:r>
            <a:r>
              <a:rPr lang="en-US" altLang="zh-TW" sz="3600" dirty="0" smtClean="0"/>
              <a:t>?</a:t>
            </a:r>
          </a:p>
          <a:p>
            <a:endParaRPr lang="en-US" altLang="zh-TW" sz="3600" dirty="0"/>
          </a:p>
          <a:p>
            <a:r>
              <a:rPr lang="en-US" altLang="zh-TW" sz="3600" dirty="0"/>
              <a:t>(A) </a:t>
            </a:r>
            <a:r>
              <a:rPr lang="zh-TW" altLang="en-US" sz="3600" dirty="0"/>
              <a:t>一定需要立即處理</a:t>
            </a:r>
          </a:p>
          <a:p>
            <a:r>
              <a:rPr lang="en-US" altLang="zh-TW" sz="3600" dirty="0">
                <a:solidFill>
                  <a:srgbClr val="FF0000"/>
                </a:solidFill>
              </a:rPr>
              <a:t>(B) </a:t>
            </a:r>
            <a:r>
              <a:rPr lang="zh-TW" altLang="en-US" sz="3600" dirty="0">
                <a:solidFill>
                  <a:srgbClr val="FF0000"/>
                </a:solidFill>
              </a:rPr>
              <a:t>需要留存紀錄</a:t>
            </a:r>
          </a:p>
          <a:p>
            <a:r>
              <a:rPr lang="en-US" altLang="zh-TW" sz="3600" dirty="0"/>
              <a:t>(C) </a:t>
            </a:r>
            <a:r>
              <a:rPr lang="zh-TW" altLang="en-US" sz="3600" dirty="0"/>
              <a:t>發生時需要啟動緊急應變計畫</a:t>
            </a:r>
          </a:p>
          <a:p>
            <a:r>
              <a:rPr lang="en-US" altLang="zh-TW" sz="3600" dirty="0"/>
              <a:t>(D) </a:t>
            </a:r>
            <a:r>
              <a:rPr lang="zh-TW" altLang="en-US" sz="3600" dirty="0"/>
              <a:t>與資安事故</a:t>
            </a:r>
            <a:r>
              <a:rPr lang="en-US" altLang="zh-TW" sz="3600" dirty="0"/>
              <a:t>(Security Incident)</a:t>
            </a:r>
            <a:r>
              <a:rPr lang="zh-TW" altLang="en-US" sz="3600" dirty="0"/>
              <a:t>沒有差別</a:t>
            </a:r>
          </a:p>
        </p:txBody>
      </p:sp>
    </p:spTree>
    <p:extLst>
      <p:ext uri="{BB962C8B-B14F-4D97-AF65-F5344CB8AC3E}">
        <p14:creationId xmlns:p14="http://schemas.microsoft.com/office/powerpoint/2010/main" val="1830485685"/>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89</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970318"/>
          </a:xfrm>
          <a:prstGeom prst="rect">
            <a:avLst/>
          </a:prstGeom>
        </p:spPr>
        <p:txBody>
          <a:bodyPr wrap="square">
            <a:spAutoFit/>
          </a:bodyPr>
          <a:lstStyle/>
          <a:p>
            <a:r>
              <a:rPr lang="zh-TW" altLang="en-US" sz="3600" dirty="0"/>
              <a:t>如發現駭客正試圖攻擊路由器或防火牆</a:t>
            </a:r>
            <a:r>
              <a:rPr lang="en-US" altLang="zh-TW" sz="3600" dirty="0"/>
              <a:t>,</a:t>
            </a:r>
            <a:r>
              <a:rPr lang="zh-TW" altLang="en-US" sz="3600" dirty="0"/>
              <a:t>尚未入侵網路系統。稱之為</a:t>
            </a:r>
            <a:r>
              <a:rPr lang="en-US" altLang="zh-TW" sz="3600" dirty="0" smtClean="0"/>
              <a:t>?</a:t>
            </a:r>
          </a:p>
          <a:p>
            <a:endParaRPr lang="en-US" altLang="zh-TW" sz="3600" dirty="0"/>
          </a:p>
          <a:p>
            <a:r>
              <a:rPr lang="en-US" altLang="zh-TW" sz="3600" dirty="0"/>
              <a:t>(A) </a:t>
            </a:r>
            <a:r>
              <a:rPr lang="zh-TW" altLang="en-US" sz="3600" dirty="0"/>
              <a:t>資訊安全事件</a:t>
            </a:r>
          </a:p>
          <a:p>
            <a:r>
              <a:rPr lang="en-US" altLang="zh-TW" sz="3600" dirty="0"/>
              <a:t>(B) </a:t>
            </a:r>
            <a:r>
              <a:rPr lang="zh-TW" altLang="en-US" sz="3600" dirty="0"/>
              <a:t>資訊安全事故</a:t>
            </a:r>
          </a:p>
          <a:p>
            <a:r>
              <a:rPr lang="en-US" altLang="zh-TW" sz="3600" dirty="0"/>
              <a:t>(C) </a:t>
            </a:r>
            <a:r>
              <a:rPr lang="zh-TW" altLang="en-US" sz="3600" dirty="0"/>
              <a:t>資訊安全風險</a:t>
            </a:r>
          </a:p>
          <a:p>
            <a:r>
              <a:rPr lang="en-US" altLang="zh-TW" sz="3600" dirty="0"/>
              <a:t>(D) </a:t>
            </a:r>
            <a:r>
              <a:rPr lang="zh-TW" altLang="en-US" sz="3600" dirty="0"/>
              <a:t>資訊安全分析</a:t>
            </a:r>
          </a:p>
        </p:txBody>
      </p:sp>
    </p:spTree>
    <p:extLst>
      <p:ext uri="{BB962C8B-B14F-4D97-AF65-F5344CB8AC3E}">
        <p14:creationId xmlns:p14="http://schemas.microsoft.com/office/powerpoint/2010/main" val="2662893348"/>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89</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970318"/>
          </a:xfrm>
          <a:prstGeom prst="rect">
            <a:avLst/>
          </a:prstGeom>
        </p:spPr>
        <p:txBody>
          <a:bodyPr wrap="square">
            <a:spAutoFit/>
          </a:bodyPr>
          <a:lstStyle/>
          <a:p>
            <a:r>
              <a:rPr lang="zh-TW" altLang="en-US" sz="3600" dirty="0"/>
              <a:t>如發現駭客正試圖攻擊路由器或防火牆</a:t>
            </a:r>
            <a:r>
              <a:rPr lang="en-US" altLang="zh-TW" sz="3600" dirty="0"/>
              <a:t>,</a:t>
            </a:r>
            <a:r>
              <a:rPr lang="zh-TW" altLang="en-US" sz="3600" dirty="0"/>
              <a:t>尚未入侵網路系統。稱之為</a:t>
            </a:r>
            <a:r>
              <a:rPr lang="en-US" altLang="zh-TW" sz="3600" dirty="0" smtClean="0"/>
              <a:t>?</a:t>
            </a:r>
          </a:p>
          <a:p>
            <a:endParaRPr lang="en-US" altLang="zh-TW" sz="3600" dirty="0"/>
          </a:p>
          <a:p>
            <a:r>
              <a:rPr lang="en-US" altLang="zh-TW" sz="3600" dirty="0">
                <a:solidFill>
                  <a:srgbClr val="FF0000"/>
                </a:solidFill>
              </a:rPr>
              <a:t>(A) </a:t>
            </a:r>
            <a:r>
              <a:rPr lang="zh-TW" altLang="en-US" sz="3600" dirty="0">
                <a:solidFill>
                  <a:srgbClr val="FF0000"/>
                </a:solidFill>
              </a:rPr>
              <a:t>資訊安全事件</a:t>
            </a:r>
          </a:p>
          <a:p>
            <a:r>
              <a:rPr lang="en-US" altLang="zh-TW" sz="3600" dirty="0"/>
              <a:t>(B) </a:t>
            </a:r>
            <a:r>
              <a:rPr lang="zh-TW" altLang="en-US" sz="3600" dirty="0"/>
              <a:t>資訊安全事故</a:t>
            </a:r>
          </a:p>
          <a:p>
            <a:r>
              <a:rPr lang="en-US" altLang="zh-TW" sz="3600" dirty="0"/>
              <a:t>(C) </a:t>
            </a:r>
            <a:r>
              <a:rPr lang="zh-TW" altLang="en-US" sz="3600" dirty="0"/>
              <a:t>資訊安全風險</a:t>
            </a:r>
          </a:p>
          <a:p>
            <a:r>
              <a:rPr lang="en-US" altLang="zh-TW" sz="3600" dirty="0"/>
              <a:t>(D) </a:t>
            </a:r>
            <a:r>
              <a:rPr lang="zh-TW" altLang="en-US" sz="3600" dirty="0"/>
              <a:t>資訊安全分析</a:t>
            </a:r>
          </a:p>
        </p:txBody>
      </p:sp>
    </p:spTree>
    <p:extLst>
      <p:ext uri="{BB962C8B-B14F-4D97-AF65-F5344CB8AC3E}">
        <p14:creationId xmlns:p14="http://schemas.microsoft.com/office/powerpoint/2010/main" val="2941400976"/>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138</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539552" y="1556792"/>
            <a:ext cx="8028384" cy="3231654"/>
          </a:xfrm>
          <a:prstGeom prst="rect">
            <a:avLst/>
          </a:prstGeom>
        </p:spPr>
        <p:txBody>
          <a:bodyPr wrap="square">
            <a:spAutoFit/>
          </a:bodyPr>
          <a:lstStyle/>
          <a:p>
            <a:r>
              <a:rPr lang="zh-TW" altLang="en-US" sz="3600" dirty="0"/>
              <a:t>請問下列何者可以確定為資安事故</a:t>
            </a:r>
            <a:r>
              <a:rPr lang="en-US" altLang="zh-TW" sz="3600" dirty="0"/>
              <a:t>(Security Incident</a:t>
            </a:r>
            <a:r>
              <a:rPr lang="en-US" altLang="zh-TW" sz="3600" dirty="0" smtClean="0"/>
              <a:t>)?</a:t>
            </a:r>
          </a:p>
          <a:p>
            <a:endParaRPr lang="en-US" altLang="zh-TW" sz="3600" dirty="0"/>
          </a:p>
          <a:p>
            <a:r>
              <a:rPr lang="en-US" altLang="zh-TW" sz="2400" dirty="0"/>
              <a:t>(A) </a:t>
            </a:r>
            <a:r>
              <a:rPr lang="zh-TW" altLang="en-US" sz="2400" dirty="0"/>
              <a:t>防毒軟體成功地更新了病毒碼</a:t>
            </a:r>
          </a:p>
          <a:p>
            <a:r>
              <a:rPr lang="en-US" altLang="zh-TW" sz="2400" dirty="0"/>
              <a:t>(B) </a:t>
            </a:r>
            <a:r>
              <a:rPr lang="zh-TW" altLang="en-US" sz="2400" dirty="0"/>
              <a:t>監控系統出現「硬碟使用量超過 </a:t>
            </a:r>
            <a:r>
              <a:rPr lang="en-US" altLang="zh-TW" sz="2400" dirty="0"/>
              <a:t>80%</a:t>
            </a:r>
            <a:r>
              <a:rPr lang="zh-TW" altLang="en-US" sz="2400" dirty="0"/>
              <a:t>」的訊息</a:t>
            </a:r>
          </a:p>
          <a:p>
            <a:r>
              <a:rPr lang="en-US" altLang="zh-TW" sz="2400" dirty="0"/>
              <a:t>(C) </a:t>
            </a:r>
            <a:r>
              <a:rPr lang="zh-TW" altLang="en-US" sz="2400" dirty="0"/>
              <a:t>執行 </a:t>
            </a:r>
            <a:r>
              <a:rPr lang="en-US" altLang="zh-TW" sz="2400" dirty="0"/>
              <a:t>google </a:t>
            </a:r>
            <a:r>
              <a:rPr lang="zh-TW" altLang="en-US" sz="2400" dirty="0"/>
              <a:t>蒐尋</a:t>
            </a:r>
            <a:r>
              <a:rPr lang="en-US" altLang="zh-TW" sz="2400" dirty="0"/>
              <a:t>,</a:t>
            </a:r>
            <a:r>
              <a:rPr lang="zh-TW" altLang="en-US" sz="2400" dirty="0"/>
              <a:t>發現結果出現有公司機密文件</a:t>
            </a:r>
          </a:p>
          <a:p>
            <a:r>
              <a:rPr lang="en-US" altLang="zh-TW" sz="2400" dirty="0"/>
              <a:t>(D) </a:t>
            </a:r>
            <a:r>
              <a:rPr lang="zh-TW" altLang="en-US" sz="2400" dirty="0"/>
              <a:t>設備廠商進入機房維修</a:t>
            </a:r>
          </a:p>
        </p:txBody>
      </p:sp>
    </p:spTree>
    <p:extLst>
      <p:ext uri="{BB962C8B-B14F-4D97-AF65-F5344CB8AC3E}">
        <p14:creationId xmlns:p14="http://schemas.microsoft.com/office/powerpoint/2010/main" val="17550159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101</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330781" y="946908"/>
            <a:ext cx="8482438" cy="5509200"/>
          </a:xfrm>
          <a:prstGeom prst="rect">
            <a:avLst/>
          </a:prstGeom>
        </p:spPr>
        <p:txBody>
          <a:bodyPr wrap="square">
            <a:spAutoFit/>
          </a:bodyPr>
          <a:lstStyle/>
          <a:p>
            <a:r>
              <a:rPr lang="zh-TW" altLang="en-US" sz="2800" dirty="0"/>
              <a:t>下列哪一種攻擊手法</a:t>
            </a:r>
            <a:r>
              <a:rPr lang="en-US" altLang="zh-TW" sz="2800" dirty="0"/>
              <a:t>,</a:t>
            </a:r>
            <a:r>
              <a:rPr lang="zh-TW" altLang="en-US" sz="2800" dirty="0"/>
              <a:t>主要目的是在破壞「機密性」</a:t>
            </a:r>
            <a:r>
              <a:rPr lang="en-US" altLang="zh-TW" sz="2800" dirty="0"/>
              <a:t>?</a:t>
            </a:r>
          </a:p>
          <a:p>
            <a:r>
              <a:rPr lang="en-US" altLang="zh-TW" sz="3600" dirty="0"/>
              <a:t>(1) </a:t>
            </a:r>
            <a:r>
              <a:rPr lang="zh-TW" altLang="en-US" sz="3600" dirty="0"/>
              <a:t>社交工程</a:t>
            </a:r>
          </a:p>
          <a:p>
            <a:r>
              <a:rPr lang="en-US" altLang="zh-TW" sz="3600" dirty="0"/>
              <a:t>(2) </a:t>
            </a:r>
            <a:r>
              <a:rPr lang="zh-TW" altLang="en-US" sz="3600" dirty="0"/>
              <a:t>搜尋引擎攻擊</a:t>
            </a:r>
            <a:r>
              <a:rPr lang="en-US" altLang="zh-TW" sz="3600" dirty="0"/>
              <a:t>(Google-Hacking)</a:t>
            </a:r>
          </a:p>
          <a:p>
            <a:r>
              <a:rPr lang="en-US" altLang="zh-TW" sz="3600" dirty="0"/>
              <a:t>(3) </a:t>
            </a:r>
            <a:r>
              <a:rPr lang="zh-TW" altLang="en-US" sz="3600" dirty="0"/>
              <a:t>拒絕服務</a:t>
            </a:r>
            <a:r>
              <a:rPr lang="en-US" altLang="zh-TW" sz="3600" dirty="0"/>
              <a:t>(Denial-of-Services)</a:t>
            </a:r>
          </a:p>
          <a:p>
            <a:r>
              <a:rPr lang="en-US" altLang="zh-TW" sz="3600" dirty="0"/>
              <a:t>(4) </a:t>
            </a:r>
            <a:r>
              <a:rPr lang="zh-TW" altLang="en-US" sz="3600" dirty="0"/>
              <a:t>駭客侵入銀行資料庫竄改存款</a:t>
            </a:r>
            <a:r>
              <a:rPr lang="zh-TW" altLang="en-US" sz="3600" dirty="0" smtClean="0"/>
              <a:t>金額</a:t>
            </a:r>
            <a:endParaRPr lang="en-US" altLang="zh-TW" sz="3600" dirty="0" smtClean="0"/>
          </a:p>
          <a:p>
            <a:endParaRPr lang="zh-TW" altLang="en-US" sz="3600" dirty="0"/>
          </a:p>
          <a:p>
            <a:r>
              <a:rPr lang="en-US" altLang="zh-TW" sz="3600" dirty="0">
                <a:solidFill>
                  <a:srgbClr val="FF0000"/>
                </a:solidFill>
              </a:rPr>
              <a:t>(A) (1), (2)</a:t>
            </a:r>
          </a:p>
          <a:p>
            <a:r>
              <a:rPr lang="en-US" altLang="zh-TW" sz="3600" dirty="0"/>
              <a:t>(B) (3), (4)</a:t>
            </a:r>
          </a:p>
          <a:p>
            <a:r>
              <a:rPr lang="en-US" altLang="zh-TW" sz="3600" dirty="0"/>
              <a:t>(C) (2), (3), (4)</a:t>
            </a:r>
          </a:p>
          <a:p>
            <a:r>
              <a:rPr lang="en-US" altLang="zh-TW" sz="3600" dirty="0"/>
              <a:t>(D) (1), (2), (4)</a:t>
            </a:r>
          </a:p>
        </p:txBody>
      </p:sp>
    </p:spTree>
    <p:extLst>
      <p:ext uri="{BB962C8B-B14F-4D97-AF65-F5344CB8AC3E}">
        <p14:creationId xmlns:p14="http://schemas.microsoft.com/office/powerpoint/2010/main" val="4064353922"/>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138</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323528" y="1628800"/>
            <a:ext cx="8424936" cy="3477875"/>
          </a:xfrm>
          <a:prstGeom prst="rect">
            <a:avLst/>
          </a:prstGeom>
        </p:spPr>
        <p:txBody>
          <a:bodyPr wrap="square">
            <a:spAutoFit/>
          </a:bodyPr>
          <a:lstStyle/>
          <a:p>
            <a:r>
              <a:rPr lang="zh-TW" altLang="en-US" sz="3600" dirty="0"/>
              <a:t>請問下列何者可以確定為資安事故</a:t>
            </a:r>
            <a:r>
              <a:rPr lang="en-US" altLang="zh-TW" sz="3600" dirty="0"/>
              <a:t>(Security Incident</a:t>
            </a:r>
            <a:r>
              <a:rPr lang="en-US" altLang="zh-TW" sz="3600" dirty="0" smtClean="0"/>
              <a:t>)?</a:t>
            </a:r>
          </a:p>
          <a:p>
            <a:endParaRPr lang="en-US" altLang="zh-TW" sz="3600" dirty="0"/>
          </a:p>
          <a:p>
            <a:r>
              <a:rPr lang="en-US" altLang="zh-TW" sz="2800" dirty="0"/>
              <a:t>(A) </a:t>
            </a:r>
            <a:r>
              <a:rPr lang="zh-TW" altLang="en-US" sz="2800" dirty="0"/>
              <a:t>防毒軟體成功地更新了病毒碼</a:t>
            </a:r>
          </a:p>
          <a:p>
            <a:r>
              <a:rPr lang="en-US" altLang="zh-TW" sz="2800" dirty="0"/>
              <a:t>(B) </a:t>
            </a:r>
            <a:r>
              <a:rPr lang="zh-TW" altLang="en-US" sz="2800" dirty="0"/>
              <a:t>監控系統出現「硬碟使用量超過 </a:t>
            </a:r>
            <a:r>
              <a:rPr lang="en-US" altLang="zh-TW" sz="2800" dirty="0"/>
              <a:t>80%</a:t>
            </a:r>
            <a:r>
              <a:rPr lang="zh-TW" altLang="en-US" sz="2800" dirty="0"/>
              <a:t>」的訊息</a:t>
            </a:r>
          </a:p>
          <a:p>
            <a:r>
              <a:rPr lang="en-US" altLang="zh-TW" sz="2800" dirty="0">
                <a:solidFill>
                  <a:srgbClr val="FF0000"/>
                </a:solidFill>
              </a:rPr>
              <a:t>(C) </a:t>
            </a:r>
            <a:r>
              <a:rPr lang="zh-TW" altLang="en-US" sz="2800" dirty="0">
                <a:solidFill>
                  <a:srgbClr val="FF0000"/>
                </a:solidFill>
              </a:rPr>
              <a:t>執行 </a:t>
            </a:r>
            <a:r>
              <a:rPr lang="en-US" altLang="zh-TW" sz="2800" dirty="0">
                <a:solidFill>
                  <a:srgbClr val="FF0000"/>
                </a:solidFill>
              </a:rPr>
              <a:t>google </a:t>
            </a:r>
            <a:r>
              <a:rPr lang="zh-TW" altLang="en-US" sz="2800" dirty="0">
                <a:solidFill>
                  <a:srgbClr val="FF0000"/>
                </a:solidFill>
              </a:rPr>
              <a:t>蒐尋</a:t>
            </a:r>
            <a:r>
              <a:rPr lang="en-US" altLang="zh-TW" sz="2800" dirty="0">
                <a:solidFill>
                  <a:srgbClr val="FF0000"/>
                </a:solidFill>
              </a:rPr>
              <a:t>,</a:t>
            </a:r>
            <a:r>
              <a:rPr lang="zh-TW" altLang="en-US" sz="2800" dirty="0">
                <a:solidFill>
                  <a:srgbClr val="FF0000"/>
                </a:solidFill>
              </a:rPr>
              <a:t>發現結果出現有公司機密文件</a:t>
            </a:r>
          </a:p>
          <a:p>
            <a:r>
              <a:rPr lang="en-US" altLang="zh-TW" sz="2800" dirty="0"/>
              <a:t>(D) </a:t>
            </a:r>
            <a:r>
              <a:rPr lang="zh-TW" altLang="en-US" sz="2800" dirty="0"/>
              <a:t>設備廠商進入機房維修</a:t>
            </a:r>
          </a:p>
        </p:txBody>
      </p:sp>
    </p:spTree>
    <p:extLst>
      <p:ext uri="{BB962C8B-B14F-4D97-AF65-F5344CB8AC3E}">
        <p14:creationId xmlns:p14="http://schemas.microsoft.com/office/powerpoint/2010/main" val="3338600704"/>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6600" dirty="0" smtClean="0"/>
              <a:t>4.2.</a:t>
            </a:r>
          </a:p>
          <a:p>
            <a:pPr algn="ctr"/>
            <a:r>
              <a:rPr lang="zh-TW" altLang="en-US" sz="6600" dirty="0" smtClean="0"/>
              <a:t>資安事故應變</a:t>
            </a:r>
            <a:endParaRPr lang="en-US" altLang="zh-TW" sz="6600" dirty="0" smtClean="0"/>
          </a:p>
          <a:p>
            <a:pPr algn="ctr"/>
            <a:r>
              <a:rPr lang="zh-TW" altLang="en-US" sz="6600" dirty="0" smtClean="0"/>
              <a:t>與處理程序</a:t>
            </a:r>
          </a:p>
        </p:txBody>
      </p:sp>
    </p:spTree>
    <p:extLst>
      <p:ext uri="{BB962C8B-B14F-4D97-AF65-F5344CB8AC3E}">
        <p14:creationId xmlns:p14="http://schemas.microsoft.com/office/powerpoint/2010/main" val="1115887938"/>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35</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323528" y="1484784"/>
            <a:ext cx="8179834" cy="3970318"/>
          </a:xfrm>
          <a:prstGeom prst="rect">
            <a:avLst/>
          </a:prstGeom>
        </p:spPr>
        <p:txBody>
          <a:bodyPr wrap="square">
            <a:spAutoFit/>
          </a:bodyPr>
          <a:lstStyle/>
          <a:p>
            <a:r>
              <a:rPr lang="zh-TW" altLang="en-US" sz="3600" dirty="0"/>
              <a:t>關於資安事件發生前的預先準備計畫</a:t>
            </a:r>
            <a:r>
              <a:rPr lang="en-US" altLang="zh-TW" sz="3600" dirty="0"/>
              <a:t>,</a:t>
            </a:r>
            <a:r>
              <a:rPr lang="zh-TW" altLang="en-US" sz="3600" dirty="0"/>
              <a:t>下列敘述何者不正確</a:t>
            </a:r>
            <a:r>
              <a:rPr lang="en-US" altLang="zh-TW" sz="3600" dirty="0" smtClean="0"/>
              <a:t>?</a:t>
            </a:r>
          </a:p>
          <a:p>
            <a:endParaRPr lang="en-US" altLang="zh-TW" sz="3600" dirty="0"/>
          </a:p>
          <a:p>
            <a:r>
              <a:rPr lang="en-US" altLang="zh-TW" sz="3600" dirty="0"/>
              <a:t>(A) </a:t>
            </a:r>
            <a:r>
              <a:rPr lang="zh-TW" altLang="en-US" sz="3600" dirty="0"/>
              <a:t>應訂定災害預防計畫</a:t>
            </a:r>
          </a:p>
          <a:p>
            <a:r>
              <a:rPr lang="en-US" altLang="zh-TW" sz="3600" dirty="0"/>
              <a:t>(B) </a:t>
            </a:r>
            <a:r>
              <a:rPr lang="zh-TW" altLang="en-US" sz="3600" dirty="0"/>
              <a:t>應規劃建置資通安全整體防護環境</a:t>
            </a:r>
          </a:p>
          <a:p>
            <a:r>
              <a:rPr lang="en-US" altLang="zh-TW" sz="3600" dirty="0"/>
              <a:t>(C) </a:t>
            </a:r>
            <a:r>
              <a:rPr lang="zh-TW" altLang="en-US" sz="3600" dirty="0"/>
              <a:t>利用防火牆等設備隔離受害主機</a:t>
            </a:r>
          </a:p>
          <a:p>
            <a:r>
              <a:rPr lang="en-US" altLang="zh-TW" sz="3600" dirty="0"/>
              <a:t>(D) </a:t>
            </a:r>
            <a:r>
              <a:rPr lang="zh-TW" altLang="en-US" sz="3600" dirty="0"/>
              <a:t>應定期實施安全稽核</a:t>
            </a:r>
          </a:p>
        </p:txBody>
      </p:sp>
    </p:spTree>
    <p:extLst>
      <p:ext uri="{BB962C8B-B14F-4D97-AF65-F5344CB8AC3E}">
        <p14:creationId xmlns:p14="http://schemas.microsoft.com/office/powerpoint/2010/main" val="3712184361"/>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35</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521892" y="1412776"/>
            <a:ext cx="7963810" cy="3970318"/>
          </a:xfrm>
          <a:prstGeom prst="rect">
            <a:avLst/>
          </a:prstGeom>
        </p:spPr>
        <p:txBody>
          <a:bodyPr wrap="square">
            <a:spAutoFit/>
          </a:bodyPr>
          <a:lstStyle/>
          <a:p>
            <a:r>
              <a:rPr lang="zh-TW" altLang="en-US" sz="3600" dirty="0"/>
              <a:t>關於資安事件發生前的預先準備計畫</a:t>
            </a:r>
            <a:r>
              <a:rPr lang="en-US" altLang="zh-TW" sz="3600" dirty="0"/>
              <a:t>,</a:t>
            </a:r>
            <a:r>
              <a:rPr lang="zh-TW" altLang="en-US" sz="3600" dirty="0"/>
              <a:t>下列敘述何者不正確</a:t>
            </a:r>
            <a:r>
              <a:rPr lang="en-US" altLang="zh-TW" sz="3600" dirty="0" smtClean="0"/>
              <a:t>?</a:t>
            </a:r>
          </a:p>
          <a:p>
            <a:endParaRPr lang="en-US" altLang="zh-TW" sz="3600" dirty="0"/>
          </a:p>
          <a:p>
            <a:r>
              <a:rPr lang="en-US" altLang="zh-TW" sz="3600" dirty="0"/>
              <a:t>(A) </a:t>
            </a:r>
            <a:r>
              <a:rPr lang="zh-TW" altLang="en-US" sz="3600" dirty="0"/>
              <a:t>應訂定災害預防計畫</a:t>
            </a:r>
          </a:p>
          <a:p>
            <a:r>
              <a:rPr lang="en-US" altLang="zh-TW" sz="3600" dirty="0"/>
              <a:t>(B) </a:t>
            </a:r>
            <a:r>
              <a:rPr lang="zh-TW" altLang="en-US" sz="3600" dirty="0"/>
              <a:t>應規劃建置資通安全整體防護環境</a:t>
            </a:r>
          </a:p>
          <a:p>
            <a:r>
              <a:rPr lang="en-US" altLang="zh-TW" sz="3600" dirty="0">
                <a:solidFill>
                  <a:srgbClr val="FF0000"/>
                </a:solidFill>
              </a:rPr>
              <a:t>(C) </a:t>
            </a:r>
            <a:r>
              <a:rPr lang="zh-TW" altLang="en-US" sz="3600" dirty="0">
                <a:solidFill>
                  <a:srgbClr val="FF0000"/>
                </a:solidFill>
              </a:rPr>
              <a:t>利用防火牆等設備隔離受害主機</a:t>
            </a:r>
          </a:p>
          <a:p>
            <a:r>
              <a:rPr lang="en-US" altLang="zh-TW" sz="3600" dirty="0"/>
              <a:t>(D) </a:t>
            </a:r>
            <a:r>
              <a:rPr lang="zh-TW" altLang="en-US" sz="3600" dirty="0"/>
              <a:t>應定期實施安全稽核</a:t>
            </a:r>
          </a:p>
        </p:txBody>
      </p:sp>
    </p:spTree>
    <p:extLst>
      <p:ext uri="{BB962C8B-B14F-4D97-AF65-F5344CB8AC3E}">
        <p14:creationId xmlns:p14="http://schemas.microsoft.com/office/powerpoint/2010/main" val="3636223733"/>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36</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139869"/>
          </a:xfrm>
          <a:prstGeom prst="rect">
            <a:avLst/>
          </a:prstGeom>
        </p:spPr>
        <p:txBody>
          <a:bodyPr wrap="square">
            <a:spAutoFit/>
          </a:bodyPr>
          <a:lstStyle/>
          <a:p>
            <a:r>
              <a:rPr lang="zh-TW" altLang="en-US" sz="3600" dirty="0"/>
              <a:t>下列名詞解釋何者不正確</a:t>
            </a:r>
            <a:r>
              <a:rPr lang="en-US" altLang="zh-TW" sz="3600" dirty="0" smtClean="0"/>
              <a:t>?</a:t>
            </a:r>
          </a:p>
          <a:p>
            <a:endParaRPr lang="en-US" altLang="zh-TW" sz="3600" dirty="0"/>
          </a:p>
          <a:p>
            <a:r>
              <a:rPr lang="en-US" altLang="zh-TW" sz="3200" dirty="0" smtClean="0"/>
              <a:t>(A) </a:t>
            </a:r>
            <a:r>
              <a:rPr lang="zh-TW" altLang="en-US" sz="3200" dirty="0" smtClean="0"/>
              <a:t>年度</a:t>
            </a:r>
            <a:r>
              <a:rPr lang="zh-TW" altLang="en-US" sz="3200" dirty="0"/>
              <a:t>損失預測值</a:t>
            </a:r>
            <a:r>
              <a:rPr lang="en-US" altLang="zh-TW" sz="3200" dirty="0"/>
              <a:t>(ALE),</a:t>
            </a:r>
            <a:r>
              <a:rPr lang="zh-TW" altLang="en-US" sz="3200" dirty="0"/>
              <a:t>一年內預期資產因風險造成之金錢</a:t>
            </a:r>
            <a:r>
              <a:rPr lang="zh-TW" altLang="en-US" sz="3200" dirty="0" smtClean="0"/>
              <a:t>損失</a:t>
            </a:r>
            <a:endParaRPr lang="zh-TW" altLang="en-US" sz="3200" dirty="0"/>
          </a:p>
          <a:p>
            <a:r>
              <a:rPr lang="en-US" altLang="zh-TW" sz="3200" dirty="0"/>
              <a:t>(B) </a:t>
            </a:r>
            <a:r>
              <a:rPr lang="zh-TW" altLang="en-US" sz="3200" dirty="0"/>
              <a:t>間接價值</a:t>
            </a:r>
            <a:r>
              <a:rPr lang="en-US" altLang="zh-TW" sz="3200" dirty="0"/>
              <a:t>(Indirect Value),</a:t>
            </a:r>
            <a:r>
              <a:rPr lang="zh-TW" altLang="en-US" sz="3200" dirty="0"/>
              <a:t>資訊資產受損或遺失</a:t>
            </a:r>
            <a:r>
              <a:rPr lang="en-US" altLang="zh-TW" sz="3200" dirty="0"/>
              <a:t>,</a:t>
            </a:r>
            <a:r>
              <a:rPr lang="zh-TW" altLang="en-US" sz="3200" dirty="0"/>
              <a:t>因置換或回復所估之</a:t>
            </a:r>
            <a:r>
              <a:rPr lang="zh-TW" altLang="en-US" sz="3200" dirty="0" smtClean="0"/>
              <a:t>價值</a:t>
            </a:r>
            <a:endParaRPr lang="zh-TW" altLang="en-US" sz="3200" dirty="0"/>
          </a:p>
          <a:p>
            <a:r>
              <a:rPr lang="en-US" altLang="zh-TW" sz="3200" dirty="0"/>
              <a:t>(C) </a:t>
            </a:r>
            <a:r>
              <a:rPr lang="zh-TW" altLang="en-US" sz="3200" dirty="0"/>
              <a:t>社會價值</a:t>
            </a:r>
            <a:r>
              <a:rPr lang="en-US" altLang="zh-TW" sz="3200" dirty="0"/>
              <a:t>(Societal Value),</a:t>
            </a:r>
            <a:r>
              <a:rPr lang="zh-TW" altLang="en-US" sz="3200" dirty="0"/>
              <a:t>公眾對於資訊安全事件之對錯</a:t>
            </a:r>
            <a:r>
              <a:rPr lang="zh-TW" altLang="en-US" sz="3200" dirty="0" smtClean="0"/>
              <a:t>判別</a:t>
            </a:r>
            <a:endParaRPr lang="zh-TW" altLang="en-US" sz="3200" dirty="0"/>
          </a:p>
          <a:p>
            <a:r>
              <a:rPr lang="en-US" altLang="zh-TW" sz="3200" dirty="0"/>
              <a:t>(D) </a:t>
            </a:r>
            <a:r>
              <a:rPr lang="zh-TW" altLang="en-US" sz="3200" dirty="0"/>
              <a:t>機會價值</a:t>
            </a:r>
            <a:r>
              <a:rPr lang="en-US" altLang="zh-TW" sz="3200" dirty="0"/>
              <a:t>(Opportunity Value),</a:t>
            </a:r>
            <a:r>
              <a:rPr lang="zh-TW" altLang="en-US" sz="3200" dirty="0"/>
              <a:t>從特定資安活動取得已知估計正價值</a:t>
            </a:r>
          </a:p>
        </p:txBody>
      </p:sp>
    </p:spTree>
    <p:extLst>
      <p:ext uri="{BB962C8B-B14F-4D97-AF65-F5344CB8AC3E}">
        <p14:creationId xmlns:p14="http://schemas.microsoft.com/office/powerpoint/2010/main" val="4075777407"/>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36</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4647426"/>
          </a:xfrm>
          <a:prstGeom prst="rect">
            <a:avLst/>
          </a:prstGeom>
        </p:spPr>
        <p:txBody>
          <a:bodyPr wrap="square">
            <a:spAutoFit/>
          </a:bodyPr>
          <a:lstStyle/>
          <a:p>
            <a:r>
              <a:rPr lang="zh-TW" altLang="en-US" sz="3600" dirty="0"/>
              <a:t>下列名詞解釋何者不正確</a:t>
            </a:r>
            <a:r>
              <a:rPr lang="en-US" altLang="zh-TW" sz="3600" dirty="0" smtClean="0"/>
              <a:t>?</a:t>
            </a:r>
          </a:p>
          <a:p>
            <a:endParaRPr lang="en-US" altLang="zh-TW" sz="3600" dirty="0"/>
          </a:p>
          <a:p>
            <a:r>
              <a:rPr lang="en-US" altLang="zh-TW" sz="2800" dirty="0"/>
              <a:t>(A) </a:t>
            </a:r>
            <a:r>
              <a:rPr lang="zh-TW" altLang="en-US" sz="2800" dirty="0"/>
              <a:t>年度損失預測值</a:t>
            </a:r>
            <a:r>
              <a:rPr lang="en-US" altLang="zh-TW" sz="2800" dirty="0"/>
              <a:t>(ALE),</a:t>
            </a:r>
            <a:r>
              <a:rPr lang="zh-TW" altLang="en-US" sz="2800" dirty="0"/>
              <a:t>一年內預期資產因風險造成之金錢損失</a:t>
            </a:r>
          </a:p>
          <a:p>
            <a:r>
              <a:rPr lang="en-US" altLang="zh-TW" sz="2800" dirty="0"/>
              <a:t>(B) </a:t>
            </a:r>
            <a:r>
              <a:rPr lang="zh-TW" altLang="en-US" sz="2800" dirty="0"/>
              <a:t>間接價值</a:t>
            </a:r>
            <a:r>
              <a:rPr lang="en-US" altLang="zh-TW" sz="2800" dirty="0"/>
              <a:t>(Indirect Value),</a:t>
            </a:r>
            <a:r>
              <a:rPr lang="zh-TW" altLang="en-US" sz="2800" dirty="0"/>
              <a:t>資訊資產受損或遺失</a:t>
            </a:r>
            <a:r>
              <a:rPr lang="en-US" altLang="zh-TW" sz="2800" dirty="0"/>
              <a:t>,</a:t>
            </a:r>
            <a:r>
              <a:rPr lang="zh-TW" altLang="en-US" sz="2800" dirty="0"/>
              <a:t>因置換或回復所估之價值</a:t>
            </a:r>
          </a:p>
          <a:p>
            <a:r>
              <a:rPr lang="en-US" altLang="zh-TW" sz="2800" dirty="0"/>
              <a:t>(C) </a:t>
            </a:r>
            <a:r>
              <a:rPr lang="zh-TW" altLang="en-US" sz="2800" dirty="0"/>
              <a:t>社會價值</a:t>
            </a:r>
            <a:r>
              <a:rPr lang="en-US" altLang="zh-TW" sz="2800" dirty="0"/>
              <a:t>(Societal Value),</a:t>
            </a:r>
            <a:r>
              <a:rPr lang="zh-TW" altLang="en-US" sz="2800" dirty="0"/>
              <a:t>公眾對於資訊安全事件之對錯判別</a:t>
            </a:r>
          </a:p>
          <a:p>
            <a:r>
              <a:rPr lang="en-US" altLang="zh-TW" sz="2800" dirty="0">
                <a:solidFill>
                  <a:srgbClr val="FF0000"/>
                </a:solidFill>
              </a:rPr>
              <a:t>(D) </a:t>
            </a:r>
            <a:r>
              <a:rPr lang="zh-TW" altLang="en-US" sz="2800" dirty="0">
                <a:solidFill>
                  <a:srgbClr val="FF0000"/>
                </a:solidFill>
              </a:rPr>
              <a:t>機會價值</a:t>
            </a:r>
            <a:r>
              <a:rPr lang="en-US" altLang="zh-TW" sz="2800" dirty="0">
                <a:solidFill>
                  <a:srgbClr val="FF0000"/>
                </a:solidFill>
              </a:rPr>
              <a:t>(Opportunity Value),</a:t>
            </a:r>
            <a:r>
              <a:rPr lang="zh-TW" altLang="en-US" sz="2800" dirty="0">
                <a:solidFill>
                  <a:srgbClr val="FF0000"/>
                </a:solidFill>
              </a:rPr>
              <a:t>從特定資安活動取得已知估計正價值</a:t>
            </a:r>
          </a:p>
        </p:txBody>
      </p:sp>
    </p:spTree>
    <p:extLst>
      <p:ext uri="{BB962C8B-B14F-4D97-AF65-F5344CB8AC3E}">
        <p14:creationId xmlns:p14="http://schemas.microsoft.com/office/powerpoint/2010/main" val="3001521282"/>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38</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2862322"/>
          </a:xfrm>
          <a:prstGeom prst="rect">
            <a:avLst/>
          </a:prstGeom>
        </p:spPr>
        <p:txBody>
          <a:bodyPr wrap="square">
            <a:spAutoFit/>
          </a:bodyPr>
          <a:lstStyle/>
          <a:p>
            <a:r>
              <a:rPr lang="zh-TW" altLang="en-US" sz="3600" dirty="0"/>
              <a:t>請問發生資安事故的第一步驟為何</a:t>
            </a:r>
            <a:r>
              <a:rPr lang="en-US" altLang="zh-TW" sz="3600" dirty="0"/>
              <a:t>?</a:t>
            </a:r>
          </a:p>
          <a:p>
            <a:r>
              <a:rPr lang="en-US" altLang="zh-TW" sz="3600" dirty="0"/>
              <a:t>(A) </a:t>
            </a:r>
            <a:r>
              <a:rPr lang="zh-TW" altLang="en-US" sz="3600" dirty="0"/>
              <a:t>蒐集證據</a:t>
            </a:r>
          </a:p>
          <a:p>
            <a:r>
              <a:rPr lang="en-US" altLang="zh-TW" sz="3600" dirty="0"/>
              <a:t>(B) </a:t>
            </a:r>
            <a:r>
              <a:rPr lang="zh-TW" altLang="en-US" sz="3600" dirty="0"/>
              <a:t>記錄</a:t>
            </a:r>
          </a:p>
          <a:p>
            <a:r>
              <a:rPr lang="en-US" altLang="zh-TW" sz="3600" dirty="0"/>
              <a:t>(C) </a:t>
            </a:r>
            <a:r>
              <a:rPr lang="zh-TW" altLang="en-US" sz="3600" dirty="0"/>
              <a:t>將系統回復</a:t>
            </a:r>
          </a:p>
          <a:p>
            <a:r>
              <a:rPr lang="en-US" altLang="zh-TW" sz="3600" dirty="0"/>
              <a:t>(D) </a:t>
            </a:r>
            <a:r>
              <a:rPr lang="zh-TW" altLang="en-US" sz="3600" dirty="0"/>
              <a:t>檢討原因</a:t>
            </a:r>
          </a:p>
        </p:txBody>
      </p:sp>
    </p:spTree>
    <p:extLst>
      <p:ext uri="{BB962C8B-B14F-4D97-AF65-F5344CB8AC3E}">
        <p14:creationId xmlns:p14="http://schemas.microsoft.com/office/powerpoint/2010/main" val="3559449564"/>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38</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2862322"/>
          </a:xfrm>
          <a:prstGeom prst="rect">
            <a:avLst/>
          </a:prstGeom>
        </p:spPr>
        <p:txBody>
          <a:bodyPr wrap="square">
            <a:spAutoFit/>
          </a:bodyPr>
          <a:lstStyle/>
          <a:p>
            <a:r>
              <a:rPr lang="zh-TW" altLang="en-US" sz="3600" dirty="0"/>
              <a:t>請問發生資安事故的第一步驟為何</a:t>
            </a:r>
            <a:r>
              <a:rPr lang="en-US" altLang="zh-TW" sz="3600" dirty="0"/>
              <a:t>?</a:t>
            </a:r>
          </a:p>
          <a:p>
            <a:r>
              <a:rPr lang="en-US" altLang="zh-TW" sz="3600" dirty="0"/>
              <a:t>(A) </a:t>
            </a:r>
            <a:r>
              <a:rPr lang="zh-TW" altLang="en-US" sz="3600" dirty="0"/>
              <a:t>蒐集證據</a:t>
            </a:r>
          </a:p>
          <a:p>
            <a:r>
              <a:rPr lang="en-US" altLang="zh-TW" sz="3600" dirty="0">
                <a:solidFill>
                  <a:srgbClr val="FF0000"/>
                </a:solidFill>
              </a:rPr>
              <a:t>(B) </a:t>
            </a:r>
            <a:r>
              <a:rPr lang="zh-TW" altLang="en-US" sz="3600" dirty="0">
                <a:solidFill>
                  <a:srgbClr val="FF0000"/>
                </a:solidFill>
              </a:rPr>
              <a:t>記錄</a:t>
            </a:r>
          </a:p>
          <a:p>
            <a:r>
              <a:rPr lang="en-US" altLang="zh-TW" sz="3600" dirty="0"/>
              <a:t>(C) </a:t>
            </a:r>
            <a:r>
              <a:rPr lang="zh-TW" altLang="en-US" sz="3600" dirty="0"/>
              <a:t>將系統回復</a:t>
            </a:r>
          </a:p>
          <a:p>
            <a:r>
              <a:rPr lang="en-US" altLang="zh-TW" sz="3600" dirty="0"/>
              <a:t>(D) </a:t>
            </a:r>
            <a:r>
              <a:rPr lang="zh-TW" altLang="en-US" sz="3600" dirty="0"/>
              <a:t>檢討原因</a:t>
            </a:r>
          </a:p>
        </p:txBody>
      </p:sp>
    </p:spTree>
    <p:extLst>
      <p:ext uri="{BB962C8B-B14F-4D97-AF65-F5344CB8AC3E}">
        <p14:creationId xmlns:p14="http://schemas.microsoft.com/office/powerpoint/2010/main" val="405579482"/>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39</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970318"/>
          </a:xfrm>
          <a:prstGeom prst="rect">
            <a:avLst/>
          </a:prstGeom>
        </p:spPr>
        <p:txBody>
          <a:bodyPr wrap="square">
            <a:spAutoFit/>
          </a:bodyPr>
          <a:lstStyle/>
          <a:p>
            <a:r>
              <a:rPr lang="zh-TW" altLang="en-US" sz="3600" dirty="0"/>
              <a:t>當組織遇到資訊安全事件時</a:t>
            </a:r>
            <a:r>
              <a:rPr lang="en-US" altLang="zh-TW" sz="3600" dirty="0"/>
              <a:t>,</a:t>
            </a:r>
            <a:r>
              <a:rPr lang="zh-TW" altLang="en-US" sz="3600" dirty="0"/>
              <a:t>必須採取正確、有效的處理程序。處理事件的第一步驟是</a:t>
            </a:r>
            <a:r>
              <a:rPr lang="en-US" altLang="zh-TW" sz="3600" dirty="0"/>
              <a:t>?</a:t>
            </a:r>
          </a:p>
          <a:p>
            <a:r>
              <a:rPr lang="en-US" altLang="zh-TW" sz="3600" dirty="0"/>
              <a:t>(A) </a:t>
            </a:r>
            <a:r>
              <a:rPr lang="zh-TW" altLang="en-US" sz="3600" dirty="0"/>
              <a:t>問題隔離</a:t>
            </a:r>
          </a:p>
          <a:p>
            <a:r>
              <a:rPr lang="en-US" altLang="zh-TW" sz="3600" dirty="0"/>
              <a:t>(B) </a:t>
            </a:r>
            <a:r>
              <a:rPr lang="zh-TW" altLang="en-US" sz="3600" dirty="0"/>
              <a:t>問題分析</a:t>
            </a:r>
          </a:p>
          <a:p>
            <a:r>
              <a:rPr lang="en-US" altLang="zh-TW" sz="3600" dirty="0"/>
              <a:t>(C) </a:t>
            </a:r>
            <a:r>
              <a:rPr lang="zh-TW" altLang="en-US" sz="3600" dirty="0"/>
              <a:t>問題分類</a:t>
            </a:r>
          </a:p>
          <a:p>
            <a:r>
              <a:rPr lang="en-US" altLang="zh-TW" sz="3600" dirty="0"/>
              <a:t>(D) </a:t>
            </a:r>
            <a:r>
              <a:rPr lang="zh-TW" altLang="en-US" sz="3600" dirty="0"/>
              <a:t>問題調查</a:t>
            </a:r>
          </a:p>
        </p:txBody>
      </p:sp>
    </p:spTree>
    <p:extLst>
      <p:ext uri="{BB962C8B-B14F-4D97-AF65-F5344CB8AC3E}">
        <p14:creationId xmlns:p14="http://schemas.microsoft.com/office/powerpoint/2010/main" val="742957170"/>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39</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970318"/>
          </a:xfrm>
          <a:prstGeom prst="rect">
            <a:avLst/>
          </a:prstGeom>
        </p:spPr>
        <p:txBody>
          <a:bodyPr wrap="square">
            <a:spAutoFit/>
          </a:bodyPr>
          <a:lstStyle/>
          <a:p>
            <a:r>
              <a:rPr lang="zh-TW" altLang="en-US" sz="3600" dirty="0"/>
              <a:t>當組織遇到資訊安全事件時</a:t>
            </a:r>
            <a:r>
              <a:rPr lang="en-US" altLang="zh-TW" sz="3600" dirty="0"/>
              <a:t>,</a:t>
            </a:r>
            <a:r>
              <a:rPr lang="zh-TW" altLang="en-US" sz="3600" dirty="0"/>
              <a:t>必須採取正確、有效的處理程序。處理事件的第一步驟是</a:t>
            </a:r>
            <a:r>
              <a:rPr lang="en-US" altLang="zh-TW" sz="3600" dirty="0"/>
              <a:t>?</a:t>
            </a:r>
          </a:p>
          <a:p>
            <a:r>
              <a:rPr lang="en-US" altLang="zh-TW" sz="3600" dirty="0"/>
              <a:t>(A) </a:t>
            </a:r>
            <a:r>
              <a:rPr lang="zh-TW" altLang="en-US" sz="3600" dirty="0"/>
              <a:t>問題隔離</a:t>
            </a:r>
          </a:p>
          <a:p>
            <a:r>
              <a:rPr lang="en-US" altLang="zh-TW" sz="3600" dirty="0"/>
              <a:t>(B) </a:t>
            </a:r>
            <a:r>
              <a:rPr lang="zh-TW" altLang="en-US" sz="3600" dirty="0"/>
              <a:t>問題分析</a:t>
            </a:r>
          </a:p>
          <a:p>
            <a:r>
              <a:rPr lang="en-US" altLang="zh-TW" sz="3600" dirty="0">
                <a:solidFill>
                  <a:srgbClr val="FF0000"/>
                </a:solidFill>
              </a:rPr>
              <a:t>(C) </a:t>
            </a:r>
            <a:r>
              <a:rPr lang="zh-TW" altLang="en-US" sz="3600" dirty="0">
                <a:solidFill>
                  <a:srgbClr val="FF0000"/>
                </a:solidFill>
              </a:rPr>
              <a:t>問題分類</a:t>
            </a:r>
          </a:p>
          <a:p>
            <a:r>
              <a:rPr lang="en-US" altLang="zh-TW" sz="3600" dirty="0"/>
              <a:t>(D) </a:t>
            </a:r>
            <a:r>
              <a:rPr lang="zh-TW" altLang="en-US" sz="3600" dirty="0"/>
              <a:t>問題調查</a:t>
            </a:r>
          </a:p>
        </p:txBody>
      </p:sp>
    </p:spTree>
    <p:extLst>
      <p:ext uri="{BB962C8B-B14F-4D97-AF65-F5344CB8AC3E}">
        <p14:creationId xmlns:p14="http://schemas.microsoft.com/office/powerpoint/2010/main" val="33609311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6600" dirty="0" smtClean="0"/>
              <a:t>  </a:t>
            </a:r>
            <a:r>
              <a:rPr lang="zh-TW" altLang="en-US" sz="6600" dirty="0" smtClean="0"/>
              <a:t> </a:t>
            </a:r>
            <a:r>
              <a:rPr lang="en-US" altLang="zh-TW" sz="6600" dirty="0" smtClean="0"/>
              <a:t>1.1.3.</a:t>
            </a:r>
            <a:r>
              <a:rPr lang="zh-TW" altLang="en-US" sz="6600" dirty="0" smtClean="0"/>
              <a:t>保護</a:t>
            </a:r>
            <a:r>
              <a:rPr lang="en-US" altLang="zh-TW" sz="6600" dirty="0" smtClean="0"/>
              <a:t>CIA</a:t>
            </a:r>
            <a:r>
              <a:rPr lang="zh-TW" altLang="en-US" sz="6600" dirty="0" smtClean="0"/>
              <a:t>的方法</a:t>
            </a:r>
            <a:endParaRPr lang="zh-TW" altLang="en-US" sz="3200" dirty="0"/>
          </a:p>
        </p:txBody>
      </p:sp>
    </p:spTree>
    <p:extLst>
      <p:ext uri="{BB962C8B-B14F-4D97-AF65-F5344CB8AC3E}">
        <p14:creationId xmlns:p14="http://schemas.microsoft.com/office/powerpoint/2010/main" val="3818410929"/>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85</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970318"/>
          </a:xfrm>
          <a:prstGeom prst="rect">
            <a:avLst/>
          </a:prstGeom>
        </p:spPr>
        <p:txBody>
          <a:bodyPr wrap="square">
            <a:spAutoFit/>
          </a:bodyPr>
          <a:lstStyle/>
          <a:p>
            <a:r>
              <a:rPr lang="zh-TW" altLang="en-US" sz="3600" dirty="0"/>
              <a:t>下列何者不屬於資訊安全事件通報之情況</a:t>
            </a:r>
            <a:r>
              <a:rPr lang="en-US" altLang="zh-TW" sz="3600" dirty="0"/>
              <a:t>?</a:t>
            </a:r>
          </a:p>
          <a:p>
            <a:r>
              <a:rPr lang="en-US" altLang="zh-TW" sz="3600" dirty="0"/>
              <a:t>(A) </a:t>
            </a:r>
            <a:r>
              <a:rPr lang="zh-TW" altLang="en-US" sz="3600" dirty="0"/>
              <a:t>破壞所預期之資訊完整性、機密性、可用性</a:t>
            </a:r>
          </a:p>
          <a:p>
            <a:r>
              <a:rPr lang="en-US" altLang="zh-TW" sz="3600" dirty="0"/>
              <a:t>(B) </a:t>
            </a:r>
            <a:r>
              <a:rPr lang="zh-TW" altLang="en-US" sz="3600" dirty="0"/>
              <a:t>違反個資法</a:t>
            </a:r>
          </a:p>
          <a:p>
            <a:r>
              <a:rPr lang="en-US" altLang="zh-TW" sz="3600" dirty="0"/>
              <a:t>(C) </a:t>
            </a:r>
            <a:r>
              <a:rPr lang="zh-TW" altLang="en-US" sz="3600" dirty="0"/>
              <a:t>存取違例</a:t>
            </a:r>
          </a:p>
          <a:p>
            <a:r>
              <a:rPr lang="en-US" altLang="zh-TW" sz="3600" dirty="0"/>
              <a:t>(D) </a:t>
            </a:r>
            <a:r>
              <a:rPr lang="zh-TW" altLang="en-US" sz="3600" dirty="0"/>
              <a:t>廠商例行維護</a:t>
            </a:r>
          </a:p>
        </p:txBody>
      </p:sp>
    </p:spTree>
    <p:extLst>
      <p:ext uri="{BB962C8B-B14F-4D97-AF65-F5344CB8AC3E}">
        <p14:creationId xmlns:p14="http://schemas.microsoft.com/office/powerpoint/2010/main" val="107480315"/>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85</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970318"/>
          </a:xfrm>
          <a:prstGeom prst="rect">
            <a:avLst/>
          </a:prstGeom>
        </p:spPr>
        <p:txBody>
          <a:bodyPr wrap="square">
            <a:spAutoFit/>
          </a:bodyPr>
          <a:lstStyle/>
          <a:p>
            <a:r>
              <a:rPr lang="zh-TW" altLang="en-US" sz="3600" dirty="0"/>
              <a:t>下列何者不屬於資訊安全事件通報之情況</a:t>
            </a:r>
            <a:r>
              <a:rPr lang="en-US" altLang="zh-TW" sz="3600" dirty="0"/>
              <a:t>?</a:t>
            </a:r>
          </a:p>
          <a:p>
            <a:r>
              <a:rPr lang="en-US" altLang="zh-TW" sz="3600" dirty="0"/>
              <a:t>(A) </a:t>
            </a:r>
            <a:r>
              <a:rPr lang="zh-TW" altLang="en-US" sz="3600" dirty="0"/>
              <a:t>破壞所預期之資訊完整性、機密性、可用性</a:t>
            </a:r>
          </a:p>
          <a:p>
            <a:r>
              <a:rPr lang="en-US" altLang="zh-TW" sz="3600" dirty="0"/>
              <a:t>(B) </a:t>
            </a:r>
            <a:r>
              <a:rPr lang="zh-TW" altLang="en-US" sz="3600" dirty="0"/>
              <a:t>違反個資法</a:t>
            </a:r>
          </a:p>
          <a:p>
            <a:r>
              <a:rPr lang="en-US" altLang="zh-TW" sz="3600" dirty="0"/>
              <a:t>(C) </a:t>
            </a:r>
            <a:r>
              <a:rPr lang="zh-TW" altLang="en-US" sz="3600" dirty="0"/>
              <a:t>存取違例</a:t>
            </a:r>
          </a:p>
          <a:p>
            <a:r>
              <a:rPr lang="en-US" altLang="zh-TW" sz="3600" dirty="0">
                <a:solidFill>
                  <a:srgbClr val="FF0000"/>
                </a:solidFill>
              </a:rPr>
              <a:t>(D) </a:t>
            </a:r>
            <a:r>
              <a:rPr lang="zh-TW" altLang="en-US" sz="3600" dirty="0">
                <a:solidFill>
                  <a:srgbClr val="FF0000"/>
                </a:solidFill>
              </a:rPr>
              <a:t>廠商例行維護</a:t>
            </a:r>
          </a:p>
        </p:txBody>
      </p:sp>
    </p:spTree>
    <p:extLst>
      <p:ext uri="{BB962C8B-B14F-4D97-AF65-F5344CB8AC3E}">
        <p14:creationId xmlns:p14="http://schemas.microsoft.com/office/powerpoint/2010/main" val="3085273688"/>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86</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970318"/>
          </a:xfrm>
          <a:prstGeom prst="rect">
            <a:avLst/>
          </a:prstGeom>
        </p:spPr>
        <p:txBody>
          <a:bodyPr wrap="square">
            <a:spAutoFit/>
          </a:bodyPr>
          <a:lstStyle/>
          <a:p>
            <a:r>
              <a:rPr lang="zh-TW" altLang="en-US" sz="3600" dirty="0"/>
              <a:t>下列何者不屬於資安事故應變與處理程序循環</a:t>
            </a:r>
            <a:r>
              <a:rPr lang="en-US" altLang="zh-TW" sz="3600" dirty="0"/>
              <a:t>?</a:t>
            </a:r>
          </a:p>
          <a:p>
            <a:r>
              <a:rPr lang="en-US" altLang="zh-TW" sz="3600" dirty="0"/>
              <a:t>(A) </a:t>
            </a:r>
            <a:r>
              <a:rPr lang="zh-TW" altLang="en-US" sz="3600" dirty="0"/>
              <a:t>發現與分析</a:t>
            </a:r>
            <a:r>
              <a:rPr lang="en-US" altLang="zh-TW" sz="3600" dirty="0"/>
              <a:t>(Detection &amp; Analysis)</a:t>
            </a:r>
          </a:p>
          <a:p>
            <a:r>
              <a:rPr lang="en-US" altLang="zh-TW" sz="3600" dirty="0"/>
              <a:t>(B) </a:t>
            </a:r>
            <a:r>
              <a:rPr lang="zh-TW" altLang="en-US" sz="3600" dirty="0"/>
              <a:t>控制移除與復原</a:t>
            </a:r>
            <a:r>
              <a:rPr lang="en-US" altLang="zh-TW" sz="3600" dirty="0"/>
              <a:t>(Containment, Eradication &amp; Recover)</a:t>
            </a:r>
          </a:p>
          <a:p>
            <a:r>
              <a:rPr lang="en-US" altLang="zh-TW" sz="3600" dirty="0"/>
              <a:t>(C) </a:t>
            </a:r>
            <a:r>
              <a:rPr lang="zh-TW" altLang="en-US" sz="3600" dirty="0"/>
              <a:t>準備</a:t>
            </a:r>
            <a:r>
              <a:rPr lang="en-US" altLang="zh-TW" sz="3600" dirty="0"/>
              <a:t>(Preparation)</a:t>
            </a:r>
          </a:p>
          <a:p>
            <a:r>
              <a:rPr lang="en-US" altLang="zh-TW" sz="3600" dirty="0"/>
              <a:t>(D) </a:t>
            </a:r>
            <a:r>
              <a:rPr lang="zh-TW" altLang="en-US" sz="3600" dirty="0"/>
              <a:t>清除 </a:t>
            </a:r>
            <a:r>
              <a:rPr lang="en-US" altLang="zh-TW" sz="3600" dirty="0"/>
              <a:t>Log </a:t>
            </a:r>
            <a:r>
              <a:rPr lang="zh-TW" altLang="en-US" sz="3600" dirty="0"/>
              <a:t>檔</a:t>
            </a:r>
            <a:r>
              <a:rPr lang="en-US" altLang="zh-TW" sz="3600" dirty="0"/>
              <a:t>(Reset Log File)</a:t>
            </a:r>
          </a:p>
        </p:txBody>
      </p:sp>
    </p:spTree>
    <p:extLst>
      <p:ext uri="{BB962C8B-B14F-4D97-AF65-F5344CB8AC3E}">
        <p14:creationId xmlns:p14="http://schemas.microsoft.com/office/powerpoint/2010/main" val="2881740118"/>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86</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970318"/>
          </a:xfrm>
          <a:prstGeom prst="rect">
            <a:avLst/>
          </a:prstGeom>
        </p:spPr>
        <p:txBody>
          <a:bodyPr wrap="square">
            <a:spAutoFit/>
          </a:bodyPr>
          <a:lstStyle/>
          <a:p>
            <a:r>
              <a:rPr lang="zh-TW" altLang="en-US" sz="3600" dirty="0"/>
              <a:t>下列何者不屬於資安事故應變與處理程序循環</a:t>
            </a:r>
            <a:r>
              <a:rPr lang="en-US" altLang="zh-TW" sz="3600" dirty="0"/>
              <a:t>?</a:t>
            </a:r>
          </a:p>
          <a:p>
            <a:r>
              <a:rPr lang="en-US" altLang="zh-TW" sz="3600" dirty="0"/>
              <a:t>(A) </a:t>
            </a:r>
            <a:r>
              <a:rPr lang="zh-TW" altLang="en-US" sz="3600" dirty="0"/>
              <a:t>發現與分析</a:t>
            </a:r>
            <a:r>
              <a:rPr lang="en-US" altLang="zh-TW" sz="3600" dirty="0"/>
              <a:t>(Detection &amp; Analysis)</a:t>
            </a:r>
          </a:p>
          <a:p>
            <a:r>
              <a:rPr lang="en-US" altLang="zh-TW" sz="3600" dirty="0"/>
              <a:t>(B) </a:t>
            </a:r>
            <a:r>
              <a:rPr lang="zh-TW" altLang="en-US" sz="3600" dirty="0"/>
              <a:t>控制移除與復原</a:t>
            </a:r>
            <a:r>
              <a:rPr lang="en-US" altLang="zh-TW" sz="3600" dirty="0"/>
              <a:t>(Containment, Eradication &amp; Recover)</a:t>
            </a:r>
          </a:p>
          <a:p>
            <a:r>
              <a:rPr lang="en-US" altLang="zh-TW" sz="3600" dirty="0"/>
              <a:t>(C) </a:t>
            </a:r>
            <a:r>
              <a:rPr lang="zh-TW" altLang="en-US" sz="3600" dirty="0"/>
              <a:t>準備</a:t>
            </a:r>
            <a:r>
              <a:rPr lang="en-US" altLang="zh-TW" sz="3600" dirty="0"/>
              <a:t>(Preparation)</a:t>
            </a:r>
          </a:p>
          <a:p>
            <a:r>
              <a:rPr lang="en-US" altLang="zh-TW" sz="3600" dirty="0">
                <a:solidFill>
                  <a:srgbClr val="FF0000"/>
                </a:solidFill>
              </a:rPr>
              <a:t>(D) </a:t>
            </a:r>
            <a:r>
              <a:rPr lang="zh-TW" altLang="en-US" sz="3600" dirty="0">
                <a:solidFill>
                  <a:srgbClr val="FF0000"/>
                </a:solidFill>
              </a:rPr>
              <a:t>清除 </a:t>
            </a:r>
            <a:r>
              <a:rPr lang="en-US" altLang="zh-TW" sz="3600" dirty="0">
                <a:solidFill>
                  <a:srgbClr val="FF0000"/>
                </a:solidFill>
              </a:rPr>
              <a:t>Log </a:t>
            </a:r>
            <a:r>
              <a:rPr lang="zh-TW" altLang="en-US" sz="3600" dirty="0">
                <a:solidFill>
                  <a:srgbClr val="FF0000"/>
                </a:solidFill>
              </a:rPr>
              <a:t>檔</a:t>
            </a:r>
            <a:r>
              <a:rPr lang="en-US" altLang="zh-TW" sz="3600" dirty="0">
                <a:solidFill>
                  <a:srgbClr val="FF0000"/>
                </a:solidFill>
              </a:rPr>
              <a:t>(Reset Log File)</a:t>
            </a:r>
          </a:p>
        </p:txBody>
      </p:sp>
    </p:spTree>
    <p:extLst>
      <p:ext uri="{BB962C8B-B14F-4D97-AF65-F5344CB8AC3E}">
        <p14:creationId xmlns:p14="http://schemas.microsoft.com/office/powerpoint/2010/main" val="2170298760"/>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137</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4524315"/>
          </a:xfrm>
          <a:prstGeom prst="rect">
            <a:avLst/>
          </a:prstGeom>
        </p:spPr>
        <p:txBody>
          <a:bodyPr wrap="square">
            <a:spAutoFit/>
          </a:bodyPr>
          <a:lstStyle/>
          <a:p>
            <a:r>
              <a:rPr lang="zh-TW" altLang="en-US" sz="3600" dirty="0"/>
              <a:t>將不同的設備或不同時間的日誌進行比對</a:t>
            </a:r>
            <a:r>
              <a:rPr lang="en-US" altLang="zh-TW" sz="3600" dirty="0"/>
              <a:t>,</a:t>
            </a:r>
            <a:r>
              <a:rPr lang="zh-TW" altLang="en-US" sz="3600" dirty="0"/>
              <a:t>強化判斷是否為真正資安事件之動作</a:t>
            </a:r>
            <a:r>
              <a:rPr lang="en-US" altLang="zh-TW" sz="3600" dirty="0"/>
              <a:t>,</a:t>
            </a:r>
            <a:r>
              <a:rPr lang="zh-TW" altLang="en-US" sz="3600" dirty="0"/>
              <a:t>稱之為</a:t>
            </a:r>
            <a:r>
              <a:rPr lang="en-US" altLang="zh-TW" sz="3600" dirty="0" smtClean="0"/>
              <a:t>?</a:t>
            </a:r>
          </a:p>
          <a:p>
            <a:endParaRPr lang="en-US" altLang="zh-TW" sz="3600" dirty="0"/>
          </a:p>
          <a:p>
            <a:r>
              <a:rPr lang="en-US" altLang="zh-TW" sz="3600" dirty="0"/>
              <a:t>(A) </a:t>
            </a:r>
            <a:r>
              <a:rPr lang="zh-TW" altLang="en-US" sz="3600" dirty="0"/>
              <a:t>根因分析</a:t>
            </a:r>
            <a:r>
              <a:rPr lang="en-US" altLang="zh-TW" sz="3600" dirty="0"/>
              <a:t>(Root Cause Analysis)</a:t>
            </a:r>
          </a:p>
          <a:p>
            <a:r>
              <a:rPr lang="en-US" altLang="zh-TW" sz="3600" dirty="0"/>
              <a:t>(B) </a:t>
            </a:r>
            <a:r>
              <a:rPr lang="zh-TW" altLang="en-US" sz="3600" dirty="0"/>
              <a:t>關聯分析</a:t>
            </a:r>
            <a:r>
              <a:rPr lang="en-US" altLang="zh-TW" sz="3600" dirty="0"/>
              <a:t>(Correlation)</a:t>
            </a:r>
          </a:p>
          <a:p>
            <a:r>
              <a:rPr lang="en-US" altLang="zh-TW" sz="3600" dirty="0"/>
              <a:t>(C) </a:t>
            </a:r>
            <a:r>
              <a:rPr lang="zh-TW" altLang="en-US" sz="3600" dirty="0"/>
              <a:t>暫時解決方案</a:t>
            </a:r>
            <a:r>
              <a:rPr lang="en-US" altLang="zh-TW" sz="3600" dirty="0"/>
              <a:t>(Workaround)</a:t>
            </a:r>
          </a:p>
          <a:p>
            <a:r>
              <a:rPr lang="en-US" altLang="zh-TW" sz="3600" dirty="0"/>
              <a:t>(D) </a:t>
            </a:r>
            <a:r>
              <a:rPr lang="zh-TW" altLang="en-US" sz="3600" dirty="0"/>
              <a:t>升級</a:t>
            </a:r>
            <a:r>
              <a:rPr lang="en-US" altLang="zh-TW" sz="3600" dirty="0"/>
              <a:t>(Escalation)</a:t>
            </a:r>
          </a:p>
        </p:txBody>
      </p:sp>
    </p:spTree>
    <p:extLst>
      <p:ext uri="{BB962C8B-B14F-4D97-AF65-F5344CB8AC3E}">
        <p14:creationId xmlns:p14="http://schemas.microsoft.com/office/powerpoint/2010/main" val="3959871158"/>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137</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4524315"/>
          </a:xfrm>
          <a:prstGeom prst="rect">
            <a:avLst/>
          </a:prstGeom>
        </p:spPr>
        <p:txBody>
          <a:bodyPr wrap="square">
            <a:spAutoFit/>
          </a:bodyPr>
          <a:lstStyle/>
          <a:p>
            <a:r>
              <a:rPr lang="zh-TW" altLang="en-US" sz="3600" dirty="0"/>
              <a:t>將不同的設備或不同時間的日誌進行比對</a:t>
            </a:r>
            <a:r>
              <a:rPr lang="en-US" altLang="zh-TW" sz="3600" dirty="0"/>
              <a:t>,</a:t>
            </a:r>
            <a:r>
              <a:rPr lang="zh-TW" altLang="en-US" sz="3600" dirty="0"/>
              <a:t>強化判斷是否為真正資安事件之動作</a:t>
            </a:r>
            <a:r>
              <a:rPr lang="en-US" altLang="zh-TW" sz="3600" dirty="0"/>
              <a:t>,</a:t>
            </a:r>
            <a:r>
              <a:rPr lang="zh-TW" altLang="en-US" sz="3600" dirty="0"/>
              <a:t>稱之為</a:t>
            </a:r>
            <a:r>
              <a:rPr lang="en-US" altLang="zh-TW" sz="3600" dirty="0" smtClean="0"/>
              <a:t>?</a:t>
            </a:r>
          </a:p>
          <a:p>
            <a:endParaRPr lang="en-US" altLang="zh-TW" sz="3600" dirty="0"/>
          </a:p>
          <a:p>
            <a:r>
              <a:rPr lang="en-US" altLang="zh-TW" sz="3600" dirty="0"/>
              <a:t>(A) </a:t>
            </a:r>
            <a:r>
              <a:rPr lang="zh-TW" altLang="en-US" sz="3600" dirty="0"/>
              <a:t>根因分析</a:t>
            </a:r>
            <a:r>
              <a:rPr lang="en-US" altLang="zh-TW" sz="3600" dirty="0"/>
              <a:t>(Root Cause Analysis)</a:t>
            </a:r>
          </a:p>
          <a:p>
            <a:r>
              <a:rPr lang="en-US" altLang="zh-TW" sz="3600" dirty="0">
                <a:solidFill>
                  <a:srgbClr val="FF0000"/>
                </a:solidFill>
              </a:rPr>
              <a:t>(B) </a:t>
            </a:r>
            <a:r>
              <a:rPr lang="zh-TW" altLang="en-US" sz="3600" dirty="0">
                <a:solidFill>
                  <a:srgbClr val="FF0000"/>
                </a:solidFill>
              </a:rPr>
              <a:t>關聯分析</a:t>
            </a:r>
            <a:r>
              <a:rPr lang="en-US" altLang="zh-TW" sz="3600" dirty="0">
                <a:solidFill>
                  <a:srgbClr val="FF0000"/>
                </a:solidFill>
              </a:rPr>
              <a:t>(Correlation)</a:t>
            </a:r>
          </a:p>
          <a:p>
            <a:r>
              <a:rPr lang="en-US" altLang="zh-TW" sz="3600" dirty="0"/>
              <a:t>(C) </a:t>
            </a:r>
            <a:r>
              <a:rPr lang="zh-TW" altLang="en-US" sz="3600" dirty="0"/>
              <a:t>暫時解決方案</a:t>
            </a:r>
            <a:r>
              <a:rPr lang="en-US" altLang="zh-TW" sz="3600" dirty="0"/>
              <a:t>(Workaround)</a:t>
            </a:r>
          </a:p>
          <a:p>
            <a:r>
              <a:rPr lang="en-US" altLang="zh-TW" sz="3600" dirty="0"/>
              <a:t>(D) </a:t>
            </a:r>
            <a:r>
              <a:rPr lang="zh-TW" altLang="en-US" sz="3600" dirty="0"/>
              <a:t>升級</a:t>
            </a:r>
            <a:r>
              <a:rPr lang="en-US" altLang="zh-TW" sz="3600" dirty="0"/>
              <a:t>(Escalation)</a:t>
            </a:r>
          </a:p>
        </p:txBody>
      </p:sp>
    </p:spTree>
    <p:extLst>
      <p:ext uri="{BB962C8B-B14F-4D97-AF65-F5344CB8AC3E}">
        <p14:creationId xmlns:p14="http://schemas.microsoft.com/office/powerpoint/2010/main" val="2914304631"/>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139</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323528" y="946908"/>
            <a:ext cx="8568952" cy="5078313"/>
          </a:xfrm>
          <a:prstGeom prst="rect">
            <a:avLst/>
          </a:prstGeom>
        </p:spPr>
        <p:txBody>
          <a:bodyPr wrap="square">
            <a:spAutoFit/>
          </a:bodyPr>
          <a:lstStyle/>
          <a:p>
            <a:r>
              <a:rPr lang="zh-TW" altLang="en-US" sz="3600" dirty="0"/>
              <a:t>企業委託信賴的第三方團隊</a:t>
            </a:r>
            <a:r>
              <a:rPr lang="en-US" altLang="zh-TW" sz="3600" dirty="0"/>
              <a:t>,</a:t>
            </a:r>
            <a:r>
              <a:rPr lang="zh-TW" altLang="en-US" sz="3600" dirty="0"/>
              <a:t>對企業網路目標範圍進行安全性評估</a:t>
            </a:r>
            <a:r>
              <a:rPr lang="en-US" altLang="zh-TW" sz="3600" dirty="0"/>
              <a:t>,</a:t>
            </a:r>
            <a:r>
              <a:rPr lang="zh-TW" altLang="en-US" sz="3600" dirty="0"/>
              <a:t>找出存在的弱點或錯誤安全設定問題</a:t>
            </a:r>
            <a:r>
              <a:rPr lang="en-US" altLang="zh-TW" sz="3600" dirty="0"/>
              <a:t>;</a:t>
            </a:r>
            <a:r>
              <a:rPr lang="zh-TW" altLang="en-US" sz="3600" dirty="0"/>
              <a:t>並藉此瞭解員工對各種攻擊異常事件的反應。該進行哪種測試</a:t>
            </a:r>
            <a:r>
              <a:rPr lang="en-US" altLang="zh-TW" sz="3600" dirty="0" smtClean="0"/>
              <a:t>?</a:t>
            </a:r>
          </a:p>
          <a:p>
            <a:endParaRPr lang="en-US" altLang="zh-TW" sz="3600" dirty="0"/>
          </a:p>
          <a:p>
            <a:r>
              <a:rPr lang="en-US" altLang="zh-TW" sz="3600" dirty="0"/>
              <a:t>(A) </a:t>
            </a:r>
            <a:r>
              <a:rPr lang="zh-TW" altLang="en-US" sz="3600" dirty="0"/>
              <a:t>原始碼測試</a:t>
            </a:r>
            <a:r>
              <a:rPr lang="en-US" altLang="zh-TW" sz="3600" dirty="0"/>
              <a:t>( Source Code Review)</a:t>
            </a:r>
          </a:p>
          <a:p>
            <a:r>
              <a:rPr lang="en-US" altLang="zh-TW" sz="3600" dirty="0"/>
              <a:t>(B) </a:t>
            </a:r>
            <a:r>
              <a:rPr lang="zh-TW" altLang="en-US" sz="3600" dirty="0"/>
              <a:t>壓力測試</a:t>
            </a:r>
            <a:r>
              <a:rPr lang="en-US" altLang="zh-TW" sz="3600" dirty="0"/>
              <a:t>(Stress Testing)</a:t>
            </a:r>
          </a:p>
          <a:p>
            <a:r>
              <a:rPr lang="en-US" altLang="zh-TW" sz="3600" dirty="0"/>
              <a:t>(C) </a:t>
            </a:r>
            <a:r>
              <a:rPr lang="zh-TW" altLang="en-US" sz="3600" dirty="0"/>
              <a:t>迴歸測試</a:t>
            </a:r>
            <a:r>
              <a:rPr lang="en-US" altLang="zh-TW" sz="3600" dirty="0"/>
              <a:t>(Regression Testing)</a:t>
            </a:r>
          </a:p>
          <a:p>
            <a:r>
              <a:rPr lang="en-US" altLang="zh-TW" sz="3600" dirty="0"/>
              <a:t>(D) </a:t>
            </a:r>
            <a:r>
              <a:rPr lang="zh-TW" altLang="en-US" sz="3600" dirty="0"/>
              <a:t>滲透測試</a:t>
            </a:r>
            <a:r>
              <a:rPr lang="en-US" altLang="zh-TW" sz="3600" dirty="0"/>
              <a:t>( Penetration Test)</a:t>
            </a:r>
          </a:p>
        </p:txBody>
      </p:sp>
    </p:spTree>
    <p:extLst>
      <p:ext uri="{BB962C8B-B14F-4D97-AF65-F5344CB8AC3E}">
        <p14:creationId xmlns:p14="http://schemas.microsoft.com/office/powerpoint/2010/main" val="342270429"/>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139</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395536" y="946908"/>
            <a:ext cx="8568952" cy="5078313"/>
          </a:xfrm>
          <a:prstGeom prst="rect">
            <a:avLst/>
          </a:prstGeom>
        </p:spPr>
        <p:txBody>
          <a:bodyPr wrap="square">
            <a:spAutoFit/>
          </a:bodyPr>
          <a:lstStyle/>
          <a:p>
            <a:r>
              <a:rPr lang="zh-TW" altLang="en-US" sz="3600" dirty="0"/>
              <a:t>企業委託信賴的第三方團隊</a:t>
            </a:r>
            <a:r>
              <a:rPr lang="en-US" altLang="zh-TW" sz="3600" dirty="0"/>
              <a:t>,</a:t>
            </a:r>
            <a:r>
              <a:rPr lang="zh-TW" altLang="en-US" sz="3600" dirty="0"/>
              <a:t>對企業網路目標範圍進行安全性評估</a:t>
            </a:r>
            <a:r>
              <a:rPr lang="en-US" altLang="zh-TW" sz="3600" dirty="0"/>
              <a:t>,</a:t>
            </a:r>
            <a:r>
              <a:rPr lang="zh-TW" altLang="en-US" sz="3600" dirty="0"/>
              <a:t>找出存在的弱點或錯誤安全設定問題</a:t>
            </a:r>
            <a:r>
              <a:rPr lang="en-US" altLang="zh-TW" sz="3600" dirty="0"/>
              <a:t>;</a:t>
            </a:r>
            <a:r>
              <a:rPr lang="zh-TW" altLang="en-US" sz="3600" dirty="0"/>
              <a:t>並藉此瞭解員工對各種攻擊異常事件的反應。該進行哪種測試</a:t>
            </a:r>
            <a:r>
              <a:rPr lang="en-US" altLang="zh-TW" sz="3600" dirty="0" smtClean="0"/>
              <a:t>?</a:t>
            </a:r>
          </a:p>
          <a:p>
            <a:endParaRPr lang="en-US" altLang="zh-TW" sz="3600" dirty="0"/>
          </a:p>
          <a:p>
            <a:r>
              <a:rPr lang="en-US" altLang="zh-TW" sz="3600" dirty="0"/>
              <a:t>(A) </a:t>
            </a:r>
            <a:r>
              <a:rPr lang="zh-TW" altLang="en-US" sz="3600" dirty="0"/>
              <a:t>原始碼測試</a:t>
            </a:r>
            <a:r>
              <a:rPr lang="en-US" altLang="zh-TW" sz="3600" dirty="0"/>
              <a:t>( Source Code Review)</a:t>
            </a:r>
          </a:p>
          <a:p>
            <a:r>
              <a:rPr lang="en-US" altLang="zh-TW" sz="3600" dirty="0"/>
              <a:t>(B) </a:t>
            </a:r>
            <a:r>
              <a:rPr lang="zh-TW" altLang="en-US" sz="3600" dirty="0"/>
              <a:t>壓力測試</a:t>
            </a:r>
            <a:r>
              <a:rPr lang="en-US" altLang="zh-TW" sz="3600" dirty="0"/>
              <a:t>(Stress Testing)</a:t>
            </a:r>
          </a:p>
          <a:p>
            <a:r>
              <a:rPr lang="en-US" altLang="zh-TW" sz="3600" dirty="0"/>
              <a:t>(C) </a:t>
            </a:r>
            <a:r>
              <a:rPr lang="zh-TW" altLang="en-US" sz="3600" dirty="0"/>
              <a:t>迴歸測試</a:t>
            </a:r>
            <a:r>
              <a:rPr lang="en-US" altLang="zh-TW" sz="3600" dirty="0"/>
              <a:t>(Regression Testing)</a:t>
            </a:r>
          </a:p>
          <a:p>
            <a:r>
              <a:rPr lang="en-US" altLang="zh-TW" sz="3600" dirty="0">
                <a:solidFill>
                  <a:srgbClr val="FF0000"/>
                </a:solidFill>
              </a:rPr>
              <a:t>(D) </a:t>
            </a:r>
            <a:r>
              <a:rPr lang="zh-TW" altLang="en-US" sz="3600" dirty="0">
                <a:solidFill>
                  <a:srgbClr val="FF0000"/>
                </a:solidFill>
              </a:rPr>
              <a:t>滲透測試</a:t>
            </a:r>
            <a:r>
              <a:rPr lang="en-US" altLang="zh-TW" sz="3600" dirty="0">
                <a:solidFill>
                  <a:srgbClr val="FF0000"/>
                </a:solidFill>
              </a:rPr>
              <a:t>( Penetration Test)</a:t>
            </a:r>
          </a:p>
        </p:txBody>
      </p:sp>
    </p:spTree>
    <p:extLst>
      <p:ext uri="{BB962C8B-B14F-4D97-AF65-F5344CB8AC3E}">
        <p14:creationId xmlns:p14="http://schemas.microsoft.com/office/powerpoint/2010/main" val="417968866"/>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6600" dirty="0" smtClean="0"/>
              <a:t>行政院國家資通安全會報通報及應變作業流程</a:t>
            </a:r>
          </a:p>
        </p:txBody>
      </p:sp>
    </p:spTree>
    <p:extLst>
      <p:ext uri="{BB962C8B-B14F-4D97-AF65-F5344CB8AC3E}">
        <p14:creationId xmlns:p14="http://schemas.microsoft.com/office/powerpoint/2010/main" val="1431041998"/>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37</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078313"/>
          </a:xfrm>
          <a:prstGeom prst="rect">
            <a:avLst/>
          </a:prstGeom>
        </p:spPr>
        <p:txBody>
          <a:bodyPr wrap="square">
            <a:spAutoFit/>
          </a:bodyPr>
          <a:lstStyle/>
          <a:p>
            <a:r>
              <a:rPr lang="zh-TW" altLang="en-US" sz="3600" dirty="0"/>
              <a:t>依據「行政院國家資通安全會報通報及應變作業流程」</a:t>
            </a:r>
            <a:r>
              <a:rPr lang="en-US" altLang="zh-TW" sz="3600" dirty="0"/>
              <a:t>,</a:t>
            </a:r>
            <a:r>
              <a:rPr lang="zh-TW" altLang="en-US" sz="3600" dirty="0"/>
              <a:t>各級政府機關於通報並著手處理資安事件後</a:t>
            </a:r>
            <a:r>
              <a:rPr lang="en-US" altLang="zh-TW" sz="3600" dirty="0"/>
              <a:t>,</a:t>
            </a:r>
            <a:r>
              <a:rPr lang="zh-TW" altLang="en-US" sz="3600" dirty="0"/>
              <a:t>若判定為 </a:t>
            </a:r>
            <a:r>
              <a:rPr lang="en-US" altLang="zh-TW" sz="3600" dirty="0"/>
              <a:t>1 </a:t>
            </a:r>
            <a:r>
              <a:rPr lang="zh-TW" altLang="en-US" sz="3600" dirty="0"/>
              <a:t>級或 </a:t>
            </a:r>
            <a:r>
              <a:rPr lang="en-US" altLang="zh-TW" sz="3600" dirty="0"/>
              <a:t>2 </a:t>
            </a:r>
            <a:r>
              <a:rPr lang="zh-TW" altLang="en-US" sz="3600" dirty="0"/>
              <a:t>級事件</a:t>
            </a:r>
            <a:r>
              <a:rPr lang="en-US" altLang="zh-TW" sz="3600" dirty="0"/>
              <a:t>,</a:t>
            </a:r>
            <a:r>
              <a:rPr lang="zh-TW" altLang="en-US" sz="3600" dirty="0"/>
              <a:t>應於幾小時內完成復原或損害管制</a:t>
            </a:r>
            <a:r>
              <a:rPr lang="en-US" altLang="zh-TW" sz="3600" dirty="0"/>
              <a:t>?</a:t>
            </a:r>
          </a:p>
          <a:p>
            <a:r>
              <a:rPr lang="en-US" altLang="zh-TW" sz="3600" dirty="0"/>
              <a:t>(A) 24 </a:t>
            </a:r>
            <a:r>
              <a:rPr lang="zh-TW" altLang="en-US" sz="3600" dirty="0"/>
              <a:t>小時</a:t>
            </a:r>
          </a:p>
          <a:p>
            <a:r>
              <a:rPr lang="en-US" altLang="zh-TW" sz="3600" dirty="0"/>
              <a:t>(B) 48 </a:t>
            </a:r>
            <a:r>
              <a:rPr lang="zh-TW" altLang="en-US" sz="3600" dirty="0"/>
              <a:t>小時</a:t>
            </a:r>
          </a:p>
          <a:p>
            <a:r>
              <a:rPr lang="en-US" altLang="zh-TW" sz="3600" dirty="0"/>
              <a:t>(C) 72 </a:t>
            </a:r>
            <a:r>
              <a:rPr lang="zh-TW" altLang="en-US" sz="3600" dirty="0"/>
              <a:t>小時</a:t>
            </a:r>
          </a:p>
          <a:p>
            <a:r>
              <a:rPr lang="en-US" altLang="zh-TW" sz="3600" dirty="0"/>
              <a:t>(D) 96 </a:t>
            </a:r>
            <a:r>
              <a:rPr lang="zh-TW" altLang="en-US" sz="3600" dirty="0"/>
              <a:t>小時</a:t>
            </a:r>
          </a:p>
        </p:txBody>
      </p:sp>
    </p:spTree>
    <p:extLst>
      <p:ext uri="{BB962C8B-B14F-4D97-AF65-F5344CB8AC3E}">
        <p14:creationId xmlns:p14="http://schemas.microsoft.com/office/powerpoint/2010/main" val="21193273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6600" dirty="0" smtClean="0"/>
              <a:t>  </a:t>
            </a:r>
            <a:r>
              <a:rPr lang="zh-TW" altLang="en-US" sz="6600" dirty="0" smtClean="0"/>
              <a:t>  </a:t>
            </a:r>
            <a:endParaRPr lang="zh-TW" altLang="en-US" sz="3200" dirty="0"/>
          </a:p>
        </p:txBody>
      </p:sp>
    </p:spTree>
    <p:extLst>
      <p:ext uri="{BB962C8B-B14F-4D97-AF65-F5344CB8AC3E}">
        <p14:creationId xmlns:p14="http://schemas.microsoft.com/office/powerpoint/2010/main" val="219994931"/>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37</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078313"/>
          </a:xfrm>
          <a:prstGeom prst="rect">
            <a:avLst/>
          </a:prstGeom>
        </p:spPr>
        <p:txBody>
          <a:bodyPr wrap="square">
            <a:spAutoFit/>
          </a:bodyPr>
          <a:lstStyle/>
          <a:p>
            <a:r>
              <a:rPr lang="zh-TW" altLang="en-US" sz="3600" dirty="0"/>
              <a:t>依據「行政院國家資通安全會報通報及應變作業流程」</a:t>
            </a:r>
            <a:r>
              <a:rPr lang="en-US" altLang="zh-TW" sz="3600" dirty="0"/>
              <a:t>,</a:t>
            </a:r>
            <a:r>
              <a:rPr lang="zh-TW" altLang="en-US" sz="3600" dirty="0"/>
              <a:t>各級政府機關於通報並著手處理資安事件後</a:t>
            </a:r>
            <a:r>
              <a:rPr lang="en-US" altLang="zh-TW" sz="3600" dirty="0"/>
              <a:t>,</a:t>
            </a:r>
            <a:r>
              <a:rPr lang="zh-TW" altLang="en-US" sz="3600" dirty="0"/>
              <a:t>若判定為 </a:t>
            </a:r>
            <a:r>
              <a:rPr lang="en-US" altLang="zh-TW" sz="3600" dirty="0"/>
              <a:t>1 </a:t>
            </a:r>
            <a:r>
              <a:rPr lang="zh-TW" altLang="en-US" sz="3600" dirty="0"/>
              <a:t>級或 </a:t>
            </a:r>
            <a:r>
              <a:rPr lang="en-US" altLang="zh-TW" sz="3600" dirty="0"/>
              <a:t>2 </a:t>
            </a:r>
            <a:r>
              <a:rPr lang="zh-TW" altLang="en-US" sz="3600" dirty="0"/>
              <a:t>級事件</a:t>
            </a:r>
            <a:r>
              <a:rPr lang="en-US" altLang="zh-TW" sz="3600" dirty="0"/>
              <a:t>,</a:t>
            </a:r>
            <a:r>
              <a:rPr lang="zh-TW" altLang="en-US" sz="3600" dirty="0"/>
              <a:t>應於幾小時內完成復原或損害管制</a:t>
            </a:r>
            <a:r>
              <a:rPr lang="en-US" altLang="zh-TW" sz="3600" dirty="0"/>
              <a:t>?</a:t>
            </a:r>
          </a:p>
          <a:p>
            <a:r>
              <a:rPr lang="en-US" altLang="zh-TW" sz="3600" dirty="0"/>
              <a:t>(A) 24 </a:t>
            </a:r>
            <a:r>
              <a:rPr lang="zh-TW" altLang="en-US" sz="3600" dirty="0"/>
              <a:t>小時</a:t>
            </a:r>
          </a:p>
          <a:p>
            <a:r>
              <a:rPr lang="en-US" altLang="zh-TW" sz="3600" dirty="0"/>
              <a:t>(B) 48 </a:t>
            </a:r>
            <a:r>
              <a:rPr lang="zh-TW" altLang="en-US" sz="3600" dirty="0"/>
              <a:t>小時</a:t>
            </a:r>
          </a:p>
          <a:p>
            <a:r>
              <a:rPr lang="en-US" altLang="zh-TW" sz="3600" dirty="0">
                <a:solidFill>
                  <a:srgbClr val="FF0000"/>
                </a:solidFill>
              </a:rPr>
              <a:t>(C) 72 </a:t>
            </a:r>
            <a:r>
              <a:rPr lang="zh-TW" altLang="en-US" sz="3600" dirty="0">
                <a:solidFill>
                  <a:srgbClr val="FF0000"/>
                </a:solidFill>
              </a:rPr>
              <a:t>小時</a:t>
            </a:r>
          </a:p>
          <a:p>
            <a:r>
              <a:rPr lang="en-US" altLang="zh-TW" sz="3600" dirty="0"/>
              <a:t>(D) 96 </a:t>
            </a:r>
            <a:r>
              <a:rPr lang="zh-TW" altLang="en-US" sz="3600" dirty="0"/>
              <a:t>小時</a:t>
            </a:r>
          </a:p>
        </p:txBody>
      </p:sp>
    </p:spTree>
    <p:extLst>
      <p:ext uri="{BB962C8B-B14F-4D97-AF65-F5344CB8AC3E}">
        <p14:creationId xmlns:p14="http://schemas.microsoft.com/office/powerpoint/2010/main" val="677448081"/>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136</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330781" y="946908"/>
            <a:ext cx="8482438" cy="5170646"/>
          </a:xfrm>
          <a:prstGeom prst="rect">
            <a:avLst/>
          </a:prstGeom>
        </p:spPr>
        <p:txBody>
          <a:bodyPr wrap="square">
            <a:spAutoFit/>
          </a:bodyPr>
          <a:lstStyle/>
          <a:p>
            <a:r>
              <a:rPr lang="zh-TW" altLang="en-US" sz="3400" dirty="0"/>
              <a:t>依據「行政院國家資通安全會報通報及應變作業流程」</a:t>
            </a:r>
            <a:r>
              <a:rPr lang="en-US" altLang="zh-TW" sz="3400" dirty="0"/>
              <a:t>,</a:t>
            </a:r>
            <a:r>
              <a:rPr lang="zh-TW" altLang="en-US" sz="3400" dirty="0"/>
              <a:t>判定事故影響等級時</a:t>
            </a:r>
            <a:r>
              <a:rPr lang="en-US" altLang="zh-TW" sz="3400" dirty="0"/>
              <a:t>,</a:t>
            </a:r>
            <a:r>
              <a:rPr lang="zh-TW" altLang="en-US" sz="3400" dirty="0"/>
              <a:t>應評估資安事故造成之機密性、完整性以及可用性衝擊</a:t>
            </a:r>
            <a:r>
              <a:rPr lang="en-US" altLang="zh-TW" sz="3400" dirty="0"/>
              <a:t>,</a:t>
            </a:r>
            <a:r>
              <a:rPr lang="zh-TW" altLang="en-US" sz="3400" dirty="0"/>
              <a:t>下列何者非 </a:t>
            </a:r>
            <a:r>
              <a:rPr lang="en-US" altLang="zh-TW" sz="3400" dirty="0"/>
              <a:t>4 </a:t>
            </a:r>
            <a:r>
              <a:rPr lang="zh-TW" altLang="en-US" sz="3400" dirty="0"/>
              <a:t>級事件</a:t>
            </a:r>
            <a:r>
              <a:rPr lang="en-US" altLang="zh-TW" sz="3400" dirty="0" smtClean="0"/>
              <a:t>?</a:t>
            </a:r>
          </a:p>
          <a:p>
            <a:endParaRPr lang="en-US" altLang="zh-TW" sz="3400" dirty="0"/>
          </a:p>
          <a:p>
            <a:r>
              <a:rPr lang="en-US" altLang="zh-TW" sz="3200" dirty="0"/>
              <a:t>(A) </a:t>
            </a:r>
            <a:r>
              <a:rPr lang="zh-TW" altLang="en-US" sz="3200" dirty="0"/>
              <a:t>國家機密資料遭洩漏</a:t>
            </a:r>
          </a:p>
          <a:p>
            <a:r>
              <a:rPr lang="en-US" altLang="zh-TW" sz="3200" dirty="0"/>
              <a:t>(B) </a:t>
            </a:r>
            <a:r>
              <a:rPr lang="zh-TW" altLang="en-US" sz="3200" dirty="0"/>
              <a:t>關鍵資訊基礎設施系統或資料遭嚴重竄改</a:t>
            </a:r>
          </a:p>
          <a:p>
            <a:r>
              <a:rPr lang="en-US" altLang="zh-TW" sz="3200" dirty="0"/>
              <a:t>(C) </a:t>
            </a:r>
            <a:r>
              <a:rPr lang="zh-TW" altLang="en-US" sz="3200" dirty="0"/>
              <a:t>關鍵資訊基礎設施運作遭影響或系統停頓</a:t>
            </a:r>
            <a:r>
              <a:rPr lang="en-US" altLang="zh-TW" sz="3200" dirty="0"/>
              <a:t>,</a:t>
            </a:r>
            <a:r>
              <a:rPr lang="zh-TW" altLang="en-US" sz="3200" dirty="0"/>
              <a:t>無法於可容忍中斷時間內回復正常運作</a:t>
            </a:r>
          </a:p>
          <a:p>
            <a:r>
              <a:rPr lang="en-US" altLang="zh-TW" sz="3200" dirty="0"/>
              <a:t>(D) </a:t>
            </a:r>
            <a:r>
              <a:rPr lang="zh-TW" altLang="en-US" sz="3200" dirty="0"/>
              <a:t>機關業務系統或資料遭嚴重竄改</a:t>
            </a:r>
          </a:p>
        </p:txBody>
      </p:sp>
    </p:spTree>
    <p:extLst>
      <p:ext uri="{BB962C8B-B14F-4D97-AF65-F5344CB8AC3E}">
        <p14:creationId xmlns:p14="http://schemas.microsoft.com/office/powerpoint/2010/main" val="1145088003"/>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136</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330781" y="946908"/>
            <a:ext cx="8482438" cy="5170646"/>
          </a:xfrm>
          <a:prstGeom prst="rect">
            <a:avLst/>
          </a:prstGeom>
        </p:spPr>
        <p:txBody>
          <a:bodyPr wrap="square">
            <a:spAutoFit/>
          </a:bodyPr>
          <a:lstStyle/>
          <a:p>
            <a:r>
              <a:rPr lang="zh-TW" altLang="en-US" sz="3400" dirty="0"/>
              <a:t>依據「行政院國家資通安全會報通報及應變作業流程」</a:t>
            </a:r>
            <a:r>
              <a:rPr lang="en-US" altLang="zh-TW" sz="3400" dirty="0"/>
              <a:t>,</a:t>
            </a:r>
            <a:r>
              <a:rPr lang="zh-TW" altLang="en-US" sz="3400" dirty="0"/>
              <a:t>判定事故影響等級時</a:t>
            </a:r>
            <a:r>
              <a:rPr lang="en-US" altLang="zh-TW" sz="3400" dirty="0"/>
              <a:t>,</a:t>
            </a:r>
            <a:r>
              <a:rPr lang="zh-TW" altLang="en-US" sz="3400" dirty="0"/>
              <a:t>應評估資安事故造成之機密性、完整性以及可用性衝擊</a:t>
            </a:r>
            <a:r>
              <a:rPr lang="en-US" altLang="zh-TW" sz="3400" dirty="0"/>
              <a:t>,</a:t>
            </a:r>
            <a:r>
              <a:rPr lang="zh-TW" altLang="en-US" sz="3400" dirty="0"/>
              <a:t>下列何者非 </a:t>
            </a:r>
            <a:r>
              <a:rPr lang="en-US" altLang="zh-TW" sz="3400" dirty="0"/>
              <a:t>4 </a:t>
            </a:r>
            <a:r>
              <a:rPr lang="zh-TW" altLang="en-US" sz="3400" dirty="0"/>
              <a:t>級事件</a:t>
            </a:r>
            <a:r>
              <a:rPr lang="en-US" altLang="zh-TW" sz="3400" dirty="0" smtClean="0"/>
              <a:t>?</a:t>
            </a:r>
          </a:p>
          <a:p>
            <a:endParaRPr lang="en-US" altLang="zh-TW" sz="3400" dirty="0"/>
          </a:p>
          <a:p>
            <a:r>
              <a:rPr lang="en-US" altLang="zh-TW" sz="3200" dirty="0"/>
              <a:t>(A) </a:t>
            </a:r>
            <a:r>
              <a:rPr lang="zh-TW" altLang="en-US" sz="3200" dirty="0"/>
              <a:t>國家機密資料遭洩漏</a:t>
            </a:r>
          </a:p>
          <a:p>
            <a:r>
              <a:rPr lang="en-US" altLang="zh-TW" sz="3200" dirty="0"/>
              <a:t>(B) </a:t>
            </a:r>
            <a:r>
              <a:rPr lang="zh-TW" altLang="en-US" sz="3200" dirty="0"/>
              <a:t>關鍵資訊基礎設施系統或資料遭嚴重竄改</a:t>
            </a:r>
          </a:p>
          <a:p>
            <a:r>
              <a:rPr lang="en-US" altLang="zh-TW" sz="3200" dirty="0"/>
              <a:t>(C) </a:t>
            </a:r>
            <a:r>
              <a:rPr lang="zh-TW" altLang="en-US" sz="3200" dirty="0"/>
              <a:t>關鍵資訊基礎設施運作遭影響或系統停頓</a:t>
            </a:r>
            <a:r>
              <a:rPr lang="en-US" altLang="zh-TW" sz="3200" dirty="0"/>
              <a:t>,</a:t>
            </a:r>
            <a:r>
              <a:rPr lang="zh-TW" altLang="en-US" sz="3200" dirty="0"/>
              <a:t>無法於可容忍中斷時間內回復正常運作</a:t>
            </a:r>
          </a:p>
          <a:p>
            <a:r>
              <a:rPr lang="en-US" altLang="zh-TW" sz="3200" dirty="0">
                <a:solidFill>
                  <a:srgbClr val="FF0000"/>
                </a:solidFill>
              </a:rPr>
              <a:t>(D) </a:t>
            </a:r>
            <a:r>
              <a:rPr lang="zh-TW" altLang="en-US" sz="3200" dirty="0">
                <a:solidFill>
                  <a:srgbClr val="FF0000"/>
                </a:solidFill>
              </a:rPr>
              <a:t>機關業務系統或資料遭嚴重竄改</a:t>
            </a:r>
          </a:p>
        </p:txBody>
      </p:sp>
    </p:spTree>
    <p:extLst>
      <p:ext uri="{BB962C8B-B14F-4D97-AF65-F5344CB8AC3E}">
        <p14:creationId xmlns:p14="http://schemas.microsoft.com/office/powerpoint/2010/main" val="1795874752"/>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6600" dirty="0" smtClean="0"/>
              <a:t>4.2.</a:t>
            </a:r>
            <a:r>
              <a:rPr lang="zh-TW" altLang="en-US" sz="6600" dirty="0" smtClean="0"/>
              <a:t>備援</a:t>
            </a:r>
            <a:endParaRPr lang="zh-TW" altLang="en-US" sz="3200" dirty="0"/>
          </a:p>
        </p:txBody>
      </p:sp>
    </p:spTree>
    <p:extLst>
      <p:ext uri="{BB962C8B-B14F-4D97-AF65-F5344CB8AC3E}">
        <p14:creationId xmlns:p14="http://schemas.microsoft.com/office/powerpoint/2010/main" val="632117113"/>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40</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970318"/>
          </a:xfrm>
          <a:prstGeom prst="rect">
            <a:avLst/>
          </a:prstGeom>
        </p:spPr>
        <p:txBody>
          <a:bodyPr wrap="square">
            <a:spAutoFit/>
          </a:bodyPr>
          <a:lstStyle/>
          <a:p>
            <a:r>
              <a:rPr lang="zh-TW" altLang="en-US" sz="3600" dirty="0"/>
              <a:t>您是資安經理</a:t>
            </a:r>
            <a:r>
              <a:rPr lang="en-US" altLang="zh-TW" sz="3600" dirty="0"/>
              <a:t>,</a:t>
            </a:r>
            <a:r>
              <a:rPr lang="zh-TW" altLang="en-US" sz="3600" dirty="0"/>
              <a:t>正在分析異地備援的模式</a:t>
            </a:r>
            <a:r>
              <a:rPr lang="en-US" altLang="zh-TW" sz="3600" dirty="0"/>
              <a:t>,</a:t>
            </a:r>
            <a:r>
              <a:rPr lang="zh-TW" altLang="en-US" sz="3600" dirty="0"/>
              <a:t>公司將以最低成本考量</a:t>
            </a:r>
            <a:r>
              <a:rPr lang="en-US" altLang="zh-TW" sz="3600" dirty="0"/>
              <a:t>,</a:t>
            </a:r>
            <a:r>
              <a:rPr lang="zh-TW" altLang="en-US" sz="3600" dirty="0"/>
              <a:t>您將建議下列何者方案</a:t>
            </a:r>
            <a:r>
              <a:rPr lang="en-US" altLang="zh-TW" sz="3600" dirty="0"/>
              <a:t>?</a:t>
            </a:r>
          </a:p>
          <a:p>
            <a:r>
              <a:rPr lang="en-US" altLang="zh-TW" sz="3600" dirty="0"/>
              <a:t>(A) </a:t>
            </a:r>
            <a:r>
              <a:rPr lang="zh-TW" altLang="en-US" sz="3600" dirty="0"/>
              <a:t>冷備援站</a:t>
            </a:r>
            <a:r>
              <a:rPr lang="en-US" altLang="zh-TW" sz="3600" dirty="0"/>
              <a:t>(Cold Site)</a:t>
            </a:r>
          </a:p>
          <a:p>
            <a:r>
              <a:rPr lang="en-US" altLang="zh-TW" sz="3600" dirty="0"/>
              <a:t>(B) </a:t>
            </a:r>
            <a:r>
              <a:rPr lang="zh-TW" altLang="en-US" sz="3600" dirty="0"/>
              <a:t>暖備援站</a:t>
            </a:r>
            <a:r>
              <a:rPr lang="en-US" altLang="zh-TW" sz="3600" dirty="0"/>
              <a:t>(Warm Site)</a:t>
            </a:r>
          </a:p>
          <a:p>
            <a:r>
              <a:rPr lang="en-US" altLang="zh-TW" sz="3600" dirty="0"/>
              <a:t>(C) </a:t>
            </a:r>
            <a:r>
              <a:rPr lang="zh-TW" altLang="en-US" sz="3600" dirty="0"/>
              <a:t>熱備援站</a:t>
            </a:r>
            <a:r>
              <a:rPr lang="en-US" altLang="zh-TW" sz="3600" dirty="0"/>
              <a:t>(Hot Site)</a:t>
            </a:r>
          </a:p>
          <a:p>
            <a:r>
              <a:rPr lang="en-US" altLang="zh-TW" sz="3600" dirty="0"/>
              <a:t>(D) </a:t>
            </a:r>
            <a:r>
              <a:rPr lang="zh-TW" altLang="en-US" sz="3600" dirty="0"/>
              <a:t>冗餘備援站</a:t>
            </a:r>
            <a:r>
              <a:rPr lang="en-US" altLang="zh-TW" sz="3600" dirty="0"/>
              <a:t>(Redundancy Site)</a:t>
            </a:r>
          </a:p>
        </p:txBody>
      </p:sp>
    </p:spTree>
    <p:extLst>
      <p:ext uri="{BB962C8B-B14F-4D97-AF65-F5344CB8AC3E}">
        <p14:creationId xmlns:p14="http://schemas.microsoft.com/office/powerpoint/2010/main" val="346685066"/>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40</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970318"/>
          </a:xfrm>
          <a:prstGeom prst="rect">
            <a:avLst/>
          </a:prstGeom>
        </p:spPr>
        <p:txBody>
          <a:bodyPr wrap="square">
            <a:spAutoFit/>
          </a:bodyPr>
          <a:lstStyle/>
          <a:p>
            <a:r>
              <a:rPr lang="zh-TW" altLang="en-US" sz="3600" dirty="0"/>
              <a:t>您是資安經理</a:t>
            </a:r>
            <a:r>
              <a:rPr lang="en-US" altLang="zh-TW" sz="3600" dirty="0"/>
              <a:t>,</a:t>
            </a:r>
            <a:r>
              <a:rPr lang="zh-TW" altLang="en-US" sz="3600" dirty="0"/>
              <a:t>正在分析異地備援的模式</a:t>
            </a:r>
            <a:r>
              <a:rPr lang="en-US" altLang="zh-TW" sz="3600" dirty="0"/>
              <a:t>,</a:t>
            </a:r>
            <a:r>
              <a:rPr lang="zh-TW" altLang="en-US" sz="3600" dirty="0"/>
              <a:t>公司將以最低成本考量</a:t>
            </a:r>
            <a:r>
              <a:rPr lang="en-US" altLang="zh-TW" sz="3600" dirty="0"/>
              <a:t>,</a:t>
            </a:r>
            <a:r>
              <a:rPr lang="zh-TW" altLang="en-US" sz="3600" dirty="0"/>
              <a:t>您將建議下列何者方案</a:t>
            </a:r>
            <a:r>
              <a:rPr lang="en-US" altLang="zh-TW" sz="3600" dirty="0"/>
              <a:t>?</a:t>
            </a:r>
          </a:p>
          <a:p>
            <a:r>
              <a:rPr lang="en-US" altLang="zh-TW" sz="3600" dirty="0">
                <a:solidFill>
                  <a:srgbClr val="FF0000"/>
                </a:solidFill>
              </a:rPr>
              <a:t>(A) </a:t>
            </a:r>
            <a:r>
              <a:rPr lang="zh-TW" altLang="en-US" sz="3600" dirty="0">
                <a:solidFill>
                  <a:srgbClr val="FF0000"/>
                </a:solidFill>
              </a:rPr>
              <a:t>冷備援站</a:t>
            </a:r>
            <a:r>
              <a:rPr lang="en-US" altLang="zh-TW" sz="3600" dirty="0">
                <a:solidFill>
                  <a:srgbClr val="FF0000"/>
                </a:solidFill>
              </a:rPr>
              <a:t>(Cold Site)</a:t>
            </a:r>
          </a:p>
          <a:p>
            <a:r>
              <a:rPr lang="en-US" altLang="zh-TW" sz="3600" dirty="0"/>
              <a:t>(B) </a:t>
            </a:r>
            <a:r>
              <a:rPr lang="zh-TW" altLang="en-US" sz="3600" dirty="0"/>
              <a:t>暖備援站</a:t>
            </a:r>
            <a:r>
              <a:rPr lang="en-US" altLang="zh-TW" sz="3600" dirty="0"/>
              <a:t>(Warm Site)</a:t>
            </a:r>
          </a:p>
          <a:p>
            <a:r>
              <a:rPr lang="en-US" altLang="zh-TW" sz="3600" dirty="0"/>
              <a:t>(C) </a:t>
            </a:r>
            <a:r>
              <a:rPr lang="zh-TW" altLang="en-US" sz="3600" dirty="0"/>
              <a:t>熱備援站</a:t>
            </a:r>
            <a:r>
              <a:rPr lang="en-US" altLang="zh-TW" sz="3600" dirty="0"/>
              <a:t>(Hot Site)</a:t>
            </a:r>
          </a:p>
          <a:p>
            <a:r>
              <a:rPr lang="en-US" altLang="zh-TW" sz="3600" dirty="0"/>
              <a:t>(D) </a:t>
            </a:r>
            <a:r>
              <a:rPr lang="zh-TW" altLang="en-US" sz="3600" dirty="0"/>
              <a:t>冗餘備援站</a:t>
            </a:r>
            <a:r>
              <a:rPr lang="en-US" altLang="zh-TW" sz="3600" dirty="0"/>
              <a:t>(Redundancy Site)</a:t>
            </a:r>
          </a:p>
        </p:txBody>
      </p:sp>
    </p:spTree>
    <p:extLst>
      <p:ext uri="{BB962C8B-B14F-4D97-AF65-F5344CB8AC3E}">
        <p14:creationId xmlns:p14="http://schemas.microsoft.com/office/powerpoint/2010/main" val="3691674419"/>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41</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970318"/>
          </a:xfrm>
          <a:prstGeom prst="rect">
            <a:avLst/>
          </a:prstGeom>
        </p:spPr>
        <p:txBody>
          <a:bodyPr wrap="square">
            <a:spAutoFit/>
          </a:bodyPr>
          <a:lstStyle/>
          <a:p>
            <a:r>
              <a:rPr lang="zh-TW" altLang="en-US" sz="3600" dirty="0"/>
              <a:t>下列何者與營運持續計畫之規劃的關聯度較低</a:t>
            </a:r>
            <a:r>
              <a:rPr lang="en-US" altLang="zh-TW" sz="3600" dirty="0"/>
              <a:t>?</a:t>
            </a:r>
          </a:p>
          <a:p>
            <a:r>
              <a:rPr lang="en-US" altLang="zh-TW" sz="3600" dirty="0"/>
              <a:t>(A) </a:t>
            </a:r>
            <a:r>
              <a:rPr lang="zh-TW" altLang="en-US" sz="3600" dirty="0"/>
              <a:t>風險評鑑的結果</a:t>
            </a:r>
          </a:p>
          <a:p>
            <a:r>
              <a:rPr lang="en-US" altLang="zh-TW" sz="3600" dirty="0"/>
              <a:t>(B) </a:t>
            </a:r>
            <a:r>
              <a:rPr lang="zh-TW" altLang="en-US" sz="3600" dirty="0"/>
              <a:t>可接受 </a:t>
            </a:r>
            <a:r>
              <a:rPr lang="en-US" altLang="zh-TW" sz="3600" dirty="0"/>
              <a:t>RTO(</a:t>
            </a:r>
            <a:r>
              <a:rPr lang="zh-TW" altLang="en-US" sz="3600" dirty="0"/>
              <a:t>回復時間目標</a:t>
            </a:r>
            <a:r>
              <a:rPr lang="en-US" altLang="zh-TW" sz="3600" dirty="0"/>
              <a:t>)</a:t>
            </a:r>
            <a:r>
              <a:rPr lang="zh-TW" altLang="en-US" sz="3600" dirty="0"/>
              <a:t>、</a:t>
            </a:r>
            <a:r>
              <a:rPr lang="en-US" altLang="zh-TW" sz="3600" dirty="0"/>
              <a:t>RPO(</a:t>
            </a:r>
            <a:r>
              <a:rPr lang="zh-TW" altLang="en-US" sz="3600" dirty="0"/>
              <a:t>回復點目標</a:t>
            </a:r>
            <a:r>
              <a:rPr lang="en-US" altLang="zh-TW" sz="3600" dirty="0"/>
              <a:t>)</a:t>
            </a:r>
            <a:r>
              <a:rPr lang="zh-TW" altLang="en-US" sz="3600" dirty="0"/>
              <a:t>的標準</a:t>
            </a:r>
          </a:p>
          <a:p>
            <a:r>
              <a:rPr lang="en-US" altLang="zh-TW" sz="3600" dirty="0"/>
              <a:t>(C) </a:t>
            </a:r>
            <a:r>
              <a:rPr lang="zh-TW" altLang="en-US" sz="3600" dirty="0"/>
              <a:t>營運衝擊分析的結果</a:t>
            </a:r>
          </a:p>
          <a:p>
            <a:r>
              <a:rPr lang="en-US" altLang="zh-TW" sz="3600" dirty="0"/>
              <a:t>(D) </a:t>
            </a:r>
            <a:r>
              <a:rPr lang="zh-TW" altLang="en-US" sz="3600" dirty="0"/>
              <a:t>資訊資產的盤點結果</a:t>
            </a:r>
          </a:p>
        </p:txBody>
      </p:sp>
    </p:spTree>
    <p:extLst>
      <p:ext uri="{BB962C8B-B14F-4D97-AF65-F5344CB8AC3E}">
        <p14:creationId xmlns:p14="http://schemas.microsoft.com/office/powerpoint/2010/main" val="760649175"/>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41</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970318"/>
          </a:xfrm>
          <a:prstGeom prst="rect">
            <a:avLst/>
          </a:prstGeom>
        </p:spPr>
        <p:txBody>
          <a:bodyPr wrap="square">
            <a:spAutoFit/>
          </a:bodyPr>
          <a:lstStyle/>
          <a:p>
            <a:r>
              <a:rPr lang="zh-TW" altLang="en-US" sz="3600" dirty="0"/>
              <a:t>下列何者與營運持續計畫之規劃的關聯度較低</a:t>
            </a:r>
            <a:r>
              <a:rPr lang="en-US" altLang="zh-TW" sz="3600" dirty="0"/>
              <a:t>?</a:t>
            </a:r>
          </a:p>
          <a:p>
            <a:r>
              <a:rPr lang="en-US" altLang="zh-TW" sz="3600" dirty="0"/>
              <a:t>(A) </a:t>
            </a:r>
            <a:r>
              <a:rPr lang="zh-TW" altLang="en-US" sz="3600" dirty="0"/>
              <a:t>風險評鑑的結果</a:t>
            </a:r>
          </a:p>
          <a:p>
            <a:r>
              <a:rPr lang="en-US" altLang="zh-TW" sz="3600" dirty="0"/>
              <a:t>(B) </a:t>
            </a:r>
            <a:r>
              <a:rPr lang="zh-TW" altLang="en-US" sz="3600" dirty="0"/>
              <a:t>可接受 </a:t>
            </a:r>
            <a:r>
              <a:rPr lang="en-US" altLang="zh-TW" sz="3600" dirty="0"/>
              <a:t>RTO(</a:t>
            </a:r>
            <a:r>
              <a:rPr lang="zh-TW" altLang="en-US" sz="3600" dirty="0"/>
              <a:t>回復時間目標</a:t>
            </a:r>
            <a:r>
              <a:rPr lang="en-US" altLang="zh-TW" sz="3600" dirty="0"/>
              <a:t>)</a:t>
            </a:r>
            <a:r>
              <a:rPr lang="zh-TW" altLang="en-US" sz="3600" dirty="0"/>
              <a:t>、</a:t>
            </a:r>
            <a:r>
              <a:rPr lang="en-US" altLang="zh-TW" sz="3600" dirty="0"/>
              <a:t>RPO(</a:t>
            </a:r>
            <a:r>
              <a:rPr lang="zh-TW" altLang="en-US" sz="3600" dirty="0"/>
              <a:t>回復點目標</a:t>
            </a:r>
            <a:r>
              <a:rPr lang="en-US" altLang="zh-TW" sz="3600" dirty="0"/>
              <a:t>)</a:t>
            </a:r>
            <a:r>
              <a:rPr lang="zh-TW" altLang="en-US" sz="3600" dirty="0"/>
              <a:t>的標準</a:t>
            </a:r>
          </a:p>
          <a:p>
            <a:r>
              <a:rPr lang="en-US" altLang="zh-TW" sz="3600" dirty="0"/>
              <a:t>(C) </a:t>
            </a:r>
            <a:r>
              <a:rPr lang="zh-TW" altLang="en-US" sz="3600" dirty="0"/>
              <a:t>營運衝擊分析的結果</a:t>
            </a:r>
          </a:p>
          <a:p>
            <a:r>
              <a:rPr lang="en-US" altLang="zh-TW" sz="3600" dirty="0">
                <a:solidFill>
                  <a:srgbClr val="FF0000"/>
                </a:solidFill>
              </a:rPr>
              <a:t>(D) </a:t>
            </a:r>
            <a:r>
              <a:rPr lang="zh-TW" altLang="en-US" sz="3600" dirty="0">
                <a:solidFill>
                  <a:srgbClr val="FF0000"/>
                </a:solidFill>
              </a:rPr>
              <a:t>資訊資產的盤點結果</a:t>
            </a:r>
          </a:p>
        </p:txBody>
      </p:sp>
    </p:spTree>
    <p:extLst>
      <p:ext uri="{BB962C8B-B14F-4D97-AF65-F5344CB8AC3E}">
        <p14:creationId xmlns:p14="http://schemas.microsoft.com/office/powerpoint/2010/main" val="704092608"/>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42</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632311"/>
          </a:xfrm>
          <a:prstGeom prst="rect">
            <a:avLst/>
          </a:prstGeom>
        </p:spPr>
        <p:txBody>
          <a:bodyPr wrap="square">
            <a:spAutoFit/>
          </a:bodyPr>
          <a:lstStyle/>
          <a:p>
            <a:r>
              <a:rPr lang="zh-TW" altLang="en-US" sz="3600" dirty="0"/>
              <a:t>請問同樣的系統資料</a:t>
            </a:r>
            <a:r>
              <a:rPr lang="en-US" altLang="zh-TW" sz="3600" dirty="0"/>
              <a:t>,</a:t>
            </a:r>
            <a:r>
              <a:rPr lang="zh-TW" altLang="en-US" sz="3600" dirty="0"/>
              <a:t>採用下列三種備份方式</a:t>
            </a:r>
            <a:r>
              <a:rPr lang="en-US" altLang="zh-TW" sz="3600" dirty="0"/>
              <a:t>,</a:t>
            </a:r>
            <a:r>
              <a:rPr lang="zh-TW" altLang="en-US" sz="3600" dirty="0"/>
              <a:t>當要將資料還原時</a:t>
            </a:r>
            <a:r>
              <a:rPr lang="en-US" altLang="zh-TW" sz="3600" dirty="0"/>
              <a:t>,</a:t>
            </a:r>
            <a:r>
              <a:rPr lang="zh-TW" altLang="en-US" sz="3600" dirty="0"/>
              <a:t>下列何者執行還原作業所需的時間最長</a:t>
            </a:r>
            <a:r>
              <a:rPr lang="en-US" altLang="zh-TW" sz="3600" dirty="0"/>
              <a:t>?</a:t>
            </a:r>
          </a:p>
          <a:p>
            <a:r>
              <a:rPr lang="zh-TW" altLang="en-US" sz="3600" dirty="0"/>
              <a:t>甲</a:t>
            </a:r>
            <a:r>
              <a:rPr lang="en-US" altLang="zh-TW" sz="3600" dirty="0"/>
              <a:t>:</a:t>
            </a:r>
            <a:r>
              <a:rPr lang="zh-TW" altLang="en-US" sz="3600" dirty="0"/>
              <a:t>完整備份</a:t>
            </a:r>
            <a:r>
              <a:rPr lang="en-US" altLang="zh-TW" sz="3600" dirty="0"/>
              <a:t>(Full Backup) </a:t>
            </a:r>
            <a:r>
              <a:rPr lang="zh-TW" altLang="en-US" sz="3600" dirty="0"/>
              <a:t>乙</a:t>
            </a:r>
            <a:r>
              <a:rPr lang="en-US" altLang="zh-TW" sz="3600" dirty="0"/>
              <a:t>:</a:t>
            </a:r>
            <a:r>
              <a:rPr lang="zh-TW" altLang="en-US" sz="3600" dirty="0"/>
              <a:t>增量備份 </a:t>
            </a:r>
            <a:r>
              <a:rPr lang="en-US" altLang="zh-TW" sz="3600" dirty="0"/>
              <a:t>(Incremental Backup)</a:t>
            </a:r>
          </a:p>
          <a:p>
            <a:r>
              <a:rPr lang="zh-TW" altLang="en-US" sz="3600" dirty="0"/>
              <a:t>丙</a:t>
            </a:r>
            <a:r>
              <a:rPr lang="en-US" altLang="zh-TW" sz="3600" dirty="0"/>
              <a:t>:</a:t>
            </a:r>
            <a:r>
              <a:rPr lang="zh-TW" altLang="en-US" sz="3600" dirty="0"/>
              <a:t>差異備份</a:t>
            </a:r>
            <a:r>
              <a:rPr lang="en-US" altLang="zh-TW" sz="3600" dirty="0"/>
              <a:t>(Differential Backup)</a:t>
            </a:r>
          </a:p>
          <a:p>
            <a:r>
              <a:rPr lang="en-US" altLang="zh-TW" sz="3600" dirty="0"/>
              <a:t>(A) </a:t>
            </a:r>
            <a:r>
              <a:rPr lang="zh-TW" altLang="en-US" sz="3600" dirty="0"/>
              <a:t>甲</a:t>
            </a:r>
          </a:p>
          <a:p>
            <a:r>
              <a:rPr lang="en-US" altLang="zh-TW" sz="3600" dirty="0"/>
              <a:t>(B) </a:t>
            </a:r>
            <a:r>
              <a:rPr lang="zh-TW" altLang="en-US" sz="3600" dirty="0"/>
              <a:t>乙</a:t>
            </a:r>
          </a:p>
          <a:p>
            <a:r>
              <a:rPr lang="en-US" altLang="zh-TW" sz="3600" dirty="0"/>
              <a:t>(C) </a:t>
            </a:r>
            <a:r>
              <a:rPr lang="zh-TW" altLang="en-US" sz="3600" dirty="0"/>
              <a:t>丙</a:t>
            </a:r>
          </a:p>
          <a:p>
            <a:r>
              <a:rPr lang="en-US" altLang="zh-TW" sz="3600" dirty="0"/>
              <a:t>(D) </a:t>
            </a:r>
            <a:r>
              <a:rPr lang="zh-TW" altLang="en-US" sz="3600" dirty="0"/>
              <a:t>三者相同</a:t>
            </a:r>
          </a:p>
        </p:txBody>
      </p:sp>
    </p:spTree>
    <p:extLst>
      <p:ext uri="{BB962C8B-B14F-4D97-AF65-F5344CB8AC3E}">
        <p14:creationId xmlns:p14="http://schemas.microsoft.com/office/powerpoint/2010/main" val="3519777210"/>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42</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632311"/>
          </a:xfrm>
          <a:prstGeom prst="rect">
            <a:avLst/>
          </a:prstGeom>
        </p:spPr>
        <p:txBody>
          <a:bodyPr wrap="square">
            <a:spAutoFit/>
          </a:bodyPr>
          <a:lstStyle/>
          <a:p>
            <a:r>
              <a:rPr lang="zh-TW" altLang="en-US" sz="3600" dirty="0"/>
              <a:t>請問同樣的系統資料</a:t>
            </a:r>
            <a:r>
              <a:rPr lang="en-US" altLang="zh-TW" sz="3600" dirty="0"/>
              <a:t>,</a:t>
            </a:r>
            <a:r>
              <a:rPr lang="zh-TW" altLang="en-US" sz="3600" dirty="0"/>
              <a:t>採用下列三種備份方式</a:t>
            </a:r>
            <a:r>
              <a:rPr lang="en-US" altLang="zh-TW" sz="3600" dirty="0"/>
              <a:t>,</a:t>
            </a:r>
            <a:r>
              <a:rPr lang="zh-TW" altLang="en-US" sz="3600" dirty="0"/>
              <a:t>當要將資料還原時</a:t>
            </a:r>
            <a:r>
              <a:rPr lang="en-US" altLang="zh-TW" sz="3600" dirty="0"/>
              <a:t>,</a:t>
            </a:r>
            <a:r>
              <a:rPr lang="zh-TW" altLang="en-US" sz="3600" dirty="0"/>
              <a:t>下列何者執行還原作業所需的時間最長</a:t>
            </a:r>
            <a:r>
              <a:rPr lang="en-US" altLang="zh-TW" sz="3600" dirty="0"/>
              <a:t>?</a:t>
            </a:r>
          </a:p>
          <a:p>
            <a:r>
              <a:rPr lang="zh-TW" altLang="en-US" sz="3600" dirty="0"/>
              <a:t>甲</a:t>
            </a:r>
            <a:r>
              <a:rPr lang="en-US" altLang="zh-TW" sz="3600" dirty="0"/>
              <a:t>:</a:t>
            </a:r>
            <a:r>
              <a:rPr lang="zh-TW" altLang="en-US" sz="3600" dirty="0"/>
              <a:t>完整備份</a:t>
            </a:r>
            <a:r>
              <a:rPr lang="en-US" altLang="zh-TW" sz="3600" dirty="0"/>
              <a:t>(Full Backup) </a:t>
            </a:r>
            <a:r>
              <a:rPr lang="zh-TW" altLang="en-US" sz="3600" dirty="0"/>
              <a:t>乙</a:t>
            </a:r>
            <a:r>
              <a:rPr lang="en-US" altLang="zh-TW" sz="3600" dirty="0"/>
              <a:t>:</a:t>
            </a:r>
            <a:r>
              <a:rPr lang="zh-TW" altLang="en-US" sz="3600" dirty="0"/>
              <a:t>增量備份 </a:t>
            </a:r>
            <a:r>
              <a:rPr lang="en-US" altLang="zh-TW" sz="3600" dirty="0"/>
              <a:t>(Incremental Backup)</a:t>
            </a:r>
          </a:p>
          <a:p>
            <a:r>
              <a:rPr lang="zh-TW" altLang="en-US" sz="3600" dirty="0"/>
              <a:t>丙</a:t>
            </a:r>
            <a:r>
              <a:rPr lang="en-US" altLang="zh-TW" sz="3600" dirty="0"/>
              <a:t>:</a:t>
            </a:r>
            <a:r>
              <a:rPr lang="zh-TW" altLang="en-US" sz="3600" dirty="0"/>
              <a:t>差異備份</a:t>
            </a:r>
            <a:r>
              <a:rPr lang="en-US" altLang="zh-TW" sz="3600" dirty="0"/>
              <a:t>(Differential Backup)</a:t>
            </a:r>
          </a:p>
          <a:p>
            <a:r>
              <a:rPr lang="en-US" altLang="zh-TW" sz="3600" dirty="0">
                <a:solidFill>
                  <a:srgbClr val="FF0000"/>
                </a:solidFill>
              </a:rPr>
              <a:t>(A) </a:t>
            </a:r>
            <a:r>
              <a:rPr lang="zh-TW" altLang="en-US" sz="3600" dirty="0">
                <a:solidFill>
                  <a:srgbClr val="FF0000"/>
                </a:solidFill>
              </a:rPr>
              <a:t>甲</a:t>
            </a:r>
          </a:p>
          <a:p>
            <a:r>
              <a:rPr lang="en-US" altLang="zh-TW" sz="3600" dirty="0"/>
              <a:t>(B) </a:t>
            </a:r>
            <a:r>
              <a:rPr lang="zh-TW" altLang="en-US" sz="3600" dirty="0"/>
              <a:t>乙</a:t>
            </a:r>
          </a:p>
          <a:p>
            <a:r>
              <a:rPr lang="en-US" altLang="zh-TW" sz="3600" dirty="0"/>
              <a:t>(C) </a:t>
            </a:r>
            <a:r>
              <a:rPr lang="zh-TW" altLang="en-US" sz="3600" dirty="0"/>
              <a:t>丙</a:t>
            </a:r>
          </a:p>
          <a:p>
            <a:r>
              <a:rPr lang="en-US" altLang="zh-TW" sz="3600" dirty="0"/>
              <a:t>(D) </a:t>
            </a:r>
            <a:r>
              <a:rPr lang="zh-TW" altLang="en-US" sz="3600" dirty="0"/>
              <a:t>三者相同</a:t>
            </a:r>
          </a:p>
        </p:txBody>
      </p:sp>
    </p:spTree>
    <p:extLst>
      <p:ext uri="{BB962C8B-B14F-4D97-AF65-F5344CB8AC3E}">
        <p14:creationId xmlns:p14="http://schemas.microsoft.com/office/powerpoint/2010/main" val="18135645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6600" dirty="0" smtClean="0"/>
              <a:t>1.2</a:t>
            </a:r>
          </a:p>
          <a:p>
            <a:pPr algn="ctr"/>
            <a:r>
              <a:rPr lang="zh-TW" altLang="en-US" sz="4400" dirty="0" smtClean="0"/>
              <a:t>資訊安全管理系統</a:t>
            </a:r>
            <a:endParaRPr lang="en-US" altLang="zh-TW" sz="4400" dirty="0"/>
          </a:p>
          <a:p>
            <a:pPr algn="ctr"/>
            <a:r>
              <a:rPr lang="en-US" altLang="zh-TW" sz="4400" dirty="0" smtClean="0"/>
              <a:t>ISMS</a:t>
            </a:r>
          </a:p>
          <a:p>
            <a:pPr algn="ctr"/>
            <a:r>
              <a:rPr lang="en-US" altLang="zh-TW" sz="3200" dirty="0" smtClean="0"/>
              <a:t>Information Security Management System</a:t>
            </a:r>
          </a:p>
          <a:p>
            <a:pPr algn="ctr"/>
            <a:endParaRPr lang="en-US" altLang="zh-TW" sz="4400" dirty="0" smtClean="0"/>
          </a:p>
        </p:txBody>
      </p:sp>
    </p:spTree>
    <p:extLst>
      <p:ext uri="{BB962C8B-B14F-4D97-AF65-F5344CB8AC3E}">
        <p14:creationId xmlns:p14="http://schemas.microsoft.com/office/powerpoint/2010/main" val="831960892"/>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90</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970318"/>
          </a:xfrm>
          <a:prstGeom prst="rect">
            <a:avLst/>
          </a:prstGeom>
        </p:spPr>
        <p:txBody>
          <a:bodyPr wrap="square">
            <a:spAutoFit/>
          </a:bodyPr>
          <a:lstStyle/>
          <a:p>
            <a:r>
              <a:rPr lang="zh-TW" altLang="en-US" sz="3600" dirty="0"/>
              <a:t>下列何種備份方式</a:t>
            </a:r>
            <a:r>
              <a:rPr lang="en-US" altLang="zh-TW" sz="3600" dirty="0"/>
              <a:t>,</a:t>
            </a:r>
            <a:r>
              <a:rPr lang="zh-TW" altLang="en-US" sz="3600" dirty="0"/>
              <a:t>當需要完整還原所有檔案至前一個備分時間點之資料時</a:t>
            </a:r>
            <a:r>
              <a:rPr lang="en-US" altLang="zh-TW" sz="3600" dirty="0"/>
              <a:t>,</a:t>
            </a:r>
            <a:r>
              <a:rPr lang="zh-TW" altLang="en-US" sz="3600" dirty="0"/>
              <a:t>通常其還原速度最快</a:t>
            </a:r>
            <a:r>
              <a:rPr lang="en-US" altLang="zh-TW" sz="3600" dirty="0"/>
              <a:t>?</a:t>
            </a:r>
          </a:p>
          <a:p>
            <a:r>
              <a:rPr lang="en-US" altLang="zh-TW" sz="3600" dirty="0"/>
              <a:t>(A) </a:t>
            </a:r>
            <a:r>
              <a:rPr lang="zh-TW" altLang="en-US" sz="3600" dirty="0"/>
              <a:t>完整備份</a:t>
            </a:r>
            <a:r>
              <a:rPr lang="en-US" altLang="zh-TW" sz="3600" dirty="0"/>
              <a:t>(Full Backup)</a:t>
            </a:r>
          </a:p>
          <a:p>
            <a:r>
              <a:rPr lang="en-US" altLang="zh-TW" sz="3600" dirty="0"/>
              <a:t>(B) </a:t>
            </a:r>
            <a:r>
              <a:rPr lang="zh-TW" altLang="en-US" sz="3600" dirty="0"/>
              <a:t>差異備份</a:t>
            </a:r>
            <a:r>
              <a:rPr lang="en-US" altLang="zh-TW" sz="3600" dirty="0"/>
              <a:t>(Differential Backup)</a:t>
            </a:r>
          </a:p>
          <a:p>
            <a:r>
              <a:rPr lang="en-US" altLang="zh-TW" sz="3600" dirty="0"/>
              <a:t>(C) </a:t>
            </a:r>
            <a:r>
              <a:rPr lang="zh-TW" altLang="en-US" sz="3600" dirty="0"/>
              <a:t>增量備份</a:t>
            </a:r>
            <a:r>
              <a:rPr lang="en-US" altLang="zh-TW" sz="3600" dirty="0"/>
              <a:t>(Incremental Backup)</a:t>
            </a:r>
          </a:p>
          <a:p>
            <a:r>
              <a:rPr lang="en-US" altLang="zh-TW" sz="3600" dirty="0"/>
              <a:t>(D) </a:t>
            </a:r>
            <a:r>
              <a:rPr lang="zh-TW" altLang="en-US" sz="3600" dirty="0"/>
              <a:t>選擇式備份</a:t>
            </a:r>
            <a:r>
              <a:rPr lang="en-US" altLang="zh-TW" sz="3600" dirty="0"/>
              <a:t>(Selective Backup)</a:t>
            </a:r>
          </a:p>
        </p:txBody>
      </p:sp>
    </p:spTree>
    <p:extLst>
      <p:ext uri="{BB962C8B-B14F-4D97-AF65-F5344CB8AC3E}">
        <p14:creationId xmlns:p14="http://schemas.microsoft.com/office/powerpoint/2010/main" val="2946594044"/>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90</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970318"/>
          </a:xfrm>
          <a:prstGeom prst="rect">
            <a:avLst/>
          </a:prstGeom>
        </p:spPr>
        <p:txBody>
          <a:bodyPr wrap="square">
            <a:spAutoFit/>
          </a:bodyPr>
          <a:lstStyle/>
          <a:p>
            <a:r>
              <a:rPr lang="zh-TW" altLang="en-US" sz="3600" dirty="0"/>
              <a:t>下列何種備份方式</a:t>
            </a:r>
            <a:r>
              <a:rPr lang="en-US" altLang="zh-TW" sz="3600" dirty="0"/>
              <a:t>,</a:t>
            </a:r>
            <a:r>
              <a:rPr lang="zh-TW" altLang="en-US" sz="3600" dirty="0"/>
              <a:t>當需要完整還原所有檔案至前一個備分時間點之資料時</a:t>
            </a:r>
            <a:r>
              <a:rPr lang="en-US" altLang="zh-TW" sz="3600" dirty="0"/>
              <a:t>,</a:t>
            </a:r>
            <a:r>
              <a:rPr lang="zh-TW" altLang="en-US" sz="3600" dirty="0"/>
              <a:t>通常其還原速度最快</a:t>
            </a:r>
            <a:r>
              <a:rPr lang="en-US" altLang="zh-TW" sz="3600" dirty="0"/>
              <a:t>?</a:t>
            </a:r>
          </a:p>
          <a:p>
            <a:r>
              <a:rPr lang="en-US" altLang="zh-TW" sz="3600" dirty="0">
                <a:solidFill>
                  <a:srgbClr val="FF0000"/>
                </a:solidFill>
              </a:rPr>
              <a:t>(A) </a:t>
            </a:r>
            <a:r>
              <a:rPr lang="zh-TW" altLang="en-US" sz="3600" dirty="0">
                <a:solidFill>
                  <a:srgbClr val="FF0000"/>
                </a:solidFill>
              </a:rPr>
              <a:t>完整備份</a:t>
            </a:r>
            <a:r>
              <a:rPr lang="en-US" altLang="zh-TW" sz="3600" dirty="0">
                <a:solidFill>
                  <a:srgbClr val="FF0000"/>
                </a:solidFill>
              </a:rPr>
              <a:t>(Full Backup)</a:t>
            </a:r>
          </a:p>
          <a:p>
            <a:r>
              <a:rPr lang="en-US" altLang="zh-TW" sz="3600" dirty="0"/>
              <a:t>(B) </a:t>
            </a:r>
            <a:r>
              <a:rPr lang="zh-TW" altLang="en-US" sz="3600" dirty="0"/>
              <a:t>差異備份</a:t>
            </a:r>
            <a:r>
              <a:rPr lang="en-US" altLang="zh-TW" sz="3600" dirty="0"/>
              <a:t>(Differential Backup)</a:t>
            </a:r>
          </a:p>
          <a:p>
            <a:r>
              <a:rPr lang="en-US" altLang="zh-TW" sz="3600" dirty="0"/>
              <a:t>(C) </a:t>
            </a:r>
            <a:r>
              <a:rPr lang="zh-TW" altLang="en-US" sz="3600" dirty="0"/>
              <a:t>增量備份</a:t>
            </a:r>
            <a:r>
              <a:rPr lang="en-US" altLang="zh-TW" sz="3600" dirty="0"/>
              <a:t>(Incremental Backup)</a:t>
            </a:r>
          </a:p>
          <a:p>
            <a:r>
              <a:rPr lang="en-US" altLang="zh-TW" sz="3600" dirty="0"/>
              <a:t>(D) </a:t>
            </a:r>
            <a:r>
              <a:rPr lang="zh-TW" altLang="en-US" sz="3600" dirty="0"/>
              <a:t>選擇式備份</a:t>
            </a:r>
            <a:r>
              <a:rPr lang="en-US" altLang="zh-TW" sz="3600" dirty="0"/>
              <a:t>(Selective Backup)</a:t>
            </a:r>
          </a:p>
        </p:txBody>
      </p:sp>
    </p:spTree>
    <p:extLst>
      <p:ext uri="{BB962C8B-B14F-4D97-AF65-F5344CB8AC3E}">
        <p14:creationId xmlns:p14="http://schemas.microsoft.com/office/powerpoint/2010/main" val="439465164"/>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91</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970318"/>
          </a:xfrm>
          <a:prstGeom prst="rect">
            <a:avLst/>
          </a:prstGeom>
        </p:spPr>
        <p:txBody>
          <a:bodyPr wrap="square">
            <a:spAutoFit/>
          </a:bodyPr>
          <a:lstStyle/>
          <a:p>
            <a:r>
              <a:rPr lang="zh-TW" altLang="en-US" sz="3600" dirty="0"/>
              <a:t>下列幾種異地備援中心</a:t>
            </a:r>
            <a:r>
              <a:rPr lang="en-US" altLang="zh-TW" sz="3600" dirty="0"/>
              <a:t>,</a:t>
            </a:r>
            <a:r>
              <a:rPr lang="zh-TW" altLang="en-US" sz="3600" dirty="0"/>
              <a:t>何者可在發生重大災難時於最短時間內將服務回復至最低服務水準</a:t>
            </a:r>
            <a:r>
              <a:rPr lang="en-US" altLang="zh-TW" sz="3600" dirty="0"/>
              <a:t>?</a:t>
            </a:r>
          </a:p>
          <a:p>
            <a:r>
              <a:rPr lang="en-US" altLang="zh-TW" sz="3600" dirty="0"/>
              <a:t>(A) </a:t>
            </a:r>
            <a:r>
              <a:rPr lang="zh-TW" altLang="en-US" sz="3600" dirty="0"/>
              <a:t>冷備援</a:t>
            </a:r>
            <a:r>
              <a:rPr lang="en-US" altLang="zh-TW" sz="3600" dirty="0"/>
              <a:t>(Cold Site)</a:t>
            </a:r>
          </a:p>
          <a:p>
            <a:r>
              <a:rPr lang="en-US" altLang="zh-TW" sz="3600" dirty="0"/>
              <a:t>(B) </a:t>
            </a:r>
            <a:r>
              <a:rPr lang="zh-TW" altLang="en-US" sz="3600" dirty="0"/>
              <a:t>暖備援</a:t>
            </a:r>
            <a:r>
              <a:rPr lang="en-US" altLang="zh-TW" sz="3600" dirty="0"/>
              <a:t>(Warm Site)</a:t>
            </a:r>
          </a:p>
          <a:p>
            <a:r>
              <a:rPr lang="en-US" altLang="zh-TW" sz="3600" dirty="0"/>
              <a:t>(C) </a:t>
            </a:r>
            <a:r>
              <a:rPr lang="zh-TW" altLang="en-US" sz="3600" dirty="0"/>
              <a:t>鏡備援</a:t>
            </a:r>
            <a:r>
              <a:rPr lang="en-US" altLang="zh-TW" sz="3600" dirty="0"/>
              <a:t>(Mirror Site)</a:t>
            </a:r>
          </a:p>
          <a:p>
            <a:r>
              <a:rPr lang="en-US" altLang="zh-TW" sz="3600" dirty="0"/>
              <a:t>(D) </a:t>
            </a:r>
            <a:r>
              <a:rPr lang="zh-TW" altLang="en-US" sz="3600" dirty="0"/>
              <a:t>熱備援</a:t>
            </a:r>
            <a:r>
              <a:rPr lang="en-US" altLang="zh-TW" sz="3600" dirty="0"/>
              <a:t>(Hot Site)</a:t>
            </a:r>
          </a:p>
        </p:txBody>
      </p:sp>
    </p:spTree>
    <p:extLst>
      <p:ext uri="{BB962C8B-B14F-4D97-AF65-F5344CB8AC3E}">
        <p14:creationId xmlns:p14="http://schemas.microsoft.com/office/powerpoint/2010/main" val="4189141709"/>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91</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970318"/>
          </a:xfrm>
          <a:prstGeom prst="rect">
            <a:avLst/>
          </a:prstGeom>
        </p:spPr>
        <p:txBody>
          <a:bodyPr wrap="square">
            <a:spAutoFit/>
          </a:bodyPr>
          <a:lstStyle/>
          <a:p>
            <a:r>
              <a:rPr lang="zh-TW" altLang="en-US" sz="3600" dirty="0"/>
              <a:t>下列幾種異地備援中心</a:t>
            </a:r>
            <a:r>
              <a:rPr lang="en-US" altLang="zh-TW" sz="3600" dirty="0"/>
              <a:t>,</a:t>
            </a:r>
            <a:r>
              <a:rPr lang="zh-TW" altLang="en-US" sz="3600" dirty="0"/>
              <a:t>何者可在發生重大災難時於最短時間內將服務回復至最低服務水準</a:t>
            </a:r>
            <a:r>
              <a:rPr lang="en-US" altLang="zh-TW" sz="3600" dirty="0"/>
              <a:t>?</a:t>
            </a:r>
          </a:p>
          <a:p>
            <a:r>
              <a:rPr lang="en-US" altLang="zh-TW" sz="3600" dirty="0"/>
              <a:t>(A) </a:t>
            </a:r>
            <a:r>
              <a:rPr lang="zh-TW" altLang="en-US" sz="3600" dirty="0"/>
              <a:t>冷備援</a:t>
            </a:r>
            <a:r>
              <a:rPr lang="en-US" altLang="zh-TW" sz="3600" dirty="0"/>
              <a:t>(Cold Site)</a:t>
            </a:r>
          </a:p>
          <a:p>
            <a:r>
              <a:rPr lang="en-US" altLang="zh-TW" sz="3600" dirty="0"/>
              <a:t>(B) </a:t>
            </a:r>
            <a:r>
              <a:rPr lang="zh-TW" altLang="en-US" sz="3600" dirty="0"/>
              <a:t>暖備援</a:t>
            </a:r>
            <a:r>
              <a:rPr lang="en-US" altLang="zh-TW" sz="3600" dirty="0"/>
              <a:t>(Warm Site)</a:t>
            </a:r>
          </a:p>
          <a:p>
            <a:r>
              <a:rPr lang="en-US" altLang="zh-TW" sz="3600" dirty="0">
                <a:solidFill>
                  <a:srgbClr val="FF0000"/>
                </a:solidFill>
              </a:rPr>
              <a:t>(C) </a:t>
            </a:r>
            <a:r>
              <a:rPr lang="zh-TW" altLang="en-US" sz="3600" dirty="0">
                <a:solidFill>
                  <a:srgbClr val="FF0000"/>
                </a:solidFill>
              </a:rPr>
              <a:t>鏡備援</a:t>
            </a:r>
            <a:r>
              <a:rPr lang="en-US" altLang="zh-TW" sz="3600" dirty="0">
                <a:solidFill>
                  <a:srgbClr val="FF0000"/>
                </a:solidFill>
              </a:rPr>
              <a:t>(Mirror Site)</a:t>
            </a:r>
          </a:p>
          <a:p>
            <a:r>
              <a:rPr lang="en-US" altLang="zh-TW" sz="3600" dirty="0"/>
              <a:t>(D) </a:t>
            </a:r>
            <a:r>
              <a:rPr lang="zh-TW" altLang="en-US" sz="3600" dirty="0"/>
              <a:t>熱備援</a:t>
            </a:r>
            <a:r>
              <a:rPr lang="en-US" altLang="zh-TW" sz="3600" dirty="0"/>
              <a:t>(Hot Site)</a:t>
            </a:r>
          </a:p>
        </p:txBody>
      </p:sp>
    </p:spTree>
    <p:extLst>
      <p:ext uri="{BB962C8B-B14F-4D97-AF65-F5344CB8AC3E}">
        <p14:creationId xmlns:p14="http://schemas.microsoft.com/office/powerpoint/2010/main" val="466084246"/>
      </p:ext>
    </p:extLst>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92</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4524315"/>
          </a:xfrm>
          <a:prstGeom prst="rect">
            <a:avLst/>
          </a:prstGeom>
        </p:spPr>
        <p:txBody>
          <a:bodyPr wrap="square">
            <a:spAutoFit/>
          </a:bodyPr>
          <a:lstStyle/>
          <a:p>
            <a:r>
              <a:rPr lang="zh-TW" altLang="en-US" sz="3600" dirty="0"/>
              <a:t>關於最大可容忍的中斷時間</a:t>
            </a:r>
            <a:r>
              <a:rPr lang="en-US" altLang="zh-TW" sz="3600" dirty="0"/>
              <a:t>(Maximum Tolerable Period of </a:t>
            </a:r>
            <a:r>
              <a:rPr lang="en-US" altLang="zh-TW" sz="3600" dirty="0" err="1"/>
              <a:t>Disruption,MTPD</a:t>
            </a:r>
            <a:r>
              <a:rPr lang="en-US" altLang="zh-TW" sz="3600" dirty="0"/>
              <a:t>),</a:t>
            </a:r>
            <a:r>
              <a:rPr lang="zh-TW" altLang="en-US" sz="3600" dirty="0"/>
              <a:t>下列敘述何者正確</a:t>
            </a:r>
            <a:r>
              <a:rPr lang="en-US" altLang="zh-TW" sz="3600" dirty="0"/>
              <a:t>?</a:t>
            </a:r>
          </a:p>
          <a:p>
            <a:r>
              <a:rPr lang="en-US" altLang="zh-TW" sz="3600" dirty="0"/>
              <a:t>(A) </a:t>
            </a:r>
            <a:r>
              <a:rPr lang="zh-TW" altLang="en-US" sz="3600" dirty="0"/>
              <a:t>實際電力中斷的時間</a:t>
            </a:r>
          </a:p>
          <a:p>
            <a:r>
              <a:rPr lang="en-US" altLang="zh-TW" sz="3600" dirty="0"/>
              <a:t>(B) </a:t>
            </a:r>
            <a:r>
              <a:rPr lang="zh-TW" altLang="en-US" sz="3600" dirty="0"/>
              <a:t>實際停止上班的時間</a:t>
            </a:r>
          </a:p>
          <a:p>
            <a:r>
              <a:rPr lang="en-US" altLang="zh-TW" sz="3600" dirty="0"/>
              <a:t>(C) </a:t>
            </a:r>
            <a:r>
              <a:rPr lang="zh-TW" altLang="en-US" sz="3600" dirty="0"/>
              <a:t>關鍵營運活動最多可允許中斷的時間</a:t>
            </a:r>
          </a:p>
          <a:p>
            <a:r>
              <a:rPr lang="en-US" altLang="zh-TW" sz="3600" dirty="0"/>
              <a:t>(D) </a:t>
            </a:r>
            <a:r>
              <a:rPr lang="zh-TW" altLang="en-US" sz="3600" dirty="0"/>
              <a:t>關鍵資料可遺失的時間</a:t>
            </a:r>
          </a:p>
        </p:txBody>
      </p:sp>
    </p:spTree>
    <p:extLst>
      <p:ext uri="{BB962C8B-B14F-4D97-AF65-F5344CB8AC3E}">
        <p14:creationId xmlns:p14="http://schemas.microsoft.com/office/powerpoint/2010/main" val="262662605"/>
      </p:ext>
    </p:extLst>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92</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4524315"/>
          </a:xfrm>
          <a:prstGeom prst="rect">
            <a:avLst/>
          </a:prstGeom>
        </p:spPr>
        <p:txBody>
          <a:bodyPr wrap="square">
            <a:spAutoFit/>
          </a:bodyPr>
          <a:lstStyle/>
          <a:p>
            <a:r>
              <a:rPr lang="zh-TW" altLang="en-US" sz="3600" dirty="0"/>
              <a:t>關於最大可容忍的中斷時間</a:t>
            </a:r>
            <a:r>
              <a:rPr lang="en-US" altLang="zh-TW" sz="3600" dirty="0"/>
              <a:t>(Maximum Tolerable Period of </a:t>
            </a:r>
            <a:r>
              <a:rPr lang="en-US" altLang="zh-TW" sz="3600" dirty="0" err="1"/>
              <a:t>Disruption,MTPD</a:t>
            </a:r>
            <a:r>
              <a:rPr lang="en-US" altLang="zh-TW" sz="3600" dirty="0"/>
              <a:t>),</a:t>
            </a:r>
            <a:r>
              <a:rPr lang="zh-TW" altLang="en-US" sz="3600" dirty="0"/>
              <a:t>下列敘述何者正確</a:t>
            </a:r>
            <a:r>
              <a:rPr lang="en-US" altLang="zh-TW" sz="3600" dirty="0"/>
              <a:t>?</a:t>
            </a:r>
          </a:p>
          <a:p>
            <a:r>
              <a:rPr lang="en-US" altLang="zh-TW" sz="3600" dirty="0"/>
              <a:t>(A) </a:t>
            </a:r>
            <a:r>
              <a:rPr lang="zh-TW" altLang="en-US" sz="3600" dirty="0"/>
              <a:t>實際電力中斷的時間</a:t>
            </a:r>
          </a:p>
          <a:p>
            <a:r>
              <a:rPr lang="en-US" altLang="zh-TW" sz="3600" dirty="0"/>
              <a:t>(B) </a:t>
            </a:r>
            <a:r>
              <a:rPr lang="zh-TW" altLang="en-US" sz="3600" dirty="0"/>
              <a:t>實際停止上班的時間</a:t>
            </a:r>
          </a:p>
          <a:p>
            <a:r>
              <a:rPr lang="en-US" altLang="zh-TW" sz="3600" dirty="0">
                <a:solidFill>
                  <a:srgbClr val="FF0000"/>
                </a:solidFill>
              </a:rPr>
              <a:t>(C) </a:t>
            </a:r>
            <a:r>
              <a:rPr lang="zh-TW" altLang="en-US" sz="3600" dirty="0">
                <a:solidFill>
                  <a:srgbClr val="FF0000"/>
                </a:solidFill>
              </a:rPr>
              <a:t>關鍵營運活動最多可允許中斷的時間</a:t>
            </a:r>
          </a:p>
          <a:p>
            <a:r>
              <a:rPr lang="en-US" altLang="zh-TW" sz="3600" dirty="0"/>
              <a:t>(D) </a:t>
            </a:r>
            <a:r>
              <a:rPr lang="zh-TW" altLang="en-US" sz="3600" dirty="0"/>
              <a:t>關鍵資料可遺失的時間</a:t>
            </a:r>
          </a:p>
        </p:txBody>
      </p:sp>
    </p:spTree>
    <p:extLst>
      <p:ext uri="{BB962C8B-B14F-4D97-AF65-F5344CB8AC3E}">
        <p14:creationId xmlns:p14="http://schemas.microsoft.com/office/powerpoint/2010/main" val="637715053"/>
      </p:ext>
    </p:extLst>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93</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078313"/>
          </a:xfrm>
          <a:prstGeom prst="rect">
            <a:avLst/>
          </a:prstGeom>
        </p:spPr>
        <p:txBody>
          <a:bodyPr wrap="square">
            <a:spAutoFit/>
          </a:bodyPr>
          <a:lstStyle/>
          <a:p>
            <a:r>
              <a:rPr lang="zh-TW" altLang="en-US" sz="3600" dirty="0"/>
              <a:t>下列何者是主機備援最安全的做法</a:t>
            </a:r>
            <a:r>
              <a:rPr lang="en-US" altLang="zh-TW" sz="3600" dirty="0"/>
              <a:t>?</a:t>
            </a:r>
          </a:p>
          <a:p>
            <a:r>
              <a:rPr lang="en-US" altLang="zh-TW" sz="3600" dirty="0"/>
              <a:t>(A) </a:t>
            </a:r>
            <a:r>
              <a:rPr lang="zh-TW" altLang="en-US" sz="3600" dirty="0"/>
              <a:t>將備用主機和備份資料</a:t>
            </a:r>
            <a:r>
              <a:rPr lang="en-US" altLang="zh-TW" sz="3600" dirty="0"/>
              <a:t>,</a:t>
            </a:r>
            <a:r>
              <a:rPr lang="zh-TW" altLang="en-US" sz="3600" dirty="0"/>
              <a:t>存放於營運主機所在的相同地點</a:t>
            </a:r>
          </a:p>
          <a:p>
            <a:r>
              <a:rPr lang="en-US" altLang="zh-TW" sz="3600" dirty="0"/>
              <a:t>(B) </a:t>
            </a:r>
            <a:r>
              <a:rPr lang="zh-TW" altLang="en-US" sz="3600" dirty="0"/>
              <a:t>將備用主機和備份資料</a:t>
            </a:r>
            <a:r>
              <a:rPr lang="en-US" altLang="zh-TW" sz="3600" dirty="0"/>
              <a:t>,</a:t>
            </a:r>
            <a:r>
              <a:rPr lang="zh-TW" altLang="en-US" sz="3600" dirty="0"/>
              <a:t>存放於營運主機所在的不同地點</a:t>
            </a:r>
          </a:p>
          <a:p>
            <a:r>
              <a:rPr lang="en-US" altLang="zh-TW" sz="3600" dirty="0"/>
              <a:t>(C) </a:t>
            </a:r>
            <a:r>
              <a:rPr lang="zh-TW" altLang="en-US" sz="3600" dirty="0"/>
              <a:t>將備用主機與營運主機存放在相同地點</a:t>
            </a:r>
            <a:r>
              <a:rPr lang="en-US" altLang="zh-TW" sz="3600" dirty="0"/>
              <a:t>,</a:t>
            </a:r>
            <a:r>
              <a:rPr lang="zh-TW" altLang="en-US" sz="3600" dirty="0"/>
              <a:t>備份資料則存放於不同地點</a:t>
            </a:r>
          </a:p>
          <a:p>
            <a:r>
              <a:rPr lang="en-US" altLang="zh-TW" sz="3600" dirty="0"/>
              <a:t>(D) </a:t>
            </a:r>
            <a:r>
              <a:rPr lang="zh-TW" altLang="en-US" sz="3600" dirty="0"/>
              <a:t>將備份資料與營運主機存放在相同地點</a:t>
            </a:r>
            <a:r>
              <a:rPr lang="en-US" altLang="zh-TW" sz="3600" dirty="0"/>
              <a:t>,</a:t>
            </a:r>
            <a:r>
              <a:rPr lang="zh-TW" altLang="en-US" sz="3600" dirty="0"/>
              <a:t>備用主機則存放於不同地點</a:t>
            </a:r>
          </a:p>
        </p:txBody>
      </p:sp>
    </p:spTree>
    <p:extLst>
      <p:ext uri="{BB962C8B-B14F-4D97-AF65-F5344CB8AC3E}">
        <p14:creationId xmlns:p14="http://schemas.microsoft.com/office/powerpoint/2010/main" val="2239248410"/>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93</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078313"/>
          </a:xfrm>
          <a:prstGeom prst="rect">
            <a:avLst/>
          </a:prstGeom>
        </p:spPr>
        <p:txBody>
          <a:bodyPr wrap="square">
            <a:spAutoFit/>
          </a:bodyPr>
          <a:lstStyle/>
          <a:p>
            <a:r>
              <a:rPr lang="zh-TW" altLang="en-US" sz="3600" dirty="0"/>
              <a:t>下列何者是主機備援最安全的做法</a:t>
            </a:r>
            <a:r>
              <a:rPr lang="en-US" altLang="zh-TW" sz="3600" dirty="0"/>
              <a:t>?</a:t>
            </a:r>
          </a:p>
          <a:p>
            <a:r>
              <a:rPr lang="en-US" altLang="zh-TW" sz="3600" dirty="0"/>
              <a:t>(A) </a:t>
            </a:r>
            <a:r>
              <a:rPr lang="zh-TW" altLang="en-US" sz="3600" dirty="0"/>
              <a:t>將備用主機和備份資料</a:t>
            </a:r>
            <a:r>
              <a:rPr lang="en-US" altLang="zh-TW" sz="3600" dirty="0"/>
              <a:t>,</a:t>
            </a:r>
            <a:r>
              <a:rPr lang="zh-TW" altLang="en-US" sz="3600" dirty="0"/>
              <a:t>存放於營運主機所在的相同地點</a:t>
            </a:r>
          </a:p>
          <a:p>
            <a:r>
              <a:rPr lang="en-US" altLang="zh-TW" sz="3600" dirty="0">
                <a:solidFill>
                  <a:srgbClr val="FF0000"/>
                </a:solidFill>
              </a:rPr>
              <a:t>(B) </a:t>
            </a:r>
            <a:r>
              <a:rPr lang="zh-TW" altLang="en-US" sz="3600" dirty="0">
                <a:solidFill>
                  <a:srgbClr val="FF0000"/>
                </a:solidFill>
              </a:rPr>
              <a:t>將備用主機和備份資料</a:t>
            </a:r>
            <a:r>
              <a:rPr lang="en-US" altLang="zh-TW" sz="3600" dirty="0">
                <a:solidFill>
                  <a:srgbClr val="FF0000"/>
                </a:solidFill>
              </a:rPr>
              <a:t>,</a:t>
            </a:r>
            <a:r>
              <a:rPr lang="zh-TW" altLang="en-US" sz="3600" dirty="0">
                <a:solidFill>
                  <a:srgbClr val="FF0000"/>
                </a:solidFill>
              </a:rPr>
              <a:t>存放於營運主機所在的不同地點</a:t>
            </a:r>
          </a:p>
          <a:p>
            <a:r>
              <a:rPr lang="en-US" altLang="zh-TW" sz="3600" dirty="0"/>
              <a:t>(C) </a:t>
            </a:r>
            <a:r>
              <a:rPr lang="zh-TW" altLang="en-US" sz="3600" dirty="0"/>
              <a:t>將備用主機與營運主機存放在相同地點</a:t>
            </a:r>
            <a:r>
              <a:rPr lang="en-US" altLang="zh-TW" sz="3600" dirty="0"/>
              <a:t>,</a:t>
            </a:r>
            <a:r>
              <a:rPr lang="zh-TW" altLang="en-US" sz="3600" dirty="0"/>
              <a:t>備份資料則存放於不同地點</a:t>
            </a:r>
          </a:p>
          <a:p>
            <a:r>
              <a:rPr lang="en-US" altLang="zh-TW" sz="3600" dirty="0"/>
              <a:t>(D) </a:t>
            </a:r>
            <a:r>
              <a:rPr lang="zh-TW" altLang="en-US" sz="3600" dirty="0"/>
              <a:t>將備份資料與營運主機存放在相同地點</a:t>
            </a:r>
            <a:r>
              <a:rPr lang="en-US" altLang="zh-TW" sz="3600" dirty="0"/>
              <a:t>,</a:t>
            </a:r>
            <a:r>
              <a:rPr lang="zh-TW" altLang="en-US" sz="3600" dirty="0"/>
              <a:t>備用主機則存放於不同地點</a:t>
            </a:r>
          </a:p>
        </p:txBody>
      </p:sp>
    </p:spTree>
    <p:extLst>
      <p:ext uri="{BB962C8B-B14F-4D97-AF65-F5344CB8AC3E}">
        <p14:creationId xmlns:p14="http://schemas.microsoft.com/office/powerpoint/2010/main" val="3312983395"/>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94</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4524315"/>
          </a:xfrm>
          <a:prstGeom prst="rect">
            <a:avLst/>
          </a:prstGeom>
        </p:spPr>
        <p:txBody>
          <a:bodyPr wrap="square">
            <a:spAutoFit/>
          </a:bodyPr>
          <a:lstStyle/>
          <a:p>
            <a:r>
              <a:rPr lang="zh-TW" altLang="en-US" sz="3600" dirty="0"/>
              <a:t>下列何者為訂定資料備份策略時</a:t>
            </a:r>
            <a:r>
              <a:rPr lang="en-US" altLang="zh-TW" sz="3600" dirty="0"/>
              <a:t>,</a:t>
            </a:r>
            <a:r>
              <a:rPr lang="zh-TW" altLang="en-US" sz="3600" dirty="0"/>
              <a:t>決定可接受之資料損失的項目</a:t>
            </a:r>
            <a:r>
              <a:rPr lang="en-US" altLang="zh-TW" sz="3600" dirty="0"/>
              <a:t>?</a:t>
            </a:r>
          </a:p>
          <a:p>
            <a:r>
              <a:rPr lang="en-US" altLang="zh-TW" sz="3600" dirty="0"/>
              <a:t>(A) </a:t>
            </a:r>
            <a:r>
              <a:rPr lang="zh-TW" altLang="en-US" sz="3600" dirty="0"/>
              <a:t>復原時間目標</a:t>
            </a:r>
            <a:r>
              <a:rPr lang="en-US" altLang="zh-TW" sz="3600" dirty="0"/>
              <a:t>(Recovery Time Objective, RTO)</a:t>
            </a:r>
          </a:p>
          <a:p>
            <a:r>
              <a:rPr lang="en-US" altLang="zh-TW" sz="3600" dirty="0"/>
              <a:t>(B) </a:t>
            </a:r>
            <a:r>
              <a:rPr lang="zh-TW" altLang="en-US" sz="3600" dirty="0"/>
              <a:t>備份媒體的選擇</a:t>
            </a:r>
          </a:p>
          <a:p>
            <a:r>
              <a:rPr lang="en-US" altLang="zh-TW" sz="3600" dirty="0"/>
              <a:t>(C) </a:t>
            </a:r>
            <a:r>
              <a:rPr lang="zh-TW" altLang="en-US" sz="3600" dirty="0"/>
              <a:t>備份時間與週期</a:t>
            </a:r>
          </a:p>
          <a:p>
            <a:r>
              <a:rPr lang="en-US" altLang="zh-TW" sz="3600" dirty="0"/>
              <a:t>(D) </a:t>
            </a:r>
            <a:r>
              <a:rPr lang="zh-TW" altLang="en-US" sz="3600" dirty="0"/>
              <a:t>復原點目標</a:t>
            </a:r>
            <a:r>
              <a:rPr lang="en-US" altLang="zh-TW" sz="3600" dirty="0"/>
              <a:t>(Recovery Point Objective, RPO)</a:t>
            </a:r>
          </a:p>
        </p:txBody>
      </p:sp>
    </p:spTree>
    <p:extLst>
      <p:ext uri="{BB962C8B-B14F-4D97-AF65-F5344CB8AC3E}">
        <p14:creationId xmlns:p14="http://schemas.microsoft.com/office/powerpoint/2010/main" val="1820537400"/>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94</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4524315"/>
          </a:xfrm>
          <a:prstGeom prst="rect">
            <a:avLst/>
          </a:prstGeom>
        </p:spPr>
        <p:txBody>
          <a:bodyPr wrap="square">
            <a:spAutoFit/>
          </a:bodyPr>
          <a:lstStyle/>
          <a:p>
            <a:r>
              <a:rPr lang="zh-TW" altLang="en-US" sz="3600" dirty="0"/>
              <a:t>下列何者為訂定資料備份策略時</a:t>
            </a:r>
            <a:r>
              <a:rPr lang="en-US" altLang="zh-TW" sz="3600" dirty="0"/>
              <a:t>,</a:t>
            </a:r>
            <a:r>
              <a:rPr lang="zh-TW" altLang="en-US" sz="3600" dirty="0"/>
              <a:t>決定可接受之資料損失的項目</a:t>
            </a:r>
            <a:r>
              <a:rPr lang="en-US" altLang="zh-TW" sz="3600" dirty="0"/>
              <a:t>?</a:t>
            </a:r>
          </a:p>
          <a:p>
            <a:r>
              <a:rPr lang="en-US" altLang="zh-TW" sz="3600" dirty="0"/>
              <a:t>(A) </a:t>
            </a:r>
            <a:r>
              <a:rPr lang="zh-TW" altLang="en-US" sz="3600" dirty="0"/>
              <a:t>復原時間目標</a:t>
            </a:r>
            <a:r>
              <a:rPr lang="en-US" altLang="zh-TW" sz="3600" dirty="0"/>
              <a:t>(Recovery Time Objective, RTO)</a:t>
            </a:r>
          </a:p>
          <a:p>
            <a:r>
              <a:rPr lang="en-US" altLang="zh-TW" sz="3600" dirty="0"/>
              <a:t>(B) </a:t>
            </a:r>
            <a:r>
              <a:rPr lang="zh-TW" altLang="en-US" sz="3600" dirty="0"/>
              <a:t>備份媒體的選擇</a:t>
            </a:r>
          </a:p>
          <a:p>
            <a:r>
              <a:rPr lang="en-US" altLang="zh-TW" sz="3600" dirty="0"/>
              <a:t>(C) </a:t>
            </a:r>
            <a:r>
              <a:rPr lang="zh-TW" altLang="en-US" sz="3600" dirty="0"/>
              <a:t>備份時間與週期</a:t>
            </a:r>
          </a:p>
          <a:p>
            <a:r>
              <a:rPr lang="en-US" altLang="zh-TW" sz="3600" dirty="0">
                <a:solidFill>
                  <a:srgbClr val="FF0000"/>
                </a:solidFill>
              </a:rPr>
              <a:t>(D) </a:t>
            </a:r>
            <a:r>
              <a:rPr lang="zh-TW" altLang="en-US" sz="3600" dirty="0">
                <a:solidFill>
                  <a:srgbClr val="FF0000"/>
                </a:solidFill>
              </a:rPr>
              <a:t>復原點目標</a:t>
            </a:r>
            <a:r>
              <a:rPr lang="en-US" altLang="zh-TW" sz="3600" dirty="0">
                <a:solidFill>
                  <a:srgbClr val="FF0000"/>
                </a:solidFill>
              </a:rPr>
              <a:t>(Recovery Point Objective, RPO)</a:t>
            </a:r>
          </a:p>
        </p:txBody>
      </p:sp>
    </p:spTree>
    <p:extLst>
      <p:ext uri="{BB962C8B-B14F-4D97-AF65-F5344CB8AC3E}">
        <p14:creationId xmlns:p14="http://schemas.microsoft.com/office/powerpoint/2010/main" val="7210385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418704"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4</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632311"/>
          </a:xfrm>
          <a:prstGeom prst="rect">
            <a:avLst/>
          </a:prstGeom>
        </p:spPr>
        <p:txBody>
          <a:bodyPr wrap="square">
            <a:spAutoFit/>
          </a:bodyPr>
          <a:lstStyle/>
          <a:p>
            <a:r>
              <a:rPr lang="zh-TW" altLang="en-US" sz="3600" dirty="0"/>
              <a:t>請問下列敘述何者正確</a:t>
            </a:r>
            <a:r>
              <a:rPr lang="en-US" altLang="zh-TW" sz="3600" dirty="0" smtClean="0"/>
              <a:t>?</a:t>
            </a:r>
          </a:p>
          <a:p>
            <a:endParaRPr lang="en-US" altLang="zh-TW" sz="3600" dirty="0"/>
          </a:p>
          <a:p>
            <a:r>
              <a:rPr lang="en-US" altLang="zh-TW" sz="3600" dirty="0"/>
              <a:t>(A) </a:t>
            </a:r>
            <a:r>
              <a:rPr lang="zh-TW" altLang="en-US" sz="3600" dirty="0"/>
              <a:t>衝擊是威脅利用弱點對資產造成風險的可能性</a:t>
            </a:r>
          </a:p>
          <a:p>
            <a:r>
              <a:rPr lang="en-US" altLang="zh-TW" sz="3600" dirty="0"/>
              <a:t>(B) </a:t>
            </a:r>
            <a:r>
              <a:rPr lang="zh-TW" altLang="en-US" sz="3600" dirty="0"/>
              <a:t>衝擊是資產利用弱點對威脅造成風險的可能性</a:t>
            </a:r>
          </a:p>
          <a:p>
            <a:r>
              <a:rPr lang="en-US" altLang="zh-TW" sz="3600" dirty="0"/>
              <a:t>(C) </a:t>
            </a:r>
            <a:r>
              <a:rPr lang="zh-TW" altLang="en-US" sz="3600" dirty="0"/>
              <a:t>風險是威脅利用弱點對資產造成衝擊的可能性</a:t>
            </a:r>
          </a:p>
          <a:p>
            <a:r>
              <a:rPr lang="en-US" altLang="zh-TW" sz="3600" dirty="0"/>
              <a:t>(D) </a:t>
            </a:r>
            <a:r>
              <a:rPr lang="zh-TW" altLang="en-US" sz="3600" dirty="0"/>
              <a:t>風險是資產利用弱點對威脅造成衝擊的</a:t>
            </a:r>
            <a:r>
              <a:rPr lang="zh-TW" altLang="en-US" sz="3600" dirty="0" smtClean="0"/>
              <a:t>可能性</a:t>
            </a:r>
            <a:endParaRPr lang="zh-TW" altLang="en-US" sz="3600" dirty="0"/>
          </a:p>
        </p:txBody>
      </p:sp>
    </p:spTree>
    <p:extLst>
      <p:ext uri="{BB962C8B-B14F-4D97-AF65-F5344CB8AC3E}">
        <p14:creationId xmlns:p14="http://schemas.microsoft.com/office/powerpoint/2010/main" val="385032022"/>
      </p:ext>
    </p:extLst>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123</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4524315"/>
          </a:xfrm>
          <a:prstGeom prst="rect">
            <a:avLst/>
          </a:prstGeom>
        </p:spPr>
        <p:txBody>
          <a:bodyPr wrap="square">
            <a:spAutoFit/>
          </a:bodyPr>
          <a:lstStyle/>
          <a:p>
            <a:r>
              <a:rPr lang="zh-TW" altLang="en-US" sz="3600" dirty="0"/>
              <a:t>為了防止非授權的存取</a:t>
            </a:r>
            <a:r>
              <a:rPr lang="en-US" altLang="zh-TW" sz="3600" dirty="0"/>
              <a:t>,</a:t>
            </a:r>
            <a:r>
              <a:rPr lang="zh-TW" altLang="en-US" sz="3600" dirty="0"/>
              <a:t>企業應根據存取控管政策對使用者</a:t>
            </a:r>
            <a:r>
              <a:rPr lang="en-US" altLang="zh-TW" sz="3600" dirty="0"/>
              <a:t>(</a:t>
            </a:r>
            <a:r>
              <a:rPr lang="zh-TW" altLang="en-US" sz="3600" dirty="0"/>
              <a:t>包括內、外部使用者</a:t>
            </a:r>
            <a:r>
              <a:rPr lang="en-US" altLang="zh-TW" sz="3600" dirty="0"/>
              <a:t>)</a:t>
            </a:r>
            <a:r>
              <a:rPr lang="zh-TW" altLang="en-US" sz="3600" dirty="0"/>
              <a:t>存取權限進行管理。下列何者較無關於管理存取權限</a:t>
            </a:r>
            <a:r>
              <a:rPr lang="en-US" altLang="zh-TW" sz="3600" dirty="0"/>
              <a:t>?</a:t>
            </a:r>
          </a:p>
          <a:p>
            <a:r>
              <a:rPr lang="en-US" altLang="zh-TW" sz="3600" dirty="0"/>
              <a:t>(A) </a:t>
            </a:r>
            <a:r>
              <a:rPr lang="zh-TW" altLang="en-US" sz="3600" dirty="0"/>
              <a:t>定期變更密碼</a:t>
            </a:r>
          </a:p>
          <a:p>
            <a:r>
              <a:rPr lang="en-US" altLang="zh-TW" sz="3600" dirty="0"/>
              <a:t>(B) </a:t>
            </a:r>
            <a:r>
              <a:rPr lang="zh-TW" altLang="en-US" sz="3600" dirty="0"/>
              <a:t>定期審查使用者存取權限</a:t>
            </a:r>
          </a:p>
          <a:p>
            <a:r>
              <a:rPr lang="en-US" altLang="zh-TW" sz="3600" dirty="0"/>
              <a:t>(C) </a:t>
            </a:r>
            <a:r>
              <a:rPr lang="zh-TW" altLang="en-US" sz="3600" dirty="0"/>
              <a:t>保留存取紀錄</a:t>
            </a:r>
          </a:p>
          <a:p>
            <a:r>
              <a:rPr lang="en-US" altLang="zh-TW" sz="3600" dirty="0"/>
              <a:t>(D) </a:t>
            </a:r>
            <a:r>
              <a:rPr lang="zh-TW" altLang="en-US" sz="3600" dirty="0"/>
              <a:t>資料備份</a:t>
            </a:r>
          </a:p>
        </p:txBody>
      </p:sp>
    </p:spTree>
    <p:extLst>
      <p:ext uri="{BB962C8B-B14F-4D97-AF65-F5344CB8AC3E}">
        <p14:creationId xmlns:p14="http://schemas.microsoft.com/office/powerpoint/2010/main" val="2314208241"/>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123</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4524315"/>
          </a:xfrm>
          <a:prstGeom prst="rect">
            <a:avLst/>
          </a:prstGeom>
        </p:spPr>
        <p:txBody>
          <a:bodyPr wrap="square">
            <a:spAutoFit/>
          </a:bodyPr>
          <a:lstStyle/>
          <a:p>
            <a:r>
              <a:rPr lang="zh-TW" altLang="en-US" sz="3600" dirty="0"/>
              <a:t>為了防止非授權的存取</a:t>
            </a:r>
            <a:r>
              <a:rPr lang="en-US" altLang="zh-TW" sz="3600" dirty="0"/>
              <a:t>,</a:t>
            </a:r>
            <a:r>
              <a:rPr lang="zh-TW" altLang="en-US" sz="3600" dirty="0"/>
              <a:t>企業應根據存取控管政策對使用者</a:t>
            </a:r>
            <a:r>
              <a:rPr lang="en-US" altLang="zh-TW" sz="3600" dirty="0"/>
              <a:t>(</a:t>
            </a:r>
            <a:r>
              <a:rPr lang="zh-TW" altLang="en-US" sz="3600" dirty="0"/>
              <a:t>包括內、外部使用者</a:t>
            </a:r>
            <a:r>
              <a:rPr lang="en-US" altLang="zh-TW" sz="3600" dirty="0"/>
              <a:t>)</a:t>
            </a:r>
            <a:r>
              <a:rPr lang="zh-TW" altLang="en-US" sz="3600" dirty="0"/>
              <a:t>存取權限進行管理。下列何者較無關於管理存取權限</a:t>
            </a:r>
            <a:r>
              <a:rPr lang="en-US" altLang="zh-TW" sz="3600" dirty="0"/>
              <a:t>?</a:t>
            </a:r>
          </a:p>
          <a:p>
            <a:r>
              <a:rPr lang="en-US" altLang="zh-TW" sz="3600" dirty="0"/>
              <a:t>(A) </a:t>
            </a:r>
            <a:r>
              <a:rPr lang="zh-TW" altLang="en-US" sz="3600" dirty="0"/>
              <a:t>定期變更密碼</a:t>
            </a:r>
          </a:p>
          <a:p>
            <a:r>
              <a:rPr lang="en-US" altLang="zh-TW" sz="3600" dirty="0"/>
              <a:t>(B) </a:t>
            </a:r>
            <a:r>
              <a:rPr lang="zh-TW" altLang="en-US" sz="3600" dirty="0"/>
              <a:t>定期審查使用者存取權限</a:t>
            </a:r>
          </a:p>
          <a:p>
            <a:r>
              <a:rPr lang="en-US" altLang="zh-TW" sz="3600" dirty="0"/>
              <a:t>(C) </a:t>
            </a:r>
            <a:r>
              <a:rPr lang="zh-TW" altLang="en-US" sz="3600" dirty="0"/>
              <a:t>保留存取紀錄</a:t>
            </a:r>
          </a:p>
          <a:p>
            <a:r>
              <a:rPr lang="en-US" altLang="zh-TW" sz="3600" dirty="0">
                <a:solidFill>
                  <a:srgbClr val="FF0000"/>
                </a:solidFill>
              </a:rPr>
              <a:t>(D) </a:t>
            </a:r>
            <a:r>
              <a:rPr lang="zh-TW" altLang="en-US" sz="3600" dirty="0">
                <a:solidFill>
                  <a:srgbClr val="FF0000"/>
                </a:solidFill>
              </a:rPr>
              <a:t>資料備份</a:t>
            </a:r>
          </a:p>
        </p:txBody>
      </p:sp>
    </p:spTree>
    <p:extLst>
      <p:ext uri="{BB962C8B-B14F-4D97-AF65-F5344CB8AC3E}">
        <p14:creationId xmlns:p14="http://schemas.microsoft.com/office/powerpoint/2010/main" val="3095847899"/>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141</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4524315"/>
          </a:xfrm>
          <a:prstGeom prst="rect">
            <a:avLst/>
          </a:prstGeom>
        </p:spPr>
        <p:txBody>
          <a:bodyPr wrap="square">
            <a:spAutoFit/>
          </a:bodyPr>
          <a:lstStyle/>
          <a:p>
            <a:r>
              <a:rPr lang="zh-TW" altLang="en-US" sz="3600" dirty="0"/>
              <a:t>公司或組織願意提供資源建立 </a:t>
            </a:r>
            <a:r>
              <a:rPr lang="en-US" altLang="zh-TW" sz="3600" dirty="0"/>
              <a:t>Hot Site </a:t>
            </a:r>
            <a:r>
              <a:rPr lang="zh-TW" altLang="en-US" sz="3600" dirty="0"/>
              <a:t>即時備援系統</a:t>
            </a:r>
            <a:r>
              <a:rPr lang="en-US" altLang="zh-TW" sz="3600" dirty="0"/>
              <a:t>,</a:t>
            </a:r>
            <a:r>
              <a:rPr lang="zh-TW" altLang="en-US" sz="3600" dirty="0"/>
              <a:t>下列何者是較不可能的原因</a:t>
            </a:r>
            <a:r>
              <a:rPr lang="en-US" altLang="zh-TW" sz="3600" dirty="0"/>
              <a:t>?</a:t>
            </a:r>
          </a:p>
          <a:p>
            <a:r>
              <a:rPr lang="en-US" altLang="zh-TW" sz="3600" dirty="0"/>
              <a:t>(A) </a:t>
            </a:r>
            <a:r>
              <a:rPr lang="zh-TW" altLang="en-US" sz="3600" dirty="0"/>
              <a:t>營業項目有法規的要求</a:t>
            </a:r>
          </a:p>
          <a:p>
            <a:r>
              <a:rPr lang="en-US" altLang="zh-TW" sz="3600" dirty="0"/>
              <a:t>(B) </a:t>
            </a:r>
            <a:r>
              <a:rPr lang="zh-TW" altLang="en-US" sz="3600" dirty="0"/>
              <a:t>為了符合所訂定的資訊安全目標</a:t>
            </a:r>
          </a:p>
          <a:p>
            <a:r>
              <a:rPr lang="en-US" altLang="zh-TW" sz="3600" dirty="0"/>
              <a:t>(C) </a:t>
            </a:r>
            <a:r>
              <a:rPr lang="zh-TW" altLang="en-US" sz="3600" dirty="0"/>
              <a:t>與客戶訂定的合約條款要求</a:t>
            </a:r>
          </a:p>
          <a:p>
            <a:r>
              <a:rPr lang="en-US" altLang="zh-TW" sz="3600" dirty="0"/>
              <a:t>(D) </a:t>
            </a:r>
            <a:r>
              <a:rPr lang="zh-TW" altLang="en-US" sz="3600" dirty="0"/>
              <a:t>客戶在公司提供的服務資源上</a:t>
            </a:r>
            <a:r>
              <a:rPr lang="en-US" altLang="zh-TW" sz="3600" dirty="0"/>
              <a:t>,</a:t>
            </a:r>
            <a:r>
              <a:rPr lang="zh-TW" altLang="en-US" sz="3600" dirty="0"/>
              <a:t>建立重要機密的管理系統</a:t>
            </a:r>
          </a:p>
        </p:txBody>
      </p:sp>
    </p:spTree>
    <p:extLst>
      <p:ext uri="{BB962C8B-B14F-4D97-AF65-F5344CB8AC3E}">
        <p14:creationId xmlns:p14="http://schemas.microsoft.com/office/powerpoint/2010/main" val="3135356117"/>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141</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4524315"/>
          </a:xfrm>
          <a:prstGeom prst="rect">
            <a:avLst/>
          </a:prstGeom>
        </p:spPr>
        <p:txBody>
          <a:bodyPr wrap="square">
            <a:spAutoFit/>
          </a:bodyPr>
          <a:lstStyle/>
          <a:p>
            <a:r>
              <a:rPr lang="zh-TW" altLang="en-US" sz="3600" dirty="0"/>
              <a:t>公司或組織願意提供資源建立 </a:t>
            </a:r>
            <a:r>
              <a:rPr lang="en-US" altLang="zh-TW" sz="3600" dirty="0"/>
              <a:t>Hot Site </a:t>
            </a:r>
            <a:r>
              <a:rPr lang="zh-TW" altLang="en-US" sz="3600" dirty="0"/>
              <a:t>即時備援系統</a:t>
            </a:r>
            <a:r>
              <a:rPr lang="en-US" altLang="zh-TW" sz="3600" dirty="0"/>
              <a:t>,</a:t>
            </a:r>
            <a:r>
              <a:rPr lang="zh-TW" altLang="en-US" sz="3600" dirty="0"/>
              <a:t>下列何者是較不可能的原因</a:t>
            </a:r>
            <a:r>
              <a:rPr lang="en-US" altLang="zh-TW" sz="3600" dirty="0"/>
              <a:t>?</a:t>
            </a:r>
          </a:p>
          <a:p>
            <a:r>
              <a:rPr lang="en-US" altLang="zh-TW" sz="3600" dirty="0"/>
              <a:t>(A) </a:t>
            </a:r>
            <a:r>
              <a:rPr lang="zh-TW" altLang="en-US" sz="3600" dirty="0"/>
              <a:t>營業項目有法規的要求</a:t>
            </a:r>
          </a:p>
          <a:p>
            <a:r>
              <a:rPr lang="en-US" altLang="zh-TW" sz="3600" dirty="0"/>
              <a:t>(B) </a:t>
            </a:r>
            <a:r>
              <a:rPr lang="zh-TW" altLang="en-US" sz="3600" dirty="0"/>
              <a:t>為了符合所訂定的資訊安全目標</a:t>
            </a:r>
          </a:p>
          <a:p>
            <a:r>
              <a:rPr lang="en-US" altLang="zh-TW" sz="3600" dirty="0"/>
              <a:t>(C) </a:t>
            </a:r>
            <a:r>
              <a:rPr lang="zh-TW" altLang="en-US" sz="3600" dirty="0"/>
              <a:t>與客戶訂定的合約條款要求</a:t>
            </a:r>
          </a:p>
          <a:p>
            <a:r>
              <a:rPr lang="en-US" altLang="zh-TW" sz="3600" dirty="0">
                <a:solidFill>
                  <a:srgbClr val="FF0000"/>
                </a:solidFill>
              </a:rPr>
              <a:t>(D) </a:t>
            </a:r>
            <a:r>
              <a:rPr lang="zh-TW" altLang="en-US" sz="3600" dirty="0">
                <a:solidFill>
                  <a:srgbClr val="FF0000"/>
                </a:solidFill>
              </a:rPr>
              <a:t>客戶在公司提供的服務資源上</a:t>
            </a:r>
            <a:r>
              <a:rPr lang="en-US" altLang="zh-TW" sz="3600" dirty="0">
                <a:solidFill>
                  <a:srgbClr val="FF0000"/>
                </a:solidFill>
              </a:rPr>
              <a:t>,</a:t>
            </a:r>
            <a:r>
              <a:rPr lang="zh-TW" altLang="en-US" sz="3600" dirty="0">
                <a:solidFill>
                  <a:srgbClr val="FF0000"/>
                </a:solidFill>
              </a:rPr>
              <a:t>建立重要機密的管理系統</a:t>
            </a:r>
          </a:p>
        </p:txBody>
      </p:sp>
    </p:spTree>
    <p:extLst>
      <p:ext uri="{BB962C8B-B14F-4D97-AF65-F5344CB8AC3E}">
        <p14:creationId xmlns:p14="http://schemas.microsoft.com/office/powerpoint/2010/main" val="2607469322"/>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144</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2862322"/>
          </a:xfrm>
          <a:prstGeom prst="rect">
            <a:avLst/>
          </a:prstGeom>
        </p:spPr>
        <p:txBody>
          <a:bodyPr wrap="square">
            <a:spAutoFit/>
          </a:bodyPr>
          <a:lstStyle/>
          <a:p>
            <a:r>
              <a:rPr lang="zh-TW" altLang="en-US" sz="3600" dirty="0"/>
              <a:t>下列何者非現代常用的備份媒體</a:t>
            </a:r>
            <a:r>
              <a:rPr lang="en-US" altLang="zh-TW" sz="3600" dirty="0"/>
              <a:t>?</a:t>
            </a:r>
          </a:p>
          <a:p>
            <a:r>
              <a:rPr lang="en-US" altLang="zh-TW" sz="3600" dirty="0">
                <a:solidFill>
                  <a:srgbClr val="FF0000"/>
                </a:solidFill>
              </a:rPr>
              <a:t>(A) </a:t>
            </a:r>
            <a:r>
              <a:rPr lang="zh-TW" altLang="en-US" sz="3600" dirty="0">
                <a:solidFill>
                  <a:srgbClr val="FF0000"/>
                </a:solidFill>
              </a:rPr>
              <a:t>磁片</a:t>
            </a:r>
          </a:p>
          <a:p>
            <a:r>
              <a:rPr lang="en-US" altLang="zh-TW" sz="3600" dirty="0"/>
              <a:t>(B) </a:t>
            </a:r>
            <a:r>
              <a:rPr lang="zh-TW" altLang="en-US" sz="3600" dirty="0"/>
              <a:t>磁帶</a:t>
            </a:r>
          </a:p>
          <a:p>
            <a:r>
              <a:rPr lang="en-US" altLang="zh-TW" sz="3600" dirty="0"/>
              <a:t>(C) </a:t>
            </a:r>
            <a:r>
              <a:rPr lang="zh-TW" altLang="en-US" sz="3600" dirty="0"/>
              <a:t>光碟</a:t>
            </a:r>
          </a:p>
          <a:p>
            <a:r>
              <a:rPr lang="en-US" altLang="zh-TW" sz="3600" dirty="0"/>
              <a:t>(D) </a:t>
            </a:r>
            <a:r>
              <a:rPr lang="zh-TW" altLang="en-US" sz="3600" dirty="0"/>
              <a:t>外接硬碟</a:t>
            </a:r>
          </a:p>
        </p:txBody>
      </p:sp>
    </p:spTree>
    <p:extLst>
      <p:ext uri="{BB962C8B-B14F-4D97-AF65-F5344CB8AC3E}">
        <p14:creationId xmlns:p14="http://schemas.microsoft.com/office/powerpoint/2010/main" val="3089554852"/>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142</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632311"/>
          </a:xfrm>
          <a:prstGeom prst="rect">
            <a:avLst/>
          </a:prstGeom>
        </p:spPr>
        <p:txBody>
          <a:bodyPr wrap="square">
            <a:spAutoFit/>
          </a:bodyPr>
          <a:lstStyle/>
          <a:p>
            <a:r>
              <a:rPr lang="zh-TW" altLang="en-US" sz="3600" dirty="0"/>
              <a:t>針對相同資料</a:t>
            </a:r>
            <a:r>
              <a:rPr lang="en-US" altLang="zh-TW" sz="3600" dirty="0"/>
              <a:t>,</a:t>
            </a:r>
            <a:r>
              <a:rPr lang="zh-TW" altLang="en-US" sz="3600" dirty="0"/>
              <a:t>請問下列三種備份方式</a:t>
            </a:r>
            <a:r>
              <a:rPr lang="en-US" altLang="zh-TW" sz="3600" dirty="0"/>
              <a:t>,</a:t>
            </a:r>
            <a:r>
              <a:rPr lang="zh-TW" altLang="en-US" sz="3600" dirty="0"/>
              <a:t>依其執行備份所需的時間</a:t>
            </a:r>
            <a:r>
              <a:rPr lang="en-US" altLang="zh-TW" sz="3600" dirty="0"/>
              <a:t>,</a:t>
            </a:r>
            <a:r>
              <a:rPr lang="zh-TW" altLang="en-US" sz="3600" dirty="0"/>
              <a:t>由大到小排列為下列何者</a:t>
            </a:r>
            <a:r>
              <a:rPr lang="en-US" altLang="zh-TW" sz="3600" dirty="0"/>
              <a:t>?</a:t>
            </a:r>
            <a:r>
              <a:rPr lang="zh-TW" altLang="en-US" sz="3600" dirty="0"/>
              <a:t>甲</a:t>
            </a:r>
            <a:r>
              <a:rPr lang="en-US" altLang="zh-TW" sz="3600" dirty="0"/>
              <a:t>:</a:t>
            </a:r>
            <a:r>
              <a:rPr lang="zh-TW" altLang="en-US" sz="3600" dirty="0"/>
              <a:t>完整備份</a:t>
            </a:r>
            <a:r>
              <a:rPr lang="en-US" altLang="zh-TW" sz="3600" dirty="0"/>
              <a:t>(Full Backup) </a:t>
            </a:r>
            <a:r>
              <a:rPr lang="zh-TW" altLang="en-US" sz="3600" dirty="0"/>
              <a:t>乙</a:t>
            </a:r>
            <a:r>
              <a:rPr lang="en-US" altLang="zh-TW" sz="3600" dirty="0"/>
              <a:t>:</a:t>
            </a:r>
            <a:r>
              <a:rPr lang="zh-TW" altLang="en-US" sz="3600" dirty="0"/>
              <a:t>增量備份 </a:t>
            </a:r>
            <a:r>
              <a:rPr lang="en-US" altLang="zh-TW" sz="3600" dirty="0"/>
              <a:t>(Incremental Backup) </a:t>
            </a:r>
            <a:r>
              <a:rPr lang="zh-TW" altLang="en-US" sz="3600" dirty="0"/>
              <a:t>丙</a:t>
            </a:r>
            <a:r>
              <a:rPr lang="en-US" altLang="zh-TW" sz="3600" dirty="0"/>
              <a:t>:</a:t>
            </a:r>
            <a:r>
              <a:rPr lang="zh-TW" altLang="en-US" sz="3600" dirty="0"/>
              <a:t>差異備份 </a:t>
            </a:r>
            <a:r>
              <a:rPr lang="en-US" altLang="zh-TW" sz="3600" dirty="0"/>
              <a:t>(Differential Backup)?</a:t>
            </a:r>
          </a:p>
          <a:p>
            <a:r>
              <a:rPr lang="en-US" altLang="zh-TW" sz="3600" dirty="0"/>
              <a:t>(A) </a:t>
            </a:r>
            <a:r>
              <a:rPr lang="zh-TW" altLang="en-US" sz="3600" dirty="0"/>
              <a:t>甲</a:t>
            </a:r>
            <a:r>
              <a:rPr lang="en-US" altLang="zh-TW" sz="3600" dirty="0"/>
              <a:t>&gt;</a:t>
            </a:r>
            <a:r>
              <a:rPr lang="zh-TW" altLang="en-US" sz="3600" dirty="0"/>
              <a:t>乙</a:t>
            </a:r>
            <a:r>
              <a:rPr lang="en-US" altLang="zh-TW" sz="3600" dirty="0"/>
              <a:t>=</a:t>
            </a:r>
            <a:r>
              <a:rPr lang="zh-TW" altLang="en-US" sz="3600" dirty="0"/>
              <a:t>丙</a:t>
            </a:r>
          </a:p>
          <a:p>
            <a:r>
              <a:rPr lang="en-US" altLang="zh-TW" sz="3600" dirty="0"/>
              <a:t>(B) </a:t>
            </a:r>
            <a:r>
              <a:rPr lang="zh-TW" altLang="en-US" sz="3600" dirty="0"/>
              <a:t>甲</a:t>
            </a:r>
            <a:r>
              <a:rPr lang="en-US" altLang="zh-TW" sz="3600" dirty="0"/>
              <a:t>&lt;</a:t>
            </a:r>
            <a:r>
              <a:rPr lang="zh-TW" altLang="en-US" sz="3600" dirty="0"/>
              <a:t>丙</a:t>
            </a:r>
            <a:r>
              <a:rPr lang="en-US" altLang="zh-TW" sz="3600" dirty="0"/>
              <a:t>&lt;</a:t>
            </a:r>
            <a:r>
              <a:rPr lang="zh-TW" altLang="en-US" sz="3600" dirty="0"/>
              <a:t>乙</a:t>
            </a:r>
          </a:p>
          <a:p>
            <a:r>
              <a:rPr lang="en-US" altLang="zh-TW" sz="3600" dirty="0"/>
              <a:t>(C) </a:t>
            </a:r>
            <a:r>
              <a:rPr lang="zh-TW" altLang="en-US" sz="3600" dirty="0"/>
              <a:t>甲</a:t>
            </a:r>
            <a:r>
              <a:rPr lang="en-US" altLang="zh-TW" sz="3600" dirty="0"/>
              <a:t>=</a:t>
            </a:r>
            <a:r>
              <a:rPr lang="zh-TW" altLang="en-US" sz="3600" dirty="0"/>
              <a:t>乙</a:t>
            </a:r>
            <a:r>
              <a:rPr lang="en-US" altLang="zh-TW" sz="3600" dirty="0"/>
              <a:t>&gt;</a:t>
            </a:r>
            <a:r>
              <a:rPr lang="zh-TW" altLang="en-US" sz="3600" dirty="0"/>
              <a:t>丙</a:t>
            </a:r>
          </a:p>
          <a:p>
            <a:r>
              <a:rPr lang="en-US" altLang="zh-TW" sz="3600" dirty="0"/>
              <a:t>(D) </a:t>
            </a:r>
            <a:r>
              <a:rPr lang="zh-TW" altLang="en-US" sz="3600" dirty="0"/>
              <a:t>甲</a:t>
            </a:r>
            <a:r>
              <a:rPr lang="en-US" altLang="zh-TW" sz="3600" dirty="0"/>
              <a:t>&gt;</a:t>
            </a:r>
            <a:r>
              <a:rPr lang="zh-TW" altLang="en-US" sz="3600" dirty="0"/>
              <a:t>丙</a:t>
            </a:r>
            <a:r>
              <a:rPr lang="en-US" altLang="zh-TW" sz="3600" dirty="0"/>
              <a:t>&gt;</a:t>
            </a:r>
            <a:r>
              <a:rPr lang="zh-TW" altLang="en-US" sz="3600" dirty="0"/>
              <a:t>乙</a:t>
            </a:r>
          </a:p>
        </p:txBody>
      </p:sp>
    </p:spTree>
    <p:extLst>
      <p:ext uri="{BB962C8B-B14F-4D97-AF65-F5344CB8AC3E}">
        <p14:creationId xmlns:p14="http://schemas.microsoft.com/office/powerpoint/2010/main" val="1371918163"/>
      </p:ext>
    </p:extLst>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142</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632311"/>
          </a:xfrm>
          <a:prstGeom prst="rect">
            <a:avLst/>
          </a:prstGeom>
        </p:spPr>
        <p:txBody>
          <a:bodyPr wrap="square">
            <a:spAutoFit/>
          </a:bodyPr>
          <a:lstStyle/>
          <a:p>
            <a:r>
              <a:rPr lang="zh-TW" altLang="en-US" sz="3600" dirty="0"/>
              <a:t>針對相同資料</a:t>
            </a:r>
            <a:r>
              <a:rPr lang="en-US" altLang="zh-TW" sz="3600" dirty="0"/>
              <a:t>,</a:t>
            </a:r>
            <a:r>
              <a:rPr lang="zh-TW" altLang="en-US" sz="3600" dirty="0"/>
              <a:t>請問下列三種備份方式</a:t>
            </a:r>
            <a:r>
              <a:rPr lang="en-US" altLang="zh-TW" sz="3600" dirty="0"/>
              <a:t>,</a:t>
            </a:r>
            <a:r>
              <a:rPr lang="zh-TW" altLang="en-US" sz="3600" dirty="0"/>
              <a:t>依其執行備份所需的時間</a:t>
            </a:r>
            <a:r>
              <a:rPr lang="en-US" altLang="zh-TW" sz="3600" dirty="0"/>
              <a:t>,</a:t>
            </a:r>
            <a:r>
              <a:rPr lang="zh-TW" altLang="en-US" sz="3600" dirty="0"/>
              <a:t>由大到小排列為下列何者</a:t>
            </a:r>
            <a:r>
              <a:rPr lang="en-US" altLang="zh-TW" sz="3600" dirty="0"/>
              <a:t>?</a:t>
            </a:r>
            <a:r>
              <a:rPr lang="zh-TW" altLang="en-US" sz="3600" dirty="0"/>
              <a:t>甲</a:t>
            </a:r>
            <a:r>
              <a:rPr lang="en-US" altLang="zh-TW" sz="3600" dirty="0"/>
              <a:t>:</a:t>
            </a:r>
            <a:r>
              <a:rPr lang="zh-TW" altLang="en-US" sz="3600" dirty="0"/>
              <a:t>完整備份</a:t>
            </a:r>
            <a:r>
              <a:rPr lang="en-US" altLang="zh-TW" sz="3600" dirty="0"/>
              <a:t>(Full Backup) </a:t>
            </a:r>
            <a:r>
              <a:rPr lang="zh-TW" altLang="en-US" sz="3600" dirty="0"/>
              <a:t>乙</a:t>
            </a:r>
            <a:r>
              <a:rPr lang="en-US" altLang="zh-TW" sz="3600" dirty="0"/>
              <a:t>:</a:t>
            </a:r>
            <a:r>
              <a:rPr lang="zh-TW" altLang="en-US" sz="3600" dirty="0"/>
              <a:t>增量備份 </a:t>
            </a:r>
            <a:r>
              <a:rPr lang="en-US" altLang="zh-TW" sz="3600" dirty="0"/>
              <a:t>(Incremental Backup) </a:t>
            </a:r>
            <a:r>
              <a:rPr lang="zh-TW" altLang="en-US" sz="3600" dirty="0"/>
              <a:t>丙</a:t>
            </a:r>
            <a:r>
              <a:rPr lang="en-US" altLang="zh-TW" sz="3600" dirty="0"/>
              <a:t>:</a:t>
            </a:r>
            <a:r>
              <a:rPr lang="zh-TW" altLang="en-US" sz="3600" dirty="0"/>
              <a:t>差異備份 </a:t>
            </a:r>
            <a:r>
              <a:rPr lang="en-US" altLang="zh-TW" sz="3600" dirty="0"/>
              <a:t>(Differential Backup)?</a:t>
            </a:r>
          </a:p>
          <a:p>
            <a:r>
              <a:rPr lang="en-US" altLang="zh-TW" sz="3600" dirty="0"/>
              <a:t>(A) </a:t>
            </a:r>
            <a:r>
              <a:rPr lang="zh-TW" altLang="en-US" sz="3600" dirty="0"/>
              <a:t>甲</a:t>
            </a:r>
            <a:r>
              <a:rPr lang="en-US" altLang="zh-TW" sz="3600" dirty="0"/>
              <a:t>&gt;</a:t>
            </a:r>
            <a:r>
              <a:rPr lang="zh-TW" altLang="en-US" sz="3600" dirty="0"/>
              <a:t>乙</a:t>
            </a:r>
            <a:r>
              <a:rPr lang="en-US" altLang="zh-TW" sz="3600" dirty="0"/>
              <a:t>=</a:t>
            </a:r>
            <a:r>
              <a:rPr lang="zh-TW" altLang="en-US" sz="3600" dirty="0"/>
              <a:t>丙</a:t>
            </a:r>
          </a:p>
          <a:p>
            <a:r>
              <a:rPr lang="en-US" altLang="zh-TW" sz="3600" dirty="0"/>
              <a:t>(B) </a:t>
            </a:r>
            <a:r>
              <a:rPr lang="zh-TW" altLang="en-US" sz="3600" dirty="0"/>
              <a:t>甲</a:t>
            </a:r>
            <a:r>
              <a:rPr lang="en-US" altLang="zh-TW" sz="3600" dirty="0"/>
              <a:t>&lt;</a:t>
            </a:r>
            <a:r>
              <a:rPr lang="zh-TW" altLang="en-US" sz="3600" dirty="0"/>
              <a:t>丙</a:t>
            </a:r>
            <a:r>
              <a:rPr lang="en-US" altLang="zh-TW" sz="3600" dirty="0"/>
              <a:t>&lt;</a:t>
            </a:r>
            <a:r>
              <a:rPr lang="zh-TW" altLang="en-US" sz="3600" dirty="0"/>
              <a:t>乙</a:t>
            </a:r>
          </a:p>
          <a:p>
            <a:r>
              <a:rPr lang="en-US" altLang="zh-TW" sz="3600" dirty="0"/>
              <a:t>(C) </a:t>
            </a:r>
            <a:r>
              <a:rPr lang="zh-TW" altLang="en-US" sz="3600" dirty="0"/>
              <a:t>甲</a:t>
            </a:r>
            <a:r>
              <a:rPr lang="en-US" altLang="zh-TW" sz="3600" dirty="0"/>
              <a:t>=</a:t>
            </a:r>
            <a:r>
              <a:rPr lang="zh-TW" altLang="en-US" sz="3600" dirty="0"/>
              <a:t>乙</a:t>
            </a:r>
            <a:r>
              <a:rPr lang="en-US" altLang="zh-TW" sz="3600" dirty="0"/>
              <a:t>&gt;</a:t>
            </a:r>
            <a:r>
              <a:rPr lang="zh-TW" altLang="en-US" sz="3600" dirty="0"/>
              <a:t>丙</a:t>
            </a:r>
          </a:p>
          <a:p>
            <a:r>
              <a:rPr lang="en-US" altLang="zh-TW" sz="3600" dirty="0">
                <a:solidFill>
                  <a:srgbClr val="FF0000"/>
                </a:solidFill>
              </a:rPr>
              <a:t>(D) </a:t>
            </a:r>
            <a:r>
              <a:rPr lang="zh-TW" altLang="en-US" sz="3600" dirty="0">
                <a:solidFill>
                  <a:srgbClr val="FF0000"/>
                </a:solidFill>
              </a:rPr>
              <a:t>甲</a:t>
            </a:r>
            <a:r>
              <a:rPr lang="en-US" altLang="zh-TW" sz="3600" dirty="0">
                <a:solidFill>
                  <a:srgbClr val="FF0000"/>
                </a:solidFill>
              </a:rPr>
              <a:t>&gt;</a:t>
            </a:r>
            <a:r>
              <a:rPr lang="zh-TW" altLang="en-US" sz="3600" dirty="0">
                <a:solidFill>
                  <a:srgbClr val="FF0000"/>
                </a:solidFill>
              </a:rPr>
              <a:t>丙</a:t>
            </a:r>
            <a:r>
              <a:rPr lang="en-US" altLang="zh-TW" sz="3600" dirty="0">
                <a:solidFill>
                  <a:srgbClr val="FF0000"/>
                </a:solidFill>
              </a:rPr>
              <a:t>&gt;</a:t>
            </a:r>
            <a:r>
              <a:rPr lang="zh-TW" altLang="en-US" sz="3600" dirty="0">
                <a:solidFill>
                  <a:srgbClr val="FF0000"/>
                </a:solidFill>
              </a:rPr>
              <a:t>乙</a:t>
            </a:r>
          </a:p>
        </p:txBody>
      </p:sp>
    </p:spTree>
    <p:extLst>
      <p:ext uri="{BB962C8B-B14F-4D97-AF65-F5344CB8AC3E}">
        <p14:creationId xmlns:p14="http://schemas.microsoft.com/office/powerpoint/2010/main" val="3748262279"/>
      </p:ext>
    </p:extLst>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143</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4524315"/>
          </a:xfrm>
          <a:prstGeom prst="rect">
            <a:avLst/>
          </a:prstGeom>
        </p:spPr>
        <p:txBody>
          <a:bodyPr wrap="square">
            <a:spAutoFit/>
          </a:bodyPr>
          <a:lstStyle/>
          <a:p>
            <a:r>
              <a:rPr lang="zh-TW" altLang="en-US" sz="3600" dirty="0"/>
              <a:t>關於復原的目標時間</a:t>
            </a:r>
            <a:r>
              <a:rPr lang="en-US" altLang="zh-TW" sz="3600" dirty="0"/>
              <a:t>(Recovery Time Objective),</a:t>
            </a:r>
            <a:r>
              <a:rPr lang="zh-TW" altLang="en-US" sz="3600" dirty="0"/>
              <a:t>下列敘述何者正確</a:t>
            </a:r>
            <a:r>
              <a:rPr lang="en-US" altLang="zh-TW" sz="3600" dirty="0"/>
              <a:t>?</a:t>
            </a:r>
          </a:p>
          <a:p>
            <a:r>
              <a:rPr lang="en-US" altLang="zh-TW" sz="3600" dirty="0"/>
              <a:t>(A) </a:t>
            </a:r>
            <a:r>
              <a:rPr lang="zh-TW" altLang="en-US" sz="3600" dirty="0"/>
              <a:t>實際系統復原的時間</a:t>
            </a:r>
          </a:p>
          <a:p>
            <a:r>
              <a:rPr lang="en-US" altLang="zh-TW" sz="3600" dirty="0"/>
              <a:t>(B) </a:t>
            </a:r>
            <a:r>
              <a:rPr lang="zh-TW" altLang="en-US" sz="3600" dirty="0"/>
              <a:t>系統無法復原的時間</a:t>
            </a:r>
          </a:p>
          <a:p>
            <a:r>
              <a:rPr lang="en-US" altLang="zh-TW" sz="3600" dirty="0"/>
              <a:t>(C) </a:t>
            </a:r>
            <a:r>
              <a:rPr lang="zh-TW" altLang="en-US" sz="3600" dirty="0"/>
              <a:t>發生災難後</a:t>
            </a:r>
            <a:r>
              <a:rPr lang="en-US" altLang="zh-TW" sz="3600" dirty="0"/>
              <a:t>,</a:t>
            </a:r>
            <a:r>
              <a:rPr lang="zh-TW" altLang="en-US" sz="3600" dirty="0"/>
              <a:t>預計完成系統復原的時間</a:t>
            </a:r>
          </a:p>
          <a:p>
            <a:r>
              <a:rPr lang="en-US" altLang="zh-TW" sz="3600" dirty="0"/>
              <a:t>(D) </a:t>
            </a:r>
            <a:r>
              <a:rPr lang="zh-TW" altLang="en-US" sz="3600" dirty="0"/>
              <a:t>發生災難後</a:t>
            </a:r>
            <a:r>
              <a:rPr lang="en-US" altLang="zh-TW" sz="3600" dirty="0"/>
              <a:t>,</a:t>
            </a:r>
            <a:r>
              <a:rPr lang="zh-TW" altLang="en-US" sz="3600" dirty="0"/>
              <a:t>預計系統可能中斷的時間</a:t>
            </a:r>
          </a:p>
        </p:txBody>
      </p:sp>
    </p:spTree>
    <p:extLst>
      <p:ext uri="{BB962C8B-B14F-4D97-AF65-F5344CB8AC3E}">
        <p14:creationId xmlns:p14="http://schemas.microsoft.com/office/powerpoint/2010/main" val="1309987983"/>
      </p:ext>
    </p:extLst>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143</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4524315"/>
          </a:xfrm>
          <a:prstGeom prst="rect">
            <a:avLst/>
          </a:prstGeom>
        </p:spPr>
        <p:txBody>
          <a:bodyPr wrap="square">
            <a:spAutoFit/>
          </a:bodyPr>
          <a:lstStyle/>
          <a:p>
            <a:r>
              <a:rPr lang="zh-TW" altLang="en-US" sz="3600" dirty="0"/>
              <a:t>關於復原的目標時間</a:t>
            </a:r>
            <a:r>
              <a:rPr lang="en-US" altLang="zh-TW" sz="3600" dirty="0"/>
              <a:t>(Recovery Time Objective),</a:t>
            </a:r>
            <a:r>
              <a:rPr lang="zh-TW" altLang="en-US" sz="3600" dirty="0"/>
              <a:t>下列敘述何者正確</a:t>
            </a:r>
            <a:r>
              <a:rPr lang="en-US" altLang="zh-TW" sz="3600" dirty="0"/>
              <a:t>?</a:t>
            </a:r>
          </a:p>
          <a:p>
            <a:r>
              <a:rPr lang="en-US" altLang="zh-TW" sz="3600" dirty="0"/>
              <a:t>(A) </a:t>
            </a:r>
            <a:r>
              <a:rPr lang="zh-TW" altLang="en-US" sz="3600" dirty="0"/>
              <a:t>實際系統復原的時間</a:t>
            </a:r>
          </a:p>
          <a:p>
            <a:r>
              <a:rPr lang="en-US" altLang="zh-TW" sz="3600" dirty="0"/>
              <a:t>(B) </a:t>
            </a:r>
            <a:r>
              <a:rPr lang="zh-TW" altLang="en-US" sz="3600" dirty="0"/>
              <a:t>系統無法復原的時間</a:t>
            </a:r>
          </a:p>
          <a:p>
            <a:r>
              <a:rPr lang="en-US" altLang="zh-TW" sz="3600" dirty="0">
                <a:solidFill>
                  <a:srgbClr val="FF0000"/>
                </a:solidFill>
              </a:rPr>
              <a:t>(C) </a:t>
            </a:r>
            <a:r>
              <a:rPr lang="zh-TW" altLang="en-US" sz="3600" dirty="0">
                <a:solidFill>
                  <a:srgbClr val="FF0000"/>
                </a:solidFill>
              </a:rPr>
              <a:t>發生災難後</a:t>
            </a:r>
            <a:r>
              <a:rPr lang="en-US" altLang="zh-TW" sz="3600" dirty="0">
                <a:solidFill>
                  <a:srgbClr val="FF0000"/>
                </a:solidFill>
              </a:rPr>
              <a:t>,</a:t>
            </a:r>
            <a:r>
              <a:rPr lang="zh-TW" altLang="en-US" sz="3600" dirty="0">
                <a:solidFill>
                  <a:srgbClr val="FF0000"/>
                </a:solidFill>
              </a:rPr>
              <a:t>預計完成系統復原的時間</a:t>
            </a:r>
          </a:p>
          <a:p>
            <a:r>
              <a:rPr lang="en-US" altLang="zh-TW" sz="3600" dirty="0"/>
              <a:t>(D) </a:t>
            </a:r>
            <a:r>
              <a:rPr lang="zh-TW" altLang="en-US" sz="3600" dirty="0"/>
              <a:t>發生災難後</a:t>
            </a:r>
            <a:r>
              <a:rPr lang="en-US" altLang="zh-TW" sz="3600" dirty="0"/>
              <a:t>,</a:t>
            </a:r>
            <a:r>
              <a:rPr lang="zh-TW" altLang="en-US" sz="3600" dirty="0"/>
              <a:t>預計系統可能中斷的時間</a:t>
            </a:r>
          </a:p>
        </p:txBody>
      </p:sp>
    </p:spTree>
    <p:extLst>
      <p:ext uri="{BB962C8B-B14F-4D97-AF65-F5344CB8AC3E}">
        <p14:creationId xmlns:p14="http://schemas.microsoft.com/office/powerpoint/2010/main" val="2041295054"/>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144</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2862322"/>
          </a:xfrm>
          <a:prstGeom prst="rect">
            <a:avLst/>
          </a:prstGeom>
        </p:spPr>
        <p:txBody>
          <a:bodyPr wrap="square">
            <a:spAutoFit/>
          </a:bodyPr>
          <a:lstStyle/>
          <a:p>
            <a:r>
              <a:rPr lang="zh-TW" altLang="en-US" sz="3600" dirty="0"/>
              <a:t>下列何者非現代常用的備份媒體</a:t>
            </a:r>
            <a:r>
              <a:rPr lang="en-US" altLang="zh-TW" sz="3600" dirty="0"/>
              <a:t>?</a:t>
            </a:r>
          </a:p>
          <a:p>
            <a:r>
              <a:rPr lang="en-US" altLang="zh-TW" sz="3600" dirty="0"/>
              <a:t>(A) </a:t>
            </a:r>
            <a:r>
              <a:rPr lang="zh-TW" altLang="en-US" sz="3600" dirty="0"/>
              <a:t>磁片</a:t>
            </a:r>
          </a:p>
          <a:p>
            <a:r>
              <a:rPr lang="en-US" altLang="zh-TW" sz="3600" dirty="0"/>
              <a:t>(B) </a:t>
            </a:r>
            <a:r>
              <a:rPr lang="zh-TW" altLang="en-US" sz="3600" dirty="0"/>
              <a:t>磁帶</a:t>
            </a:r>
          </a:p>
          <a:p>
            <a:r>
              <a:rPr lang="en-US" altLang="zh-TW" sz="3600" dirty="0"/>
              <a:t>(C) </a:t>
            </a:r>
            <a:r>
              <a:rPr lang="zh-TW" altLang="en-US" sz="3600" dirty="0"/>
              <a:t>光碟</a:t>
            </a:r>
          </a:p>
          <a:p>
            <a:r>
              <a:rPr lang="en-US" altLang="zh-TW" sz="3600" dirty="0"/>
              <a:t>(D) </a:t>
            </a:r>
            <a:r>
              <a:rPr lang="zh-TW" altLang="en-US" sz="3600" dirty="0"/>
              <a:t>外接硬碟</a:t>
            </a:r>
          </a:p>
        </p:txBody>
      </p:sp>
    </p:spTree>
    <p:extLst>
      <p:ext uri="{BB962C8B-B14F-4D97-AF65-F5344CB8AC3E}">
        <p14:creationId xmlns:p14="http://schemas.microsoft.com/office/powerpoint/2010/main" val="18025299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7200" b="1" dirty="0">
                <a:solidFill>
                  <a:srgbClr val="FFFF00"/>
                </a:solidFill>
                <a:effectLst>
                  <a:outerShdw blurRad="38100" dist="38100" dir="2700000" algn="tl">
                    <a:srgbClr val="000000">
                      <a:alpha val="43137"/>
                    </a:srgbClr>
                  </a:outerShdw>
                </a:effectLst>
              </a:rPr>
              <a:t>1</a:t>
            </a:r>
            <a:r>
              <a:rPr lang="en-US" altLang="zh-TW" sz="7200" b="1" dirty="0" smtClean="0">
                <a:solidFill>
                  <a:srgbClr val="FFFF00"/>
                </a:solidFill>
                <a:effectLst>
                  <a:outerShdw blurRad="38100" dist="38100" dir="2700000" algn="tl">
                    <a:srgbClr val="000000">
                      <a:alpha val="43137"/>
                    </a:srgbClr>
                  </a:outerShdw>
                </a:effectLst>
              </a:rPr>
              <a:t>.</a:t>
            </a:r>
          </a:p>
          <a:p>
            <a:pPr algn="ctr"/>
            <a:r>
              <a:rPr lang="zh-TW" altLang="en-US" sz="2800" dirty="0" smtClean="0"/>
              <a:t>資訊安全</a:t>
            </a:r>
            <a:r>
              <a:rPr lang="zh-TW" altLang="en-US" sz="2800" dirty="0"/>
              <a:t>管理概念</a:t>
            </a:r>
          </a:p>
        </p:txBody>
      </p:sp>
    </p:spTree>
    <p:extLst>
      <p:ext uri="{BB962C8B-B14F-4D97-AF65-F5344CB8AC3E}">
        <p14:creationId xmlns:p14="http://schemas.microsoft.com/office/powerpoint/2010/main" val="36083550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418704"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4</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323528" y="946908"/>
            <a:ext cx="8496944" cy="5632311"/>
          </a:xfrm>
          <a:prstGeom prst="rect">
            <a:avLst/>
          </a:prstGeom>
        </p:spPr>
        <p:txBody>
          <a:bodyPr wrap="square">
            <a:spAutoFit/>
          </a:bodyPr>
          <a:lstStyle/>
          <a:p>
            <a:r>
              <a:rPr lang="zh-TW" altLang="en-US" sz="3600" dirty="0"/>
              <a:t>請問下列敘述何者正確</a:t>
            </a:r>
            <a:r>
              <a:rPr lang="en-US" altLang="zh-TW" sz="3600" dirty="0" smtClean="0"/>
              <a:t>?</a:t>
            </a:r>
          </a:p>
          <a:p>
            <a:endParaRPr lang="en-US" altLang="zh-TW" sz="3600" dirty="0"/>
          </a:p>
          <a:p>
            <a:r>
              <a:rPr lang="en-US" altLang="zh-TW" sz="3600" dirty="0"/>
              <a:t>(A) </a:t>
            </a:r>
            <a:r>
              <a:rPr lang="zh-TW" altLang="en-US" sz="3600" dirty="0"/>
              <a:t>衝擊是威脅利用弱點對資產造成風險的可能性</a:t>
            </a:r>
          </a:p>
          <a:p>
            <a:r>
              <a:rPr lang="en-US" altLang="zh-TW" sz="3600" dirty="0"/>
              <a:t>(B) </a:t>
            </a:r>
            <a:r>
              <a:rPr lang="zh-TW" altLang="en-US" sz="3600" dirty="0"/>
              <a:t>衝擊是資產利用弱點對威脅造成風險的可能性</a:t>
            </a:r>
          </a:p>
          <a:p>
            <a:r>
              <a:rPr lang="en-US" altLang="zh-TW" sz="3600" dirty="0">
                <a:solidFill>
                  <a:srgbClr val="FF0000"/>
                </a:solidFill>
              </a:rPr>
              <a:t>(C) </a:t>
            </a:r>
            <a:r>
              <a:rPr lang="zh-TW" altLang="en-US" sz="3600" dirty="0">
                <a:solidFill>
                  <a:srgbClr val="FF0000"/>
                </a:solidFill>
              </a:rPr>
              <a:t>風險是威脅利用弱點對資產造成衝擊的可能性</a:t>
            </a:r>
          </a:p>
          <a:p>
            <a:r>
              <a:rPr lang="en-US" altLang="zh-TW" sz="3600" dirty="0"/>
              <a:t>(D) </a:t>
            </a:r>
            <a:r>
              <a:rPr lang="zh-TW" altLang="en-US" sz="3600" dirty="0"/>
              <a:t>風險是資產利用弱點對威脅造成衝擊的</a:t>
            </a:r>
            <a:r>
              <a:rPr lang="zh-TW" altLang="en-US" sz="3600" dirty="0" smtClean="0"/>
              <a:t>可能性</a:t>
            </a:r>
            <a:endParaRPr lang="zh-TW" altLang="en-US" sz="3600" dirty="0"/>
          </a:p>
        </p:txBody>
      </p:sp>
    </p:spTree>
    <p:extLst>
      <p:ext uri="{BB962C8B-B14F-4D97-AF65-F5344CB8AC3E}">
        <p14:creationId xmlns:p14="http://schemas.microsoft.com/office/powerpoint/2010/main" val="1414570450"/>
      </p:ext>
    </p:extLst>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6600" dirty="0" smtClean="0"/>
              <a:t>4.3.</a:t>
            </a:r>
            <a:r>
              <a:rPr lang="zh-TW" altLang="en-US" sz="6600" dirty="0" smtClean="0"/>
              <a:t>營運持續</a:t>
            </a:r>
          </a:p>
        </p:txBody>
      </p:sp>
    </p:spTree>
    <p:extLst>
      <p:ext uri="{BB962C8B-B14F-4D97-AF65-F5344CB8AC3E}">
        <p14:creationId xmlns:p14="http://schemas.microsoft.com/office/powerpoint/2010/main" val="4250706472"/>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44</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4524315"/>
          </a:xfrm>
          <a:prstGeom prst="rect">
            <a:avLst/>
          </a:prstGeom>
        </p:spPr>
        <p:txBody>
          <a:bodyPr wrap="square">
            <a:spAutoFit/>
          </a:bodyPr>
          <a:lstStyle/>
          <a:p>
            <a:r>
              <a:rPr lang="zh-TW" altLang="en-US" sz="3600" dirty="0"/>
              <a:t>在訂定企業營運持續計畫時</a:t>
            </a:r>
            <a:r>
              <a:rPr lang="en-US" altLang="zh-TW" sz="3600" dirty="0"/>
              <a:t>,</a:t>
            </a:r>
            <a:r>
              <a:rPr lang="zh-TW" altLang="en-US" sz="3600" dirty="0"/>
              <a:t>下列何者是首要進行的事</a:t>
            </a:r>
            <a:r>
              <a:rPr lang="en-US" altLang="zh-TW" sz="3600" dirty="0"/>
              <a:t>?</a:t>
            </a:r>
          </a:p>
          <a:p>
            <a:r>
              <a:rPr lang="en-US" altLang="zh-TW" sz="3600" dirty="0"/>
              <a:t>(A) </a:t>
            </a:r>
            <a:r>
              <a:rPr lang="zh-TW" altLang="en-US" sz="3600" dirty="0"/>
              <a:t>訂定災難復原計畫</a:t>
            </a:r>
            <a:r>
              <a:rPr lang="en-US" altLang="zh-TW" sz="3600" dirty="0"/>
              <a:t>(Disaster Recovery Plan, DRP)</a:t>
            </a:r>
          </a:p>
          <a:p>
            <a:r>
              <a:rPr lang="en-US" altLang="zh-TW" sz="3600" dirty="0"/>
              <a:t>(B) </a:t>
            </a:r>
            <a:r>
              <a:rPr lang="zh-TW" altLang="en-US" sz="3600" dirty="0"/>
              <a:t>執行營運衝擊分析</a:t>
            </a:r>
            <a:r>
              <a:rPr lang="en-US" altLang="zh-TW" sz="3600" dirty="0"/>
              <a:t>(Business Impact Analysis, BIA)</a:t>
            </a:r>
          </a:p>
          <a:p>
            <a:r>
              <a:rPr lang="en-US" altLang="zh-TW" sz="3600" dirty="0"/>
              <a:t>(C) </a:t>
            </a:r>
            <a:r>
              <a:rPr lang="zh-TW" altLang="en-US" sz="3600" dirty="0"/>
              <a:t>獲得高階管理階層的支持</a:t>
            </a:r>
          </a:p>
          <a:p>
            <a:r>
              <a:rPr lang="en-US" altLang="zh-TW" sz="3600" dirty="0"/>
              <a:t>(D) </a:t>
            </a:r>
            <a:r>
              <a:rPr lang="zh-TW" altLang="en-US" sz="3600" dirty="0"/>
              <a:t>鑑別關鍵性業務</a:t>
            </a:r>
          </a:p>
        </p:txBody>
      </p:sp>
    </p:spTree>
    <p:extLst>
      <p:ext uri="{BB962C8B-B14F-4D97-AF65-F5344CB8AC3E}">
        <p14:creationId xmlns:p14="http://schemas.microsoft.com/office/powerpoint/2010/main" val="19940076"/>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44</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4524315"/>
          </a:xfrm>
          <a:prstGeom prst="rect">
            <a:avLst/>
          </a:prstGeom>
        </p:spPr>
        <p:txBody>
          <a:bodyPr wrap="square">
            <a:spAutoFit/>
          </a:bodyPr>
          <a:lstStyle/>
          <a:p>
            <a:r>
              <a:rPr lang="zh-TW" altLang="en-US" sz="3600" dirty="0"/>
              <a:t>在訂定企業營運持續計畫時</a:t>
            </a:r>
            <a:r>
              <a:rPr lang="en-US" altLang="zh-TW" sz="3600" dirty="0"/>
              <a:t>,</a:t>
            </a:r>
            <a:r>
              <a:rPr lang="zh-TW" altLang="en-US" sz="3600" dirty="0"/>
              <a:t>下列何者是首要進行的事</a:t>
            </a:r>
            <a:r>
              <a:rPr lang="en-US" altLang="zh-TW" sz="3600" dirty="0"/>
              <a:t>?</a:t>
            </a:r>
          </a:p>
          <a:p>
            <a:r>
              <a:rPr lang="en-US" altLang="zh-TW" sz="3600" dirty="0"/>
              <a:t>(A) </a:t>
            </a:r>
            <a:r>
              <a:rPr lang="zh-TW" altLang="en-US" sz="3600" dirty="0"/>
              <a:t>訂定災難復原計畫</a:t>
            </a:r>
            <a:r>
              <a:rPr lang="en-US" altLang="zh-TW" sz="3600" dirty="0"/>
              <a:t>(Disaster Recovery Plan, DRP)</a:t>
            </a:r>
          </a:p>
          <a:p>
            <a:r>
              <a:rPr lang="en-US" altLang="zh-TW" sz="3600" dirty="0"/>
              <a:t>(B) </a:t>
            </a:r>
            <a:r>
              <a:rPr lang="zh-TW" altLang="en-US" sz="3600" dirty="0"/>
              <a:t>執行營運衝擊分析</a:t>
            </a:r>
            <a:r>
              <a:rPr lang="en-US" altLang="zh-TW" sz="3600" dirty="0"/>
              <a:t>(Business Impact Analysis, BIA)</a:t>
            </a:r>
          </a:p>
          <a:p>
            <a:r>
              <a:rPr lang="en-US" altLang="zh-TW" sz="3600" dirty="0">
                <a:solidFill>
                  <a:srgbClr val="FF0000"/>
                </a:solidFill>
              </a:rPr>
              <a:t>(C) </a:t>
            </a:r>
            <a:r>
              <a:rPr lang="zh-TW" altLang="en-US" sz="3600" dirty="0">
                <a:solidFill>
                  <a:srgbClr val="FF0000"/>
                </a:solidFill>
              </a:rPr>
              <a:t>獲得高階管理階層的支持</a:t>
            </a:r>
          </a:p>
          <a:p>
            <a:r>
              <a:rPr lang="en-US" altLang="zh-TW" sz="3600" dirty="0"/>
              <a:t>(D) </a:t>
            </a:r>
            <a:r>
              <a:rPr lang="zh-TW" altLang="en-US" sz="3600" dirty="0"/>
              <a:t>鑑別關鍵性業務</a:t>
            </a:r>
          </a:p>
        </p:txBody>
      </p:sp>
    </p:spTree>
    <p:extLst>
      <p:ext uri="{BB962C8B-B14F-4D97-AF65-F5344CB8AC3E}">
        <p14:creationId xmlns:p14="http://schemas.microsoft.com/office/powerpoint/2010/main" val="3971490236"/>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4</a:t>
            </a:r>
            <a:r>
              <a:rPr lang="en-US" altLang="zh-TW" sz="3600" b="1" dirty="0" smtClean="0">
                <a:solidFill>
                  <a:schemeClr val="bg1"/>
                </a:solidFill>
                <a:effectLst>
                  <a:outerShdw blurRad="38100" dist="38100" dir="2700000" algn="tl">
                    <a:srgbClr val="000000">
                      <a:alpha val="43137"/>
                    </a:srgbClr>
                  </a:outerShdw>
                </a:effectLst>
              </a:rPr>
              <a:t>5</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078313"/>
          </a:xfrm>
          <a:prstGeom prst="rect">
            <a:avLst/>
          </a:prstGeom>
        </p:spPr>
        <p:txBody>
          <a:bodyPr wrap="square">
            <a:spAutoFit/>
          </a:bodyPr>
          <a:lstStyle/>
          <a:p>
            <a:r>
              <a:rPr lang="zh-TW" altLang="en-US" sz="3600" dirty="0"/>
              <a:t>先進的網路技術</a:t>
            </a:r>
            <a:r>
              <a:rPr lang="en-US" altLang="zh-TW" sz="3600" dirty="0"/>
              <a:t>,</a:t>
            </a:r>
            <a:r>
              <a:rPr lang="zh-TW" altLang="en-US" sz="3600" dirty="0"/>
              <a:t>開啟了個人電腦使用挖掘大量資料的可能性</a:t>
            </a:r>
            <a:r>
              <a:rPr lang="en-US" altLang="zh-TW" sz="3600" dirty="0"/>
              <a:t>,</a:t>
            </a:r>
            <a:r>
              <a:rPr lang="zh-TW" altLang="en-US" sz="3600" dirty="0"/>
              <a:t>因此能比過去難以想像的大規模及精準地侵犯個人隱私。下列何者不算個人隱私</a:t>
            </a:r>
            <a:r>
              <a:rPr lang="en-US" altLang="zh-TW" sz="3600" dirty="0"/>
              <a:t>?</a:t>
            </a:r>
          </a:p>
          <a:p>
            <a:r>
              <a:rPr lang="en-US" altLang="zh-TW" sz="3600" dirty="0"/>
              <a:t>(A) </a:t>
            </a:r>
            <a:r>
              <a:rPr lang="zh-TW" altLang="en-US" sz="3600" dirty="0"/>
              <a:t>醫療、健康狀況</a:t>
            </a:r>
          </a:p>
          <a:p>
            <a:r>
              <a:rPr lang="en-US" altLang="zh-TW" sz="3600" dirty="0"/>
              <a:t>(B) </a:t>
            </a:r>
            <a:r>
              <a:rPr lang="zh-TW" altLang="en-US" sz="3600" dirty="0"/>
              <a:t>性生活</a:t>
            </a:r>
          </a:p>
          <a:p>
            <a:r>
              <a:rPr lang="en-US" altLang="zh-TW" sz="3600" dirty="0"/>
              <a:t>(C) </a:t>
            </a:r>
            <a:r>
              <a:rPr lang="zh-TW" altLang="en-US" sz="3600" dirty="0"/>
              <a:t>財務情況、社會活動</a:t>
            </a:r>
          </a:p>
          <a:p>
            <a:r>
              <a:rPr lang="en-US" altLang="zh-TW" sz="3600" dirty="0"/>
              <a:t>(D) </a:t>
            </a:r>
            <a:r>
              <a:rPr lang="zh-TW" altLang="en-US" sz="3600" dirty="0"/>
              <a:t>證件上照片</a:t>
            </a:r>
          </a:p>
          <a:p>
            <a:endParaRPr lang="zh-TW" altLang="en-US" sz="3600" dirty="0"/>
          </a:p>
        </p:txBody>
      </p:sp>
    </p:spTree>
    <p:extLst>
      <p:ext uri="{BB962C8B-B14F-4D97-AF65-F5344CB8AC3E}">
        <p14:creationId xmlns:p14="http://schemas.microsoft.com/office/powerpoint/2010/main" val="3905990672"/>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4</a:t>
            </a:r>
            <a:r>
              <a:rPr lang="en-US" altLang="zh-TW" sz="3600" b="1" dirty="0" smtClean="0">
                <a:solidFill>
                  <a:schemeClr val="bg1"/>
                </a:solidFill>
                <a:effectLst>
                  <a:outerShdw blurRad="38100" dist="38100" dir="2700000" algn="tl">
                    <a:srgbClr val="000000">
                      <a:alpha val="43137"/>
                    </a:srgbClr>
                  </a:outerShdw>
                </a:effectLst>
              </a:rPr>
              <a:t>5</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078313"/>
          </a:xfrm>
          <a:prstGeom prst="rect">
            <a:avLst/>
          </a:prstGeom>
        </p:spPr>
        <p:txBody>
          <a:bodyPr wrap="square">
            <a:spAutoFit/>
          </a:bodyPr>
          <a:lstStyle/>
          <a:p>
            <a:r>
              <a:rPr lang="zh-TW" altLang="en-US" sz="3600" dirty="0"/>
              <a:t>先進的網路技術</a:t>
            </a:r>
            <a:r>
              <a:rPr lang="en-US" altLang="zh-TW" sz="3600" dirty="0"/>
              <a:t>,</a:t>
            </a:r>
            <a:r>
              <a:rPr lang="zh-TW" altLang="en-US" sz="3600" dirty="0"/>
              <a:t>開啟了個人電腦使用挖掘大量資料的可能性</a:t>
            </a:r>
            <a:r>
              <a:rPr lang="en-US" altLang="zh-TW" sz="3600" dirty="0"/>
              <a:t>,</a:t>
            </a:r>
            <a:r>
              <a:rPr lang="zh-TW" altLang="en-US" sz="3600" dirty="0"/>
              <a:t>因此能比過去難以想像的大規模及精準地侵犯個人隱私。下列何者不算個人隱私</a:t>
            </a:r>
            <a:r>
              <a:rPr lang="en-US" altLang="zh-TW" sz="3600" dirty="0"/>
              <a:t>?</a:t>
            </a:r>
          </a:p>
          <a:p>
            <a:r>
              <a:rPr lang="en-US" altLang="zh-TW" sz="3600" dirty="0"/>
              <a:t>(A) </a:t>
            </a:r>
            <a:r>
              <a:rPr lang="zh-TW" altLang="en-US" sz="3600" dirty="0"/>
              <a:t>醫療、健康狀況</a:t>
            </a:r>
          </a:p>
          <a:p>
            <a:r>
              <a:rPr lang="en-US" altLang="zh-TW" sz="3600" dirty="0"/>
              <a:t>(B) </a:t>
            </a:r>
            <a:r>
              <a:rPr lang="zh-TW" altLang="en-US" sz="3600" dirty="0"/>
              <a:t>性生活</a:t>
            </a:r>
          </a:p>
          <a:p>
            <a:r>
              <a:rPr lang="en-US" altLang="zh-TW" sz="3600" dirty="0"/>
              <a:t>(C) </a:t>
            </a:r>
            <a:r>
              <a:rPr lang="zh-TW" altLang="en-US" sz="3600" dirty="0"/>
              <a:t>財務情況、社會活動</a:t>
            </a:r>
          </a:p>
          <a:p>
            <a:r>
              <a:rPr lang="en-US" altLang="zh-TW" sz="3600" dirty="0">
                <a:solidFill>
                  <a:srgbClr val="FF0000"/>
                </a:solidFill>
              </a:rPr>
              <a:t>(D) </a:t>
            </a:r>
            <a:r>
              <a:rPr lang="zh-TW" altLang="en-US" sz="3600" dirty="0">
                <a:solidFill>
                  <a:srgbClr val="FF0000"/>
                </a:solidFill>
              </a:rPr>
              <a:t>證件上照片</a:t>
            </a:r>
          </a:p>
          <a:p>
            <a:endParaRPr lang="zh-TW" altLang="en-US" sz="3600" dirty="0"/>
          </a:p>
        </p:txBody>
      </p:sp>
    </p:spTree>
    <p:extLst>
      <p:ext uri="{BB962C8B-B14F-4D97-AF65-F5344CB8AC3E}">
        <p14:creationId xmlns:p14="http://schemas.microsoft.com/office/powerpoint/2010/main" val="1514959281"/>
      </p:ext>
    </p:extLst>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43</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2862322"/>
          </a:xfrm>
          <a:prstGeom prst="rect">
            <a:avLst/>
          </a:prstGeom>
        </p:spPr>
        <p:txBody>
          <a:bodyPr wrap="square">
            <a:spAutoFit/>
          </a:bodyPr>
          <a:lstStyle/>
          <a:p>
            <a:r>
              <a:rPr lang="zh-TW" altLang="en-US" sz="3600" dirty="0"/>
              <a:t>下列何者是營運持續管理的國際標準</a:t>
            </a:r>
            <a:r>
              <a:rPr lang="en-US" altLang="zh-TW" sz="3600" dirty="0"/>
              <a:t>?</a:t>
            </a:r>
          </a:p>
          <a:p>
            <a:r>
              <a:rPr lang="en-US" altLang="zh-TW" sz="3600" dirty="0"/>
              <a:t>(A) ISO 9000</a:t>
            </a:r>
          </a:p>
          <a:p>
            <a:r>
              <a:rPr lang="en-US" altLang="zh-TW" sz="3600" dirty="0"/>
              <a:t>(B) ISO 14000</a:t>
            </a:r>
          </a:p>
          <a:p>
            <a:r>
              <a:rPr lang="en-US" altLang="zh-TW" sz="3600" dirty="0"/>
              <a:t>(C) ISO 20000</a:t>
            </a:r>
          </a:p>
          <a:p>
            <a:r>
              <a:rPr lang="en-US" altLang="zh-TW" sz="3600" dirty="0"/>
              <a:t>(D) ISO 22301</a:t>
            </a:r>
          </a:p>
        </p:txBody>
      </p:sp>
    </p:spTree>
    <p:extLst>
      <p:ext uri="{BB962C8B-B14F-4D97-AF65-F5344CB8AC3E}">
        <p14:creationId xmlns:p14="http://schemas.microsoft.com/office/powerpoint/2010/main" val="2842557338"/>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43</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2862322"/>
          </a:xfrm>
          <a:prstGeom prst="rect">
            <a:avLst/>
          </a:prstGeom>
        </p:spPr>
        <p:txBody>
          <a:bodyPr wrap="square">
            <a:spAutoFit/>
          </a:bodyPr>
          <a:lstStyle/>
          <a:p>
            <a:r>
              <a:rPr lang="zh-TW" altLang="en-US" sz="3600" dirty="0"/>
              <a:t>下列何者是營運持續管理的國際標準</a:t>
            </a:r>
            <a:r>
              <a:rPr lang="en-US" altLang="zh-TW" sz="3600" dirty="0"/>
              <a:t>?</a:t>
            </a:r>
          </a:p>
          <a:p>
            <a:r>
              <a:rPr lang="en-US" altLang="zh-TW" sz="3600" dirty="0"/>
              <a:t>(A) ISO 9000</a:t>
            </a:r>
          </a:p>
          <a:p>
            <a:r>
              <a:rPr lang="en-US" altLang="zh-TW" sz="3600" dirty="0"/>
              <a:t>(B) ISO 14000</a:t>
            </a:r>
          </a:p>
          <a:p>
            <a:r>
              <a:rPr lang="en-US" altLang="zh-TW" sz="3600" dirty="0"/>
              <a:t>(C) ISO 20000</a:t>
            </a:r>
          </a:p>
          <a:p>
            <a:r>
              <a:rPr lang="en-US" altLang="zh-TW" sz="3600" dirty="0">
                <a:solidFill>
                  <a:srgbClr val="FF0000"/>
                </a:solidFill>
              </a:rPr>
              <a:t>(D) ISO 22301</a:t>
            </a:r>
          </a:p>
        </p:txBody>
      </p:sp>
    </p:spTree>
    <p:extLst>
      <p:ext uri="{BB962C8B-B14F-4D97-AF65-F5344CB8AC3E}">
        <p14:creationId xmlns:p14="http://schemas.microsoft.com/office/powerpoint/2010/main" val="42586071"/>
      </p:ext>
    </p:extLst>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140</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227894" y="1196752"/>
            <a:ext cx="8107826" cy="3785652"/>
          </a:xfrm>
          <a:prstGeom prst="rect">
            <a:avLst/>
          </a:prstGeom>
        </p:spPr>
        <p:txBody>
          <a:bodyPr wrap="square">
            <a:spAutoFit/>
          </a:bodyPr>
          <a:lstStyle/>
          <a:p>
            <a:r>
              <a:rPr lang="zh-TW" altLang="en-US" sz="2800" dirty="0"/>
              <a:t>您是資安專家</a:t>
            </a:r>
            <a:r>
              <a:rPr lang="en-US" altLang="zh-TW" sz="2800" dirty="0"/>
              <a:t>,</a:t>
            </a:r>
            <a:r>
              <a:rPr lang="zh-TW" altLang="en-US" sz="2800" dirty="0"/>
              <a:t>希望能估計營運可承受之最長中斷時間</a:t>
            </a:r>
            <a:r>
              <a:rPr lang="en-US" altLang="zh-TW" sz="2800" dirty="0"/>
              <a:t>(Maximum Tolerable Period of Disruption),</a:t>
            </a:r>
            <a:r>
              <a:rPr lang="zh-TW" altLang="en-US" sz="2800" dirty="0"/>
              <a:t>而您最有可能從下列何者取得</a:t>
            </a:r>
            <a:r>
              <a:rPr lang="en-US" altLang="zh-TW" sz="2800" dirty="0" smtClean="0"/>
              <a:t>?</a:t>
            </a:r>
          </a:p>
          <a:p>
            <a:endParaRPr lang="en-US" altLang="zh-TW" sz="2800" dirty="0"/>
          </a:p>
          <a:p>
            <a:r>
              <a:rPr lang="en-US" altLang="zh-TW" sz="3200" dirty="0"/>
              <a:t>(A) </a:t>
            </a:r>
            <a:r>
              <a:rPr lang="zh-TW" altLang="en-US" sz="3200" dirty="0"/>
              <a:t>平衡計分卡</a:t>
            </a:r>
            <a:r>
              <a:rPr lang="en-US" altLang="zh-TW" sz="3200" dirty="0"/>
              <a:t>(Balanced Score Card)</a:t>
            </a:r>
          </a:p>
          <a:p>
            <a:r>
              <a:rPr lang="en-US" altLang="zh-TW" sz="3200" dirty="0"/>
              <a:t>(B) </a:t>
            </a:r>
            <a:r>
              <a:rPr lang="zh-TW" altLang="en-US" sz="3200" dirty="0"/>
              <a:t>風險估算</a:t>
            </a:r>
            <a:r>
              <a:rPr lang="en-US" altLang="zh-TW" sz="3200" dirty="0"/>
              <a:t>(Risk Evaluation)</a:t>
            </a:r>
          </a:p>
          <a:p>
            <a:r>
              <a:rPr lang="en-US" altLang="zh-TW" sz="3200" dirty="0"/>
              <a:t>(C) </a:t>
            </a:r>
            <a:r>
              <a:rPr lang="zh-TW" altLang="en-US" sz="3200" dirty="0"/>
              <a:t>恢復點目標</a:t>
            </a:r>
            <a:r>
              <a:rPr lang="en-US" altLang="zh-TW" sz="3200" dirty="0"/>
              <a:t>(Recovery Point Objective)</a:t>
            </a:r>
          </a:p>
          <a:p>
            <a:r>
              <a:rPr lang="en-US" altLang="zh-TW" sz="3200" dirty="0"/>
              <a:t>(D) </a:t>
            </a:r>
            <a:r>
              <a:rPr lang="zh-TW" altLang="en-US" sz="3200" dirty="0"/>
              <a:t>營運衝擊分析</a:t>
            </a:r>
            <a:r>
              <a:rPr lang="en-US" altLang="zh-TW" sz="3200" dirty="0"/>
              <a:t>(Business Impact Analysis)</a:t>
            </a:r>
          </a:p>
        </p:txBody>
      </p:sp>
    </p:spTree>
    <p:extLst>
      <p:ext uri="{BB962C8B-B14F-4D97-AF65-F5344CB8AC3E}">
        <p14:creationId xmlns:p14="http://schemas.microsoft.com/office/powerpoint/2010/main" val="3866238327"/>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140</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227894" y="1196752"/>
            <a:ext cx="8107826" cy="3785652"/>
          </a:xfrm>
          <a:prstGeom prst="rect">
            <a:avLst/>
          </a:prstGeom>
        </p:spPr>
        <p:txBody>
          <a:bodyPr wrap="square">
            <a:spAutoFit/>
          </a:bodyPr>
          <a:lstStyle/>
          <a:p>
            <a:r>
              <a:rPr lang="zh-TW" altLang="en-US" sz="2800" dirty="0"/>
              <a:t>您是資安專家</a:t>
            </a:r>
            <a:r>
              <a:rPr lang="en-US" altLang="zh-TW" sz="2800" dirty="0"/>
              <a:t>,</a:t>
            </a:r>
            <a:r>
              <a:rPr lang="zh-TW" altLang="en-US" sz="2800" dirty="0"/>
              <a:t>希望能估計營運可承受之最長中斷時間</a:t>
            </a:r>
            <a:r>
              <a:rPr lang="en-US" altLang="zh-TW" sz="2800" dirty="0"/>
              <a:t>(Maximum Tolerable Period of Disruption),</a:t>
            </a:r>
            <a:r>
              <a:rPr lang="zh-TW" altLang="en-US" sz="2800" dirty="0"/>
              <a:t>而您最有可能從下列何者取得</a:t>
            </a:r>
            <a:r>
              <a:rPr lang="en-US" altLang="zh-TW" sz="2800" dirty="0" smtClean="0"/>
              <a:t>?</a:t>
            </a:r>
          </a:p>
          <a:p>
            <a:endParaRPr lang="en-US" altLang="zh-TW" sz="2800" dirty="0"/>
          </a:p>
          <a:p>
            <a:r>
              <a:rPr lang="en-US" altLang="zh-TW" sz="3200" dirty="0"/>
              <a:t>(A) </a:t>
            </a:r>
            <a:r>
              <a:rPr lang="zh-TW" altLang="en-US" sz="3200" dirty="0"/>
              <a:t>平衡計分卡</a:t>
            </a:r>
            <a:r>
              <a:rPr lang="en-US" altLang="zh-TW" sz="3200" dirty="0"/>
              <a:t>(Balanced Score Card)</a:t>
            </a:r>
          </a:p>
          <a:p>
            <a:r>
              <a:rPr lang="en-US" altLang="zh-TW" sz="3200" dirty="0"/>
              <a:t>(B) </a:t>
            </a:r>
            <a:r>
              <a:rPr lang="zh-TW" altLang="en-US" sz="3200" dirty="0"/>
              <a:t>風險估算</a:t>
            </a:r>
            <a:r>
              <a:rPr lang="en-US" altLang="zh-TW" sz="3200" dirty="0"/>
              <a:t>(Risk Evaluation)</a:t>
            </a:r>
          </a:p>
          <a:p>
            <a:r>
              <a:rPr lang="en-US" altLang="zh-TW" sz="3200" dirty="0"/>
              <a:t>(C) </a:t>
            </a:r>
            <a:r>
              <a:rPr lang="zh-TW" altLang="en-US" sz="3200" dirty="0"/>
              <a:t>恢復點目標</a:t>
            </a:r>
            <a:r>
              <a:rPr lang="en-US" altLang="zh-TW" sz="3200" dirty="0"/>
              <a:t>(Recovery Point Objective)</a:t>
            </a:r>
          </a:p>
          <a:p>
            <a:r>
              <a:rPr lang="en-US" altLang="zh-TW" sz="3200" b="1" dirty="0">
                <a:solidFill>
                  <a:srgbClr val="FF0000"/>
                </a:solidFill>
                <a:effectLst>
                  <a:outerShdw blurRad="38100" dist="38100" dir="2700000" algn="tl">
                    <a:srgbClr val="000000">
                      <a:alpha val="43137"/>
                    </a:srgbClr>
                  </a:outerShdw>
                </a:effectLst>
              </a:rPr>
              <a:t>(D) </a:t>
            </a:r>
            <a:r>
              <a:rPr lang="zh-TW" altLang="en-US" sz="3200" b="1" dirty="0">
                <a:solidFill>
                  <a:srgbClr val="FF0000"/>
                </a:solidFill>
                <a:effectLst>
                  <a:outerShdw blurRad="38100" dist="38100" dir="2700000" algn="tl">
                    <a:srgbClr val="000000">
                      <a:alpha val="43137"/>
                    </a:srgbClr>
                  </a:outerShdw>
                </a:effectLst>
              </a:rPr>
              <a:t>營運衝擊分析</a:t>
            </a:r>
            <a:r>
              <a:rPr lang="en-US" altLang="zh-TW" sz="3200" b="1" dirty="0">
                <a:solidFill>
                  <a:srgbClr val="FF0000"/>
                </a:solidFill>
                <a:effectLst>
                  <a:outerShdw blurRad="38100" dist="38100" dir="2700000" algn="tl">
                    <a:srgbClr val="000000">
                      <a:alpha val="43137"/>
                    </a:srgbClr>
                  </a:outerShdw>
                </a:effectLst>
              </a:rPr>
              <a:t>(Business Impact Analysis)</a:t>
            </a:r>
          </a:p>
        </p:txBody>
      </p:sp>
    </p:spTree>
    <p:extLst>
      <p:ext uri="{BB962C8B-B14F-4D97-AF65-F5344CB8AC3E}">
        <p14:creationId xmlns:p14="http://schemas.microsoft.com/office/powerpoint/2010/main" val="2691214481"/>
      </p:ext>
    </p:extLst>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BIA </a:t>
            </a:r>
            <a:r>
              <a:rPr lang="zh-TW" altLang="en-US" dirty="0" smtClean="0"/>
              <a:t>營運衝擊分析</a:t>
            </a:r>
            <a:r>
              <a:rPr lang="en-US" altLang="zh-TW" dirty="0"/>
              <a:t/>
            </a:r>
            <a:br>
              <a:rPr lang="en-US" altLang="zh-TW" dirty="0"/>
            </a:br>
            <a:r>
              <a:rPr lang="en-US" altLang="zh-TW" dirty="0" smtClean="0"/>
              <a:t>Business Impact Analysis</a:t>
            </a:r>
            <a:endParaRPr lang="zh-TW" altLang="en-US" dirty="0"/>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30483036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418704"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5</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226596" y="1052736"/>
            <a:ext cx="8737892" cy="5078313"/>
          </a:xfrm>
          <a:prstGeom prst="rect">
            <a:avLst/>
          </a:prstGeom>
        </p:spPr>
        <p:txBody>
          <a:bodyPr wrap="square">
            <a:spAutoFit/>
          </a:bodyPr>
          <a:lstStyle/>
          <a:p>
            <a:r>
              <a:rPr lang="zh-TW" altLang="en-US" sz="3600" dirty="0"/>
              <a:t>下列何項非為成功建立資訊安全管理系統之必要項目</a:t>
            </a:r>
            <a:r>
              <a:rPr lang="en-US" altLang="zh-TW" sz="3600" dirty="0" smtClean="0"/>
              <a:t>?</a:t>
            </a:r>
          </a:p>
          <a:p>
            <a:endParaRPr lang="en-US" altLang="zh-TW" sz="3600" dirty="0"/>
          </a:p>
          <a:p>
            <a:r>
              <a:rPr lang="en-US" altLang="zh-TW" sz="3600" dirty="0"/>
              <a:t>(A)</a:t>
            </a:r>
            <a:r>
              <a:rPr lang="zh-TW" altLang="en-US" sz="3600" dirty="0"/>
              <a:t>導入 </a:t>
            </a:r>
            <a:r>
              <a:rPr lang="en-US" altLang="zh-TW" sz="3600" dirty="0"/>
              <a:t>ISO </a:t>
            </a:r>
            <a:r>
              <a:rPr lang="zh-TW" altLang="en-US" sz="3600" dirty="0"/>
              <a:t>國際標準</a:t>
            </a:r>
          </a:p>
          <a:p>
            <a:r>
              <a:rPr lang="en-US" altLang="zh-TW" sz="3600" dirty="0"/>
              <a:t>(B) </a:t>
            </a:r>
            <a:r>
              <a:rPr lang="zh-TW" altLang="en-US" sz="3600" dirty="0"/>
              <a:t>最高管理階層的參與及支持</a:t>
            </a:r>
          </a:p>
          <a:p>
            <a:r>
              <a:rPr lang="en-US" altLang="zh-TW" sz="3600" dirty="0"/>
              <a:t>(C)</a:t>
            </a:r>
            <a:r>
              <a:rPr lang="zh-TW" altLang="en-US" sz="3600" dirty="0"/>
              <a:t>組織提供建立資訊安全管理系統</a:t>
            </a:r>
            <a:r>
              <a:rPr lang="en-US" altLang="zh-TW" sz="3600" dirty="0"/>
              <a:t>(Information Security Management System, ISMS)</a:t>
            </a:r>
            <a:r>
              <a:rPr lang="zh-TW" altLang="en-US" sz="3600" dirty="0"/>
              <a:t>所需之資源</a:t>
            </a:r>
          </a:p>
          <a:p>
            <a:r>
              <a:rPr lang="en-US" altLang="zh-TW" sz="3600" dirty="0"/>
              <a:t>(D)</a:t>
            </a:r>
            <a:r>
              <a:rPr lang="zh-TW" altLang="en-US" sz="3600" dirty="0"/>
              <a:t>確立資訊安全管理的政策及目標</a:t>
            </a:r>
          </a:p>
        </p:txBody>
      </p:sp>
    </p:spTree>
    <p:extLst>
      <p:ext uri="{BB962C8B-B14F-4D97-AF65-F5344CB8AC3E}">
        <p14:creationId xmlns:p14="http://schemas.microsoft.com/office/powerpoint/2010/main" val="3716353799"/>
      </p:ext>
    </p:extLst>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7200" b="1" dirty="0" smtClean="0">
                <a:solidFill>
                  <a:srgbClr val="FFFF00"/>
                </a:solidFill>
                <a:effectLst>
                  <a:outerShdw blurRad="38100" dist="38100" dir="2700000" algn="tl">
                    <a:srgbClr val="000000">
                      <a:alpha val="43137"/>
                    </a:srgbClr>
                  </a:outerShdw>
                </a:effectLst>
              </a:rPr>
              <a:t>5.</a:t>
            </a:r>
          </a:p>
          <a:p>
            <a:pPr algn="ctr"/>
            <a:r>
              <a:rPr lang="zh-TW" altLang="en-US" sz="4000" dirty="0" smtClean="0"/>
              <a:t>法規遵循</a:t>
            </a:r>
            <a:endParaRPr lang="en-US" altLang="zh-TW" sz="4000" dirty="0" smtClean="0"/>
          </a:p>
          <a:p>
            <a:pPr algn="ctr"/>
            <a:r>
              <a:rPr lang="zh-TW" altLang="en-US" sz="4000" dirty="0" smtClean="0"/>
              <a:t>與</a:t>
            </a:r>
            <a:endParaRPr lang="en-US" altLang="zh-TW" sz="4000" dirty="0" smtClean="0"/>
          </a:p>
          <a:p>
            <a:pPr algn="ctr"/>
            <a:r>
              <a:rPr lang="zh-TW" altLang="en-US" sz="4000" dirty="0" smtClean="0"/>
              <a:t>資訊</a:t>
            </a:r>
            <a:r>
              <a:rPr lang="zh-TW" altLang="en-US" sz="4000" dirty="0"/>
              <a:t>倫理</a:t>
            </a:r>
          </a:p>
        </p:txBody>
      </p:sp>
    </p:spTree>
    <p:extLst>
      <p:ext uri="{BB962C8B-B14F-4D97-AF65-F5344CB8AC3E}">
        <p14:creationId xmlns:p14="http://schemas.microsoft.com/office/powerpoint/2010/main" val="1488178671"/>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5.</a:t>
            </a:r>
            <a:r>
              <a:rPr lang="zh-TW" altLang="en-US" dirty="0" smtClean="0"/>
              <a:t>法規遵循與資訊倫理</a:t>
            </a:r>
            <a:endParaRPr lang="zh-TW" altLang="en-US" dirty="0"/>
          </a:p>
        </p:txBody>
      </p:sp>
      <p:sp>
        <p:nvSpPr>
          <p:cNvPr id="3" name="矩形 2"/>
          <p:cNvSpPr/>
          <p:nvPr/>
        </p:nvSpPr>
        <p:spPr>
          <a:xfrm>
            <a:off x="1331640" y="2276872"/>
            <a:ext cx="6606480" cy="2585323"/>
          </a:xfrm>
          <a:prstGeom prst="rect">
            <a:avLst/>
          </a:prstGeom>
        </p:spPr>
        <p:txBody>
          <a:bodyPr wrap="square">
            <a:spAutoFit/>
          </a:bodyPr>
          <a:lstStyle/>
          <a:p>
            <a:r>
              <a:rPr lang="en-US" altLang="zh-TW" sz="3600" b="1" dirty="0" smtClean="0"/>
              <a:t>5.1.</a:t>
            </a:r>
            <a:r>
              <a:rPr lang="zh-TW" altLang="en-US" sz="3600" b="1" dirty="0" smtClean="0"/>
              <a:t>隱私保護與智慧財產權</a:t>
            </a:r>
            <a:endParaRPr lang="en-US" altLang="zh-TW" sz="3600" b="1" dirty="0" smtClean="0"/>
          </a:p>
          <a:p>
            <a:r>
              <a:rPr lang="en-US" altLang="zh-TW" sz="3600" b="1" dirty="0" smtClean="0"/>
              <a:t>5.2.</a:t>
            </a:r>
            <a:r>
              <a:rPr lang="zh-TW" altLang="en-US" sz="3600" b="1" dirty="0" smtClean="0"/>
              <a:t>資訊倫理</a:t>
            </a:r>
            <a:endParaRPr lang="en-US" altLang="zh-TW" sz="3600" b="1" dirty="0" smtClean="0"/>
          </a:p>
          <a:p>
            <a:r>
              <a:rPr lang="en-US" altLang="zh-TW" sz="3600" b="1" dirty="0" smtClean="0"/>
              <a:t>5.3.</a:t>
            </a:r>
            <a:r>
              <a:rPr lang="zh-TW" altLang="en-US" sz="3600" b="1" dirty="0" smtClean="0"/>
              <a:t>法規遵循</a:t>
            </a:r>
            <a:r>
              <a:rPr lang="en-US" altLang="zh-TW" sz="3600" b="1" dirty="0" smtClean="0"/>
              <a:t>(</a:t>
            </a:r>
            <a:r>
              <a:rPr lang="zh-TW" altLang="en-US" sz="3600" b="1" dirty="0" smtClean="0"/>
              <a:t>含</a:t>
            </a:r>
            <a:r>
              <a:rPr lang="en-US" altLang="zh-TW" sz="3600" b="1" dirty="0" smtClean="0"/>
              <a:t>GDPR)</a:t>
            </a:r>
            <a:r>
              <a:rPr lang="en-US" altLang="zh-TW" sz="3600" b="1" dirty="0"/>
              <a:t/>
            </a:r>
            <a:br>
              <a:rPr lang="en-US" altLang="zh-TW" sz="3600" b="1" dirty="0"/>
            </a:br>
            <a:r>
              <a:rPr lang="en-US" altLang="zh-TW" sz="3600" b="1" dirty="0" smtClean="0"/>
              <a:t>5.4.</a:t>
            </a:r>
            <a:r>
              <a:rPr lang="zh-TW" altLang="en-US" sz="3600" b="1" dirty="0" smtClean="0"/>
              <a:t>稽核</a:t>
            </a:r>
          </a:p>
          <a:p>
            <a:r>
              <a:rPr lang="zh-TW" altLang="en-US" dirty="0" smtClean="0"/>
              <a:t>     </a:t>
            </a:r>
            <a:endParaRPr lang="zh-TW" altLang="en-US" dirty="0"/>
          </a:p>
        </p:txBody>
      </p:sp>
    </p:spTree>
    <p:extLst>
      <p:ext uri="{BB962C8B-B14F-4D97-AF65-F5344CB8AC3E}">
        <p14:creationId xmlns:p14="http://schemas.microsoft.com/office/powerpoint/2010/main" val="2163029610"/>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6600" dirty="0" smtClean="0"/>
              <a:t>5.1.</a:t>
            </a:r>
            <a:r>
              <a:rPr lang="zh-TW" altLang="en-US" sz="6600" dirty="0" smtClean="0"/>
              <a:t>隱私保護</a:t>
            </a:r>
            <a:endParaRPr lang="en-US" altLang="zh-TW" sz="6600" dirty="0" smtClean="0"/>
          </a:p>
          <a:p>
            <a:pPr algn="ctr"/>
            <a:r>
              <a:rPr lang="zh-TW" altLang="en-US" sz="6600" dirty="0" smtClean="0"/>
              <a:t>與智慧財產權</a:t>
            </a:r>
          </a:p>
        </p:txBody>
      </p:sp>
    </p:spTree>
    <p:extLst>
      <p:ext uri="{BB962C8B-B14F-4D97-AF65-F5344CB8AC3E}">
        <p14:creationId xmlns:p14="http://schemas.microsoft.com/office/powerpoint/2010/main" val="3191327872"/>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t>5.1.</a:t>
            </a:r>
            <a:r>
              <a:rPr lang="zh-TW" altLang="en-US" b="1" dirty="0" smtClean="0"/>
              <a:t>隱私保護與智慧財產權</a:t>
            </a:r>
          </a:p>
        </p:txBody>
      </p:sp>
      <p:sp>
        <p:nvSpPr>
          <p:cNvPr id="3" name="矩形 2"/>
          <p:cNvSpPr/>
          <p:nvPr/>
        </p:nvSpPr>
        <p:spPr>
          <a:xfrm>
            <a:off x="251520" y="1700808"/>
            <a:ext cx="8568952" cy="2492990"/>
          </a:xfrm>
          <a:prstGeom prst="rect">
            <a:avLst/>
          </a:prstGeom>
        </p:spPr>
        <p:txBody>
          <a:bodyPr wrap="square">
            <a:spAutoFit/>
          </a:bodyPr>
          <a:lstStyle/>
          <a:p>
            <a:r>
              <a:rPr lang="en-US" altLang="zh-TW" sz="2800" b="1" dirty="0" smtClean="0">
                <a:effectLst>
                  <a:outerShdw blurRad="38100" dist="38100" dir="2700000" algn="tl">
                    <a:srgbClr val="000000">
                      <a:alpha val="43137"/>
                    </a:srgbClr>
                  </a:outerShdw>
                </a:effectLst>
              </a:rPr>
              <a:t>5_1_A:</a:t>
            </a:r>
            <a:r>
              <a:rPr lang="zh-TW" altLang="en-US" sz="2800" b="1" dirty="0" smtClean="0">
                <a:effectLst>
                  <a:outerShdw blurRad="38100" dist="38100" dir="2700000" algn="tl">
                    <a:srgbClr val="000000">
                      <a:alpha val="43137"/>
                    </a:srgbClr>
                  </a:outerShdw>
                </a:effectLst>
              </a:rPr>
              <a:t>隱私保護 </a:t>
            </a:r>
            <a:r>
              <a:rPr lang="en-US" altLang="zh-TW" sz="2800" b="1" dirty="0" smtClean="0">
                <a:effectLst>
                  <a:outerShdw blurRad="38100" dist="38100" dir="2700000" algn="tl">
                    <a:srgbClr val="000000">
                      <a:alpha val="43137"/>
                    </a:srgbClr>
                  </a:outerShdw>
                </a:effectLst>
              </a:rPr>
              <a:t>=== </a:t>
            </a:r>
            <a:r>
              <a:rPr lang="zh-TW" altLang="en-US" sz="2800" b="1" dirty="0" smtClean="0">
                <a:effectLst>
                  <a:outerShdw blurRad="38100" dist="38100" dir="2700000" algn="tl">
                    <a:srgbClr val="000000">
                      <a:alpha val="43137"/>
                    </a:srgbClr>
                  </a:outerShdw>
                </a:effectLst>
              </a:rPr>
              <a:t>個資法</a:t>
            </a:r>
          </a:p>
          <a:p>
            <a:r>
              <a:rPr lang="zh-TW" altLang="en-US" sz="2400" dirty="0" smtClean="0"/>
              <a:t>          </a:t>
            </a:r>
            <a:r>
              <a:rPr lang="en-US" altLang="zh-TW" sz="2400" dirty="0" smtClean="0"/>
              <a:t>https://www.ithome.com.tw/article/87965</a:t>
            </a:r>
          </a:p>
          <a:p>
            <a:r>
              <a:rPr lang="en-US" altLang="zh-TW" sz="2400" dirty="0" smtClean="0"/>
              <a:t>          https://law.moj.gov.tw/LawClass/LawAll.aspx?pcode=I0050021</a:t>
            </a:r>
          </a:p>
          <a:p>
            <a:r>
              <a:rPr lang="en-US" altLang="zh-TW" sz="2800" b="1" dirty="0" smtClean="0">
                <a:effectLst>
                  <a:outerShdw blurRad="38100" dist="38100" dir="2700000" algn="tl">
                    <a:srgbClr val="000000">
                      <a:alpha val="43137"/>
                    </a:srgbClr>
                  </a:outerShdw>
                </a:effectLst>
              </a:rPr>
              <a:t>          </a:t>
            </a:r>
          </a:p>
          <a:p>
            <a:r>
              <a:rPr lang="en-US" altLang="zh-TW" sz="2800" b="1" dirty="0" smtClean="0">
                <a:effectLst>
                  <a:outerShdw blurRad="38100" dist="38100" dir="2700000" algn="tl">
                    <a:srgbClr val="000000">
                      <a:alpha val="43137"/>
                    </a:srgbClr>
                  </a:outerShdw>
                </a:effectLst>
              </a:rPr>
              <a:t>5_1_B:</a:t>
            </a:r>
            <a:r>
              <a:rPr lang="zh-TW" altLang="en-US" sz="2800" b="1" dirty="0" smtClean="0">
                <a:effectLst>
                  <a:outerShdw blurRad="38100" dist="38100" dir="2700000" algn="tl">
                    <a:srgbClr val="000000">
                      <a:alpha val="43137"/>
                    </a:srgbClr>
                  </a:outerShdw>
                </a:effectLst>
              </a:rPr>
              <a:t>智慧財產權</a:t>
            </a:r>
            <a:r>
              <a:rPr lang="en-US" altLang="zh-TW" sz="2800" b="1" dirty="0" smtClean="0">
                <a:effectLst>
                  <a:outerShdw blurRad="38100" dist="38100" dir="2700000" algn="tl">
                    <a:srgbClr val="000000">
                      <a:alpha val="43137"/>
                    </a:srgbClr>
                  </a:outerShdw>
                </a:effectLst>
              </a:rPr>
              <a:t>(Intellectual Property Rights)  IP</a:t>
            </a:r>
            <a:endParaRPr lang="zh-TW" altLang="en-US" sz="2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89774476"/>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6600" dirty="0" smtClean="0"/>
              <a:t>5_1_A:</a:t>
            </a:r>
            <a:r>
              <a:rPr lang="zh-TW" altLang="en-US" sz="6600" dirty="0" smtClean="0"/>
              <a:t>隱私保護 </a:t>
            </a:r>
            <a:endParaRPr lang="en-US" altLang="zh-TW" sz="6600" dirty="0" smtClean="0"/>
          </a:p>
          <a:p>
            <a:pPr algn="ctr"/>
            <a:r>
              <a:rPr lang="en-US" altLang="zh-TW" sz="6600" dirty="0" smtClean="0"/>
              <a:t> </a:t>
            </a:r>
            <a:r>
              <a:rPr lang="zh-TW" altLang="en-US" sz="6600" dirty="0" smtClean="0"/>
              <a:t>個資法</a:t>
            </a:r>
          </a:p>
        </p:txBody>
      </p:sp>
    </p:spTree>
    <p:extLst>
      <p:ext uri="{BB962C8B-B14F-4D97-AF65-F5344CB8AC3E}">
        <p14:creationId xmlns:p14="http://schemas.microsoft.com/office/powerpoint/2010/main" val="4270365226"/>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47</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416320"/>
          </a:xfrm>
          <a:prstGeom prst="rect">
            <a:avLst/>
          </a:prstGeom>
        </p:spPr>
        <p:txBody>
          <a:bodyPr wrap="square">
            <a:spAutoFit/>
          </a:bodyPr>
          <a:lstStyle/>
          <a:p>
            <a:r>
              <a:rPr lang="zh-TW" altLang="en-US" sz="3600" dirty="0"/>
              <a:t>下列何者不是個人資料的當事人可行使的權利</a:t>
            </a:r>
            <a:r>
              <a:rPr lang="en-US" altLang="zh-TW" sz="3600" dirty="0"/>
              <a:t>?</a:t>
            </a:r>
          </a:p>
          <a:p>
            <a:r>
              <a:rPr lang="en-US" altLang="zh-TW" sz="3600" dirty="0"/>
              <a:t>(A) </a:t>
            </a:r>
            <a:r>
              <a:rPr lang="zh-TW" altLang="en-US" sz="3600" dirty="0"/>
              <a:t>查詢當事人的個人資料</a:t>
            </a:r>
          </a:p>
          <a:p>
            <a:r>
              <a:rPr lang="en-US" altLang="zh-TW" sz="3600" dirty="0"/>
              <a:t>(B) </a:t>
            </a:r>
            <a:r>
              <a:rPr lang="zh-TW" altLang="en-US" sz="3600" dirty="0"/>
              <a:t>查詢親友的個人資料</a:t>
            </a:r>
          </a:p>
          <a:p>
            <a:r>
              <a:rPr lang="en-US" altLang="zh-TW" sz="3600" dirty="0"/>
              <a:t>(C) </a:t>
            </a:r>
            <a:r>
              <a:rPr lang="zh-TW" altLang="en-US" sz="3600" dirty="0"/>
              <a:t>請求製給複製本</a:t>
            </a:r>
          </a:p>
          <a:p>
            <a:r>
              <a:rPr lang="en-US" altLang="zh-TW" sz="3600" dirty="0"/>
              <a:t>(D) </a:t>
            </a:r>
            <a:r>
              <a:rPr lang="zh-TW" altLang="en-US" sz="3600" dirty="0"/>
              <a:t>請求補充或更正</a:t>
            </a:r>
          </a:p>
        </p:txBody>
      </p:sp>
    </p:spTree>
    <p:extLst>
      <p:ext uri="{BB962C8B-B14F-4D97-AF65-F5344CB8AC3E}">
        <p14:creationId xmlns:p14="http://schemas.microsoft.com/office/powerpoint/2010/main" val="1368909549"/>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47</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416320"/>
          </a:xfrm>
          <a:prstGeom prst="rect">
            <a:avLst/>
          </a:prstGeom>
        </p:spPr>
        <p:txBody>
          <a:bodyPr wrap="square">
            <a:spAutoFit/>
          </a:bodyPr>
          <a:lstStyle/>
          <a:p>
            <a:r>
              <a:rPr lang="zh-TW" altLang="en-US" sz="3600" dirty="0"/>
              <a:t>下列何者不是個人資料的當事人可行使的權利</a:t>
            </a:r>
            <a:r>
              <a:rPr lang="en-US" altLang="zh-TW" sz="3600" dirty="0"/>
              <a:t>?</a:t>
            </a:r>
          </a:p>
          <a:p>
            <a:r>
              <a:rPr lang="en-US" altLang="zh-TW" sz="3600" dirty="0"/>
              <a:t>(A) </a:t>
            </a:r>
            <a:r>
              <a:rPr lang="zh-TW" altLang="en-US" sz="3600" dirty="0"/>
              <a:t>查詢當事人的個人資料</a:t>
            </a:r>
          </a:p>
          <a:p>
            <a:r>
              <a:rPr lang="en-US" altLang="zh-TW" sz="3600" dirty="0">
                <a:solidFill>
                  <a:srgbClr val="FF0000"/>
                </a:solidFill>
              </a:rPr>
              <a:t>(B) </a:t>
            </a:r>
            <a:r>
              <a:rPr lang="zh-TW" altLang="en-US" sz="3600" dirty="0">
                <a:solidFill>
                  <a:srgbClr val="FF0000"/>
                </a:solidFill>
              </a:rPr>
              <a:t>查詢親友的個人資料</a:t>
            </a:r>
          </a:p>
          <a:p>
            <a:r>
              <a:rPr lang="en-US" altLang="zh-TW" sz="3600" dirty="0"/>
              <a:t>(C) </a:t>
            </a:r>
            <a:r>
              <a:rPr lang="zh-TW" altLang="en-US" sz="3600" dirty="0"/>
              <a:t>請求製給複製本</a:t>
            </a:r>
          </a:p>
          <a:p>
            <a:r>
              <a:rPr lang="en-US" altLang="zh-TW" sz="3600" dirty="0"/>
              <a:t>(D) </a:t>
            </a:r>
            <a:r>
              <a:rPr lang="zh-TW" altLang="en-US" sz="3600" dirty="0"/>
              <a:t>請求補充或更正</a:t>
            </a:r>
          </a:p>
        </p:txBody>
      </p:sp>
    </p:spTree>
    <p:extLst>
      <p:ext uri="{BB962C8B-B14F-4D97-AF65-F5344CB8AC3E}">
        <p14:creationId xmlns:p14="http://schemas.microsoft.com/office/powerpoint/2010/main" val="3857132657"/>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96</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416320"/>
          </a:xfrm>
          <a:prstGeom prst="rect">
            <a:avLst/>
          </a:prstGeom>
        </p:spPr>
        <p:txBody>
          <a:bodyPr wrap="square">
            <a:spAutoFit/>
          </a:bodyPr>
          <a:lstStyle/>
          <a:p>
            <a:r>
              <a:rPr lang="zh-TW" altLang="en-US" sz="3600" dirty="0"/>
              <a:t>下列何者並非個人資料保護法中</a:t>
            </a:r>
            <a:r>
              <a:rPr lang="en-US" altLang="zh-TW" sz="3600" dirty="0"/>
              <a:t>,</a:t>
            </a:r>
            <a:r>
              <a:rPr lang="zh-TW" altLang="en-US" sz="3600" dirty="0"/>
              <a:t>當事人對於個人資料的權利</a:t>
            </a:r>
            <a:r>
              <a:rPr lang="en-US" altLang="zh-TW" sz="3600" dirty="0"/>
              <a:t>?,</a:t>
            </a:r>
          </a:p>
          <a:p>
            <a:r>
              <a:rPr lang="en-US" altLang="zh-TW" sz="3600" dirty="0"/>
              <a:t>(A) </a:t>
            </a:r>
            <a:r>
              <a:rPr lang="zh-TW" altLang="en-US" sz="3600" dirty="0"/>
              <a:t>查詢或請求閱覽</a:t>
            </a:r>
          </a:p>
          <a:p>
            <a:r>
              <a:rPr lang="en-US" altLang="zh-TW" sz="3600" dirty="0"/>
              <a:t>(B) </a:t>
            </a:r>
            <a:r>
              <a:rPr lang="zh-TW" altLang="en-US" sz="3600" dirty="0"/>
              <a:t>請求補充或更正</a:t>
            </a:r>
          </a:p>
          <a:p>
            <a:r>
              <a:rPr lang="en-US" altLang="zh-TW" sz="3600" dirty="0"/>
              <a:t>(C) </a:t>
            </a:r>
            <a:r>
              <a:rPr lang="zh-TW" altLang="en-US" sz="3600" dirty="0"/>
              <a:t>請求刪除</a:t>
            </a:r>
          </a:p>
          <a:p>
            <a:r>
              <a:rPr lang="en-US" altLang="zh-TW" sz="3600" dirty="0"/>
              <a:t>(D) </a:t>
            </a:r>
            <a:r>
              <a:rPr lang="zh-TW" altLang="en-US" sz="3600" dirty="0"/>
              <a:t>請求永久保留</a:t>
            </a:r>
          </a:p>
        </p:txBody>
      </p:sp>
    </p:spTree>
    <p:extLst>
      <p:ext uri="{BB962C8B-B14F-4D97-AF65-F5344CB8AC3E}">
        <p14:creationId xmlns:p14="http://schemas.microsoft.com/office/powerpoint/2010/main" val="2809581283"/>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96</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416320"/>
          </a:xfrm>
          <a:prstGeom prst="rect">
            <a:avLst/>
          </a:prstGeom>
        </p:spPr>
        <p:txBody>
          <a:bodyPr wrap="square">
            <a:spAutoFit/>
          </a:bodyPr>
          <a:lstStyle/>
          <a:p>
            <a:r>
              <a:rPr lang="zh-TW" altLang="en-US" sz="3600" dirty="0"/>
              <a:t>下列何者並非個人資料保護法中</a:t>
            </a:r>
            <a:r>
              <a:rPr lang="en-US" altLang="zh-TW" sz="3600" dirty="0"/>
              <a:t>,</a:t>
            </a:r>
            <a:r>
              <a:rPr lang="zh-TW" altLang="en-US" sz="3600" dirty="0"/>
              <a:t>當事人對於個人資料的權利</a:t>
            </a:r>
            <a:r>
              <a:rPr lang="en-US" altLang="zh-TW" sz="3600" dirty="0"/>
              <a:t>?,</a:t>
            </a:r>
          </a:p>
          <a:p>
            <a:r>
              <a:rPr lang="en-US" altLang="zh-TW" sz="3600" dirty="0"/>
              <a:t>(A) </a:t>
            </a:r>
            <a:r>
              <a:rPr lang="zh-TW" altLang="en-US" sz="3600" dirty="0"/>
              <a:t>查詢或請求閱覽</a:t>
            </a:r>
          </a:p>
          <a:p>
            <a:r>
              <a:rPr lang="en-US" altLang="zh-TW" sz="3600" dirty="0"/>
              <a:t>(B) </a:t>
            </a:r>
            <a:r>
              <a:rPr lang="zh-TW" altLang="en-US" sz="3600" dirty="0"/>
              <a:t>請求補充或更正</a:t>
            </a:r>
          </a:p>
          <a:p>
            <a:r>
              <a:rPr lang="en-US" altLang="zh-TW" sz="3600" dirty="0"/>
              <a:t>(C) </a:t>
            </a:r>
            <a:r>
              <a:rPr lang="zh-TW" altLang="en-US" sz="3600" dirty="0"/>
              <a:t>請求刪除</a:t>
            </a:r>
          </a:p>
          <a:p>
            <a:r>
              <a:rPr lang="en-US" altLang="zh-TW" sz="3600" dirty="0">
                <a:solidFill>
                  <a:srgbClr val="FF0000"/>
                </a:solidFill>
              </a:rPr>
              <a:t>(D) </a:t>
            </a:r>
            <a:r>
              <a:rPr lang="zh-TW" altLang="en-US" sz="3600" dirty="0">
                <a:solidFill>
                  <a:srgbClr val="FF0000"/>
                </a:solidFill>
              </a:rPr>
              <a:t>請求永久保留</a:t>
            </a:r>
          </a:p>
        </p:txBody>
      </p:sp>
    </p:spTree>
    <p:extLst>
      <p:ext uri="{BB962C8B-B14F-4D97-AF65-F5344CB8AC3E}">
        <p14:creationId xmlns:p14="http://schemas.microsoft.com/office/powerpoint/2010/main" val="3385475831"/>
      </p:ext>
    </p:extLst>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97</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416320"/>
          </a:xfrm>
          <a:prstGeom prst="rect">
            <a:avLst/>
          </a:prstGeom>
        </p:spPr>
        <p:txBody>
          <a:bodyPr wrap="square">
            <a:spAutoFit/>
          </a:bodyPr>
          <a:lstStyle/>
          <a:p>
            <a:r>
              <a:rPr lang="zh-TW" altLang="en-US" sz="3600" dirty="0"/>
              <a:t>下列何者非個資法第 </a:t>
            </a:r>
            <a:r>
              <a:rPr lang="en-US" altLang="zh-TW" sz="3600" dirty="0"/>
              <a:t>6 </a:t>
            </a:r>
            <a:r>
              <a:rPr lang="zh-TW" altLang="en-US" sz="3600" dirty="0"/>
              <a:t>條</a:t>
            </a:r>
            <a:r>
              <a:rPr lang="en-US" altLang="zh-TW" sz="3600" dirty="0"/>
              <a:t>,</a:t>
            </a:r>
            <a:r>
              <a:rPr lang="zh-TW" altLang="en-US" sz="3600" dirty="0"/>
              <a:t>不可隨意蒐集、處理或利用的個資</a:t>
            </a:r>
            <a:r>
              <a:rPr lang="en-US" altLang="zh-TW" sz="3600" dirty="0"/>
              <a:t>?</a:t>
            </a:r>
          </a:p>
          <a:p>
            <a:r>
              <a:rPr lang="en-US" altLang="zh-TW" sz="3600" dirty="0"/>
              <a:t>(A) </a:t>
            </a:r>
            <a:r>
              <a:rPr lang="zh-TW" altLang="en-US" sz="3600" dirty="0"/>
              <a:t>病歷</a:t>
            </a:r>
          </a:p>
          <a:p>
            <a:r>
              <a:rPr lang="en-US" altLang="zh-TW" sz="3600" dirty="0"/>
              <a:t>(B) </a:t>
            </a:r>
            <a:r>
              <a:rPr lang="zh-TW" altLang="en-US" sz="3600" dirty="0"/>
              <a:t>基因</a:t>
            </a:r>
          </a:p>
          <a:p>
            <a:r>
              <a:rPr lang="en-US" altLang="zh-TW" sz="3600" dirty="0"/>
              <a:t>(C) </a:t>
            </a:r>
            <a:r>
              <a:rPr lang="zh-TW" altLang="en-US" sz="3600" dirty="0"/>
              <a:t>犯罪前科</a:t>
            </a:r>
          </a:p>
          <a:p>
            <a:r>
              <a:rPr lang="en-US" altLang="zh-TW" sz="3600" dirty="0"/>
              <a:t>(D) </a:t>
            </a:r>
            <a:r>
              <a:rPr lang="zh-TW" altLang="en-US" sz="3600" dirty="0"/>
              <a:t>財務情況</a:t>
            </a:r>
          </a:p>
        </p:txBody>
      </p:sp>
    </p:spTree>
    <p:extLst>
      <p:ext uri="{BB962C8B-B14F-4D97-AF65-F5344CB8AC3E}">
        <p14:creationId xmlns:p14="http://schemas.microsoft.com/office/powerpoint/2010/main" val="3674267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418704"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5</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227894" y="1124744"/>
            <a:ext cx="8376554" cy="5078313"/>
          </a:xfrm>
          <a:prstGeom prst="rect">
            <a:avLst/>
          </a:prstGeom>
        </p:spPr>
        <p:txBody>
          <a:bodyPr wrap="square">
            <a:spAutoFit/>
          </a:bodyPr>
          <a:lstStyle/>
          <a:p>
            <a:r>
              <a:rPr lang="zh-TW" altLang="en-US" sz="3600" dirty="0"/>
              <a:t>下列何項非為成功建立資訊安全管理系統之必要項目</a:t>
            </a:r>
            <a:r>
              <a:rPr lang="en-US" altLang="zh-TW" sz="3600" dirty="0" smtClean="0"/>
              <a:t>?</a:t>
            </a:r>
          </a:p>
          <a:p>
            <a:endParaRPr lang="en-US" altLang="zh-TW" sz="3600" dirty="0"/>
          </a:p>
          <a:p>
            <a:r>
              <a:rPr lang="en-US" altLang="zh-TW" sz="3600" dirty="0">
                <a:solidFill>
                  <a:srgbClr val="FF0000"/>
                </a:solidFill>
              </a:rPr>
              <a:t>(A)</a:t>
            </a:r>
            <a:r>
              <a:rPr lang="zh-TW" altLang="en-US" sz="3600" dirty="0">
                <a:solidFill>
                  <a:srgbClr val="FF0000"/>
                </a:solidFill>
              </a:rPr>
              <a:t>導入 </a:t>
            </a:r>
            <a:r>
              <a:rPr lang="en-US" altLang="zh-TW" sz="3600" dirty="0">
                <a:solidFill>
                  <a:srgbClr val="FF0000"/>
                </a:solidFill>
              </a:rPr>
              <a:t>ISO </a:t>
            </a:r>
            <a:r>
              <a:rPr lang="zh-TW" altLang="en-US" sz="3600" dirty="0">
                <a:solidFill>
                  <a:srgbClr val="FF0000"/>
                </a:solidFill>
              </a:rPr>
              <a:t>國際標準</a:t>
            </a:r>
          </a:p>
          <a:p>
            <a:r>
              <a:rPr lang="en-US" altLang="zh-TW" sz="3600" dirty="0"/>
              <a:t>(B) </a:t>
            </a:r>
            <a:r>
              <a:rPr lang="zh-TW" altLang="en-US" sz="3600" dirty="0"/>
              <a:t>最高管理階層的參與及支持</a:t>
            </a:r>
          </a:p>
          <a:p>
            <a:r>
              <a:rPr lang="en-US" altLang="zh-TW" sz="3600" dirty="0"/>
              <a:t>(C)</a:t>
            </a:r>
            <a:r>
              <a:rPr lang="zh-TW" altLang="en-US" sz="3600" dirty="0"/>
              <a:t>組織提供建立資訊安全管理系統</a:t>
            </a:r>
            <a:r>
              <a:rPr lang="en-US" altLang="zh-TW" sz="3600" dirty="0"/>
              <a:t>(Information Security Management System, ISMS)</a:t>
            </a:r>
            <a:r>
              <a:rPr lang="zh-TW" altLang="en-US" sz="3600" dirty="0"/>
              <a:t>所需之資源</a:t>
            </a:r>
          </a:p>
          <a:p>
            <a:r>
              <a:rPr lang="en-US" altLang="zh-TW" sz="3600" dirty="0"/>
              <a:t>(D)</a:t>
            </a:r>
            <a:r>
              <a:rPr lang="zh-TW" altLang="en-US" sz="3600" dirty="0"/>
              <a:t>確立資訊安全管理的政策及目標</a:t>
            </a:r>
          </a:p>
        </p:txBody>
      </p:sp>
    </p:spTree>
    <p:extLst>
      <p:ext uri="{BB962C8B-B14F-4D97-AF65-F5344CB8AC3E}">
        <p14:creationId xmlns:p14="http://schemas.microsoft.com/office/powerpoint/2010/main" val="746459121"/>
      </p:ext>
    </p:extLst>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97</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416320"/>
          </a:xfrm>
          <a:prstGeom prst="rect">
            <a:avLst/>
          </a:prstGeom>
        </p:spPr>
        <p:txBody>
          <a:bodyPr wrap="square">
            <a:spAutoFit/>
          </a:bodyPr>
          <a:lstStyle/>
          <a:p>
            <a:r>
              <a:rPr lang="zh-TW" altLang="en-US" sz="3600" dirty="0"/>
              <a:t>下列何者非個資法第 </a:t>
            </a:r>
            <a:r>
              <a:rPr lang="en-US" altLang="zh-TW" sz="3600" dirty="0"/>
              <a:t>6 </a:t>
            </a:r>
            <a:r>
              <a:rPr lang="zh-TW" altLang="en-US" sz="3600" dirty="0"/>
              <a:t>條</a:t>
            </a:r>
            <a:r>
              <a:rPr lang="en-US" altLang="zh-TW" sz="3600" dirty="0"/>
              <a:t>,</a:t>
            </a:r>
            <a:r>
              <a:rPr lang="zh-TW" altLang="en-US" sz="3600" dirty="0"/>
              <a:t>不可隨意蒐集、處理或利用的個資</a:t>
            </a:r>
            <a:r>
              <a:rPr lang="en-US" altLang="zh-TW" sz="3600" dirty="0"/>
              <a:t>?</a:t>
            </a:r>
          </a:p>
          <a:p>
            <a:r>
              <a:rPr lang="en-US" altLang="zh-TW" sz="3600" dirty="0"/>
              <a:t>(A) </a:t>
            </a:r>
            <a:r>
              <a:rPr lang="zh-TW" altLang="en-US" sz="3600" dirty="0"/>
              <a:t>病歷</a:t>
            </a:r>
          </a:p>
          <a:p>
            <a:r>
              <a:rPr lang="en-US" altLang="zh-TW" sz="3600" dirty="0"/>
              <a:t>(B) </a:t>
            </a:r>
            <a:r>
              <a:rPr lang="zh-TW" altLang="en-US" sz="3600" dirty="0"/>
              <a:t>基因</a:t>
            </a:r>
          </a:p>
          <a:p>
            <a:r>
              <a:rPr lang="en-US" altLang="zh-TW" sz="3600" dirty="0"/>
              <a:t>(C) </a:t>
            </a:r>
            <a:r>
              <a:rPr lang="zh-TW" altLang="en-US" sz="3600" dirty="0"/>
              <a:t>犯罪前科</a:t>
            </a:r>
          </a:p>
          <a:p>
            <a:r>
              <a:rPr lang="en-US" altLang="zh-TW" sz="3600" dirty="0">
                <a:solidFill>
                  <a:srgbClr val="FF0000"/>
                </a:solidFill>
              </a:rPr>
              <a:t>(D) </a:t>
            </a:r>
            <a:r>
              <a:rPr lang="zh-TW" altLang="en-US" sz="3600" dirty="0">
                <a:solidFill>
                  <a:srgbClr val="FF0000"/>
                </a:solidFill>
              </a:rPr>
              <a:t>財務情況</a:t>
            </a:r>
          </a:p>
        </p:txBody>
      </p:sp>
    </p:spTree>
    <p:extLst>
      <p:ext uri="{BB962C8B-B14F-4D97-AF65-F5344CB8AC3E}">
        <p14:creationId xmlns:p14="http://schemas.microsoft.com/office/powerpoint/2010/main" val="1012205472"/>
      </p:ext>
    </p:extLst>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6600" dirty="0" smtClean="0"/>
              <a:t>5_1_B:</a:t>
            </a:r>
            <a:r>
              <a:rPr lang="zh-TW" altLang="en-US" sz="6600" dirty="0" smtClean="0"/>
              <a:t>智慧財產權</a:t>
            </a:r>
            <a:endParaRPr lang="en-US" altLang="zh-TW" sz="6600" dirty="0" smtClean="0"/>
          </a:p>
          <a:p>
            <a:pPr algn="ctr"/>
            <a:r>
              <a:rPr lang="en-US" altLang="zh-TW" sz="3600" dirty="0" smtClean="0"/>
              <a:t>(Intellectual Property Rights)  </a:t>
            </a:r>
          </a:p>
          <a:p>
            <a:pPr algn="ctr"/>
            <a:r>
              <a:rPr lang="en-US" altLang="zh-TW" sz="6600" dirty="0" smtClean="0"/>
              <a:t>IP</a:t>
            </a:r>
          </a:p>
        </p:txBody>
      </p:sp>
    </p:spTree>
    <p:extLst>
      <p:ext uri="{BB962C8B-B14F-4D97-AF65-F5344CB8AC3E}">
        <p14:creationId xmlns:p14="http://schemas.microsoft.com/office/powerpoint/2010/main" val="4270365226"/>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46</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416320"/>
          </a:xfrm>
          <a:prstGeom prst="rect">
            <a:avLst/>
          </a:prstGeom>
        </p:spPr>
        <p:txBody>
          <a:bodyPr wrap="square">
            <a:spAutoFit/>
          </a:bodyPr>
          <a:lstStyle/>
          <a:p>
            <a:r>
              <a:rPr lang="zh-TW" altLang="en-US" sz="3600" dirty="0"/>
              <a:t>下列何種不是智慧財產相關的法令規範</a:t>
            </a:r>
            <a:r>
              <a:rPr lang="en-US" altLang="zh-TW" sz="3600" dirty="0"/>
              <a:t>?</a:t>
            </a:r>
          </a:p>
          <a:p>
            <a:r>
              <a:rPr lang="en-US" altLang="zh-TW" sz="3600" dirty="0"/>
              <a:t>(A) </a:t>
            </a:r>
            <a:r>
              <a:rPr lang="zh-TW" altLang="en-US" sz="3600" dirty="0"/>
              <a:t>專利法</a:t>
            </a:r>
          </a:p>
          <a:p>
            <a:r>
              <a:rPr lang="en-US" altLang="zh-TW" sz="3600" dirty="0"/>
              <a:t>(B) </a:t>
            </a:r>
            <a:r>
              <a:rPr lang="zh-TW" altLang="en-US" sz="3600" dirty="0"/>
              <a:t>著作權法</a:t>
            </a:r>
          </a:p>
          <a:p>
            <a:r>
              <a:rPr lang="en-US" altLang="zh-TW" sz="3600" dirty="0"/>
              <a:t>(C) </a:t>
            </a:r>
            <a:r>
              <a:rPr lang="zh-TW" altLang="en-US" sz="3600" dirty="0"/>
              <a:t>商標法</a:t>
            </a:r>
          </a:p>
          <a:p>
            <a:r>
              <a:rPr lang="en-US" altLang="zh-TW" sz="3600" dirty="0"/>
              <a:t>(D) </a:t>
            </a:r>
            <a:r>
              <a:rPr lang="zh-TW" altLang="en-US" sz="3600" dirty="0"/>
              <a:t>公司法</a:t>
            </a:r>
          </a:p>
        </p:txBody>
      </p:sp>
    </p:spTree>
    <p:extLst>
      <p:ext uri="{BB962C8B-B14F-4D97-AF65-F5344CB8AC3E}">
        <p14:creationId xmlns:p14="http://schemas.microsoft.com/office/powerpoint/2010/main" val="2923698057"/>
      </p:ext>
    </p:extLst>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46</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416320"/>
          </a:xfrm>
          <a:prstGeom prst="rect">
            <a:avLst/>
          </a:prstGeom>
        </p:spPr>
        <p:txBody>
          <a:bodyPr wrap="square">
            <a:spAutoFit/>
          </a:bodyPr>
          <a:lstStyle/>
          <a:p>
            <a:r>
              <a:rPr lang="zh-TW" altLang="en-US" sz="3600" dirty="0"/>
              <a:t>下列何種不是智慧財產相關的法令規範</a:t>
            </a:r>
            <a:r>
              <a:rPr lang="en-US" altLang="zh-TW" sz="3600" dirty="0"/>
              <a:t>?</a:t>
            </a:r>
          </a:p>
          <a:p>
            <a:r>
              <a:rPr lang="en-US" altLang="zh-TW" sz="3600" dirty="0"/>
              <a:t>(A) </a:t>
            </a:r>
            <a:r>
              <a:rPr lang="zh-TW" altLang="en-US" sz="3600" dirty="0"/>
              <a:t>專利法</a:t>
            </a:r>
          </a:p>
          <a:p>
            <a:r>
              <a:rPr lang="en-US" altLang="zh-TW" sz="3600" dirty="0"/>
              <a:t>(B) </a:t>
            </a:r>
            <a:r>
              <a:rPr lang="zh-TW" altLang="en-US" sz="3600" dirty="0"/>
              <a:t>著作權法</a:t>
            </a:r>
          </a:p>
          <a:p>
            <a:r>
              <a:rPr lang="en-US" altLang="zh-TW" sz="3600" dirty="0"/>
              <a:t>(C) </a:t>
            </a:r>
            <a:r>
              <a:rPr lang="zh-TW" altLang="en-US" sz="3600" dirty="0"/>
              <a:t>商標法</a:t>
            </a:r>
          </a:p>
          <a:p>
            <a:r>
              <a:rPr lang="en-US" altLang="zh-TW" sz="3600" dirty="0">
                <a:solidFill>
                  <a:srgbClr val="FF0000"/>
                </a:solidFill>
              </a:rPr>
              <a:t>(D) </a:t>
            </a:r>
            <a:r>
              <a:rPr lang="zh-TW" altLang="en-US" sz="3600" dirty="0">
                <a:solidFill>
                  <a:srgbClr val="FF0000"/>
                </a:solidFill>
              </a:rPr>
              <a:t>公司法</a:t>
            </a:r>
          </a:p>
        </p:txBody>
      </p:sp>
    </p:spTree>
    <p:extLst>
      <p:ext uri="{BB962C8B-B14F-4D97-AF65-F5344CB8AC3E}">
        <p14:creationId xmlns:p14="http://schemas.microsoft.com/office/powerpoint/2010/main" val="2813025803"/>
      </p:ext>
    </p:extLst>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145</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078313"/>
          </a:xfrm>
          <a:prstGeom prst="rect">
            <a:avLst/>
          </a:prstGeom>
        </p:spPr>
        <p:txBody>
          <a:bodyPr wrap="square">
            <a:spAutoFit/>
          </a:bodyPr>
          <a:lstStyle/>
          <a:p>
            <a:r>
              <a:rPr lang="zh-TW" altLang="en-US" sz="3600" dirty="0"/>
              <a:t>智慧財產權</a:t>
            </a:r>
            <a:r>
              <a:rPr lang="en-US" altLang="zh-TW" sz="3600" dirty="0"/>
              <a:t>(Intellectual Property Rights)</a:t>
            </a:r>
            <a:r>
              <a:rPr lang="zh-TW" altLang="en-US" sz="3600" dirty="0"/>
              <a:t>是指由人類思想、智慧、創作而產生具有財產價值的產物。下列何者不屬於智慧財產權</a:t>
            </a:r>
            <a:r>
              <a:rPr lang="en-US" altLang="zh-TW" sz="3600" dirty="0" smtClean="0"/>
              <a:t>?</a:t>
            </a:r>
          </a:p>
          <a:p>
            <a:endParaRPr lang="en-US" altLang="zh-TW" sz="3600" dirty="0"/>
          </a:p>
          <a:p>
            <a:r>
              <a:rPr lang="en-US" altLang="zh-TW" sz="3600" dirty="0"/>
              <a:t>(A) </a:t>
            </a:r>
            <a:r>
              <a:rPr lang="zh-TW" altLang="en-US" sz="3600" dirty="0"/>
              <a:t>肖像權</a:t>
            </a:r>
          </a:p>
          <a:p>
            <a:r>
              <a:rPr lang="en-US" altLang="zh-TW" sz="3600" dirty="0"/>
              <a:t>(B) </a:t>
            </a:r>
            <a:r>
              <a:rPr lang="zh-TW" altLang="en-US" sz="3600" dirty="0"/>
              <a:t>專利權</a:t>
            </a:r>
          </a:p>
          <a:p>
            <a:r>
              <a:rPr lang="en-US" altLang="zh-TW" sz="3600" dirty="0"/>
              <a:t>(C) </a:t>
            </a:r>
            <a:r>
              <a:rPr lang="zh-TW" altLang="en-US" sz="3600" dirty="0"/>
              <a:t>著作權</a:t>
            </a:r>
          </a:p>
          <a:p>
            <a:r>
              <a:rPr lang="en-US" altLang="zh-TW" sz="3600" dirty="0"/>
              <a:t>(D) </a:t>
            </a:r>
            <a:r>
              <a:rPr lang="zh-TW" altLang="en-US" sz="3600" dirty="0"/>
              <a:t>營業秘密法</a:t>
            </a:r>
          </a:p>
        </p:txBody>
      </p:sp>
    </p:spTree>
    <p:extLst>
      <p:ext uri="{BB962C8B-B14F-4D97-AF65-F5344CB8AC3E}">
        <p14:creationId xmlns:p14="http://schemas.microsoft.com/office/powerpoint/2010/main" val="3428727905"/>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145</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078313"/>
          </a:xfrm>
          <a:prstGeom prst="rect">
            <a:avLst/>
          </a:prstGeom>
        </p:spPr>
        <p:txBody>
          <a:bodyPr wrap="square">
            <a:spAutoFit/>
          </a:bodyPr>
          <a:lstStyle/>
          <a:p>
            <a:r>
              <a:rPr lang="zh-TW" altLang="en-US" sz="3600" dirty="0"/>
              <a:t>智慧財產權</a:t>
            </a:r>
            <a:r>
              <a:rPr lang="en-US" altLang="zh-TW" sz="3600" dirty="0"/>
              <a:t>(Intellectual Property Rights)</a:t>
            </a:r>
            <a:r>
              <a:rPr lang="zh-TW" altLang="en-US" sz="3600" dirty="0"/>
              <a:t>是指由人類思想、智慧、創作而產生具有財產價值的產物。下列何者不屬於智慧財產權</a:t>
            </a:r>
            <a:r>
              <a:rPr lang="en-US" altLang="zh-TW" sz="3600" dirty="0" smtClean="0"/>
              <a:t>?</a:t>
            </a:r>
          </a:p>
          <a:p>
            <a:endParaRPr lang="en-US" altLang="zh-TW" sz="3600" dirty="0" smtClean="0"/>
          </a:p>
          <a:p>
            <a:r>
              <a:rPr lang="en-US" altLang="zh-TW" sz="3600" dirty="0" smtClean="0">
                <a:solidFill>
                  <a:srgbClr val="FF0000"/>
                </a:solidFill>
              </a:rPr>
              <a:t>(</a:t>
            </a:r>
            <a:r>
              <a:rPr lang="en-US" altLang="zh-TW" sz="3600" dirty="0">
                <a:solidFill>
                  <a:srgbClr val="FF0000"/>
                </a:solidFill>
              </a:rPr>
              <a:t>A) </a:t>
            </a:r>
            <a:r>
              <a:rPr lang="zh-TW" altLang="en-US" sz="3600" dirty="0">
                <a:solidFill>
                  <a:srgbClr val="FF0000"/>
                </a:solidFill>
              </a:rPr>
              <a:t>肖像權</a:t>
            </a:r>
          </a:p>
          <a:p>
            <a:r>
              <a:rPr lang="en-US" altLang="zh-TW" sz="3600" dirty="0"/>
              <a:t>(B) </a:t>
            </a:r>
            <a:r>
              <a:rPr lang="zh-TW" altLang="en-US" sz="3600" dirty="0"/>
              <a:t>專利權</a:t>
            </a:r>
          </a:p>
          <a:p>
            <a:r>
              <a:rPr lang="en-US" altLang="zh-TW" sz="3600" dirty="0"/>
              <a:t>(C) </a:t>
            </a:r>
            <a:r>
              <a:rPr lang="zh-TW" altLang="en-US" sz="3600" dirty="0"/>
              <a:t>著作權</a:t>
            </a:r>
          </a:p>
          <a:p>
            <a:r>
              <a:rPr lang="en-US" altLang="zh-TW" sz="3600" dirty="0"/>
              <a:t>(D) </a:t>
            </a:r>
            <a:r>
              <a:rPr lang="zh-TW" altLang="en-US" sz="3600" dirty="0"/>
              <a:t>營業秘密法</a:t>
            </a:r>
          </a:p>
        </p:txBody>
      </p:sp>
    </p:spTree>
    <p:extLst>
      <p:ext uri="{BB962C8B-B14F-4D97-AF65-F5344CB8AC3E}">
        <p14:creationId xmlns:p14="http://schemas.microsoft.com/office/powerpoint/2010/main" val="2306804749"/>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146</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207689" y="946908"/>
            <a:ext cx="8728623" cy="4647426"/>
          </a:xfrm>
          <a:prstGeom prst="rect">
            <a:avLst/>
          </a:prstGeom>
        </p:spPr>
        <p:txBody>
          <a:bodyPr wrap="square">
            <a:spAutoFit/>
          </a:bodyPr>
          <a:lstStyle/>
          <a:p>
            <a:r>
              <a:rPr lang="zh-TW" altLang="en-US" sz="3200" dirty="0"/>
              <a:t>商標註冊後</a:t>
            </a:r>
            <a:r>
              <a:rPr lang="en-US" altLang="zh-TW" sz="3200" dirty="0"/>
              <a:t>,</a:t>
            </a:r>
            <a:r>
              <a:rPr lang="zh-TW" altLang="en-US" sz="3200" dirty="0"/>
              <a:t>商標註冊人享有商標專用權</a:t>
            </a:r>
            <a:r>
              <a:rPr lang="en-US" altLang="zh-TW" sz="3200" dirty="0"/>
              <a:t>,</a:t>
            </a:r>
            <a:r>
              <a:rPr lang="zh-TW" altLang="en-US" sz="3200" dirty="0"/>
              <a:t>圖形為 </a:t>
            </a:r>
            <a:r>
              <a:rPr lang="en-US" altLang="zh-TW" sz="3200" dirty="0"/>
              <a:t>『® 』,</a:t>
            </a:r>
            <a:r>
              <a:rPr lang="zh-TW" altLang="en-US" sz="3200" dirty="0"/>
              <a:t>表示某個商標經過註冊</a:t>
            </a:r>
            <a:r>
              <a:rPr lang="en-US" altLang="zh-TW" sz="3200" dirty="0"/>
              <a:t>,</a:t>
            </a:r>
            <a:r>
              <a:rPr lang="zh-TW" altLang="en-US" sz="3200" dirty="0"/>
              <a:t>並受法律之保護。關於商標與專利</a:t>
            </a:r>
            <a:r>
              <a:rPr lang="en-US" altLang="zh-TW" sz="3200" dirty="0"/>
              <a:t>,</a:t>
            </a:r>
            <a:r>
              <a:rPr lang="zh-TW" altLang="en-US" sz="3200" dirty="0"/>
              <a:t>下列敘述何者不正確</a:t>
            </a:r>
            <a:r>
              <a:rPr lang="en-US" altLang="zh-TW" sz="3200" dirty="0" smtClean="0"/>
              <a:t>?</a:t>
            </a:r>
          </a:p>
          <a:p>
            <a:endParaRPr lang="en-US" altLang="zh-TW" sz="3200" dirty="0"/>
          </a:p>
          <a:p>
            <a:r>
              <a:rPr lang="en-US" altLang="zh-TW" sz="2800" dirty="0"/>
              <a:t>(A) </a:t>
            </a:r>
            <a:r>
              <a:rPr lang="zh-TW" altLang="en-US" sz="2800" dirty="0"/>
              <a:t>專利需要具有發明、新型及新式樣等</a:t>
            </a:r>
          </a:p>
          <a:p>
            <a:r>
              <a:rPr lang="en-US" altLang="zh-TW" sz="2800" dirty="0"/>
              <a:t>(B) </a:t>
            </a:r>
            <a:r>
              <a:rPr lang="zh-TW" altLang="en-US" sz="2800" dirty="0"/>
              <a:t>商標是一個圖樣</a:t>
            </a:r>
            <a:r>
              <a:rPr lang="en-US" altLang="zh-TW" sz="2800" dirty="0"/>
              <a:t>,</a:t>
            </a:r>
            <a:r>
              <a:rPr lang="zh-TW" altLang="en-US" sz="2800" dirty="0"/>
              <a:t>或文字</a:t>
            </a:r>
            <a:r>
              <a:rPr lang="en-US" altLang="zh-TW" sz="2800" dirty="0"/>
              <a:t>,</a:t>
            </a:r>
            <a:r>
              <a:rPr lang="zh-TW" altLang="en-US" sz="2800" dirty="0"/>
              <a:t>或符號</a:t>
            </a:r>
            <a:r>
              <a:rPr lang="en-US" altLang="zh-TW" sz="2800" dirty="0"/>
              <a:t>,</a:t>
            </a:r>
            <a:r>
              <a:rPr lang="zh-TW" altLang="en-US" sz="2800" dirty="0"/>
              <a:t>或顏色</a:t>
            </a:r>
            <a:r>
              <a:rPr lang="en-US" altLang="zh-TW" sz="2800" dirty="0"/>
              <a:t>,</a:t>
            </a:r>
            <a:r>
              <a:rPr lang="zh-TW" altLang="en-US" sz="2800" dirty="0"/>
              <a:t>或聲音</a:t>
            </a:r>
          </a:p>
          <a:p>
            <a:r>
              <a:rPr lang="en-US" altLang="zh-TW" sz="2800" dirty="0"/>
              <a:t>(C) </a:t>
            </a:r>
            <a:r>
              <a:rPr lang="zh-TW" altLang="en-US" sz="2800" dirty="0"/>
              <a:t>德國愛迪達公司控告美國威名百貨銷售的佩雷斯運動鞋有三條線</a:t>
            </a:r>
            <a:r>
              <a:rPr lang="en-US" altLang="zh-TW" sz="2800" dirty="0"/>
              <a:t>,</a:t>
            </a:r>
            <a:r>
              <a:rPr lang="zh-TW" altLang="en-US" sz="2800" dirty="0"/>
              <a:t>是非法使用其</a:t>
            </a:r>
            <a:r>
              <a:rPr lang="en-US" altLang="zh-TW" sz="2800" dirty="0"/>
              <a:t>『</a:t>
            </a:r>
            <a:r>
              <a:rPr lang="zh-TW" altLang="en-US" sz="2800" dirty="0"/>
              <a:t>愛迪達</a:t>
            </a:r>
            <a:r>
              <a:rPr lang="en-US" altLang="zh-TW" sz="2800" dirty="0"/>
              <a:t>』</a:t>
            </a:r>
            <a:r>
              <a:rPr lang="zh-TW" altLang="en-US" sz="2800" dirty="0"/>
              <a:t>專利權</a:t>
            </a:r>
          </a:p>
          <a:p>
            <a:r>
              <a:rPr lang="en-US" altLang="zh-TW" sz="2800" dirty="0"/>
              <a:t>(D) </a:t>
            </a:r>
            <a:r>
              <a:rPr lang="zh-TW" altLang="en-US" sz="2800" dirty="0"/>
              <a:t>專利權是對發明授予的權利</a:t>
            </a:r>
            <a:r>
              <a:rPr lang="en-US" altLang="zh-TW" sz="2800" dirty="0"/>
              <a:t>,</a:t>
            </a:r>
            <a:r>
              <a:rPr lang="zh-TW" altLang="en-US" sz="2800" dirty="0"/>
              <a:t>對專利權人之發明予以保護</a:t>
            </a:r>
            <a:r>
              <a:rPr lang="en-US" altLang="zh-TW" sz="2800" dirty="0"/>
              <a:t>,</a:t>
            </a:r>
            <a:r>
              <a:rPr lang="zh-TW" altLang="en-US" sz="2800" dirty="0"/>
              <a:t>保護權利在一段期間內有效</a:t>
            </a:r>
            <a:r>
              <a:rPr lang="en-US" altLang="zh-TW" sz="2800" dirty="0"/>
              <a:t>,</a:t>
            </a:r>
            <a:r>
              <a:rPr lang="zh-TW" altLang="en-US" sz="2800" dirty="0"/>
              <a:t>一般期限為 </a:t>
            </a:r>
            <a:r>
              <a:rPr lang="en-US" altLang="zh-TW" sz="2800" dirty="0"/>
              <a:t>20 </a:t>
            </a:r>
            <a:r>
              <a:rPr lang="zh-TW" altLang="en-US" sz="2800" dirty="0"/>
              <a:t>年</a:t>
            </a:r>
          </a:p>
        </p:txBody>
      </p:sp>
    </p:spTree>
    <p:extLst>
      <p:ext uri="{BB962C8B-B14F-4D97-AF65-F5344CB8AC3E}">
        <p14:creationId xmlns:p14="http://schemas.microsoft.com/office/powerpoint/2010/main" val="3795892680"/>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146</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207689" y="946908"/>
            <a:ext cx="8728623" cy="4647426"/>
          </a:xfrm>
          <a:prstGeom prst="rect">
            <a:avLst/>
          </a:prstGeom>
        </p:spPr>
        <p:txBody>
          <a:bodyPr wrap="square">
            <a:spAutoFit/>
          </a:bodyPr>
          <a:lstStyle/>
          <a:p>
            <a:r>
              <a:rPr lang="zh-TW" altLang="en-US" sz="3200" dirty="0"/>
              <a:t>商標註冊後</a:t>
            </a:r>
            <a:r>
              <a:rPr lang="en-US" altLang="zh-TW" sz="3200" dirty="0"/>
              <a:t>,</a:t>
            </a:r>
            <a:r>
              <a:rPr lang="zh-TW" altLang="en-US" sz="3200" dirty="0"/>
              <a:t>商標註冊人享有商標專用權</a:t>
            </a:r>
            <a:r>
              <a:rPr lang="en-US" altLang="zh-TW" sz="3200" dirty="0"/>
              <a:t>,</a:t>
            </a:r>
            <a:r>
              <a:rPr lang="zh-TW" altLang="en-US" sz="3200" dirty="0"/>
              <a:t>圖形為 </a:t>
            </a:r>
            <a:r>
              <a:rPr lang="en-US" altLang="zh-TW" sz="3200" dirty="0"/>
              <a:t>『® 』,</a:t>
            </a:r>
            <a:r>
              <a:rPr lang="zh-TW" altLang="en-US" sz="3200" dirty="0"/>
              <a:t>表示某個商標經過註冊</a:t>
            </a:r>
            <a:r>
              <a:rPr lang="en-US" altLang="zh-TW" sz="3200" dirty="0"/>
              <a:t>,</a:t>
            </a:r>
            <a:r>
              <a:rPr lang="zh-TW" altLang="en-US" sz="3200" dirty="0"/>
              <a:t>並受法律之保護。關於商標與專利</a:t>
            </a:r>
            <a:r>
              <a:rPr lang="en-US" altLang="zh-TW" sz="3200" dirty="0"/>
              <a:t>,</a:t>
            </a:r>
            <a:r>
              <a:rPr lang="zh-TW" altLang="en-US" sz="3200" dirty="0"/>
              <a:t>下列敘述何者不正確</a:t>
            </a:r>
            <a:r>
              <a:rPr lang="en-US" altLang="zh-TW" sz="3200" dirty="0" smtClean="0"/>
              <a:t>?</a:t>
            </a:r>
          </a:p>
          <a:p>
            <a:endParaRPr lang="en-US" altLang="zh-TW" sz="3200" dirty="0"/>
          </a:p>
          <a:p>
            <a:r>
              <a:rPr lang="en-US" altLang="zh-TW" sz="2800" dirty="0"/>
              <a:t>(A) </a:t>
            </a:r>
            <a:r>
              <a:rPr lang="zh-TW" altLang="en-US" sz="2800" dirty="0"/>
              <a:t>專利需要具有發明、新型及新式樣等</a:t>
            </a:r>
          </a:p>
          <a:p>
            <a:r>
              <a:rPr lang="en-US" altLang="zh-TW" sz="2800" dirty="0"/>
              <a:t>(B) </a:t>
            </a:r>
            <a:r>
              <a:rPr lang="zh-TW" altLang="en-US" sz="2800" dirty="0"/>
              <a:t>商標是一個圖樣</a:t>
            </a:r>
            <a:r>
              <a:rPr lang="en-US" altLang="zh-TW" sz="2800" dirty="0"/>
              <a:t>,</a:t>
            </a:r>
            <a:r>
              <a:rPr lang="zh-TW" altLang="en-US" sz="2800" dirty="0"/>
              <a:t>或文字</a:t>
            </a:r>
            <a:r>
              <a:rPr lang="en-US" altLang="zh-TW" sz="2800" dirty="0"/>
              <a:t>,</a:t>
            </a:r>
            <a:r>
              <a:rPr lang="zh-TW" altLang="en-US" sz="2800" dirty="0"/>
              <a:t>或符號</a:t>
            </a:r>
            <a:r>
              <a:rPr lang="en-US" altLang="zh-TW" sz="2800" dirty="0"/>
              <a:t>,</a:t>
            </a:r>
            <a:r>
              <a:rPr lang="zh-TW" altLang="en-US" sz="2800" dirty="0"/>
              <a:t>或顏色</a:t>
            </a:r>
            <a:r>
              <a:rPr lang="en-US" altLang="zh-TW" sz="2800" dirty="0"/>
              <a:t>,</a:t>
            </a:r>
            <a:r>
              <a:rPr lang="zh-TW" altLang="en-US" sz="2800" dirty="0"/>
              <a:t>或聲音</a:t>
            </a:r>
          </a:p>
          <a:p>
            <a:r>
              <a:rPr lang="en-US" altLang="zh-TW" sz="2800" dirty="0">
                <a:solidFill>
                  <a:srgbClr val="FF0000"/>
                </a:solidFill>
              </a:rPr>
              <a:t>(C) </a:t>
            </a:r>
            <a:r>
              <a:rPr lang="zh-TW" altLang="en-US" sz="2800" dirty="0">
                <a:solidFill>
                  <a:srgbClr val="FF0000"/>
                </a:solidFill>
              </a:rPr>
              <a:t>德國愛迪達公司控告美國威名百貨銷售的佩雷斯運動鞋有三條線</a:t>
            </a:r>
            <a:r>
              <a:rPr lang="en-US" altLang="zh-TW" sz="2800" dirty="0">
                <a:solidFill>
                  <a:srgbClr val="FF0000"/>
                </a:solidFill>
              </a:rPr>
              <a:t>,</a:t>
            </a:r>
            <a:r>
              <a:rPr lang="zh-TW" altLang="en-US" sz="2800" dirty="0">
                <a:solidFill>
                  <a:srgbClr val="FF0000"/>
                </a:solidFill>
              </a:rPr>
              <a:t>是非法使用其</a:t>
            </a:r>
            <a:r>
              <a:rPr lang="en-US" altLang="zh-TW" sz="2800" dirty="0">
                <a:solidFill>
                  <a:srgbClr val="FF0000"/>
                </a:solidFill>
              </a:rPr>
              <a:t>『</a:t>
            </a:r>
            <a:r>
              <a:rPr lang="zh-TW" altLang="en-US" sz="2800" dirty="0">
                <a:solidFill>
                  <a:srgbClr val="FF0000"/>
                </a:solidFill>
              </a:rPr>
              <a:t>愛迪達</a:t>
            </a:r>
            <a:r>
              <a:rPr lang="en-US" altLang="zh-TW" sz="2800" dirty="0">
                <a:solidFill>
                  <a:srgbClr val="FF0000"/>
                </a:solidFill>
              </a:rPr>
              <a:t>』</a:t>
            </a:r>
            <a:r>
              <a:rPr lang="zh-TW" altLang="en-US" sz="2800" dirty="0">
                <a:solidFill>
                  <a:srgbClr val="FF0000"/>
                </a:solidFill>
              </a:rPr>
              <a:t>專利權</a:t>
            </a:r>
          </a:p>
          <a:p>
            <a:r>
              <a:rPr lang="en-US" altLang="zh-TW" sz="2800" dirty="0"/>
              <a:t>(D) </a:t>
            </a:r>
            <a:r>
              <a:rPr lang="zh-TW" altLang="en-US" sz="2800" dirty="0"/>
              <a:t>專利權是對發明授予的權利</a:t>
            </a:r>
            <a:r>
              <a:rPr lang="en-US" altLang="zh-TW" sz="2800" dirty="0"/>
              <a:t>,</a:t>
            </a:r>
            <a:r>
              <a:rPr lang="zh-TW" altLang="en-US" sz="2800" dirty="0"/>
              <a:t>對專利權人之發明予以保護</a:t>
            </a:r>
            <a:r>
              <a:rPr lang="en-US" altLang="zh-TW" sz="2800" dirty="0"/>
              <a:t>,</a:t>
            </a:r>
            <a:r>
              <a:rPr lang="zh-TW" altLang="en-US" sz="2800" dirty="0"/>
              <a:t>保護權利在一段期間內有效</a:t>
            </a:r>
            <a:r>
              <a:rPr lang="en-US" altLang="zh-TW" sz="2800" dirty="0"/>
              <a:t>,</a:t>
            </a:r>
            <a:r>
              <a:rPr lang="zh-TW" altLang="en-US" sz="2800" dirty="0"/>
              <a:t>一般期限為 </a:t>
            </a:r>
            <a:r>
              <a:rPr lang="en-US" altLang="zh-TW" sz="2800" dirty="0"/>
              <a:t>20 </a:t>
            </a:r>
            <a:r>
              <a:rPr lang="zh-TW" altLang="en-US" sz="2800" dirty="0"/>
              <a:t>年</a:t>
            </a:r>
          </a:p>
        </p:txBody>
      </p:sp>
    </p:spTree>
    <p:extLst>
      <p:ext uri="{BB962C8B-B14F-4D97-AF65-F5344CB8AC3E}">
        <p14:creationId xmlns:p14="http://schemas.microsoft.com/office/powerpoint/2010/main" val="2530483418"/>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147</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526959" y="1445672"/>
            <a:ext cx="8143215" cy="3724096"/>
          </a:xfrm>
          <a:prstGeom prst="rect">
            <a:avLst/>
          </a:prstGeom>
        </p:spPr>
        <p:txBody>
          <a:bodyPr wrap="square">
            <a:spAutoFit/>
          </a:bodyPr>
          <a:lstStyle/>
          <a:p>
            <a:r>
              <a:rPr lang="zh-TW" altLang="en-US" sz="3600" dirty="0"/>
              <a:t>下列何者不是展現保護智慧財產權的良好做法</a:t>
            </a:r>
            <a:r>
              <a:rPr lang="en-US" altLang="zh-TW" sz="3600" dirty="0" smtClean="0"/>
              <a:t>?</a:t>
            </a:r>
          </a:p>
          <a:p>
            <a:endParaRPr lang="en-US" altLang="zh-TW" sz="3600" dirty="0"/>
          </a:p>
          <a:p>
            <a:r>
              <a:rPr lang="en-US" altLang="zh-TW" sz="3200" dirty="0"/>
              <a:t>(A) </a:t>
            </a:r>
            <a:r>
              <a:rPr lang="zh-TW" altLang="en-US" sz="3200" dirty="0"/>
              <a:t>建立銷毀軟體或是轉讓給他人的政策</a:t>
            </a:r>
          </a:p>
          <a:p>
            <a:r>
              <a:rPr lang="en-US" altLang="zh-TW" sz="3200" dirty="0"/>
              <a:t>(B) </a:t>
            </a:r>
            <a:r>
              <a:rPr lang="zh-TW" altLang="en-US" sz="3200" dirty="0"/>
              <a:t>允許暫時超過軟體授權內的使用人數上限</a:t>
            </a:r>
          </a:p>
          <a:p>
            <a:r>
              <a:rPr lang="en-US" altLang="zh-TW" sz="3200" dirty="0"/>
              <a:t>(C) </a:t>
            </a:r>
            <a:r>
              <a:rPr lang="zh-TW" altLang="en-US" sz="3200" dirty="0"/>
              <a:t>將合法授權的軟體光碟複製一份作為備用</a:t>
            </a:r>
          </a:p>
          <a:p>
            <a:r>
              <a:rPr lang="en-US" altLang="zh-TW" sz="3200" dirty="0"/>
              <a:t>(D) </a:t>
            </a:r>
            <a:r>
              <a:rPr lang="zh-TW" altLang="en-US" sz="3200" dirty="0"/>
              <a:t>妥善保存軟體光碟的授權書和啓用碼</a:t>
            </a:r>
          </a:p>
        </p:txBody>
      </p:sp>
    </p:spTree>
    <p:extLst>
      <p:ext uri="{BB962C8B-B14F-4D97-AF65-F5344CB8AC3E}">
        <p14:creationId xmlns:p14="http://schemas.microsoft.com/office/powerpoint/2010/main" val="2026872655"/>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147</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443831" y="1412421"/>
            <a:ext cx="8168153" cy="3724096"/>
          </a:xfrm>
          <a:prstGeom prst="rect">
            <a:avLst/>
          </a:prstGeom>
        </p:spPr>
        <p:txBody>
          <a:bodyPr wrap="square">
            <a:spAutoFit/>
          </a:bodyPr>
          <a:lstStyle/>
          <a:p>
            <a:r>
              <a:rPr lang="zh-TW" altLang="en-US" sz="3600" dirty="0"/>
              <a:t>下列何者不是展現保護智慧財產權的良好做法</a:t>
            </a:r>
            <a:r>
              <a:rPr lang="en-US" altLang="zh-TW" sz="3600" dirty="0" smtClean="0"/>
              <a:t>?</a:t>
            </a:r>
          </a:p>
          <a:p>
            <a:endParaRPr lang="en-US" altLang="zh-TW" sz="3600" dirty="0"/>
          </a:p>
          <a:p>
            <a:r>
              <a:rPr lang="en-US" altLang="zh-TW" sz="3200" dirty="0"/>
              <a:t>(A) </a:t>
            </a:r>
            <a:r>
              <a:rPr lang="zh-TW" altLang="en-US" sz="3200" dirty="0"/>
              <a:t>建立銷毀軟體或是轉讓給他人的政策</a:t>
            </a:r>
          </a:p>
          <a:p>
            <a:r>
              <a:rPr lang="en-US" altLang="zh-TW" sz="3200" dirty="0">
                <a:solidFill>
                  <a:srgbClr val="FF0000"/>
                </a:solidFill>
              </a:rPr>
              <a:t>(B) </a:t>
            </a:r>
            <a:r>
              <a:rPr lang="zh-TW" altLang="en-US" sz="3200" dirty="0">
                <a:solidFill>
                  <a:srgbClr val="FF0000"/>
                </a:solidFill>
              </a:rPr>
              <a:t>允許暫時超過軟體授權內的使用人數上限</a:t>
            </a:r>
          </a:p>
          <a:p>
            <a:r>
              <a:rPr lang="en-US" altLang="zh-TW" sz="3200" dirty="0"/>
              <a:t>(C) </a:t>
            </a:r>
            <a:r>
              <a:rPr lang="zh-TW" altLang="en-US" sz="3200" dirty="0"/>
              <a:t>將合法授權的軟體光碟複製一份作為備用</a:t>
            </a:r>
          </a:p>
          <a:p>
            <a:r>
              <a:rPr lang="en-US" altLang="zh-TW" sz="3200" dirty="0"/>
              <a:t>(D) </a:t>
            </a:r>
            <a:r>
              <a:rPr lang="zh-TW" altLang="en-US" sz="3200" dirty="0"/>
              <a:t>妥善保存軟體光碟的授權書和啓用碼</a:t>
            </a:r>
          </a:p>
        </p:txBody>
      </p:sp>
    </p:spTree>
    <p:extLst>
      <p:ext uri="{BB962C8B-B14F-4D97-AF65-F5344CB8AC3E}">
        <p14:creationId xmlns:p14="http://schemas.microsoft.com/office/powerpoint/2010/main" val="24379089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418704"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6</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227894" y="1340768"/>
            <a:ext cx="8592578" cy="3724096"/>
          </a:xfrm>
          <a:prstGeom prst="rect">
            <a:avLst/>
          </a:prstGeom>
        </p:spPr>
        <p:txBody>
          <a:bodyPr wrap="square">
            <a:spAutoFit/>
          </a:bodyPr>
          <a:lstStyle/>
          <a:p>
            <a:r>
              <a:rPr lang="zh-TW" altLang="en-US" sz="3600" dirty="0"/>
              <a:t>在資訊安全管理系統中</a:t>
            </a:r>
            <a:r>
              <a:rPr lang="en-US" altLang="zh-TW" sz="3600" dirty="0"/>
              <a:t>,</a:t>
            </a:r>
            <a:r>
              <a:rPr lang="zh-TW" altLang="en-US" sz="3600" dirty="0"/>
              <a:t>進行資安內部查核時</a:t>
            </a:r>
            <a:r>
              <a:rPr lang="en-US" altLang="zh-TW" sz="3600" dirty="0"/>
              <a:t>,</a:t>
            </a:r>
            <a:r>
              <a:rPr lang="zh-TW" altLang="en-US" sz="3600" dirty="0"/>
              <a:t>下列敘述何者不正確</a:t>
            </a:r>
            <a:r>
              <a:rPr lang="en-US" altLang="zh-TW" sz="3600" dirty="0" smtClean="0"/>
              <a:t>?</a:t>
            </a:r>
          </a:p>
          <a:p>
            <a:endParaRPr lang="en-US" altLang="zh-TW" sz="3600" dirty="0"/>
          </a:p>
          <a:p>
            <a:r>
              <a:rPr lang="en-US" altLang="zh-TW" sz="3200" dirty="0"/>
              <a:t>(A) </a:t>
            </a:r>
            <a:r>
              <a:rPr lang="zh-TW" altLang="en-US" sz="3200" dirty="0"/>
              <a:t>在查核前擬定稽核計畫</a:t>
            </a:r>
          </a:p>
          <a:p>
            <a:r>
              <a:rPr lang="en-US" altLang="zh-TW" sz="3200" dirty="0"/>
              <a:t>(B) </a:t>
            </a:r>
            <a:r>
              <a:rPr lang="zh-TW" altLang="en-US" sz="3200" dirty="0"/>
              <a:t>招開行前會議</a:t>
            </a:r>
            <a:r>
              <a:rPr lang="en-US" altLang="zh-TW" sz="3200" dirty="0"/>
              <a:t>,</a:t>
            </a:r>
            <a:r>
              <a:rPr lang="zh-TW" altLang="en-US" sz="3200" dirty="0"/>
              <a:t>說明稽核計畫</a:t>
            </a:r>
          </a:p>
          <a:p>
            <a:r>
              <a:rPr lang="en-US" altLang="zh-TW" sz="3200" dirty="0"/>
              <a:t>(C) </a:t>
            </a:r>
            <a:r>
              <a:rPr lang="zh-TW" altLang="en-US" sz="3200" dirty="0"/>
              <a:t>稽核人員可稽核所屬單位</a:t>
            </a:r>
            <a:r>
              <a:rPr lang="en-US" altLang="zh-TW" sz="3200" dirty="0"/>
              <a:t>,</a:t>
            </a:r>
            <a:r>
              <a:rPr lang="zh-TW" altLang="en-US" sz="3200" dirty="0"/>
              <a:t>無須具備獨立性</a:t>
            </a:r>
          </a:p>
          <a:p>
            <a:r>
              <a:rPr lang="en-US" altLang="zh-TW" sz="3200" dirty="0"/>
              <a:t>(D) </a:t>
            </a:r>
            <a:r>
              <a:rPr lang="zh-TW" altLang="en-US" sz="3200" dirty="0"/>
              <a:t>建立稽核程序書或文件</a:t>
            </a:r>
          </a:p>
        </p:txBody>
      </p:sp>
    </p:spTree>
    <p:extLst>
      <p:ext uri="{BB962C8B-B14F-4D97-AF65-F5344CB8AC3E}">
        <p14:creationId xmlns:p14="http://schemas.microsoft.com/office/powerpoint/2010/main" val="1790605963"/>
      </p:ext>
    </p:extLst>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95</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416320"/>
          </a:xfrm>
          <a:prstGeom prst="rect">
            <a:avLst/>
          </a:prstGeom>
        </p:spPr>
        <p:txBody>
          <a:bodyPr wrap="square">
            <a:spAutoFit/>
          </a:bodyPr>
          <a:lstStyle/>
          <a:p>
            <a:r>
              <a:rPr lang="zh-TW" altLang="en-US" sz="3600" dirty="0"/>
              <a:t>下列哪種行為並不違反智慧財產權</a:t>
            </a:r>
            <a:r>
              <a:rPr lang="en-US" altLang="zh-TW" sz="3600" dirty="0" smtClean="0"/>
              <a:t>?</a:t>
            </a:r>
          </a:p>
          <a:p>
            <a:endParaRPr lang="en-US" altLang="zh-TW" sz="3600" dirty="0"/>
          </a:p>
          <a:p>
            <a:r>
              <a:rPr lang="en-US" altLang="zh-TW" sz="3600" dirty="0"/>
              <a:t>(A) </a:t>
            </a:r>
            <a:r>
              <a:rPr lang="zh-TW" altLang="en-US" sz="3600" dirty="0"/>
              <a:t>複製有版權的軟體給他人使用</a:t>
            </a:r>
          </a:p>
          <a:p>
            <a:r>
              <a:rPr lang="en-US" altLang="zh-TW" sz="3600" dirty="0"/>
              <a:t>(B) </a:t>
            </a:r>
            <a:r>
              <a:rPr lang="zh-TW" altLang="en-US" sz="3600" dirty="0"/>
              <a:t>使用或張貼網路上的文章及圖畫</a:t>
            </a:r>
          </a:p>
          <a:p>
            <a:r>
              <a:rPr lang="en-US" altLang="zh-TW" sz="3600" dirty="0"/>
              <a:t>(C) </a:t>
            </a:r>
            <a:r>
              <a:rPr lang="zh-TW" altLang="en-US" sz="3600" dirty="0"/>
              <a:t>推薦網上購物商品資訊與朋友</a:t>
            </a:r>
          </a:p>
          <a:p>
            <a:r>
              <a:rPr lang="en-US" altLang="zh-TW" sz="3600" dirty="0"/>
              <a:t>(D) </a:t>
            </a:r>
            <a:r>
              <a:rPr lang="zh-TW" altLang="en-US" sz="3600" dirty="0"/>
              <a:t>下載網上電影並分享與他人</a:t>
            </a:r>
          </a:p>
        </p:txBody>
      </p:sp>
    </p:spTree>
    <p:extLst>
      <p:ext uri="{BB962C8B-B14F-4D97-AF65-F5344CB8AC3E}">
        <p14:creationId xmlns:p14="http://schemas.microsoft.com/office/powerpoint/2010/main" val="798359311"/>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95</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416320"/>
          </a:xfrm>
          <a:prstGeom prst="rect">
            <a:avLst/>
          </a:prstGeom>
        </p:spPr>
        <p:txBody>
          <a:bodyPr wrap="square">
            <a:spAutoFit/>
          </a:bodyPr>
          <a:lstStyle/>
          <a:p>
            <a:r>
              <a:rPr lang="zh-TW" altLang="en-US" sz="3600" dirty="0"/>
              <a:t>下列哪種行為並不違反智慧財產權</a:t>
            </a:r>
            <a:r>
              <a:rPr lang="en-US" altLang="zh-TW" sz="3600" dirty="0" smtClean="0"/>
              <a:t>?</a:t>
            </a:r>
          </a:p>
          <a:p>
            <a:endParaRPr lang="en-US" altLang="zh-TW" sz="3600" dirty="0"/>
          </a:p>
          <a:p>
            <a:r>
              <a:rPr lang="en-US" altLang="zh-TW" sz="3600" dirty="0"/>
              <a:t>(A) </a:t>
            </a:r>
            <a:r>
              <a:rPr lang="zh-TW" altLang="en-US" sz="3600" dirty="0"/>
              <a:t>複製有版權的軟體給他人使用</a:t>
            </a:r>
          </a:p>
          <a:p>
            <a:r>
              <a:rPr lang="en-US" altLang="zh-TW" sz="3600" dirty="0"/>
              <a:t>(B) </a:t>
            </a:r>
            <a:r>
              <a:rPr lang="zh-TW" altLang="en-US" sz="3600" dirty="0"/>
              <a:t>使用或張貼網路上的文章及圖畫</a:t>
            </a:r>
          </a:p>
          <a:p>
            <a:r>
              <a:rPr lang="en-US" altLang="zh-TW" sz="3600" dirty="0">
                <a:solidFill>
                  <a:srgbClr val="FF0000"/>
                </a:solidFill>
              </a:rPr>
              <a:t>(C) </a:t>
            </a:r>
            <a:r>
              <a:rPr lang="zh-TW" altLang="en-US" sz="3600" dirty="0">
                <a:solidFill>
                  <a:srgbClr val="FF0000"/>
                </a:solidFill>
              </a:rPr>
              <a:t>推薦網上購物商品資訊與朋友</a:t>
            </a:r>
          </a:p>
          <a:p>
            <a:r>
              <a:rPr lang="en-US" altLang="zh-TW" sz="3600" dirty="0"/>
              <a:t>(D) </a:t>
            </a:r>
            <a:r>
              <a:rPr lang="zh-TW" altLang="en-US" sz="3600" dirty="0"/>
              <a:t>下載網上電影並分享與他人</a:t>
            </a:r>
          </a:p>
        </p:txBody>
      </p:sp>
    </p:spTree>
    <p:extLst>
      <p:ext uri="{BB962C8B-B14F-4D97-AF65-F5344CB8AC3E}">
        <p14:creationId xmlns:p14="http://schemas.microsoft.com/office/powerpoint/2010/main" val="1227190966"/>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150</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4524315"/>
          </a:xfrm>
          <a:prstGeom prst="rect">
            <a:avLst/>
          </a:prstGeom>
        </p:spPr>
        <p:txBody>
          <a:bodyPr wrap="square">
            <a:spAutoFit/>
          </a:bodyPr>
          <a:lstStyle/>
          <a:p>
            <a:r>
              <a:rPr lang="zh-TW" altLang="en-US" sz="3600" dirty="0"/>
              <a:t>下列何種權利必須到經濟部智慧財產局申請</a:t>
            </a:r>
            <a:r>
              <a:rPr lang="en-US" altLang="zh-TW" sz="3600" dirty="0"/>
              <a:t>,</a:t>
            </a:r>
            <a:r>
              <a:rPr lang="zh-TW" altLang="en-US" sz="3600" dirty="0"/>
              <a:t>才可享有</a:t>
            </a:r>
            <a:r>
              <a:rPr lang="en-US" altLang="zh-TW" sz="3600" dirty="0"/>
              <a:t>?</a:t>
            </a:r>
          </a:p>
          <a:p>
            <a:r>
              <a:rPr lang="en-US" altLang="zh-TW" sz="3600" dirty="0"/>
              <a:t>(a)</a:t>
            </a:r>
            <a:r>
              <a:rPr lang="zh-TW" altLang="en-US" sz="3600" dirty="0"/>
              <a:t>專利權</a:t>
            </a:r>
            <a:r>
              <a:rPr lang="en-US" altLang="zh-TW" sz="3600" dirty="0"/>
              <a:t>(b)</a:t>
            </a:r>
            <a:r>
              <a:rPr lang="zh-TW" altLang="en-US" sz="3600" dirty="0"/>
              <a:t>商標權</a:t>
            </a:r>
            <a:r>
              <a:rPr lang="en-US" altLang="zh-TW" sz="3600" dirty="0"/>
              <a:t>(c)</a:t>
            </a:r>
            <a:r>
              <a:rPr lang="zh-TW" altLang="en-US" sz="3600" dirty="0" smtClean="0"/>
              <a:t>著作權</a:t>
            </a:r>
            <a:endParaRPr lang="en-US" altLang="zh-TW" sz="3600" dirty="0" smtClean="0"/>
          </a:p>
          <a:p>
            <a:endParaRPr lang="zh-TW" altLang="en-US" sz="3600" dirty="0"/>
          </a:p>
          <a:p>
            <a:r>
              <a:rPr lang="en-US" altLang="zh-TW" sz="3600" dirty="0"/>
              <a:t>(A) (a)(b)</a:t>
            </a:r>
          </a:p>
          <a:p>
            <a:r>
              <a:rPr lang="en-US" altLang="zh-TW" sz="3600" dirty="0"/>
              <a:t>(B) (a)(c)</a:t>
            </a:r>
          </a:p>
          <a:p>
            <a:r>
              <a:rPr lang="en-US" altLang="zh-TW" sz="3600" dirty="0"/>
              <a:t>(C) (b)(c)</a:t>
            </a:r>
          </a:p>
          <a:p>
            <a:r>
              <a:rPr lang="en-US" altLang="zh-TW" sz="3600" dirty="0"/>
              <a:t>(D) (a)(b)(c)</a:t>
            </a:r>
          </a:p>
        </p:txBody>
      </p:sp>
    </p:spTree>
    <p:extLst>
      <p:ext uri="{BB962C8B-B14F-4D97-AF65-F5344CB8AC3E}">
        <p14:creationId xmlns:p14="http://schemas.microsoft.com/office/powerpoint/2010/main" val="3547029976"/>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150</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4524315"/>
          </a:xfrm>
          <a:prstGeom prst="rect">
            <a:avLst/>
          </a:prstGeom>
        </p:spPr>
        <p:txBody>
          <a:bodyPr wrap="square">
            <a:spAutoFit/>
          </a:bodyPr>
          <a:lstStyle/>
          <a:p>
            <a:r>
              <a:rPr lang="zh-TW" altLang="en-US" sz="3600" dirty="0"/>
              <a:t>下列何種權利必須到經濟部智慧財產局申請</a:t>
            </a:r>
            <a:r>
              <a:rPr lang="en-US" altLang="zh-TW" sz="3600" dirty="0"/>
              <a:t>,</a:t>
            </a:r>
            <a:r>
              <a:rPr lang="zh-TW" altLang="en-US" sz="3600" dirty="0"/>
              <a:t>才可享有</a:t>
            </a:r>
            <a:r>
              <a:rPr lang="en-US" altLang="zh-TW" sz="3600" dirty="0"/>
              <a:t>?</a:t>
            </a:r>
          </a:p>
          <a:p>
            <a:r>
              <a:rPr lang="en-US" altLang="zh-TW" sz="3600" dirty="0"/>
              <a:t>(a)</a:t>
            </a:r>
            <a:r>
              <a:rPr lang="zh-TW" altLang="en-US" sz="3600" dirty="0"/>
              <a:t>專利權</a:t>
            </a:r>
            <a:r>
              <a:rPr lang="en-US" altLang="zh-TW" sz="3600" dirty="0"/>
              <a:t>(b)</a:t>
            </a:r>
            <a:r>
              <a:rPr lang="zh-TW" altLang="en-US" sz="3600" dirty="0"/>
              <a:t>商標權</a:t>
            </a:r>
            <a:r>
              <a:rPr lang="en-US" altLang="zh-TW" sz="3600" dirty="0"/>
              <a:t>(c)</a:t>
            </a:r>
            <a:r>
              <a:rPr lang="zh-TW" altLang="en-US" sz="3600" dirty="0" smtClean="0"/>
              <a:t>著作權</a:t>
            </a:r>
            <a:endParaRPr lang="en-US" altLang="zh-TW" sz="3600" dirty="0" smtClean="0"/>
          </a:p>
          <a:p>
            <a:endParaRPr lang="zh-TW" altLang="en-US" sz="3600" dirty="0"/>
          </a:p>
          <a:p>
            <a:r>
              <a:rPr lang="en-US" altLang="zh-TW" sz="3600" dirty="0">
                <a:solidFill>
                  <a:srgbClr val="FF0000"/>
                </a:solidFill>
              </a:rPr>
              <a:t>(A) (a)(b)</a:t>
            </a:r>
          </a:p>
          <a:p>
            <a:r>
              <a:rPr lang="en-US" altLang="zh-TW" sz="3600" dirty="0"/>
              <a:t>(B) (a)(c)</a:t>
            </a:r>
          </a:p>
          <a:p>
            <a:r>
              <a:rPr lang="en-US" altLang="zh-TW" sz="3600" dirty="0"/>
              <a:t>(C) (b)(c)</a:t>
            </a:r>
          </a:p>
          <a:p>
            <a:r>
              <a:rPr lang="en-US" altLang="zh-TW" sz="3600" dirty="0"/>
              <a:t>(D) (a)(b)(c)</a:t>
            </a:r>
          </a:p>
        </p:txBody>
      </p:sp>
    </p:spTree>
    <p:extLst>
      <p:ext uri="{BB962C8B-B14F-4D97-AF65-F5344CB8AC3E}">
        <p14:creationId xmlns:p14="http://schemas.microsoft.com/office/powerpoint/2010/main" val="589067629"/>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6600" dirty="0" smtClean="0"/>
              <a:t>5.2.</a:t>
            </a:r>
            <a:r>
              <a:rPr lang="zh-TW" altLang="en-US" sz="6600" dirty="0" smtClean="0"/>
              <a:t>資訊倫理</a:t>
            </a:r>
          </a:p>
        </p:txBody>
      </p:sp>
    </p:spTree>
    <p:extLst>
      <p:ext uri="{BB962C8B-B14F-4D97-AF65-F5344CB8AC3E}">
        <p14:creationId xmlns:p14="http://schemas.microsoft.com/office/powerpoint/2010/main" val="3276145895"/>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smtClean="0"/>
              <a:t>5.2.</a:t>
            </a:r>
            <a:r>
              <a:rPr lang="zh-TW" altLang="en-US" b="1" dirty="0" smtClean="0"/>
              <a:t>資訊倫理</a:t>
            </a:r>
            <a:endParaRPr lang="zh-TW" altLang="en-US" dirty="0"/>
          </a:p>
        </p:txBody>
      </p:sp>
      <p:sp>
        <p:nvSpPr>
          <p:cNvPr id="3" name="矩形 2"/>
          <p:cNvSpPr/>
          <p:nvPr/>
        </p:nvSpPr>
        <p:spPr>
          <a:xfrm>
            <a:off x="755576" y="1772816"/>
            <a:ext cx="4572000" cy="1077218"/>
          </a:xfrm>
          <a:prstGeom prst="rect">
            <a:avLst/>
          </a:prstGeom>
        </p:spPr>
        <p:txBody>
          <a:bodyPr>
            <a:spAutoFit/>
          </a:bodyPr>
          <a:lstStyle/>
          <a:p>
            <a:r>
              <a:rPr lang="en-US" altLang="zh-TW" sz="3200" b="1" dirty="0" smtClean="0">
                <a:effectLst>
                  <a:outerShdw blurRad="38100" dist="38100" dir="2700000" algn="tl">
                    <a:srgbClr val="000000">
                      <a:alpha val="43137"/>
                    </a:srgbClr>
                  </a:outerShdw>
                </a:effectLst>
              </a:rPr>
              <a:t>5.2.1.</a:t>
            </a:r>
            <a:r>
              <a:rPr lang="zh-TW" altLang="en-US" sz="3200" b="1" dirty="0" smtClean="0">
                <a:effectLst>
                  <a:outerShdw blurRad="38100" dist="38100" dir="2700000" algn="tl">
                    <a:srgbClr val="000000">
                      <a:alpha val="43137"/>
                    </a:srgbClr>
                  </a:outerShdw>
                </a:effectLst>
              </a:rPr>
              <a:t>資訊倫理</a:t>
            </a:r>
            <a:endParaRPr lang="en-US" altLang="zh-TW" sz="3200" b="1" dirty="0">
              <a:effectLst>
                <a:outerShdw blurRad="38100" dist="38100" dir="2700000" algn="tl">
                  <a:srgbClr val="000000">
                    <a:alpha val="43137"/>
                  </a:srgbClr>
                </a:outerShdw>
              </a:effectLst>
            </a:endParaRPr>
          </a:p>
          <a:p>
            <a:r>
              <a:rPr lang="en-US" altLang="zh-TW" sz="3200" b="1" dirty="0" smtClean="0">
                <a:effectLst>
                  <a:outerShdw blurRad="38100" dist="38100" dir="2700000" algn="tl">
                    <a:srgbClr val="000000">
                      <a:alpha val="43137"/>
                    </a:srgbClr>
                  </a:outerShdw>
                </a:effectLst>
              </a:rPr>
              <a:t>5.2.2.</a:t>
            </a:r>
            <a:r>
              <a:rPr lang="zh-TW" altLang="en-US" sz="3200" b="1" dirty="0" smtClean="0">
                <a:effectLst>
                  <a:outerShdw blurRad="38100" dist="38100" dir="2700000" algn="tl">
                    <a:srgbClr val="000000">
                      <a:alpha val="43137"/>
                    </a:srgbClr>
                  </a:outerShdw>
                </a:effectLst>
              </a:rPr>
              <a:t>資訊倫理</a:t>
            </a:r>
            <a:r>
              <a:rPr lang="en-US" altLang="zh-TW" sz="3200" b="1" dirty="0" smtClean="0">
                <a:effectLst>
                  <a:outerShdw blurRad="38100" dist="38100" dir="2700000" algn="tl">
                    <a:srgbClr val="000000">
                      <a:alpha val="43137"/>
                    </a:srgbClr>
                  </a:outerShdw>
                </a:effectLst>
              </a:rPr>
              <a:t>PAPA</a:t>
            </a:r>
          </a:p>
        </p:txBody>
      </p:sp>
      <p:sp>
        <p:nvSpPr>
          <p:cNvPr id="4" name="矩形 3"/>
          <p:cNvSpPr/>
          <p:nvPr/>
        </p:nvSpPr>
        <p:spPr>
          <a:xfrm>
            <a:off x="539552" y="4437112"/>
            <a:ext cx="7704856" cy="954107"/>
          </a:xfrm>
          <a:prstGeom prst="rect">
            <a:avLst/>
          </a:prstGeom>
          <a:solidFill>
            <a:schemeClr val="accent3">
              <a:lumMod val="20000"/>
              <a:lumOff val="80000"/>
            </a:schemeClr>
          </a:solidFill>
        </p:spPr>
        <p:txBody>
          <a:bodyPr wrap="square">
            <a:spAutoFit/>
          </a:bodyPr>
          <a:lstStyle/>
          <a:p>
            <a:pPr lvl="0"/>
            <a:r>
              <a:rPr lang="en-US" altLang="zh-TW" sz="2800" b="1" dirty="0">
                <a:solidFill>
                  <a:prstClr val="black"/>
                </a:solidFill>
                <a:effectLst>
                  <a:outerShdw blurRad="38100" dist="38100" dir="2700000" algn="tl">
                    <a:srgbClr val="000000">
                      <a:alpha val="43137"/>
                    </a:srgbClr>
                  </a:outerShdw>
                </a:effectLst>
              </a:rPr>
              <a:t>https://sis.binus.ac.id/2018/02/22/papa-privacy-accuracy-property-and-accessibility/</a:t>
            </a:r>
            <a:endParaRPr lang="zh-TW" altLang="en-US" sz="2800" b="1" dirty="0">
              <a:solidFill>
                <a:prstClr val="black"/>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8698653"/>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smtClean="0">
                <a:effectLst>
                  <a:outerShdw blurRad="38100" dist="38100" dir="2700000" algn="tl">
                    <a:srgbClr val="000000">
                      <a:alpha val="43137"/>
                    </a:srgbClr>
                  </a:outerShdw>
                </a:effectLst>
              </a:rPr>
              <a:t>5.2.2.</a:t>
            </a:r>
            <a:r>
              <a:rPr lang="zh-TW" altLang="en-US" b="1" dirty="0" smtClean="0">
                <a:effectLst>
                  <a:outerShdw blurRad="38100" dist="38100" dir="2700000" algn="tl">
                    <a:srgbClr val="000000">
                      <a:alpha val="43137"/>
                    </a:srgbClr>
                  </a:outerShdw>
                </a:effectLst>
              </a:rPr>
              <a:t>資訊倫理</a:t>
            </a:r>
            <a:r>
              <a:rPr lang="en-US" altLang="zh-TW" b="1" dirty="0" smtClean="0">
                <a:effectLst>
                  <a:outerShdw blurRad="38100" dist="38100" dir="2700000" algn="tl">
                    <a:srgbClr val="000000">
                      <a:alpha val="43137"/>
                    </a:srgbClr>
                  </a:outerShdw>
                </a:effectLst>
              </a:rPr>
              <a:t>PAPA</a:t>
            </a:r>
            <a:endParaRPr lang="zh-TW" altLang="en-US" dirty="0"/>
          </a:p>
        </p:txBody>
      </p:sp>
      <p:graphicFrame>
        <p:nvGraphicFramePr>
          <p:cNvPr id="3" name="表格 2"/>
          <p:cNvGraphicFramePr>
            <a:graphicFrameLocks noGrp="1"/>
          </p:cNvGraphicFramePr>
          <p:nvPr>
            <p:extLst>
              <p:ext uri="{D42A27DB-BD31-4B8C-83A1-F6EECF244321}">
                <p14:modId xmlns:p14="http://schemas.microsoft.com/office/powerpoint/2010/main" val="4084103915"/>
              </p:ext>
            </p:extLst>
          </p:nvPr>
        </p:nvGraphicFramePr>
        <p:xfrm>
          <a:off x="539552" y="2348880"/>
          <a:ext cx="8075240" cy="1836805"/>
        </p:xfrm>
        <a:graphic>
          <a:graphicData uri="http://schemas.openxmlformats.org/drawingml/2006/table">
            <a:tbl>
              <a:tblPr/>
              <a:tblGrid>
                <a:gridCol w="1594520"/>
                <a:gridCol w="1152128"/>
                <a:gridCol w="5328592"/>
              </a:tblGrid>
              <a:tr h="367361">
                <a:tc>
                  <a:txBody>
                    <a:bodyPr/>
                    <a:lstStyle/>
                    <a:p>
                      <a:endParaRPr lang="en-US" sz="1700" b="1" dirty="0">
                        <a:effectLst/>
                      </a:endParaRPr>
                    </a:p>
                  </a:txBody>
                  <a:tcPr marL="117051" marR="117051" marT="54024" marB="540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zh-TW" altLang="en-US" sz="1700" b="1" dirty="0">
                          <a:effectLst/>
                        </a:rPr>
                        <a:t>中文</a:t>
                      </a:r>
                    </a:p>
                  </a:txBody>
                  <a:tcPr marL="117051" marR="117051" marT="54024" marB="540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endParaRPr lang="zh-TW" altLang="en-US" sz="1700" b="1" dirty="0">
                        <a:effectLst/>
                      </a:endParaRPr>
                    </a:p>
                  </a:txBody>
                  <a:tcPr marL="117051" marR="117051" marT="54024" marB="540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67361">
                <a:tc>
                  <a:txBody>
                    <a:bodyPr/>
                    <a:lstStyle/>
                    <a:p>
                      <a:r>
                        <a:rPr lang="en-US" sz="1700">
                          <a:effectLst/>
                        </a:rPr>
                        <a:t>Privacy</a:t>
                      </a:r>
                    </a:p>
                  </a:txBody>
                  <a:tcPr marL="117051" marR="117051" marT="54024" marB="540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zh-TW" altLang="en-US" sz="1700" dirty="0">
                          <a:effectLst/>
                        </a:rPr>
                        <a:t>隱私權</a:t>
                      </a:r>
                    </a:p>
                  </a:txBody>
                  <a:tcPr marL="117051" marR="117051" marT="54024" marB="540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endParaRPr lang="zh-TW" altLang="en-US" sz="1700" dirty="0">
                        <a:effectLst/>
                      </a:endParaRPr>
                    </a:p>
                  </a:txBody>
                  <a:tcPr marL="117051" marR="117051" marT="54024" marB="540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67361">
                <a:tc>
                  <a:txBody>
                    <a:bodyPr/>
                    <a:lstStyle/>
                    <a:p>
                      <a:r>
                        <a:rPr lang="en-US" sz="1700">
                          <a:effectLst/>
                        </a:rPr>
                        <a:t>Accuracy</a:t>
                      </a:r>
                    </a:p>
                  </a:txBody>
                  <a:tcPr marL="117051" marR="117051" marT="54024" marB="540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F8FA"/>
                    </a:solidFill>
                  </a:tcPr>
                </a:tc>
                <a:tc>
                  <a:txBody>
                    <a:bodyPr/>
                    <a:lstStyle/>
                    <a:p>
                      <a:r>
                        <a:rPr lang="zh-TW" altLang="en-US" sz="1700" dirty="0">
                          <a:effectLst/>
                        </a:rPr>
                        <a:t>精確性</a:t>
                      </a:r>
                    </a:p>
                  </a:txBody>
                  <a:tcPr marL="117051" marR="117051" marT="54024" marB="540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F8FA"/>
                    </a:solidFill>
                  </a:tcPr>
                </a:tc>
                <a:tc>
                  <a:txBody>
                    <a:bodyPr/>
                    <a:lstStyle/>
                    <a:p>
                      <a:endParaRPr lang="zh-TW" altLang="en-US" sz="1700" dirty="0">
                        <a:effectLst/>
                      </a:endParaRPr>
                    </a:p>
                  </a:txBody>
                  <a:tcPr marL="117051" marR="117051" marT="54024" marB="540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F8FA"/>
                    </a:solidFill>
                  </a:tcPr>
                </a:tc>
              </a:tr>
              <a:tr h="367361">
                <a:tc>
                  <a:txBody>
                    <a:bodyPr/>
                    <a:lstStyle/>
                    <a:p>
                      <a:r>
                        <a:rPr lang="en-US" sz="1700">
                          <a:effectLst/>
                        </a:rPr>
                        <a:t>Property</a:t>
                      </a:r>
                    </a:p>
                  </a:txBody>
                  <a:tcPr marL="117051" marR="117051" marT="54024" marB="540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zh-TW" altLang="en-US" sz="1700" dirty="0">
                          <a:effectLst/>
                        </a:rPr>
                        <a:t>財產權</a:t>
                      </a:r>
                    </a:p>
                  </a:txBody>
                  <a:tcPr marL="117051" marR="117051" marT="54024" marB="540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endParaRPr lang="zh-TW" altLang="en-US" sz="1700" dirty="0">
                        <a:effectLst/>
                      </a:endParaRPr>
                    </a:p>
                  </a:txBody>
                  <a:tcPr marL="117051" marR="117051" marT="54024" marB="540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67361">
                <a:tc>
                  <a:txBody>
                    <a:bodyPr/>
                    <a:lstStyle/>
                    <a:p>
                      <a:r>
                        <a:rPr lang="en-US" sz="1700">
                          <a:effectLst/>
                        </a:rPr>
                        <a:t>Accessibility</a:t>
                      </a:r>
                    </a:p>
                  </a:txBody>
                  <a:tcPr marL="117051" marR="117051" marT="54024" marB="540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F8FA"/>
                    </a:solidFill>
                  </a:tcPr>
                </a:tc>
                <a:tc>
                  <a:txBody>
                    <a:bodyPr/>
                    <a:lstStyle/>
                    <a:p>
                      <a:r>
                        <a:rPr lang="zh-TW" altLang="en-US" sz="1700" dirty="0">
                          <a:effectLst/>
                        </a:rPr>
                        <a:t>存取權</a:t>
                      </a:r>
                    </a:p>
                  </a:txBody>
                  <a:tcPr marL="117051" marR="117051" marT="54024" marB="540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F8FA"/>
                    </a:solidFill>
                  </a:tcPr>
                </a:tc>
                <a:tc>
                  <a:txBody>
                    <a:bodyPr/>
                    <a:lstStyle/>
                    <a:p>
                      <a:endParaRPr lang="zh-TW" altLang="en-US" sz="1700" dirty="0">
                        <a:effectLst/>
                      </a:endParaRPr>
                    </a:p>
                  </a:txBody>
                  <a:tcPr marL="117051" marR="117051" marT="54024" marB="540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F8FA"/>
                    </a:solidFill>
                  </a:tcPr>
                </a:tc>
              </a:tr>
            </a:tbl>
          </a:graphicData>
        </a:graphic>
      </p:graphicFrame>
    </p:spTree>
    <p:extLst>
      <p:ext uri="{BB962C8B-B14F-4D97-AF65-F5344CB8AC3E}">
        <p14:creationId xmlns:p14="http://schemas.microsoft.com/office/powerpoint/2010/main" val="2917539675"/>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6600" dirty="0" smtClean="0"/>
              <a:t>5.3.</a:t>
            </a:r>
            <a:r>
              <a:rPr lang="zh-TW" altLang="en-US" sz="6600" dirty="0" smtClean="0"/>
              <a:t>法規遵循</a:t>
            </a:r>
            <a:endParaRPr lang="en-US" altLang="zh-TW" sz="6600" dirty="0" smtClean="0"/>
          </a:p>
          <a:p>
            <a:pPr algn="ctr"/>
            <a:r>
              <a:rPr lang="en-US" altLang="zh-TW" sz="6600" dirty="0" smtClean="0"/>
              <a:t>(</a:t>
            </a:r>
            <a:r>
              <a:rPr lang="zh-TW" altLang="en-US" sz="6600" dirty="0" smtClean="0"/>
              <a:t>含</a:t>
            </a:r>
            <a:r>
              <a:rPr lang="en-US" altLang="zh-TW" sz="6600" dirty="0" smtClean="0"/>
              <a:t>GDPR)</a:t>
            </a:r>
            <a:endParaRPr lang="zh-TW" altLang="en-US" sz="6600" dirty="0" smtClean="0"/>
          </a:p>
        </p:txBody>
      </p:sp>
    </p:spTree>
    <p:extLst>
      <p:ext uri="{BB962C8B-B14F-4D97-AF65-F5344CB8AC3E}">
        <p14:creationId xmlns:p14="http://schemas.microsoft.com/office/powerpoint/2010/main" val="3045691608"/>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t>5.3.</a:t>
            </a:r>
            <a:r>
              <a:rPr lang="zh-TW" altLang="en-US" b="1" dirty="0" smtClean="0"/>
              <a:t>法規遵循</a:t>
            </a:r>
            <a:r>
              <a:rPr lang="en-US" altLang="zh-TW" b="1" dirty="0" smtClean="0"/>
              <a:t>(</a:t>
            </a:r>
            <a:r>
              <a:rPr lang="zh-TW" altLang="en-US" b="1" dirty="0" smtClean="0"/>
              <a:t>含</a:t>
            </a:r>
            <a:r>
              <a:rPr lang="en-US" altLang="zh-TW" b="1" dirty="0" smtClean="0"/>
              <a:t>GDPR)</a:t>
            </a:r>
            <a:endParaRPr lang="zh-TW" altLang="en-US" dirty="0"/>
          </a:p>
        </p:txBody>
      </p:sp>
      <p:sp>
        <p:nvSpPr>
          <p:cNvPr id="3" name="內容版面配置區 2"/>
          <p:cNvSpPr>
            <a:spLocks noGrp="1"/>
          </p:cNvSpPr>
          <p:nvPr>
            <p:ph idx="1"/>
          </p:nvPr>
        </p:nvSpPr>
        <p:spPr>
          <a:xfrm>
            <a:off x="1763688" y="1484784"/>
            <a:ext cx="4042792" cy="3168352"/>
          </a:xfrm>
        </p:spPr>
        <p:txBody>
          <a:bodyPr>
            <a:normAutofit lnSpcReduction="10000"/>
          </a:bodyPr>
          <a:lstStyle/>
          <a:p>
            <a:pPr marL="0" indent="0">
              <a:buNone/>
            </a:pPr>
            <a:r>
              <a:rPr lang="en-US" altLang="zh-TW" b="1" dirty="0" smtClean="0"/>
              <a:t>5.3.1.</a:t>
            </a:r>
            <a:r>
              <a:rPr lang="zh-TW" altLang="en-US" b="1" dirty="0" smtClean="0"/>
              <a:t>法規遵循</a:t>
            </a:r>
            <a:endParaRPr lang="en-US" altLang="zh-TW" b="1" dirty="0" smtClean="0"/>
          </a:p>
          <a:p>
            <a:pPr marL="400050" lvl="1" indent="0">
              <a:buNone/>
            </a:pPr>
            <a:r>
              <a:rPr lang="zh-TW" altLang="en-US" b="1" dirty="0" smtClean="0">
                <a:effectLst>
                  <a:outerShdw blurRad="38100" dist="38100" dir="2700000" algn="tl">
                    <a:srgbClr val="000000">
                      <a:alpha val="43137"/>
                    </a:srgbClr>
                  </a:outerShdw>
                </a:effectLst>
              </a:rPr>
              <a:t>智慧財產保護法 </a:t>
            </a:r>
            <a:endParaRPr lang="en-US" altLang="zh-TW" b="1" dirty="0" smtClean="0">
              <a:effectLst>
                <a:outerShdw blurRad="38100" dist="38100" dir="2700000" algn="tl">
                  <a:srgbClr val="000000">
                    <a:alpha val="43137"/>
                  </a:srgbClr>
                </a:outerShdw>
              </a:effectLst>
            </a:endParaRPr>
          </a:p>
          <a:p>
            <a:pPr marL="400050" lvl="1" indent="0">
              <a:buNone/>
            </a:pPr>
            <a:r>
              <a:rPr lang="zh-TW" altLang="en-US" b="1" dirty="0" smtClean="0">
                <a:effectLst>
                  <a:outerShdw blurRad="38100" dist="38100" dir="2700000" algn="tl">
                    <a:srgbClr val="000000">
                      <a:alpha val="43137"/>
                    </a:srgbClr>
                  </a:outerShdw>
                </a:effectLst>
              </a:rPr>
              <a:t>個人資料保護法 </a:t>
            </a:r>
            <a:endParaRPr lang="en-US" altLang="zh-TW" b="1" dirty="0" smtClean="0">
              <a:effectLst>
                <a:outerShdw blurRad="38100" dist="38100" dir="2700000" algn="tl">
                  <a:srgbClr val="000000">
                    <a:alpha val="43137"/>
                  </a:srgbClr>
                </a:outerShdw>
              </a:effectLst>
            </a:endParaRPr>
          </a:p>
          <a:p>
            <a:pPr marL="400050" lvl="1" indent="0">
              <a:buNone/>
            </a:pPr>
            <a:r>
              <a:rPr lang="zh-TW" altLang="en-US" b="1" dirty="0" smtClean="0">
                <a:effectLst>
                  <a:outerShdw blurRad="38100" dist="38100" dir="2700000" algn="tl">
                    <a:srgbClr val="000000">
                      <a:alpha val="43137"/>
                    </a:srgbClr>
                  </a:outerShdw>
                </a:effectLst>
              </a:rPr>
              <a:t>資安管理法</a:t>
            </a:r>
            <a:endParaRPr lang="en-US" altLang="zh-TW" b="1" dirty="0" smtClean="0">
              <a:effectLst>
                <a:outerShdw blurRad="38100" dist="38100" dir="2700000" algn="tl">
                  <a:srgbClr val="000000">
                    <a:alpha val="43137"/>
                  </a:srgbClr>
                </a:outerShdw>
              </a:effectLst>
            </a:endParaRPr>
          </a:p>
          <a:p>
            <a:pPr marL="0" indent="0">
              <a:buNone/>
            </a:pPr>
            <a:endParaRPr lang="en-US" altLang="zh-TW" b="1" dirty="0"/>
          </a:p>
          <a:p>
            <a:pPr marL="0" indent="0">
              <a:buNone/>
            </a:pPr>
            <a:r>
              <a:rPr lang="en-US" altLang="zh-TW" b="1" dirty="0" smtClean="0"/>
              <a:t>5.3.2.GDPR</a:t>
            </a:r>
            <a:endParaRPr lang="zh-TW" altLang="en-US" dirty="0"/>
          </a:p>
        </p:txBody>
      </p:sp>
      <p:sp>
        <p:nvSpPr>
          <p:cNvPr id="4" name="矩形 3"/>
          <p:cNvSpPr/>
          <p:nvPr/>
        </p:nvSpPr>
        <p:spPr>
          <a:xfrm>
            <a:off x="480539" y="5877272"/>
            <a:ext cx="8136904" cy="646331"/>
          </a:xfrm>
          <a:prstGeom prst="rect">
            <a:avLst/>
          </a:prstGeom>
          <a:solidFill>
            <a:schemeClr val="accent3">
              <a:lumMod val="20000"/>
              <a:lumOff val="80000"/>
            </a:schemeClr>
          </a:solidFill>
        </p:spPr>
        <p:txBody>
          <a:bodyPr wrap="square">
            <a:spAutoFit/>
          </a:bodyPr>
          <a:lstStyle/>
          <a:p>
            <a:r>
              <a:rPr lang="zh-TW" altLang="en-US" dirty="0" smtClean="0"/>
              <a:t>史上最嚴個資法</a:t>
            </a:r>
            <a:r>
              <a:rPr lang="en-US" altLang="zh-TW" dirty="0" smtClean="0"/>
              <a:t>GDPR</a:t>
            </a:r>
            <a:r>
              <a:rPr lang="zh-TW" altLang="en-US" dirty="0" smtClean="0"/>
              <a:t>上路滿週年，交出了一份成果報告  </a:t>
            </a:r>
            <a:r>
              <a:rPr lang="en-US" altLang="zh-TW" dirty="0" smtClean="0"/>
              <a:t>2019.05.29 by  </a:t>
            </a:r>
            <a:r>
              <a:rPr lang="zh-TW" altLang="en-US" dirty="0" smtClean="0"/>
              <a:t>楊晨欣</a:t>
            </a:r>
          </a:p>
          <a:p>
            <a:r>
              <a:rPr lang="en-US" altLang="zh-TW" dirty="0" smtClean="0"/>
              <a:t>https://www.bnext.com.tw/article/53456/gdpr-first-year-gathered-56million-fine</a:t>
            </a:r>
            <a:endParaRPr lang="zh-TW" altLang="en-US" dirty="0"/>
          </a:p>
        </p:txBody>
      </p:sp>
      <p:sp>
        <p:nvSpPr>
          <p:cNvPr id="5" name="矩形 4"/>
          <p:cNvSpPr/>
          <p:nvPr/>
        </p:nvSpPr>
        <p:spPr>
          <a:xfrm>
            <a:off x="480539" y="4941168"/>
            <a:ext cx="8136904" cy="646331"/>
          </a:xfrm>
          <a:prstGeom prst="rect">
            <a:avLst/>
          </a:prstGeom>
          <a:solidFill>
            <a:schemeClr val="accent3">
              <a:lumMod val="20000"/>
              <a:lumOff val="80000"/>
            </a:schemeClr>
          </a:solidFill>
        </p:spPr>
        <p:txBody>
          <a:bodyPr wrap="square">
            <a:spAutoFit/>
          </a:bodyPr>
          <a:lstStyle/>
          <a:p>
            <a:pPr lvl="0"/>
            <a:r>
              <a:rPr lang="zh-TW" altLang="en-US" dirty="0">
                <a:solidFill>
                  <a:prstClr val="black"/>
                </a:solidFill>
              </a:rPr>
              <a:t>違反</a:t>
            </a:r>
            <a:r>
              <a:rPr lang="en-US" altLang="zh-TW" dirty="0">
                <a:solidFill>
                  <a:prstClr val="black"/>
                </a:solidFill>
              </a:rPr>
              <a:t>GDPR</a:t>
            </a:r>
            <a:r>
              <a:rPr lang="zh-TW" altLang="en-US" dirty="0">
                <a:solidFill>
                  <a:prstClr val="black"/>
                </a:solidFill>
              </a:rPr>
              <a:t>重罰首例，</a:t>
            </a:r>
            <a:r>
              <a:rPr lang="en-US" altLang="zh-TW" dirty="0">
                <a:solidFill>
                  <a:prstClr val="black"/>
                </a:solidFill>
              </a:rPr>
              <a:t>Google</a:t>
            </a:r>
            <a:r>
              <a:rPr lang="zh-TW" altLang="en-US" dirty="0">
                <a:solidFill>
                  <a:prstClr val="black"/>
                </a:solidFill>
              </a:rPr>
              <a:t>遭法國重罰</a:t>
            </a:r>
            <a:r>
              <a:rPr lang="en-US" altLang="zh-TW" dirty="0">
                <a:solidFill>
                  <a:prstClr val="black"/>
                </a:solidFill>
              </a:rPr>
              <a:t>5</a:t>
            </a:r>
            <a:r>
              <a:rPr lang="zh-TW" altLang="en-US" dirty="0">
                <a:solidFill>
                  <a:prstClr val="black"/>
                </a:solidFill>
              </a:rPr>
              <a:t>千萬歐元  </a:t>
            </a:r>
            <a:r>
              <a:rPr lang="en-US" altLang="zh-TW" dirty="0">
                <a:solidFill>
                  <a:prstClr val="black"/>
                </a:solidFill>
              </a:rPr>
              <a:t>https://www.ithome.com.tw/news/128391</a:t>
            </a:r>
          </a:p>
        </p:txBody>
      </p:sp>
    </p:spTree>
    <p:extLst>
      <p:ext uri="{BB962C8B-B14F-4D97-AF65-F5344CB8AC3E}">
        <p14:creationId xmlns:p14="http://schemas.microsoft.com/office/powerpoint/2010/main" val="2443824643"/>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6600" dirty="0" smtClean="0"/>
              <a:t>5.4.</a:t>
            </a:r>
            <a:r>
              <a:rPr lang="zh-TW" altLang="en-US" sz="6600" dirty="0" smtClean="0"/>
              <a:t>稽核</a:t>
            </a:r>
          </a:p>
        </p:txBody>
      </p:sp>
    </p:spTree>
    <p:extLst>
      <p:ext uri="{BB962C8B-B14F-4D97-AF65-F5344CB8AC3E}">
        <p14:creationId xmlns:p14="http://schemas.microsoft.com/office/powerpoint/2010/main" val="4559745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418704"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6</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227894" y="1340768"/>
            <a:ext cx="8592578" cy="3724096"/>
          </a:xfrm>
          <a:prstGeom prst="rect">
            <a:avLst/>
          </a:prstGeom>
        </p:spPr>
        <p:txBody>
          <a:bodyPr wrap="square">
            <a:spAutoFit/>
          </a:bodyPr>
          <a:lstStyle/>
          <a:p>
            <a:r>
              <a:rPr lang="zh-TW" altLang="en-US" sz="3600" dirty="0"/>
              <a:t>在資訊安全管理系統中</a:t>
            </a:r>
            <a:r>
              <a:rPr lang="en-US" altLang="zh-TW" sz="3600" dirty="0"/>
              <a:t>,</a:t>
            </a:r>
            <a:r>
              <a:rPr lang="zh-TW" altLang="en-US" sz="3600" dirty="0"/>
              <a:t>進行資安內部查核時</a:t>
            </a:r>
            <a:r>
              <a:rPr lang="en-US" altLang="zh-TW" sz="3600" dirty="0"/>
              <a:t>,</a:t>
            </a:r>
            <a:r>
              <a:rPr lang="zh-TW" altLang="en-US" sz="3600" dirty="0"/>
              <a:t>下列敘述何者不正確</a:t>
            </a:r>
            <a:r>
              <a:rPr lang="en-US" altLang="zh-TW" sz="3600" dirty="0" smtClean="0"/>
              <a:t>?</a:t>
            </a:r>
          </a:p>
          <a:p>
            <a:endParaRPr lang="en-US" altLang="zh-TW" sz="3600" dirty="0"/>
          </a:p>
          <a:p>
            <a:r>
              <a:rPr lang="en-US" altLang="zh-TW" sz="3200" dirty="0"/>
              <a:t>(A) </a:t>
            </a:r>
            <a:r>
              <a:rPr lang="zh-TW" altLang="en-US" sz="3200" dirty="0"/>
              <a:t>在查核前擬定稽核計畫</a:t>
            </a:r>
          </a:p>
          <a:p>
            <a:r>
              <a:rPr lang="en-US" altLang="zh-TW" sz="3200" dirty="0"/>
              <a:t>(B) </a:t>
            </a:r>
            <a:r>
              <a:rPr lang="zh-TW" altLang="en-US" sz="3200" dirty="0"/>
              <a:t>招開行前會議</a:t>
            </a:r>
            <a:r>
              <a:rPr lang="en-US" altLang="zh-TW" sz="3200" dirty="0"/>
              <a:t>,</a:t>
            </a:r>
            <a:r>
              <a:rPr lang="zh-TW" altLang="en-US" sz="3200" dirty="0"/>
              <a:t>說明稽核計畫</a:t>
            </a:r>
          </a:p>
          <a:p>
            <a:r>
              <a:rPr lang="en-US" altLang="zh-TW" sz="3200" b="1" dirty="0">
                <a:solidFill>
                  <a:srgbClr val="FF0000"/>
                </a:solidFill>
                <a:effectLst>
                  <a:outerShdw blurRad="38100" dist="38100" dir="2700000" algn="tl">
                    <a:srgbClr val="000000">
                      <a:alpha val="43137"/>
                    </a:srgbClr>
                  </a:outerShdw>
                </a:effectLst>
              </a:rPr>
              <a:t>(C) </a:t>
            </a:r>
            <a:r>
              <a:rPr lang="zh-TW" altLang="en-US" sz="3200" b="1" dirty="0">
                <a:solidFill>
                  <a:srgbClr val="FF0000"/>
                </a:solidFill>
                <a:effectLst>
                  <a:outerShdw blurRad="38100" dist="38100" dir="2700000" algn="tl">
                    <a:srgbClr val="000000">
                      <a:alpha val="43137"/>
                    </a:srgbClr>
                  </a:outerShdw>
                </a:effectLst>
              </a:rPr>
              <a:t>稽核人員可稽核所屬單位</a:t>
            </a:r>
            <a:r>
              <a:rPr lang="en-US" altLang="zh-TW" sz="3200" b="1" dirty="0">
                <a:solidFill>
                  <a:srgbClr val="FF0000"/>
                </a:solidFill>
                <a:effectLst>
                  <a:outerShdw blurRad="38100" dist="38100" dir="2700000" algn="tl">
                    <a:srgbClr val="000000">
                      <a:alpha val="43137"/>
                    </a:srgbClr>
                  </a:outerShdw>
                </a:effectLst>
              </a:rPr>
              <a:t>,</a:t>
            </a:r>
            <a:r>
              <a:rPr lang="zh-TW" altLang="en-US" sz="3200" b="1" dirty="0">
                <a:solidFill>
                  <a:srgbClr val="FF0000"/>
                </a:solidFill>
                <a:effectLst>
                  <a:outerShdw blurRad="38100" dist="38100" dir="2700000" algn="tl">
                    <a:srgbClr val="000000">
                      <a:alpha val="43137"/>
                    </a:srgbClr>
                  </a:outerShdw>
                </a:effectLst>
              </a:rPr>
              <a:t>無須具備獨立性</a:t>
            </a:r>
          </a:p>
          <a:p>
            <a:r>
              <a:rPr lang="en-US" altLang="zh-TW" sz="3200" dirty="0"/>
              <a:t>(D) </a:t>
            </a:r>
            <a:r>
              <a:rPr lang="zh-TW" altLang="en-US" sz="3200" dirty="0"/>
              <a:t>建立稽核程序書或文件</a:t>
            </a:r>
          </a:p>
        </p:txBody>
      </p:sp>
    </p:spTree>
    <p:extLst>
      <p:ext uri="{BB962C8B-B14F-4D97-AF65-F5344CB8AC3E}">
        <p14:creationId xmlns:p14="http://schemas.microsoft.com/office/powerpoint/2010/main" val="1050909943"/>
      </p:ext>
    </p:extLst>
  </p:cSld>
  <p:clrMapOvr>
    <a:masterClrMapping/>
  </p:clrMapOvr>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smtClean="0"/>
              <a:t>5.4.</a:t>
            </a:r>
            <a:r>
              <a:rPr lang="zh-TW" altLang="en-US" b="1" dirty="0" smtClean="0"/>
              <a:t>稽核</a:t>
            </a:r>
            <a:endParaRPr lang="zh-TW" altLang="en-US" dirty="0"/>
          </a:p>
        </p:txBody>
      </p:sp>
      <p:sp>
        <p:nvSpPr>
          <p:cNvPr id="3" name="矩形 2"/>
          <p:cNvSpPr/>
          <p:nvPr/>
        </p:nvSpPr>
        <p:spPr>
          <a:xfrm>
            <a:off x="971600" y="1700808"/>
            <a:ext cx="7200800" cy="3539430"/>
          </a:xfrm>
          <a:prstGeom prst="rect">
            <a:avLst/>
          </a:prstGeom>
        </p:spPr>
        <p:txBody>
          <a:bodyPr wrap="square">
            <a:spAutoFit/>
          </a:bodyPr>
          <a:lstStyle/>
          <a:p>
            <a:r>
              <a:rPr lang="en-US" altLang="zh-TW" sz="2800" dirty="0" smtClean="0"/>
              <a:t>5.4.1.</a:t>
            </a:r>
            <a:r>
              <a:rPr lang="zh-TW" altLang="en-US" sz="2800" dirty="0" smtClean="0"/>
              <a:t>稽核</a:t>
            </a:r>
            <a:endParaRPr lang="en-US" altLang="zh-TW" sz="2800" dirty="0" smtClean="0"/>
          </a:p>
          <a:p>
            <a:r>
              <a:rPr lang="en-US" altLang="zh-TW" sz="2800" dirty="0" smtClean="0"/>
              <a:t>5.4.2.</a:t>
            </a:r>
            <a:r>
              <a:rPr lang="zh-TW" altLang="en-US" sz="2800" dirty="0" smtClean="0"/>
              <a:t>稽核類型</a:t>
            </a:r>
            <a:r>
              <a:rPr lang="en-US" altLang="zh-TW" sz="2800" dirty="0" smtClean="0"/>
              <a:t>:</a:t>
            </a:r>
          </a:p>
          <a:p>
            <a:r>
              <a:rPr lang="en-US" altLang="zh-TW" sz="2800" dirty="0"/>
              <a:t> </a:t>
            </a:r>
            <a:r>
              <a:rPr lang="en-US" altLang="zh-TW" sz="2800" dirty="0" smtClean="0"/>
              <a:t>            </a:t>
            </a:r>
            <a:r>
              <a:rPr lang="zh-TW" altLang="en-US" sz="2800" dirty="0" smtClean="0"/>
              <a:t>第一方稽核</a:t>
            </a:r>
            <a:r>
              <a:rPr lang="en-US" altLang="zh-TW" sz="2800" dirty="0" smtClean="0"/>
              <a:t>|</a:t>
            </a:r>
            <a:r>
              <a:rPr lang="zh-TW" altLang="en-US" sz="2800" dirty="0" smtClean="0"/>
              <a:t>第二方稽核</a:t>
            </a:r>
            <a:r>
              <a:rPr lang="en-US" altLang="zh-TW" sz="2800" dirty="0" smtClean="0"/>
              <a:t>|</a:t>
            </a:r>
            <a:r>
              <a:rPr lang="zh-TW" altLang="en-US" sz="2800" dirty="0" smtClean="0"/>
              <a:t>第三方稽核 </a:t>
            </a:r>
          </a:p>
          <a:p>
            <a:r>
              <a:rPr lang="en-US" altLang="zh-TW" sz="2800" dirty="0" smtClean="0"/>
              <a:t>5.4.3.</a:t>
            </a:r>
            <a:r>
              <a:rPr lang="zh-TW" altLang="en-US" sz="2800" dirty="0" smtClean="0"/>
              <a:t>稽核人員應遵守四大原則</a:t>
            </a:r>
          </a:p>
          <a:p>
            <a:r>
              <a:rPr lang="en-US" altLang="zh-TW" sz="2800" dirty="0" smtClean="0"/>
              <a:t>5.4.4.</a:t>
            </a:r>
            <a:r>
              <a:rPr lang="zh-TW" altLang="en-US" sz="2800" dirty="0" smtClean="0"/>
              <a:t>稽核證據</a:t>
            </a:r>
          </a:p>
          <a:p>
            <a:r>
              <a:rPr lang="en-US" altLang="zh-TW" sz="2800" dirty="0" smtClean="0"/>
              <a:t>5.4.5.</a:t>
            </a:r>
            <a:r>
              <a:rPr lang="zh-TW" altLang="en-US" sz="2800" dirty="0" smtClean="0"/>
              <a:t>稽核軌跡</a:t>
            </a:r>
          </a:p>
          <a:p>
            <a:r>
              <a:rPr lang="en-US" altLang="zh-TW" sz="2800" dirty="0" smtClean="0"/>
              <a:t>5.4.6.</a:t>
            </a:r>
            <a:r>
              <a:rPr lang="zh-TW" altLang="en-US" sz="2800" dirty="0" smtClean="0"/>
              <a:t>稽核流程</a:t>
            </a:r>
          </a:p>
          <a:p>
            <a:r>
              <a:rPr lang="en-US" altLang="zh-TW" sz="2800" dirty="0" smtClean="0"/>
              <a:t>5.4.7.</a:t>
            </a:r>
            <a:r>
              <a:rPr lang="zh-TW" altLang="en-US" sz="2800" dirty="0" smtClean="0"/>
              <a:t>國際稽核標準</a:t>
            </a:r>
            <a:endParaRPr lang="zh-TW" altLang="en-US" sz="2800" dirty="0"/>
          </a:p>
        </p:txBody>
      </p:sp>
    </p:spTree>
    <p:extLst>
      <p:ext uri="{BB962C8B-B14F-4D97-AF65-F5344CB8AC3E}">
        <p14:creationId xmlns:p14="http://schemas.microsoft.com/office/powerpoint/2010/main" val="3140202713"/>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48</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632311"/>
          </a:xfrm>
          <a:prstGeom prst="rect">
            <a:avLst/>
          </a:prstGeom>
        </p:spPr>
        <p:txBody>
          <a:bodyPr wrap="square">
            <a:spAutoFit/>
          </a:bodyPr>
          <a:lstStyle/>
          <a:p>
            <a:r>
              <a:rPr lang="zh-TW" altLang="en-US" sz="3600" dirty="0"/>
              <a:t>請問下列敘述何者不屬於稽核員的主要工作</a:t>
            </a:r>
            <a:r>
              <a:rPr lang="en-US" altLang="zh-TW" sz="3600" dirty="0"/>
              <a:t>?</a:t>
            </a:r>
          </a:p>
          <a:p>
            <a:r>
              <a:rPr lang="en-US" altLang="zh-TW" sz="3600" dirty="0"/>
              <a:t>(A) </a:t>
            </a:r>
            <a:r>
              <a:rPr lang="zh-TW" altLang="en-US" sz="3600" dirty="0"/>
              <a:t>依據稽核規劃與時程執行稽核活動</a:t>
            </a:r>
          </a:p>
          <a:p>
            <a:r>
              <a:rPr lang="en-US" altLang="zh-TW" sz="3600" dirty="0"/>
              <a:t>(B) </a:t>
            </a:r>
            <a:r>
              <a:rPr lang="zh-TW" altLang="en-US" sz="3600" dirty="0"/>
              <a:t>在稽核的過程中</a:t>
            </a:r>
            <a:r>
              <a:rPr lang="en-US" altLang="zh-TW" sz="3600" dirty="0"/>
              <a:t>,</a:t>
            </a:r>
            <a:r>
              <a:rPr lang="zh-TW" altLang="en-US" sz="3600" dirty="0"/>
              <a:t>紀錄相關發現與待確認事項</a:t>
            </a:r>
          </a:p>
          <a:p>
            <a:r>
              <a:rPr lang="en-US" altLang="zh-TW" sz="3600" dirty="0"/>
              <a:t>(C) </a:t>
            </a:r>
            <a:r>
              <a:rPr lang="zh-TW" altLang="en-US" sz="3600" dirty="0"/>
              <a:t>針對前一次稽核活動中的發現事項</a:t>
            </a:r>
            <a:r>
              <a:rPr lang="en-US" altLang="zh-TW" sz="3600" dirty="0"/>
              <a:t>,</a:t>
            </a:r>
            <a:r>
              <a:rPr lang="zh-TW" altLang="en-US" sz="3600" dirty="0"/>
              <a:t>規劃並執行相關的矯正預防作為</a:t>
            </a:r>
          </a:p>
          <a:p>
            <a:r>
              <a:rPr lang="en-US" altLang="zh-TW" sz="3600" dirty="0"/>
              <a:t>(D) </a:t>
            </a:r>
            <a:r>
              <a:rPr lang="zh-TW" altLang="en-US" sz="3600" dirty="0"/>
              <a:t>在稽核結束會議前</a:t>
            </a:r>
            <a:r>
              <a:rPr lang="en-US" altLang="zh-TW" sz="3600" dirty="0"/>
              <a:t>,</a:t>
            </a:r>
            <a:r>
              <a:rPr lang="zh-TW" altLang="en-US" sz="3600" dirty="0"/>
              <a:t>與受稽者再次釐清並確認相關稽核發現事項</a:t>
            </a:r>
          </a:p>
        </p:txBody>
      </p:sp>
    </p:spTree>
    <p:extLst>
      <p:ext uri="{BB962C8B-B14F-4D97-AF65-F5344CB8AC3E}">
        <p14:creationId xmlns:p14="http://schemas.microsoft.com/office/powerpoint/2010/main" val="1778862812"/>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48</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632311"/>
          </a:xfrm>
          <a:prstGeom prst="rect">
            <a:avLst/>
          </a:prstGeom>
        </p:spPr>
        <p:txBody>
          <a:bodyPr wrap="square">
            <a:spAutoFit/>
          </a:bodyPr>
          <a:lstStyle/>
          <a:p>
            <a:r>
              <a:rPr lang="zh-TW" altLang="en-US" sz="3600" dirty="0"/>
              <a:t>請問下列敘述何者不屬於稽核員的主要工作</a:t>
            </a:r>
            <a:r>
              <a:rPr lang="en-US" altLang="zh-TW" sz="3600" dirty="0"/>
              <a:t>?</a:t>
            </a:r>
          </a:p>
          <a:p>
            <a:r>
              <a:rPr lang="en-US" altLang="zh-TW" sz="3600" dirty="0"/>
              <a:t>(A) </a:t>
            </a:r>
            <a:r>
              <a:rPr lang="zh-TW" altLang="en-US" sz="3600" dirty="0"/>
              <a:t>依據稽核規劃與時程執行稽核活動</a:t>
            </a:r>
          </a:p>
          <a:p>
            <a:r>
              <a:rPr lang="en-US" altLang="zh-TW" sz="3600" dirty="0"/>
              <a:t>(B) </a:t>
            </a:r>
            <a:r>
              <a:rPr lang="zh-TW" altLang="en-US" sz="3600" dirty="0"/>
              <a:t>在稽核的過程中</a:t>
            </a:r>
            <a:r>
              <a:rPr lang="en-US" altLang="zh-TW" sz="3600" dirty="0"/>
              <a:t>,</a:t>
            </a:r>
            <a:r>
              <a:rPr lang="zh-TW" altLang="en-US" sz="3600" dirty="0"/>
              <a:t>紀錄相關發現與待確認事項</a:t>
            </a:r>
          </a:p>
          <a:p>
            <a:r>
              <a:rPr lang="en-US" altLang="zh-TW" sz="3600" dirty="0">
                <a:solidFill>
                  <a:srgbClr val="FF0000"/>
                </a:solidFill>
              </a:rPr>
              <a:t>(C) </a:t>
            </a:r>
            <a:r>
              <a:rPr lang="zh-TW" altLang="en-US" sz="3600" dirty="0">
                <a:solidFill>
                  <a:srgbClr val="FF0000"/>
                </a:solidFill>
              </a:rPr>
              <a:t>針對前一次稽核活動中的發現事項</a:t>
            </a:r>
            <a:r>
              <a:rPr lang="en-US" altLang="zh-TW" sz="3600" dirty="0">
                <a:solidFill>
                  <a:srgbClr val="FF0000"/>
                </a:solidFill>
              </a:rPr>
              <a:t>,</a:t>
            </a:r>
            <a:r>
              <a:rPr lang="zh-TW" altLang="en-US" sz="3600" dirty="0">
                <a:solidFill>
                  <a:srgbClr val="FF0000"/>
                </a:solidFill>
              </a:rPr>
              <a:t>規劃並執行相關的矯正預防作為</a:t>
            </a:r>
          </a:p>
          <a:p>
            <a:r>
              <a:rPr lang="en-US" altLang="zh-TW" sz="3600" dirty="0"/>
              <a:t>(D) </a:t>
            </a:r>
            <a:r>
              <a:rPr lang="zh-TW" altLang="en-US" sz="3600" dirty="0"/>
              <a:t>在稽核結束會議前</a:t>
            </a:r>
            <a:r>
              <a:rPr lang="en-US" altLang="zh-TW" sz="3600" dirty="0"/>
              <a:t>,</a:t>
            </a:r>
            <a:r>
              <a:rPr lang="zh-TW" altLang="en-US" sz="3600" dirty="0"/>
              <a:t>與受稽者再次釐清並確認相關稽核發現事項</a:t>
            </a:r>
          </a:p>
        </p:txBody>
      </p:sp>
    </p:spTree>
    <p:extLst>
      <p:ext uri="{BB962C8B-B14F-4D97-AF65-F5344CB8AC3E}">
        <p14:creationId xmlns:p14="http://schemas.microsoft.com/office/powerpoint/2010/main" val="2563977243"/>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49</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416320"/>
          </a:xfrm>
          <a:prstGeom prst="rect">
            <a:avLst/>
          </a:prstGeom>
        </p:spPr>
        <p:txBody>
          <a:bodyPr wrap="square">
            <a:spAutoFit/>
          </a:bodyPr>
          <a:lstStyle/>
          <a:p>
            <a:r>
              <a:rPr lang="zh-TW" altLang="en-US" sz="3600" dirty="0"/>
              <a:t>組織內部的人員擔任稽核人員</a:t>
            </a:r>
            <a:r>
              <a:rPr lang="en-US" altLang="zh-TW" sz="3600" dirty="0"/>
              <a:t>,</a:t>
            </a:r>
            <a:r>
              <a:rPr lang="zh-TW" altLang="en-US" sz="3600" dirty="0"/>
              <a:t>進行內部稽核</a:t>
            </a:r>
            <a:r>
              <a:rPr lang="en-US" altLang="zh-TW" sz="3600" dirty="0"/>
              <a:t>,</a:t>
            </a:r>
            <a:r>
              <a:rPr lang="zh-TW" altLang="en-US" sz="3600" dirty="0"/>
              <a:t>又稱為</a:t>
            </a:r>
            <a:r>
              <a:rPr lang="en-US" altLang="zh-TW" sz="3600" dirty="0"/>
              <a:t>?</a:t>
            </a:r>
          </a:p>
          <a:p>
            <a:r>
              <a:rPr lang="en-US" altLang="zh-TW" sz="3600" dirty="0"/>
              <a:t>(A) </a:t>
            </a:r>
            <a:r>
              <a:rPr lang="zh-TW" altLang="en-US" sz="3600" dirty="0"/>
              <a:t>第一方稽核</a:t>
            </a:r>
          </a:p>
          <a:p>
            <a:r>
              <a:rPr lang="en-US" altLang="zh-TW" sz="3600" dirty="0"/>
              <a:t>(B) </a:t>
            </a:r>
            <a:r>
              <a:rPr lang="zh-TW" altLang="en-US" sz="3600" dirty="0"/>
              <a:t>第二方稽核</a:t>
            </a:r>
          </a:p>
          <a:p>
            <a:r>
              <a:rPr lang="en-US" altLang="zh-TW" sz="3600" dirty="0"/>
              <a:t>(C) </a:t>
            </a:r>
            <a:r>
              <a:rPr lang="zh-TW" altLang="en-US" sz="3600" dirty="0"/>
              <a:t>第三方稽核</a:t>
            </a:r>
          </a:p>
          <a:p>
            <a:r>
              <a:rPr lang="en-US" altLang="zh-TW" sz="3600" dirty="0"/>
              <a:t>(D) </a:t>
            </a:r>
            <a:r>
              <a:rPr lang="zh-TW" altLang="en-US" sz="3600" dirty="0"/>
              <a:t>驗證稽核</a:t>
            </a:r>
          </a:p>
        </p:txBody>
      </p:sp>
    </p:spTree>
    <p:extLst>
      <p:ext uri="{BB962C8B-B14F-4D97-AF65-F5344CB8AC3E}">
        <p14:creationId xmlns:p14="http://schemas.microsoft.com/office/powerpoint/2010/main" val="1819971150"/>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49</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416320"/>
          </a:xfrm>
          <a:prstGeom prst="rect">
            <a:avLst/>
          </a:prstGeom>
        </p:spPr>
        <p:txBody>
          <a:bodyPr wrap="square">
            <a:spAutoFit/>
          </a:bodyPr>
          <a:lstStyle/>
          <a:p>
            <a:r>
              <a:rPr lang="zh-TW" altLang="en-US" sz="3600" dirty="0"/>
              <a:t>組織內部的人員擔任稽核人員</a:t>
            </a:r>
            <a:r>
              <a:rPr lang="en-US" altLang="zh-TW" sz="3600" dirty="0"/>
              <a:t>,</a:t>
            </a:r>
            <a:r>
              <a:rPr lang="zh-TW" altLang="en-US" sz="3600" dirty="0"/>
              <a:t>進行內部稽核</a:t>
            </a:r>
            <a:r>
              <a:rPr lang="en-US" altLang="zh-TW" sz="3600" dirty="0"/>
              <a:t>,</a:t>
            </a:r>
            <a:r>
              <a:rPr lang="zh-TW" altLang="en-US" sz="3600" dirty="0"/>
              <a:t>又稱為</a:t>
            </a:r>
            <a:r>
              <a:rPr lang="en-US" altLang="zh-TW" sz="3600" dirty="0"/>
              <a:t>?</a:t>
            </a:r>
          </a:p>
          <a:p>
            <a:r>
              <a:rPr lang="en-US" altLang="zh-TW" sz="3600" dirty="0">
                <a:solidFill>
                  <a:srgbClr val="FF0000"/>
                </a:solidFill>
              </a:rPr>
              <a:t>(A) </a:t>
            </a:r>
            <a:r>
              <a:rPr lang="zh-TW" altLang="en-US" sz="3600" dirty="0">
                <a:solidFill>
                  <a:srgbClr val="FF0000"/>
                </a:solidFill>
              </a:rPr>
              <a:t>第一方稽核</a:t>
            </a:r>
          </a:p>
          <a:p>
            <a:r>
              <a:rPr lang="en-US" altLang="zh-TW" sz="3600" dirty="0"/>
              <a:t>(B) </a:t>
            </a:r>
            <a:r>
              <a:rPr lang="zh-TW" altLang="en-US" sz="3600" dirty="0"/>
              <a:t>第二方稽核</a:t>
            </a:r>
          </a:p>
          <a:p>
            <a:r>
              <a:rPr lang="en-US" altLang="zh-TW" sz="3600" dirty="0"/>
              <a:t>(C) </a:t>
            </a:r>
            <a:r>
              <a:rPr lang="zh-TW" altLang="en-US" sz="3600" dirty="0"/>
              <a:t>第三方稽核</a:t>
            </a:r>
          </a:p>
          <a:p>
            <a:r>
              <a:rPr lang="en-US" altLang="zh-TW" sz="3600" dirty="0"/>
              <a:t>(D) </a:t>
            </a:r>
            <a:r>
              <a:rPr lang="zh-TW" altLang="en-US" sz="3600" dirty="0"/>
              <a:t>驗證稽核</a:t>
            </a:r>
          </a:p>
        </p:txBody>
      </p:sp>
    </p:spTree>
    <p:extLst>
      <p:ext uri="{BB962C8B-B14F-4D97-AF65-F5344CB8AC3E}">
        <p14:creationId xmlns:p14="http://schemas.microsoft.com/office/powerpoint/2010/main" val="3321780080"/>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50</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2862322"/>
          </a:xfrm>
          <a:prstGeom prst="rect">
            <a:avLst/>
          </a:prstGeom>
        </p:spPr>
        <p:txBody>
          <a:bodyPr wrap="square">
            <a:spAutoFit/>
          </a:bodyPr>
          <a:lstStyle/>
          <a:p>
            <a:r>
              <a:rPr lang="zh-TW" altLang="en-US" sz="3600" dirty="0"/>
              <a:t>請問下列何者不可作為稽核證據</a:t>
            </a:r>
            <a:r>
              <a:rPr lang="en-US" altLang="zh-TW" sz="3600" dirty="0"/>
              <a:t>?</a:t>
            </a:r>
          </a:p>
          <a:p>
            <a:r>
              <a:rPr lang="en-US" altLang="zh-TW" sz="3600" dirty="0"/>
              <a:t>(A) </a:t>
            </a:r>
            <a:r>
              <a:rPr lang="zh-TW" altLang="en-US" sz="3600" dirty="0"/>
              <a:t>受稽人員口述</a:t>
            </a:r>
          </a:p>
          <a:p>
            <a:r>
              <a:rPr lang="en-US" altLang="zh-TW" sz="3600" dirty="0"/>
              <a:t>(B) </a:t>
            </a:r>
            <a:r>
              <a:rPr lang="zh-TW" altLang="en-US" sz="3600" dirty="0"/>
              <a:t>檢視紙本紀錄之結果</a:t>
            </a:r>
          </a:p>
          <a:p>
            <a:r>
              <a:rPr lang="en-US" altLang="zh-TW" sz="3600" dirty="0"/>
              <a:t>(C) </a:t>
            </a:r>
            <a:r>
              <a:rPr lang="zh-TW" altLang="en-US" sz="3600" dirty="0"/>
              <a:t>利用稽核工作檢測之結果</a:t>
            </a:r>
          </a:p>
          <a:p>
            <a:r>
              <a:rPr lang="en-US" altLang="zh-TW" sz="3600" dirty="0"/>
              <a:t>(D) </a:t>
            </a:r>
            <a:r>
              <a:rPr lang="zh-TW" altLang="en-US" sz="3600" dirty="0"/>
              <a:t>稽核人員之主觀判斷</a:t>
            </a:r>
          </a:p>
        </p:txBody>
      </p:sp>
    </p:spTree>
    <p:extLst>
      <p:ext uri="{BB962C8B-B14F-4D97-AF65-F5344CB8AC3E}">
        <p14:creationId xmlns:p14="http://schemas.microsoft.com/office/powerpoint/2010/main" val="1460370055"/>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50</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2862322"/>
          </a:xfrm>
          <a:prstGeom prst="rect">
            <a:avLst/>
          </a:prstGeom>
        </p:spPr>
        <p:txBody>
          <a:bodyPr wrap="square">
            <a:spAutoFit/>
          </a:bodyPr>
          <a:lstStyle/>
          <a:p>
            <a:r>
              <a:rPr lang="zh-TW" altLang="en-US" sz="3600" dirty="0"/>
              <a:t>請問下列何者不可作為稽核證據</a:t>
            </a:r>
            <a:r>
              <a:rPr lang="en-US" altLang="zh-TW" sz="3600" dirty="0"/>
              <a:t>?</a:t>
            </a:r>
          </a:p>
          <a:p>
            <a:r>
              <a:rPr lang="en-US" altLang="zh-TW" sz="3600" dirty="0"/>
              <a:t>(A) </a:t>
            </a:r>
            <a:r>
              <a:rPr lang="zh-TW" altLang="en-US" sz="3600" dirty="0"/>
              <a:t>受稽人員口述</a:t>
            </a:r>
          </a:p>
          <a:p>
            <a:r>
              <a:rPr lang="en-US" altLang="zh-TW" sz="3600" dirty="0"/>
              <a:t>(B) </a:t>
            </a:r>
            <a:r>
              <a:rPr lang="zh-TW" altLang="en-US" sz="3600" dirty="0"/>
              <a:t>檢視紙本紀錄之結果</a:t>
            </a:r>
          </a:p>
          <a:p>
            <a:r>
              <a:rPr lang="en-US" altLang="zh-TW" sz="3600" dirty="0"/>
              <a:t>(C) </a:t>
            </a:r>
            <a:r>
              <a:rPr lang="zh-TW" altLang="en-US" sz="3600" dirty="0"/>
              <a:t>利用稽核工作檢測之結果</a:t>
            </a:r>
          </a:p>
          <a:p>
            <a:r>
              <a:rPr lang="en-US" altLang="zh-TW" sz="3600" dirty="0">
                <a:solidFill>
                  <a:srgbClr val="FF0000"/>
                </a:solidFill>
              </a:rPr>
              <a:t>(D) </a:t>
            </a:r>
            <a:r>
              <a:rPr lang="zh-TW" altLang="en-US" sz="3600" dirty="0">
                <a:solidFill>
                  <a:srgbClr val="FF0000"/>
                </a:solidFill>
              </a:rPr>
              <a:t>稽核人員之主觀判斷</a:t>
            </a:r>
          </a:p>
        </p:txBody>
      </p:sp>
    </p:spTree>
    <p:extLst>
      <p:ext uri="{BB962C8B-B14F-4D97-AF65-F5344CB8AC3E}">
        <p14:creationId xmlns:p14="http://schemas.microsoft.com/office/powerpoint/2010/main" val="3550314863"/>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98</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632311"/>
          </a:xfrm>
          <a:prstGeom prst="rect">
            <a:avLst/>
          </a:prstGeom>
        </p:spPr>
        <p:txBody>
          <a:bodyPr wrap="square">
            <a:spAutoFit/>
          </a:bodyPr>
          <a:lstStyle/>
          <a:p>
            <a:r>
              <a:rPr lang="zh-TW" altLang="en-US" sz="3600" dirty="0"/>
              <a:t>下列何種行為描述</a:t>
            </a:r>
            <a:r>
              <a:rPr lang="en-US" altLang="zh-TW" sz="3600" dirty="0"/>
              <a:t>,</a:t>
            </a:r>
            <a:r>
              <a:rPr lang="zh-TW" altLang="en-US" sz="3600" dirty="0"/>
              <a:t>將會損及稽核人員之專業與職業道德</a:t>
            </a:r>
            <a:r>
              <a:rPr lang="en-US" altLang="zh-TW" sz="3600" dirty="0"/>
              <a:t>?</a:t>
            </a:r>
          </a:p>
          <a:p>
            <a:r>
              <a:rPr lang="en-US" altLang="zh-TW" sz="3600" dirty="0"/>
              <a:t>(A) </a:t>
            </a:r>
            <a:r>
              <a:rPr lang="zh-TW" altLang="en-US" sz="3600" dirty="0"/>
              <a:t>稽核人員以誠實、嚴謹及負責之態度執行其任務</a:t>
            </a:r>
          </a:p>
          <a:p>
            <a:r>
              <a:rPr lang="en-US" altLang="zh-TW" sz="3600" dirty="0"/>
              <a:t>(B) </a:t>
            </a:r>
            <a:r>
              <a:rPr lang="zh-TW" altLang="en-US" sz="3600" dirty="0"/>
              <a:t>不得使用資訊以圖個人利益</a:t>
            </a:r>
          </a:p>
          <a:p>
            <a:r>
              <a:rPr lang="en-US" altLang="zh-TW" sz="3600" dirty="0"/>
              <a:t>(C) </a:t>
            </a:r>
            <a:r>
              <a:rPr lang="zh-TW" altLang="en-US" sz="3600" dirty="0"/>
              <a:t>為維持與受稽核對象的良好關係</a:t>
            </a:r>
            <a:r>
              <a:rPr lang="en-US" altLang="zh-TW" sz="3600" dirty="0"/>
              <a:t>,</a:t>
            </a:r>
            <a:r>
              <a:rPr lang="zh-TW" altLang="en-US" sz="3600" dirty="0"/>
              <a:t>部份重大的稽核發現</a:t>
            </a:r>
            <a:r>
              <a:rPr lang="en-US" altLang="zh-TW" sz="3600" dirty="0"/>
              <a:t>,</a:t>
            </a:r>
            <a:r>
              <a:rPr lang="zh-TW" altLang="en-US" sz="3600" dirty="0"/>
              <a:t>可選擇性的不揭露在相關的稽核報告中</a:t>
            </a:r>
          </a:p>
          <a:p>
            <a:r>
              <a:rPr lang="en-US" altLang="zh-TW" sz="3600" dirty="0"/>
              <a:t>(D) </a:t>
            </a:r>
            <a:r>
              <a:rPr lang="zh-TW" altLang="en-US" sz="3600" dirty="0"/>
              <a:t>應謹慎使用及保護其在執行任務過程所獲得之資訊</a:t>
            </a:r>
          </a:p>
        </p:txBody>
      </p:sp>
    </p:spTree>
    <p:extLst>
      <p:ext uri="{BB962C8B-B14F-4D97-AF65-F5344CB8AC3E}">
        <p14:creationId xmlns:p14="http://schemas.microsoft.com/office/powerpoint/2010/main" val="4241476486"/>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98</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632311"/>
          </a:xfrm>
          <a:prstGeom prst="rect">
            <a:avLst/>
          </a:prstGeom>
        </p:spPr>
        <p:txBody>
          <a:bodyPr wrap="square">
            <a:spAutoFit/>
          </a:bodyPr>
          <a:lstStyle/>
          <a:p>
            <a:r>
              <a:rPr lang="zh-TW" altLang="en-US" sz="3600" dirty="0"/>
              <a:t>下列何種行為描述</a:t>
            </a:r>
            <a:r>
              <a:rPr lang="en-US" altLang="zh-TW" sz="3600" dirty="0"/>
              <a:t>,</a:t>
            </a:r>
            <a:r>
              <a:rPr lang="zh-TW" altLang="en-US" sz="3600" dirty="0"/>
              <a:t>將會損及稽核人員之專業與職業道德</a:t>
            </a:r>
            <a:r>
              <a:rPr lang="en-US" altLang="zh-TW" sz="3600" dirty="0"/>
              <a:t>?</a:t>
            </a:r>
          </a:p>
          <a:p>
            <a:r>
              <a:rPr lang="en-US" altLang="zh-TW" sz="3600" dirty="0"/>
              <a:t>(A) </a:t>
            </a:r>
            <a:r>
              <a:rPr lang="zh-TW" altLang="en-US" sz="3600" dirty="0"/>
              <a:t>稽核人員以誠實、嚴謹及負責之態度執行其任務</a:t>
            </a:r>
          </a:p>
          <a:p>
            <a:r>
              <a:rPr lang="en-US" altLang="zh-TW" sz="3600" dirty="0"/>
              <a:t>(B) </a:t>
            </a:r>
            <a:r>
              <a:rPr lang="zh-TW" altLang="en-US" sz="3600" dirty="0"/>
              <a:t>不得使用資訊以圖個人利益</a:t>
            </a:r>
          </a:p>
          <a:p>
            <a:r>
              <a:rPr lang="en-US" altLang="zh-TW" sz="3600" dirty="0">
                <a:solidFill>
                  <a:srgbClr val="FF0000"/>
                </a:solidFill>
              </a:rPr>
              <a:t>(C) </a:t>
            </a:r>
            <a:r>
              <a:rPr lang="zh-TW" altLang="en-US" sz="3600" dirty="0">
                <a:solidFill>
                  <a:srgbClr val="FF0000"/>
                </a:solidFill>
              </a:rPr>
              <a:t>為維持與受稽核對象的良好關係</a:t>
            </a:r>
            <a:r>
              <a:rPr lang="en-US" altLang="zh-TW" sz="3600" dirty="0">
                <a:solidFill>
                  <a:srgbClr val="FF0000"/>
                </a:solidFill>
              </a:rPr>
              <a:t>,</a:t>
            </a:r>
            <a:r>
              <a:rPr lang="zh-TW" altLang="en-US" sz="3600" dirty="0">
                <a:solidFill>
                  <a:srgbClr val="FF0000"/>
                </a:solidFill>
              </a:rPr>
              <a:t>部份重大的稽核發現</a:t>
            </a:r>
            <a:r>
              <a:rPr lang="en-US" altLang="zh-TW" sz="3600" dirty="0">
                <a:solidFill>
                  <a:srgbClr val="FF0000"/>
                </a:solidFill>
              </a:rPr>
              <a:t>,</a:t>
            </a:r>
            <a:r>
              <a:rPr lang="zh-TW" altLang="en-US" sz="3600" dirty="0">
                <a:solidFill>
                  <a:srgbClr val="FF0000"/>
                </a:solidFill>
              </a:rPr>
              <a:t>可選擇性的不揭露在相關的稽核報告中</a:t>
            </a:r>
          </a:p>
          <a:p>
            <a:r>
              <a:rPr lang="en-US" altLang="zh-TW" sz="3600" dirty="0"/>
              <a:t>(D) </a:t>
            </a:r>
            <a:r>
              <a:rPr lang="zh-TW" altLang="en-US" sz="3600" dirty="0"/>
              <a:t>應謹慎使用及保護其在執行任務過程所獲得之資訊</a:t>
            </a:r>
          </a:p>
        </p:txBody>
      </p:sp>
    </p:spTree>
    <p:extLst>
      <p:ext uri="{BB962C8B-B14F-4D97-AF65-F5344CB8AC3E}">
        <p14:creationId xmlns:p14="http://schemas.microsoft.com/office/powerpoint/2010/main" val="1280818687"/>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99</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078313"/>
          </a:xfrm>
          <a:prstGeom prst="rect">
            <a:avLst/>
          </a:prstGeom>
        </p:spPr>
        <p:txBody>
          <a:bodyPr wrap="square">
            <a:spAutoFit/>
          </a:bodyPr>
          <a:lstStyle/>
          <a:p>
            <a:r>
              <a:rPr lang="zh-TW" altLang="en-US" sz="3600" dirty="0"/>
              <a:t>關於稽核軌跡</a:t>
            </a:r>
            <a:r>
              <a:rPr lang="en-US" altLang="zh-TW" sz="3600" dirty="0"/>
              <a:t>,</a:t>
            </a:r>
            <a:r>
              <a:rPr lang="zh-TW" altLang="en-US" sz="3600" dirty="0"/>
              <a:t>下列敘述何者正確</a:t>
            </a:r>
            <a:r>
              <a:rPr lang="en-US" altLang="zh-TW" sz="3600" dirty="0"/>
              <a:t>?</a:t>
            </a:r>
          </a:p>
          <a:p>
            <a:r>
              <a:rPr lang="en-US" altLang="zh-TW" sz="3600" dirty="0"/>
              <a:t>(A) </a:t>
            </a:r>
            <a:r>
              <a:rPr lang="zh-TW" altLang="en-US" sz="3600" dirty="0"/>
              <a:t>為對紀錄與其他資訊進行獨立檢測的方法</a:t>
            </a:r>
          </a:p>
          <a:p>
            <a:r>
              <a:rPr lang="en-US" altLang="zh-TW" sz="3600" dirty="0"/>
              <a:t>(B) </a:t>
            </a:r>
            <a:r>
              <a:rPr lang="zh-TW" altLang="en-US" sz="3600" dirty="0"/>
              <a:t>用於找出與管理影響企業之潛在事件與風險</a:t>
            </a:r>
          </a:p>
          <a:p>
            <a:r>
              <a:rPr lang="en-US" altLang="zh-TW" sz="3600" dirty="0"/>
              <a:t>(C) </a:t>
            </a:r>
            <a:r>
              <a:rPr lang="zh-TW" altLang="en-US" sz="3600" dirty="0"/>
              <a:t>指事件發生的過程中留下可供稽核的文件或紀錄</a:t>
            </a:r>
          </a:p>
          <a:p>
            <a:r>
              <a:rPr lang="en-US" altLang="zh-TW" sz="3600" dirty="0"/>
              <a:t>(D) </a:t>
            </a:r>
            <a:r>
              <a:rPr lang="zh-TW" altLang="en-US" sz="3600" dirty="0"/>
              <a:t>提供組織一個正確的電腦稽核管理方向與趨勢</a:t>
            </a:r>
          </a:p>
        </p:txBody>
      </p:sp>
    </p:spTree>
    <p:extLst>
      <p:ext uri="{BB962C8B-B14F-4D97-AF65-F5344CB8AC3E}">
        <p14:creationId xmlns:p14="http://schemas.microsoft.com/office/powerpoint/2010/main" val="129084284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418704"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7</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107504" y="1412776"/>
            <a:ext cx="8664586" cy="3785652"/>
          </a:xfrm>
          <a:prstGeom prst="rect">
            <a:avLst/>
          </a:prstGeom>
        </p:spPr>
        <p:txBody>
          <a:bodyPr wrap="square">
            <a:spAutoFit/>
          </a:bodyPr>
          <a:lstStyle/>
          <a:p>
            <a:r>
              <a:rPr lang="zh-TW" altLang="en-US" sz="3200" dirty="0"/>
              <a:t>下列何種作為</a:t>
            </a:r>
            <a:r>
              <a:rPr lang="en-US" altLang="zh-TW" sz="3200" dirty="0"/>
              <a:t>,</a:t>
            </a:r>
            <a:r>
              <a:rPr lang="zh-TW" altLang="en-US" sz="3200" dirty="0"/>
              <a:t>展現了最高管理階層對資訊安全管理系統</a:t>
            </a:r>
            <a:r>
              <a:rPr lang="en-US" altLang="zh-TW" sz="3200" dirty="0"/>
              <a:t>(Information Security Management System, ISMS)</a:t>
            </a:r>
            <a:r>
              <a:rPr lang="zh-TW" altLang="en-US" sz="3200" dirty="0"/>
              <a:t>之領導和承諾</a:t>
            </a:r>
            <a:r>
              <a:rPr lang="en-US" altLang="zh-TW" sz="3200" dirty="0" smtClean="0"/>
              <a:t>?</a:t>
            </a:r>
          </a:p>
          <a:p>
            <a:endParaRPr lang="en-US" altLang="zh-TW" sz="3200" dirty="0"/>
          </a:p>
          <a:p>
            <a:r>
              <a:rPr lang="en-US" altLang="zh-TW" sz="2800" dirty="0"/>
              <a:t>(A) </a:t>
            </a:r>
            <a:r>
              <a:rPr lang="zh-TW" altLang="en-US" sz="2800" dirty="0"/>
              <a:t>確保資訊安全政策和目標需至少維持三年不變</a:t>
            </a:r>
          </a:p>
          <a:p>
            <a:r>
              <a:rPr lang="en-US" altLang="zh-TW" sz="2800" dirty="0"/>
              <a:t>(B) </a:t>
            </a:r>
            <a:r>
              <a:rPr lang="zh-TW" altLang="en-US" sz="2800" dirty="0"/>
              <a:t>確保資訊安全的要求已整合至組織的各項作業流程</a:t>
            </a:r>
          </a:p>
          <a:p>
            <a:r>
              <a:rPr lang="en-US" altLang="zh-TW" sz="2800" dirty="0"/>
              <a:t>(C) </a:t>
            </a:r>
            <a:r>
              <a:rPr lang="zh-TW" altLang="en-US" sz="2800" dirty="0"/>
              <a:t>確保在未來一年內降低組織的營運成本</a:t>
            </a:r>
          </a:p>
          <a:p>
            <a:r>
              <a:rPr lang="en-US" altLang="zh-TW" sz="2800" dirty="0"/>
              <a:t>(D) </a:t>
            </a:r>
            <a:r>
              <a:rPr lang="zh-TW" altLang="en-US" sz="2800" dirty="0"/>
              <a:t>確保適當規劃和制訂完成組織的年度營運計畫</a:t>
            </a:r>
          </a:p>
        </p:txBody>
      </p:sp>
    </p:spTree>
    <p:extLst>
      <p:ext uri="{BB962C8B-B14F-4D97-AF65-F5344CB8AC3E}">
        <p14:creationId xmlns:p14="http://schemas.microsoft.com/office/powerpoint/2010/main" val="367187217"/>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99</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078313"/>
          </a:xfrm>
          <a:prstGeom prst="rect">
            <a:avLst/>
          </a:prstGeom>
        </p:spPr>
        <p:txBody>
          <a:bodyPr wrap="square">
            <a:spAutoFit/>
          </a:bodyPr>
          <a:lstStyle/>
          <a:p>
            <a:r>
              <a:rPr lang="zh-TW" altLang="en-US" sz="3600" dirty="0"/>
              <a:t>關於稽核軌跡</a:t>
            </a:r>
            <a:r>
              <a:rPr lang="en-US" altLang="zh-TW" sz="3600" dirty="0"/>
              <a:t>,</a:t>
            </a:r>
            <a:r>
              <a:rPr lang="zh-TW" altLang="en-US" sz="3600" dirty="0"/>
              <a:t>下列敘述何者正確</a:t>
            </a:r>
            <a:r>
              <a:rPr lang="en-US" altLang="zh-TW" sz="3600" dirty="0"/>
              <a:t>?</a:t>
            </a:r>
          </a:p>
          <a:p>
            <a:r>
              <a:rPr lang="en-US" altLang="zh-TW" sz="3600" dirty="0"/>
              <a:t>(A) </a:t>
            </a:r>
            <a:r>
              <a:rPr lang="zh-TW" altLang="en-US" sz="3600" dirty="0"/>
              <a:t>為對紀錄與其他資訊進行獨立檢測的方法</a:t>
            </a:r>
          </a:p>
          <a:p>
            <a:r>
              <a:rPr lang="en-US" altLang="zh-TW" sz="3600" dirty="0"/>
              <a:t>(B) </a:t>
            </a:r>
            <a:r>
              <a:rPr lang="zh-TW" altLang="en-US" sz="3600" dirty="0"/>
              <a:t>用於找出與管理影響企業之潛在事件與風險</a:t>
            </a:r>
          </a:p>
          <a:p>
            <a:r>
              <a:rPr lang="en-US" altLang="zh-TW" sz="3600" dirty="0">
                <a:solidFill>
                  <a:srgbClr val="FF0000"/>
                </a:solidFill>
              </a:rPr>
              <a:t>(C) </a:t>
            </a:r>
            <a:r>
              <a:rPr lang="zh-TW" altLang="en-US" sz="3600" dirty="0">
                <a:solidFill>
                  <a:srgbClr val="FF0000"/>
                </a:solidFill>
              </a:rPr>
              <a:t>指事件發生的過程中留下可供稽核的文件或紀錄</a:t>
            </a:r>
          </a:p>
          <a:p>
            <a:r>
              <a:rPr lang="en-US" altLang="zh-TW" sz="3600" dirty="0"/>
              <a:t>(D) </a:t>
            </a:r>
            <a:r>
              <a:rPr lang="zh-TW" altLang="en-US" sz="3600" dirty="0"/>
              <a:t>提供組織一個正確的電腦稽核管理方向與趨勢</a:t>
            </a:r>
          </a:p>
        </p:txBody>
      </p:sp>
    </p:spTree>
    <p:extLst>
      <p:ext uri="{BB962C8B-B14F-4D97-AF65-F5344CB8AC3E}">
        <p14:creationId xmlns:p14="http://schemas.microsoft.com/office/powerpoint/2010/main" val="1879650990"/>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100</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105508" y="946908"/>
            <a:ext cx="8932985" cy="4401205"/>
          </a:xfrm>
          <a:prstGeom prst="rect">
            <a:avLst/>
          </a:prstGeom>
        </p:spPr>
        <p:txBody>
          <a:bodyPr wrap="square">
            <a:spAutoFit/>
          </a:bodyPr>
          <a:lstStyle/>
          <a:p>
            <a:r>
              <a:rPr lang="zh-TW" altLang="en-US" sz="2800" dirty="0"/>
              <a:t>小張擔任公司的個人資料保護作業內部稽核人員</a:t>
            </a:r>
            <a:r>
              <a:rPr lang="en-US" altLang="zh-TW" sz="2800" dirty="0"/>
              <a:t>,</a:t>
            </a:r>
            <a:r>
              <a:rPr lang="zh-TW" altLang="en-US" sz="2800" dirty="0"/>
              <a:t>因時間不足</a:t>
            </a:r>
            <a:r>
              <a:rPr lang="en-US" altLang="zh-TW" sz="2800" dirty="0"/>
              <a:t>,</a:t>
            </a:r>
            <a:r>
              <a:rPr lang="zh-TW" altLang="en-US" sz="2800" dirty="0"/>
              <a:t>他於稽核完每個部門的業務負責人後</a:t>
            </a:r>
            <a:r>
              <a:rPr lang="en-US" altLang="zh-TW" sz="2800" dirty="0"/>
              <a:t>,</a:t>
            </a:r>
            <a:r>
              <a:rPr lang="zh-TW" altLang="en-US" sz="2800" dirty="0"/>
              <a:t>未向該單位進行稽核結果說明</a:t>
            </a:r>
            <a:r>
              <a:rPr lang="en-US" altLang="zh-TW" sz="2800" dirty="0"/>
              <a:t>,</a:t>
            </a:r>
            <a:r>
              <a:rPr lang="zh-TW" altLang="en-US" sz="2800" dirty="0"/>
              <a:t>即直接前往下一受稽核單位</a:t>
            </a:r>
            <a:r>
              <a:rPr lang="en-US" altLang="zh-TW" sz="2800" dirty="0"/>
              <a:t>,</a:t>
            </a:r>
            <a:r>
              <a:rPr lang="zh-TW" altLang="en-US" sz="2800" dirty="0"/>
              <a:t>請問關於這樣的稽核方式</a:t>
            </a:r>
            <a:r>
              <a:rPr lang="en-US" altLang="zh-TW" sz="2800" dirty="0"/>
              <a:t>,</a:t>
            </a:r>
            <a:r>
              <a:rPr lang="zh-TW" altLang="en-US" sz="2800" dirty="0"/>
              <a:t>下列敘述何者最適當</a:t>
            </a:r>
            <a:r>
              <a:rPr lang="en-US" altLang="zh-TW" sz="2800" dirty="0"/>
              <a:t>?</a:t>
            </a:r>
          </a:p>
          <a:p>
            <a:r>
              <a:rPr lang="en-US" altLang="zh-TW" sz="2800" dirty="0"/>
              <a:t>(A) </a:t>
            </a:r>
            <a:r>
              <a:rPr lang="zh-TW" altLang="en-US" sz="2800" dirty="0"/>
              <a:t>此做法正確</a:t>
            </a:r>
            <a:r>
              <a:rPr lang="en-US" altLang="zh-TW" sz="2800" dirty="0"/>
              <a:t>,</a:t>
            </a:r>
            <a:r>
              <a:rPr lang="zh-TW" altLang="en-US" sz="2800" dirty="0"/>
              <a:t>稽核應於預定的時間內完成為首要目標</a:t>
            </a:r>
          </a:p>
          <a:p>
            <a:r>
              <a:rPr lang="en-US" altLang="zh-TW" sz="2800" dirty="0"/>
              <a:t>(B) </a:t>
            </a:r>
            <a:r>
              <a:rPr lang="zh-TW" altLang="en-US" sz="2800" dirty="0"/>
              <a:t>此做法正確</a:t>
            </a:r>
            <a:r>
              <a:rPr lang="en-US" altLang="zh-TW" sz="2800" dirty="0"/>
              <a:t>,</a:t>
            </a:r>
            <a:r>
              <a:rPr lang="zh-TW" altLang="en-US" sz="2800" dirty="0"/>
              <a:t>稽核結果在結束會議時統一說明即可</a:t>
            </a:r>
          </a:p>
          <a:p>
            <a:r>
              <a:rPr lang="en-US" altLang="zh-TW" sz="2800" dirty="0"/>
              <a:t>(C) </a:t>
            </a:r>
            <a:r>
              <a:rPr lang="zh-TW" altLang="en-US" sz="2800" dirty="0"/>
              <a:t>此做法不適當</a:t>
            </a:r>
            <a:r>
              <a:rPr lang="en-US" altLang="zh-TW" sz="2800" dirty="0"/>
              <a:t>,</a:t>
            </a:r>
            <a:r>
              <a:rPr lang="zh-TW" altLang="en-US" sz="2800" dirty="0"/>
              <a:t>應該減少稽核項目</a:t>
            </a:r>
            <a:r>
              <a:rPr lang="en-US" altLang="zh-TW" sz="2800" dirty="0"/>
              <a:t>,</a:t>
            </a:r>
            <a:r>
              <a:rPr lang="zh-TW" altLang="en-US" sz="2800" dirty="0"/>
              <a:t>隔年稽核再補查</a:t>
            </a:r>
            <a:r>
              <a:rPr lang="en-US" altLang="zh-TW" sz="2800" dirty="0"/>
              <a:t>,</a:t>
            </a:r>
            <a:r>
              <a:rPr lang="zh-TW" altLang="en-US" sz="2800" dirty="0"/>
              <a:t>但需向</a:t>
            </a:r>
            <a:r>
              <a:rPr lang="zh-TW" altLang="en-US" sz="2800" dirty="0" smtClean="0"/>
              <a:t>受查</a:t>
            </a:r>
            <a:r>
              <a:rPr lang="zh-TW" altLang="en-US" sz="2800" dirty="0"/>
              <a:t>單位說明此一狀況</a:t>
            </a:r>
          </a:p>
          <a:p>
            <a:r>
              <a:rPr lang="en-US" altLang="zh-TW" sz="2800" dirty="0"/>
              <a:t>(D) </a:t>
            </a:r>
            <a:r>
              <a:rPr lang="zh-TW" altLang="en-US" sz="2800" dirty="0"/>
              <a:t>此做法不適當</a:t>
            </a:r>
            <a:r>
              <a:rPr lang="en-US" altLang="zh-TW" sz="2800" dirty="0"/>
              <a:t>,</a:t>
            </a:r>
            <a:r>
              <a:rPr lang="zh-TW" altLang="en-US" sz="2800" dirty="0"/>
              <a:t>每次稽核結束</a:t>
            </a:r>
            <a:r>
              <a:rPr lang="en-US" altLang="zh-TW" sz="2800" dirty="0"/>
              <a:t>,</a:t>
            </a:r>
            <a:r>
              <a:rPr lang="zh-TW" altLang="en-US" sz="2800" dirty="0"/>
              <a:t>都應向受稽核單位說明稽核結果</a:t>
            </a:r>
            <a:r>
              <a:rPr lang="en-US" altLang="zh-TW" sz="2800" dirty="0" smtClean="0"/>
              <a:t>,</a:t>
            </a:r>
            <a:r>
              <a:rPr lang="zh-TW" altLang="en-US" sz="2800" dirty="0" smtClean="0"/>
              <a:t>並且</a:t>
            </a:r>
            <a:r>
              <a:rPr lang="zh-TW" altLang="en-US" sz="2800" dirty="0"/>
              <a:t>取得受稽單位對稽核結果的共識</a:t>
            </a:r>
          </a:p>
        </p:txBody>
      </p:sp>
    </p:spTree>
    <p:extLst>
      <p:ext uri="{BB962C8B-B14F-4D97-AF65-F5344CB8AC3E}">
        <p14:creationId xmlns:p14="http://schemas.microsoft.com/office/powerpoint/2010/main" val="3367970279"/>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100</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105508" y="946908"/>
            <a:ext cx="8932985" cy="4401205"/>
          </a:xfrm>
          <a:prstGeom prst="rect">
            <a:avLst/>
          </a:prstGeom>
        </p:spPr>
        <p:txBody>
          <a:bodyPr wrap="square">
            <a:spAutoFit/>
          </a:bodyPr>
          <a:lstStyle/>
          <a:p>
            <a:r>
              <a:rPr lang="zh-TW" altLang="en-US" sz="2800" dirty="0"/>
              <a:t>小張擔任公司的個人資料保護作業內部稽核人員</a:t>
            </a:r>
            <a:r>
              <a:rPr lang="en-US" altLang="zh-TW" sz="2800" dirty="0"/>
              <a:t>,</a:t>
            </a:r>
            <a:r>
              <a:rPr lang="zh-TW" altLang="en-US" sz="2800" dirty="0"/>
              <a:t>因時間不足</a:t>
            </a:r>
            <a:r>
              <a:rPr lang="en-US" altLang="zh-TW" sz="2800" dirty="0"/>
              <a:t>,</a:t>
            </a:r>
            <a:r>
              <a:rPr lang="zh-TW" altLang="en-US" sz="2800" dirty="0"/>
              <a:t>他於稽核完每個部門的業務負責人後</a:t>
            </a:r>
            <a:r>
              <a:rPr lang="en-US" altLang="zh-TW" sz="2800" dirty="0"/>
              <a:t>,</a:t>
            </a:r>
            <a:r>
              <a:rPr lang="zh-TW" altLang="en-US" sz="2800" dirty="0"/>
              <a:t>未向該單位進行稽核結果說明</a:t>
            </a:r>
            <a:r>
              <a:rPr lang="en-US" altLang="zh-TW" sz="2800" dirty="0"/>
              <a:t>,</a:t>
            </a:r>
            <a:r>
              <a:rPr lang="zh-TW" altLang="en-US" sz="2800" dirty="0"/>
              <a:t>即直接前往下一受稽核單位</a:t>
            </a:r>
            <a:r>
              <a:rPr lang="en-US" altLang="zh-TW" sz="2800" dirty="0"/>
              <a:t>,</a:t>
            </a:r>
            <a:r>
              <a:rPr lang="zh-TW" altLang="en-US" sz="2800" dirty="0"/>
              <a:t>請問關於這樣的稽核方式</a:t>
            </a:r>
            <a:r>
              <a:rPr lang="en-US" altLang="zh-TW" sz="2800" dirty="0"/>
              <a:t>,</a:t>
            </a:r>
            <a:r>
              <a:rPr lang="zh-TW" altLang="en-US" sz="2800" dirty="0"/>
              <a:t>下列敘述何者最適當</a:t>
            </a:r>
            <a:r>
              <a:rPr lang="en-US" altLang="zh-TW" sz="2800" dirty="0"/>
              <a:t>?</a:t>
            </a:r>
          </a:p>
          <a:p>
            <a:r>
              <a:rPr lang="en-US" altLang="zh-TW" sz="2800" dirty="0"/>
              <a:t>(A) </a:t>
            </a:r>
            <a:r>
              <a:rPr lang="zh-TW" altLang="en-US" sz="2800" dirty="0"/>
              <a:t>此做法正確</a:t>
            </a:r>
            <a:r>
              <a:rPr lang="en-US" altLang="zh-TW" sz="2800" dirty="0"/>
              <a:t>,</a:t>
            </a:r>
            <a:r>
              <a:rPr lang="zh-TW" altLang="en-US" sz="2800" dirty="0"/>
              <a:t>稽核應於預定的時間內完成為首要目標</a:t>
            </a:r>
          </a:p>
          <a:p>
            <a:r>
              <a:rPr lang="en-US" altLang="zh-TW" sz="2800" dirty="0"/>
              <a:t>(B) </a:t>
            </a:r>
            <a:r>
              <a:rPr lang="zh-TW" altLang="en-US" sz="2800" dirty="0"/>
              <a:t>此做法正確</a:t>
            </a:r>
            <a:r>
              <a:rPr lang="en-US" altLang="zh-TW" sz="2800" dirty="0"/>
              <a:t>,</a:t>
            </a:r>
            <a:r>
              <a:rPr lang="zh-TW" altLang="en-US" sz="2800" dirty="0"/>
              <a:t>稽核結果在結束會議時統一說明即可</a:t>
            </a:r>
          </a:p>
          <a:p>
            <a:r>
              <a:rPr lang="en-US" altLang="zh-TW" sz="2800" dirty="0"/>
              <a:t>(C) </a:t>
            </a:r>
            <a:r>
              <a:rPr lang="zh-TW" altLang="en-US" sz="2800" dirty="0"/>
              <a:t>此做法不適當</a:t>
            </a:r>
            <a:r>
              <a:rPr lang="en-US" altLang="zh-TW" sz="2800" dirty="0"/>
              <a:t>,</a:t>
            </a:r>
            <a:r>
              <a:rPr lang="zh-TW" altLang="en-US" sz="2800" dirty="0"/>
              <a:t>應該減少稽核項目</a:t>
            </a:r>
            <a:r>
              <a:rPr lang="en-US" altLang="zh-TW" sz="2800" dirty="0"/>
              <a:t>,</a:t>
            </a:r>
            <a:r>
              <a:rPr lang="zh-TW" altLang="en-US" sz="2800" dirty="0"/>
              <a:t>隔年稽核再補查</a:t>
            </a:r>
            <a:r>
              <a:rPr lang="en-US" altLang="zh-TW" sz="2800" dirty="0"/>
              <a:t>,</a:t>
            </a:r>
            <a:r>
              <a:rPr lang="zh-TW" altLang="en-US" sz="2800" dirty="0"/>
              <a:t>但需向</a:t>
            </a:r>
            <a:r>
              <a:rPr lang="zh-TW" altLang="en-US" sz="2800" dirty="0" smtClean="0"/>
              <a:t>受查</a:t>
            </a:r>
            <a:r>
              <a:rPr lang="zh-TW" altLang="en-US" sz="2800" dirty="0"/>
              <a:t>單位說明此一狀況</a:t>
            </a:r>
          </a:p>
          <a:p>
            <a:r>
              <a:rPr lang="en-US" altLang="zh-TW" sz="2800" dirty="0">
                <a:solidFill>
                  <a:srgbClr val="FF0000"/>
                </a:solidFill>
              </a:rPr>
              <a:t>(D) </a:t>
            </a:r>
            <a:r>
              <a:rPr lang="zh-TW" altLang="en-US" sz="2800" dirty="0">
                <a:solidFill>
                  <a:srgbClr val="FF0000"/>
                </a:solidFill>
              </a:rPr>
              <a:t>此做法不適當</a:t>
            </a:r>
            <a:r>
              <a:rPr lang="en-US" altLang="zh-TW" sz="2800" dirty="0">
                <a:solidFill>
                  <a:srgbClr val="FF0000"/>
                </a:solidFill>
              </a:rPr>
              <a:t>,</a:t>
            </a:r>
            <a:r>
              <a:rPr lang="zh-TW" altLang="en-US" sz="2800" dirty="0">
                <a:solidFill>
                  <a:srgbClr val="FF0000"/>
                </a:solidFill>
              </a:rPr>
              <a:t>每次稽核結束</a:t>
            </a:r>
            <a:r>
              <a:rPr lang="en-US" altLang="zh-TW" sz="2800" dirty="0">
                <a:solidFill>
                  <a:srgbClr val="FF0000"/>
                </a:solidFill>
              </a:rPr>
              <a:t>,</a:t>
            </a:r>
            <a:r>
              <a:rPr lang="zh-TW" altLang="en-US" sz="2800" dirty="0">
                <a:solidFill>
                  <a:srgbClr val="FF0000"/>
                </a:solidFill>
              </a:rPr>
              <a:t>都應向受稽核單位說明稽核結果</a:t>
            </a:r>
            <a:r>
              <a:rPr lang="en-US" altLang="zh-TW" sz="2800" dirty="0" smtClean="0">
                <a:solidFill>
                  <a:srgbClr val="FF0000"/>
                </a:solidFill>
              </a:rPr>
              <a:t>,</a:t>
            </a:r>
            <a:r>
              <a:rPr lang="zh-TW" altLang="en-US" sz="2800" dirty="0" smtClean="0">
                <a:solidFill>
                  <a:srgbClr val="FF0000"/>
                </a:solidFill>
              </a:rPr>
              <a:t>並且</a:t>
            </a:r>
            <a:r>
              <a:rPr lang="zh-TW" altLang="en-US" sz="2800" dirty="0">
                <a:solidFill>
                  <a:srgbClr val="FF0000"/>
                </a:solidFill>
              </a:rPr>
              <a:t>取得受稽單位對稽核結果的共識</a:t>
            </a:r>
          </a:p>
        </p:txBody>
      </p:sp>
    </p:spTree>
    <p:extLst>
      <p:ext uri="{BB962C8B-B14F-4D97-AF65-F5344CB8AC3E}">
        <p14:creationId xmlns:p14="http://schemas.microsoft.com/office/powerpoint/2010/main" val="3592154859"/>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148</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078313"/>
          </a:xfrm>
          <a:prstGeom prst="rect">
            <a:avLst/>
          </a:prstGeom>
        </p:spPr>
        <p:txBody>
          <a:bodyPr wrap="square">
            <a:spAutoFit/>
          </a:bodyPr>
          <a:lstStyle/>
          <a:p>
            <a:r>
              <a:rPr lang="zh-TW" altLang="en-US" sz="3600" dirty="0"/>
              <a:t>根據我國內部稽核協會所訂定之「內部稽核與職業道德規範」</a:t>
            </a:r>
            <a:r>
              <a:rPr lang="en-US" altLang="zh-TW" sz="3600" dirty="0"/>
              <a:t>,</a:t>
            </a:r>
            <a:r>
              <a:rPr lang="zh-TW" altLang="en-US" sz="3600" dirty="0"/>
              <a:t>認為內部稽核人員應遵守四大原則</a:t>
            </a:r>
            <a:r>
              <a:rPr lang="en-US" altLang="zh-TW" sz="3600" dirty="0"/>
              <a:t>,</a:t>
            </a:r>
            <a:r>
              <a:rPr lang="zh-TW" altLang="en-US" sz="3600" dirty="0"/>
              <a:t>下列何者未包含在其中</a:t>
            </a:r>
            <a:r>
              <a:rPr lang="en-US" altLang="zh-TW" sz="3600" dirty="0" smtClean="0"/>
              <a:t>?</a:t>
            </a:r>
          </a:p>
          <a:p>
            <a:endParaRPr lang="en-US" altLang="zh-TW" sz="3600" dirty="0"/>
          </a:p>
          <a:p>
            <a:r>
              <a:rPr lang="en-US" altLang="zh-TW" sz="3600" dirty="0"/>
              <a:t>(A) </a:t>
            </a:r>
            <a:r>
              <a:rPr lang="zh-TW" altLang="en-US" sz="3600" dirty="0"/>
              <a:t>誠正</a:t>
            </a:r>
          </a:p>
          <a:p>
            <a:r>
              <a:rPr lang="en-US" altLang="zh-TW" sz="3600" dirty="0"/>
              <a:t>(B) </a:t>
            </a:r>
            <a:r>
              <a:rPr lang="zh-TW" altLang="en-US" sz="3600" dirty="0"/>
              <a:t>節省</a:t>
            </a:r>
          </a:p>
          <a:p>
            <a:r>
              <a:rPr lang="en-US" altLang="zh-TW" sz="3600" dirty="0"/>
              <a:t>(C) </a:t>
            </a:r>
            <a:r>
              <a:rPr lang="zh-TW" altLang="en-US" sz="3600" dirty="0"/>
              <a:t>客觀</a:t>
            </a:r>
          </a:p>
          <a:p>
            <a:r>
              <a:rPr lang="en-US" altLang="zh-TW" sz="3600" dirty="0"/>
              <a:t>(D) </a:t>
            </a:r>
            <a:r>
              <a:rPr lang="zh-TW" altLang="en-US" sz="3600" dirty="0"/>
              <a:t>保密</a:t>
            </a:r>
          </a:p>
        </p:txBody>
      </p:sp>
    </p:spTree>
    <p:extLst>
      <p:ext uri="{BB962C8B-B14F-4D97-AF65-F5344CB8AC3E}">
        <p14:creationId xmlns:p14="http://schemas.microsoft.com/office/powerpoint/2010/main" val="3127990587"/>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148</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078313"/>
          </a:xfrm>
          <a:prstGeom prst="rect">
            <a:avLst/>
          </a:prstGeom>
        </p:spPr>
        <p:txBody>
          <a:bodyPr wrap="square">
            <a:spAutoFit/>
          </a:bodyPr>
          <a:lstStyle/>
          <a:p>
            <a:r>
              <a:rPr lang="zh-TW" altLang="en-US" sz="3600" dirty="0"/>
              <a:t>根據我國內部稽核協會所訂定之「內部稽核與職業道德規範」</a:t>
            </a:r>
            <a:r>
              <a:rPr lang="en-US" altLang="zh-TW" sz="3600" dirty="0"/>
              <a:t>,</a:t>
            </a:r>
            <a:r>
              <a:rPr lang="zh-TW" altLang="en-US" sz="3600" dirty="0"/>
              <a:t>認為內部稽核人員應遵守四大原則</a:t>
            </a:r>
            <a:r>
              <a:rPr lang="en-US" altLang="zh-TW" sz="3600" dirty="0"/>
              <a:t>,</a:t>
            </a:r>
            <a:r>
              <a:rPr lang="zh-TW" altLang="en-US" sz="3600" dirty="0"/>
              <a:t>下列何者未包含在其中</a:t>
            </a:r>
            <a:r>
              <a:rPr lang="en-US" altLang="zh-TW" sz="3600" dirty="0" smtClean="0"/>
              <a:t>?</a:t>
            </a:r>
          </a:p>
          <a:p>
            <a:endParaRPr lang="en-US" altLang="zh-TW" sz="3600" dirty="0"/>
          </a:p>
          <a:p>
            <a:r>
              <a:rPr lang="en-US" altLang="zh-TW" sz="3600" dirty="0"/>
              <a:t>(A) </a:t>
            </a:r>
            <a:r>
              <a:rPr lang="zh-TW" altLang="en-US" sz="3600" dirty="0"/>
              <a:t>誠正</a:t>
            </a:r>
          </a:p>
          <a:p>
            <a:r>
              <a:rPr lang="en-US" altLang="zh-TW" sz="3600" dirty="0">
                <a:solidFill>
                  <a:srgbClr val="FF0000"/>
                </a:solidFill>
              </a:rPr>
              <a:t>(B) </a:t>
            </a:r>
            <a:r>
              <a:rPr lang="zh-TW" altLang="en-US" sz="3600" dirty="0">
                <a:solidFill>
                  <a:srgbClr val="FF0000"/>
                </a:solidFill>
              </a:rPr>
              <a:t>節省</a:t>
            </a:r>
          </a:p>
          <a:p>
            <a:r>
              <a:rPr lang="en-US" altLang="zh-TW" sz="3600" dirty="0"/>
              <a:t>(C) </a:t>
            </a:r>
            <a:r>
              <a:rPr lang="zh-TW" altLang="en-US" sz="3600" dirty="0"/>
              <a:t>客觀</a:t>
            </a:r>
          </a:p>
          <a:p>
            <a:r>
              <a:rPr lang="en-US" altLang="zh-TW" sz="3600" dirty="0"/>
              <a:t>(D) </a:t>
            </a:r>
            <a:r>
              <a:rPr lang="zh-TW" altLang="en-US" sz="3600" dirty="0"/>
              <a:t>保密</a:t>
            </a:r>
          </a:p>
        </p:txBody>
      </p:sp>
      <p:sp>
        <p:nvSpPr>
          <p:cNvPr id="4" name="矩形 3"/>
          <p:cNvSpPr/>
          <p:nvPr/>
        </p:nvSpPr>
        <p:spPr>
          <a:xfrm>
            <a:off x="323528" y="6262573"/>
            <a:ext cx="8136904" cy="338554"/>
          </a:xfrm>
          <a:prstGeom prst="rect">
            <a:avLst/>
          </a:prstGeom>
          <a:solidFill>
            <a:schemeClr val="accent3">
              <a:lumMod val="20000"/>
              <a:lumOff val="80000"/>
            </a:schemeClr>
          </a:solidFill>
        </p:spPr>
        <p:txBody>
          <a:bodyPr wrap="square">
            <a:spAutoFit/>
          </a:bodyPr>
          <a:lstStyle/>
          <a:p>
            <a:r>
              <a:rPr lang="en-US" altLang="zh-TW" sz="1600" dirty="0" smtClean="0"/>
              <a:t>https://na.theiia.org/translations/PublicDocuments/Code-of-Ethics-Chinese-Traditional.pdf</a:t>
            </a:r>
            <a:endParaRPr lang="zh-TW" altLang="en-US" sz="1600" dirty="0"/>
          </a:p>
        </p:txBody>
      </p:sp>
    </p:spTree>
    <p:extLst>
      <p:ext uri="{BB962C8B-B14F-4D97-AF65-F5344CB8AC3E}">
        <p14:creationId xmlns:p14="http://schemas.microsoft.com/office/powerpoint/2010/main" val="2530014671"/>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149</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970318"/>
          </a:xfrm>
          <a:prstGeom prst="rect">
            <a:avLst/>
          </a:prstGeom>
        </p:spPr>
        <p:txBody>
          <a:bodyPr wrap="square">
            <a:spAutoFit/>
          </a:bodyPr>
          <a:lstStyle/>
          <a:p>
            <a:r>
              <a:rPr lang="zh-TW" altLang="en-US" sz="3600" dirty="0"/>
              <a:t>下列稽核的程序活動中</a:t>
            </a:r>
            <a:r>
              <a:rPr lang="en-US" altLang="zh-TW" sz="3600" dirty="0"/>
              <a:t>,</a:t>
            </a:r>
            <a:r>
              <a:rPr lang="zh-TW" altLang="en-US" sz="3600" dirty="0"/>
              <a:t>何者較為優先</a:t>
            </a:r>
            <a:r>
              <a:rPr lang="en-US" altLang="zh-TW" sz="3600" dirty="0" smtClean="0"/>
              <a:t>?</a:t>
            </a:r>
          </a:p>
          <a:p>
            <a:endParaRPr lang="en-US" altLang="zh-TW" sz="3600" dirty="0"/>
          </a:p>
          <a:p>
            <a:r>
              <a:rPr lang="en-US" altLang="zh-TW" sz="3600" dirty="0"/>
              <a:t>(A) </a:t>
            </a:r>
            <a:r>
              <a:rPr lang="zh-TW" altLang="en-US" sz="3600" dirty="0"/>
              <a:t>評估內部控制之有效性</a:t>
            </a:r>
          </a:p>
          <a:p>
            <a:r>
              <a:rPr lang="en-US" altLang="zh-TW" sz="3600" dirty="0"/>
              <a:t>(B) </a:t>
            </a:r>
            <a:r>
              <a:rPr lang="zh-TW" altLang="en-US" sz="3600" dirty="0"/>
              <a:t>規劃稽核目標及範圍</a:t>
            </a:r>
          </a:p>
          <a:p>
            <a:r>
              <a:rPr lang="en-US" altLang="zh-TW" sz="3600" dirty="0"/>
              <a:t>(C) </a:t>
            </a:r>
            <a:r>
              <a:rPr lang="zh-TW" altLang="en-US" sz="3600" dirty="0"/>
              <a:t>營運活動的觀察</a:t>
            </a:r>
          </a:p>
          <a:p>
            <a:r>
              <a:rPr lang="en-US" altLang="zh-TW" sz="3600" dirty="0"/>
              <a:t>(D) </a:t>
            </a:r>
            <a:r>
              <a:rPr lang="zh-TW" altLang="en-US" sz="3600" dirty="0"/>
              <a:t>準備稽核報告</a:t>
            </a:r>
          </a:p>
        </p:txBody>
      </p:sp>
    </p:spTree>
    <p:extLst>
      <p:ext uri="{BB962C8B-B14F-4D97-AF65-F5344CB8AC3E}">
        <p14:creationId xmlns:p14="http://schemas.microsoft.com/office/powerpoint/2010/main" val="1132260764"/>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149</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416320"/>
          </a:xfrm>
          <a:prstGeom prst="rect">
            <a:avLst/>
          </a:prstGeom>
        </p:spPr>
        <p:txBody>
          <a:bodyPr wrap="square">
            <a:spAutoFit/>
          </a:bodyPr>
          <a:lstStyle/>
          <a:p>
            <a:r>
              <a:rPr lang="zh-TW" altLang="en-US" sz="3600" dirty="0"/>
              <a:t>下列稽核的程序活動中</a:t>
            </a:r>
            <a:r>
              <a:rPr lang="en-US" altLang="zh-TW" sz="3600" dirty="0"/>
              <a:t>,</a:t>
            </a:r>
            <a:r>
              <a:rPr lang="zh-TW" altLang="en-US" sz="3600" dirty="0"/>
              <a:t>何者較為優先</a:t>
            </a:r>
            <a:r>
              <a:rPr lang="en-US" altLang="zh-TW" sz="3600" dirty="0"/>
              <a:t>?</a:t>
            </a:r>
          </a:p>
          <a:p>
            <a:r>
              <a:rPr lang="en-US" altLang="zh-TW" sz="3600" dirty="0"/>
              <a:t>(A) </a:t>
            </a:r>
            <a:r>
              <a:rPr lang="zh-TW" altLang="en-US" sz="3600" dirty="0"/>
              <a:t>評估內部控制之有效性</a:t>
            </a:r>
          </a:p>
          <a:p>
            <a:r>
              <a:rPr lang="en-US" altLang="zh-TW" sz="3600" dirty="0">
                <a:solidFill>
                  <a:srgbClr val="FF0000"/>
                </a:solidFill>
              </a:rPr>
              <a:t>(B) </a:t>
            </a:r>
            <a:r>
              <a:rPr lang="zh-TW" altLang="en-US" sz="3600" dirty="0">
                <a:solidFill>
                  <a:srgbClr val="FF0000"/>
                </a:solidFill>
              </a:rPr>
              <a:t>規劃稽核目標及範圍</a:t>
            </a:r>
          </a:p>
          <a:p>
            <a:r>
              <a:rPr lang="en-US" altLang="zh-TW" sz="3600" dirty="0"/>
              <a:t>(C) </a:t>
            </a:r>
            <a:r>
              <a:rPr lang="zh-TW" altLang="en-US" sz="3600" dirty="0"/>
              <a:t>營運活動的觀察</a:t>
            </a:r>
          </a:p>
          <a:p>
            <a:r>
              <a:rPr lang="en-US" altLang="zh-TW" sz="3600" dirty="0"/>
              <a:t>(D) </a:t>
            </a:r>
            <a:r>
              <a:rPr lang="zh-TW" altLang="en-US" sz="3600" dirty="0"/>
              <a:t>準備稽核報告</a:t>
            </a:r>
          </a:p>
        </p:txBody>
      </p:sp>
    </p:spTree>
    <p:extLst>
      <p:ext uri="{BB962C8B-B14F-4D97-AF65-F5344CB8AC3E}">
        <p14:creationId xmlns:p14="http://schemas.microsoft.com/office/powerpoint/2010/main" val="291746514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418704"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7</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107504" y="1412776"/>
            <a:ext cx="8664586" cy="3785652"/>
          </a:xfrm>
          <a:prstGeom prst="rect">
            <a:avLst/>
          </a:prstGeom>
        </p:spPr>
        <p:txBody>
          <a:bodyPr wrap="square">
            <a:spAutoFit/>
          </a:bodyPr>
          <a:lstStyle/>
          <a:p>
            <a:r>
              <a:rPr lang="zh-TW" altLang="en-US" sz="3200" dirty="0"/>
              <a:t>下列何種作為</a:t>
            </a:r>
            <a:r>
              <a:rPr lang="en-US" altLang="zh-TW" sz="3200" dirty="0"/>
              <a:t>,</a:t>
            </a:r>
            <a:r>
              <a:rPr lang="zh-TW" altLang="en-US" sz="3200" dirty="0"/>
              <a:t>展現了最高管理階層對資訊安全管理系統</a:t>
            </a:r>
            <a:r>
              <a:rPr lang="en-US" altLang="zh-TW" sz="3200" dirty="0"/>
              <a:t>(Information Security Management System, ISMS)</a:t>
            </a:r>
            <a:r>
              <a:rPr lang="zh-TW" altLang="en-US" sz="3200" dirty="0"/>
              <a:t>之領導和承諾</a:t>
            </a:r>
            <a:r>
              <a:rPr lang="en-US" altLang="zh-TW" sz="3200" dirty="0" smtClean="0"/>
              <a:t>?</a:t>
            </a:r>
          </a:p>
          <a:p>
            <a:endParaRPr lang="en-US" altLang="zh-TW" sz="3200" dirty="0"/>
          </a:p>
          <a:p>
            <a:r>
              <a:rPr lang="en-US" altLang="zh-TW" sz="2800" dirty="0"/>
              <a:t>(A) </a:t>
            </a:r>
            <a:r>
              <a:rPr lang="zh-TW" altLang="en-US" sz="2800" dirty="0"/>
              <a:t>確保資訊安全政策和目標需至少維持三年不變</a:t>
            </a:r>
          </a:p>
          <a:p>
            <a:r>
              <a:rPr lang="en-US" altLang="zh-TW" sz="2800" b="1" dirty="0">
                <a:solidFill>
                  <a:srgbClr val="FF0000"/>
                </a:solidFill>
                <a:effectLst>
                  <a:outerShdw blurRad="38100" dist="38100" dir="2700000" algn="tl">
                    <a:srgbClr val="000000">
                      <a:alpha val="43137"/>
                    </a:srgbClr>
                  </a:outerShdw>
                </a:effectLst>
              </a:rPr>
              <a:t>(B) </a:t>
            </a:r>
            <a:r>
              <a:rPr lang="zh-TW" altLang="en-US" sz="2800" b="1" dirty="0">
                <a:solidFill>
                  <a:srgbClr val="FF0000"/>
                </a:solidFill>
                <a:effectLst>
                  <a:outerShdw blurRad="38100" dist="38100" dir="2700000" algn="tl">
                    <a:srgbClr val="000000">
                      <a:alpha val="43137"/>
                    </a:srgbClr>
                  </a:outerShdw>
                </a:effectLst>
              </a:rPr>
              <a:t>確保資訊安全的要求已整合至組織的各項作業流程</a:t>
            </a:r>
          </a:p>
          <a:p>
            <a:r>
              <a:rPr lang="en-US" altLang="zh-TW" sz="2800" dirty="0"/>
              <a:t>(C) </a:t>
            </a:r>
            <a:r>
              <a:rPr lang="zh-TW" altLang="en-US" sz="2800" dirty="0"/>
              <a:t>確保在未來一年內降低組織的營運成本</a:t>
            </a:r>
          </a:p>
          <a:p>
            <a:r>
              <a:rPr lang="en-US" altLang="zh-TW" sz="2800" dirty="0"/>
              <a:t>(D) </a:t>
            </a:r>
            <a:r>
              <a:rPr lang="zh-TW" altLang="en-US" sz="2800" dirty="0"/>
              <a:t>確保適當規劃和制訂完成組織的年度營運計畫</a:t>
            </a:r>
          </a:p>
        </p:txBody>
      </p:sp>
    </p:spTree>
    <p:extLst>
      <p:ext uri="{BB962C8B-B14F-4D97-AF65-F5344CB8AC3E}">
        <p14:creationId xmlns:p14="http://schemas.microsoft.com/office/powerpoint/2010/main" val="360289402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54</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574928" y="1484784"/>
            <a:ext cx="7574692" cy="3970318"/>
          </a:xfrm>
          <a:prstGeom prst="rect">
            <a:avLst/>
          </a:prstGeom>
        </p:spPr>
        <p:txBody>
          <a:bodyPr wrap="square">
            <a:spAutoFit/>
          </a:bodyPr>
          <a:lstStyle/>
          <a:p>
            <a:r>
              <a:rPr lang="zh-TW" altLang="en-US" sz="3600" dirty="0"/>
              <a:t>關於「識別風險並以定性或定量之方式計算風險值」</a:t>
            </a:r>
            <a:r>
              <a:rPr lang="en-US" altLang="zh-TW" sz="3600" dirty="0"/>
              <a:t>,</a:t>
            </a:r>
            <a:r>
              <a:rPr lang="zh-TW" altLang="en-US" sz="3600" dirty="0"/>
              <a:t>是下列何者的敘述</a:t>
            </a:r>
            <a:r>
              <a:rPr lang="en-US" altLang="zh-TW" sz="3600" dirty="0" smtClean="0"/>
              <a:t>?</a:t>
            </a:r>
          </a:p>
          <a:p>
            <a:endParaRPr lang="en-US" altLang="zh-TW" sz="3600" dirty="0"/>
          </a:p>
          <a:p>
            <a:r>
              <a:rPr lang="en-US" altLang="zh-TW" sz="3600" dirty="0"/>
              <a:t>(A) </a:t>
            </a:r>
            <a:r>
              <a:rPr lang="zh-TW" altLang="en-US" sz="3600" dirty="0"/>
              <a:t>風險分析</a:t>
            </a:r>
          </a:p>
          <a:p>
            <a:r>
              <a:rPr lang="en-US" altLang="zh-TW" sz="3600" dirty="0"/>
              <a:t>(B) </a:t>
            </a:r>
            <a:r>
              <a:rPr lang="zh-TW" altLang="en-US" sz="3600" dirty="0"/>
              <a:t>風險處理</a:t>
            </a:r>
          </a:p>
          <a:p>
            <a:r>
              <a:rPr lang="en-US" altLang="zh-TW" sz="3600" dirty="0"/>
              <a:t>(C) </a:t>
            </a:r>
            <a:r>
              <a:rPr lang="zh-TW" altLang="en-US" sz="3600" dirty="0"/>
              <a:t>風險轉嫁</a:t>
            </a:r>
          </a:p>
          <a:p>
            <a:r>
              <a:rPr lang="en-US" altLang="zh-TW" sz="3600" dirty="0"/>
              <a:t>(D) </a:t>
            </a:r>
            <a:r>
              <a:rPr lang="zh-TW" altLang="en-US" sz="3600" dirty="0"/>
              <a:t>風險降低</a:t>
            </a:r>
          </a:p>
        </p:txBody>
      </p:sp>
    </p:spTree>
    <p:extLst>
      <p:ext uri="{BB962C8B-B14F-4D97-AF65-F5344CB8AC3E}">
        <p14:creationId xmlns:p14="http://schemas.microsoft.com/office/powerpoint/2010/main" val="41346433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54</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970318"/>
          </a:xfrm>
          <a:prstGeom prst="rect">
            <a:avLst/>
          </a:prstGeom>
        </p:spPr>
        <p:txBody>
          <a:bodyPr wrap="square">
            <a:spAutoFit/>
          </a:bodyPr>
          <a:lstStyle/>
          <a:p>
            <a:r>
              <a:rPr lang="zh-TW" altLang="en-US" sz="3600" dirty="0"/>
              <a:t>關於「識別風險並以定性或定量之方式計算風險值」</a:t>
            </a:r>
            <a:r>
              <a:rPr lang="en-US" altLang="zh-TW" sz="3600" dirty="0"/>
              <a:t>,</a:t>
            </a:r>
            <a:r>
              <a:rPr lang="zh-TW" altLang="en-US" sz="3600" dirty="0"/>
              <a:t>是下列何者的敘述</a:t>
            </a:r>
            <a:r>
              <a:rPr lang="en-US" altLang="zh-TW" sz="3600" dirty="0" smtClean="0"/>
              <a:t>?</a:t>
            </a:r>
          </a:p>
          <a:p>
            <a:endParaRPr lang="en-US" altLang="zh-TW" sz="3600" dirty="0"/>
          </a:p>
          <a:p>
            <a:r>
              <a:rPr lang="en-US" altLang="zh-TW" sz="3600" dirty="0">
                <a:solidFill>
                  <a:srgbClr val="FF0000"/>
                </a:solidFill>
              </a:rPr>
              <a:t>(A) </a:t>
            </a:r>
            <a:r>
              <a:rPr lang="zh-TW" altLang="en-US" sz="3600" dirty="0">
                <a:solidFill>
                  <a:srgbClr val="FF0000"/>
                </a:solidFill>
              </a:rPr>
              <a:t>風險分析</a:t>
            </a:r>
          </a:p>
          <a:p>
            <a:r>
              <a:rPr lang="en-US" altLang="zh-TW" sz="3600" dirty="0"/>
              <a:t>(B) </a:t>
            </a:r>
            <a:r>
              <a:rPr lang="zh-TW" altLang="en-US" sz="3600" dirty="0"/>
              <a:t>風險處理</a:t>
            </a:r>
          </a:p>
          <a:p>
            <a:r>
              <a:rPr lang="en-US" altLang="zh-TW" sz="3600" dirty="0"/>
              <a:t>(C) </a:t>
            </a:r>
            <a:r>
              <a:rPr lang="zh-TW" altLang="en-US" sz="3600" dirty="0"/>
              <a:t>風險轉嫁</a:t>
            </a:r>
          </a:p>
          <a:p>
            <a:r>
              <a:rPr lang="en-US" altLang="zh-TW" sz="3600" dirty="0"/>
              <a:t>(D) </a:t>
            </a:r>
            <a:r>
              <a:rPr lang="zh-TW" altLang="en-US" sz="3600" dirty="0"/>
              <a:t>風險降低</a:t>
            </a:r>
          </a:p>
        </p:txBody>
      </p:sp>
    </p:spTree>
    <p:extLst>
      <p:ext uri="{BB962C8B-B14F-4D97-AF65-F5344CB8AC3E}">
        <p14:creationId xmlns:p14="http://schemas.microsoft.com/office/powerpoint/2010/main" val="387802870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56</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179512" y="1484784"/>
            <a:ext cx="8784976" cy="3908762"/>
          </a:xfrm>
          <a:prstGeom prst="rect">
            <a:avLst/>
          </a:prstGeom>
        </p:spPr>
        <p:txBody>
          <a:bodyPr wrap="square">
            <a:spAutoFit/>
          </a:bodyPr>
          <a:lstStyle/>
          <a:p>
            <a:r>
              <a:rPr lang="zh-TW" altLang="en-US" sz="3600" dirty="0"/>
              <a:t>在資訊安全管理中</a:t>
            </a:r>
            <a:r>
              <a:rPr lang="en-US" altLang="zh-TW" sz="3600" dirty="0"/>
              <a:t>,</a:t>
            </a:r>
            <a:r>
              <a:rPr lang="zh-TW" altLang="en-US" sz="3600" dirty="0"/>
              <a:t>關於資訊資產的使用</a:t>
            </a:r>
            <a:r>
              <a:rPr lang="en-US" altLang="zh-TW" sz="3600" dirty="0"/>
              <a:t>,</a:t>
            </a:r>
            <a:r>
              <a:rPr lang="zh-TW" altLang="en-US" sz="3600" dirty="0"/>
              <a:t>下列敘述何者正確</a:t>
            </a:r>
            <a:r>
              <a:rPr lang="en-US" altLang="zh-TW" sz="3600" dirty="0" smtClean="0"/>
              <a:t>?</a:t>
            </a:r>
          </a:p>
          <a:p>
            <a:endParaRPr lang="en-US" altLang="zh-TW" sz="3600" dirty="0"/>
          </a:p>
          <a:p>
            <a:r>
              <a:rPr lang="en-US" altLang="zh-TW" sz="2800" dirty="0"/>
              <a:t>(A) </a:t>
            </a:r>
            <a:r>
              <a:rPr lang="zh-TW" altLang="en-US" sz="2800" dirty="0"/>
              <a:t>存有資訊資產的設備要汰換時</a:t>
            </a:r>
            <a:r>
              <a:rPr lang="en-US" altLang="zh-TW" sz="2800" dirty="0"/>
              <a:t>,</a:t>
            </a:r>
            <a:r>
              <a:rPr lang="zh-TW" altLang="en-US" sz="2800" dirty="0"/>
              <a:t>只需要將機器交給回收廠商即可</a:t>
            </a:r>
          </a:p>
          <a:p>
            <a:r>
              <a:rPr lang="en-US" altLang="zh-TW" sz="2800" dirty="0"/>
              <a:t>(B) </a:t>
            </a:r>
            <a:r>
              <a:rPr lang="zh-TW" altLang="en-US" sz="2800" dirty="0"/>
              <a:t>資訊資產攜出</a:t>
            </a:r>
            <a:r>
              <a:rPr lang="en-US" altLang="zh-TW" sz="2800" dirty="0"/>
              <a:t>,</a:t>
            </a:r>
            <a:r>
              <a:rPr lang="zh-TW" altLang="en-US" sz="2800" dirty="0"/>
              <a:t>必須經過適當的授權與核可</a:t>
            </a:r>
          </a:p>
          <a:p>
            <a:r>
              <a:rPr lang="en-US" altLang="zh-TW" sz="2800" dirty="0"/>
              <a:t>(C) </a:t>
            </a:r>
            <a:r>
              <a:rPr lang="zh-TW" altLang="en-US" sz="2800" dirty="0"/>
              <a:t>印有機敏性資料的文件</a:t>
            </a:r>
            <a:r>
              <a:rPr lang="en-US" altLang="zh-TW" sz="2800" dirty="0"/>
              <a:t>,</a:t>
            </a:r>
            <a:r>
              <a:rPr lang="zh-TW" altLang="en-US" sz="2800" dirty="0"/>
              <a:t>集中到大樓回收箱即可</a:t>
            </a:r>
          </a:p>
          <a:p>
            <a:r>
              <a:rPr lang="en-US" altLang="zh-TW" sz="2800" dirty="0"/>
              <a:t>(D) </a:t>
            </a:r>
            <a:r>
              <a:rPr lang="zh-TW" altLang="en-US" sz="2800" dirty="0"/>
              <a:t>資訊資產放在 </a:t>
            </a:r>
            <a:r>
              <a:rPr lang="en-US" altLang="zh-TW" sz="2800" dirty="0"/>
              <a:t>USB </a:t>
            </a:r>
            <a:r>
              <a:rPr lang="zh-TW" altLang="en-US" sz="2800" dirty="0"/>
              <a:t>很方便</a:t>
            </a:r>
            <a:r>
              <a:rPr lang="en-US" altLang="zh-TW" sz="2800" dirty="0"/>
              <a:t>,</a:t>
            </a:r>
            <a:r>
              <a:rPr lang="zh-TW" altLang="en-US" sz="2800" dirty="0"/>
              <a:t>隨插隨用</a:t>
            </a:r>
            <a:r>
              <a:rPr lang="en-US" altLang="zh-TW" sz="2800" dirty="0"/>
              <a:t>,</a:t>
            </a:r>
            <a:r>
              <a:rPr lang="zh-TW" altLang="en-US" sz="2800" dirty="0"/>
              <a:t>訊息交換最直接</a:t>
            </a:r>
          </a:p>
        </p:txBody>
      </p:sp>
    </p:spTree>
    <p:extLst>
      <p:ext uri="{BB962C8B-B14F-4D97-AF65-F5344CB8AC3E}">
        <p14:creationId xmlns:p14="http://schemas.microsoft.com/office/powerpoint/2010/main" val="25746267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a:t>1.</a:t>
            </a:r>
            <a:r>
              <a:rPr lang="zh-TW" altLang="en-US" b="1" dirty="0"/>
              <a:t>資訊安全管理</a:t>
            </a:r>
            <a:r>
              <a:rPr lang="zh-TW" altLang="en-US" b="1" dirty="0" smtClean="0"/>
              <a:t>概念</a:t>
            </a:r>
            <a:endParaRPr lang="zh-TW" altLang="en-US" dirty="0"/>
          </a:p>
        </p:txBody>
      </p:sp>
      <p:sp>
        <p:nvSpPr>
          <p:cNvPr id="3" name="矩形 2"/>
          <p:cNvSpPr/>
          <p:nvPr/>
        </p:nvSpPr>
        <p:spPr>
          <a:xfrm>
            <a:off x="611560" y="1772816"/>
            <a:ext cx="7848872" cy="3600986"/>
          </a:xfrm>
          <a:prstGeom prst="rect">
            <a:avLst/>
          </a:prstGeom>
        </p:spPr>
        <p:txBody>
          <a:bodyPr wrap="square">
            <a:spAutoFit/>
          </a:bodyPr>
          <a:lstStyle/>
          <a:p>
            <a:r>
              <a:rPr lang="en-US" altLang="zh-TW" sz="2800" b="1" dirty="0" smtClean="0">
                <a:effectLst>
                  <a:outerShdw blurRad="38100" dist="38100" dir="2700000" algn="tl">
                    <a:srgbClr val="000000">
                      <a:alpha val="43137"/>
                    </a:srgbClr>
                  </a:outerShdw>
                </a:effectLst>
              </a:rPr>
              <a:t>1_1_</a:t>
            </a:r>
            <a:r>
              <a:rPr lang="zh-TW" altLang="en-US" sz="2800" b="1" dirty="0" smtClean="0">
                <a:effectLst>
                  <a:outerShdw blurRad="38100" dist="38100" dir="2700000" algn="tl">
                    <a:srgbClr val="000000">
                      <a:alpha val="43137"/>
                    </a:srgbClr>
                  </a:outerShdw>
                </a:effectLst>
              </a:rPr>
              <a:t>資訊安全目標</a:t>
            </a:r>
            <a:r>
              <a:rPr lang="en-US" altLang="zh-TW" sz="2800" b="1" dirty="0" smtClean="0">
                <a:effectLst>
                  <a:outerShdw blurRad="38100" dist="38100" dir="2700000" algn="tl">
                    <a:srgbClr val="000000">
                      <a:alpha val="43137"/>
                    </a:srgbClr>
                  </a:outerShdw>
                </a:effectLst>
              </a:rPr>
              <a:t>_</a:t>
            </a:r>
            <a:r>
              <a:rPr lang="zh-TW" altLang="en-US" sz="2800" b="1" dirty="0" smtClean="0">
                <a:effectLst>
                  <a:outerShdw blurRad="38100" dist="38100" dir="2700000" algn="tl">
                    <a:srgbClr val="000000">
                      <a:alpha val="43137"/>
                    </a:srgbClr>
                  </a:outerShdw>
                </a:effectLst>
              </a:rPr>
              <a:t>機密性、完整性與可用性</a:t>
            </a:r>
          </a:p>
          <a:p>
            <a:r>
              <a:rPr lang="zh-TW" altLang="en-US" dirty="0" smtClean="0"/>
              <a:t>   </a:t>
            </a:r>
            <a:r>
              <a:rPr lang="en-US" altLang="zh-TW" dirty="0" smtClean="0"/>
              <a:t>1.1.1.CIA</a:t>
            </a:r>
          </a:p>
          <a:p>
            <a:r>
              <a:rPr lang="en-US" altLang="zh-TW" dirty="0" smtClean="0"/>
              <a:t>   1.1.2.</a:t>
            </a:r>
            <a:r>
              <a:rPr lang="zh-TW" altLang="en-US" dirty="0" smtClean="0"/>
              <a:t>各種破壞</a:t>
            </a:r>
            <a:r>
              <a:rPr lang="en-US" altLang="zh-TW" dirty="0" smtClean="0"/>
              <a:t>CIA</a:t>
            </a:r>
            <a:r>
              <a:rPr lang="zh-TW" altLang="en-US" dirty="0" smtClean="0"/>
              <a:t>的情境</a:t>
            </a:r>
          </a:p>
          <a:p>
            <a:r>
              <a:rPr lang="zh-TW" altLang="en-US" dirty="0" smtClean="0"/>
              <a:t>   </a:t>
            </a:r>
            <a:r>
              <a:rPr lang="en-US" altLang="zh-TW" dirty="0" smtClean="0"/>
              <a:t>1.1.3.</a:t>
            </a:r>
            <a:r>
              <a:rPr lang="zh-TW" altLang="en-US" dirty="0" smtClean="0"/>
              <a:t>保護</a:t>
            </a:r>
            <a:r>
              <a:rPr lang="en-US" altLang="zh-TW" dirty="0" smtClean="0"/>
              <a:t>CIA</a:t>
            </a:r>
            <a:r>
              <a:rPr lang="zh-TW" altLang="en-US" dirty="0" smtClean="0"/>
              <a:t>的方法</a:t>
            </a:r>
            <a:endParaRPr lang="en-US" altLang="zh-TW" dirty="0" smtClean="0"/>
          </a:p>
          <a:p>
            <a:endParaRPr lang="zh-TW" altLang="en-US" dirty="0" smtClean="0"/>
          </a:p>
          <a:p>
            <a:r>
              <a:rPr lang="en-US" altLang="zh-TW" sz="2800" b="1" dirty="0" smtClean="0">
                <a:effectLst>
                  <a:outerShdw blurRad="38100" dist="38100" dir="2700000" algn="tl">
                    <a:srgbClr val="000000">
                      <a:alpha val="43137"/>
                    </a:srgbClr>
                  </a:outerShdw>
                </a:effectLst>
              </a:rPr>
              <a:t>1_2_</a:t>
            </a:r>
            <a:r>
              <a:rPr lang="zh-TW" altLang="en-US" sz="2800" b="1" dirty="0" smtClean="0">
                <a:effectLst>
                  <a:outerShdw blurRad="38100" dist="38100" dir="2700000" algn="tl">
                    <a:srgbClr val="000000">
                      <a:alpha val="43137"/>
                    </a:srgbClr>
                  </a:outerShdw>
                </a:effectLst>
              </a:rPr>
              <a:t>資訊安全管理系統</a:t>
            </a:r>
            <a:r>
              <a:rPr lang="en-US" altLang="zh-TW" sz="2800" b="1" dirty="0" smtClean="0">
                <a:effectLst>
                  <a:outerShdw blurRad="38100" dist="38100" dir="2700000" algn="tl">
                    <a:srgbClr val="000000">
                      <a:alpha val="43137"/>
                    </a:srgbClr>
                  </a:outerShdw>
                </a:effectLst>
              </a:rPr>
              <a:t>(ISMS:)</a:t>
            </a:r>
          </a:p>
          <a:p>
            <a:r>
              <a:rPr lang="en-US" altLang="zh-TW" sz="2800" b="1" dirty="0">
                <a:effectLst>
                  <a:outerShdw blurRad="38100" dist="38100" dir="2700000" algn="tl">
                    <a:srgbClr val="000000">
                      <a:alpha val="43137"/>
                    </a:srgbClr>
                  </a:outerShdw>
                </a:effectLst>
              </a:rPr>
              <a:t> </a:t>
            </a:r>
            <a:r>
              <a:rPr lang="en-US" altLang="zh-TW" sz="2800" b="1" dirty="0" smtClean="0">
                <a:effectLst>
                  <a:outerShdw blurRad="38100" dist="38100" dir="2700000" algn="tl">
                    <a:srgbClr val="000000">
                      <a:alpha val="43137"/>
                    </a:srgbClr>
                  </a:outerShdw>
                </a:effectLst>
              </a:rPr>
              <a:t>     ISO 27001| 27002| CNS 27001</a:t>
            </a:r>
          </a:p>
          <a:p>
            <a:r>
              <a:rPr lang="en-US" altLang="zh-TW" dirty="0" smtClean="0"/>
              <a:t>   1.2.1.</a:t>
            </a:r>
            <a:r>
              <a:rPr lang="zh-TW" altLang="en-US" dirty="0" smtClean="0"/>
              <a:t>資訊安全管理系統（</a:t>
            </a:r>
            <a:r>
              <a:rPr lang="en-US" altLang="zh-TW" dirty="0" smtClean="0"/>
              <a:t>Information Security Management System, ISMS</a:t>
            </a:r>
            <a:r>
              <a:rPr lang="zh-TW" altLang="en-US" dirty="0" smtClean="0"/>
              <a:t>）</a:t>
            </a:r>
          </a:p>
          <a:p>
            <a:r>
              <a:rPr lang="zh-TW" altLang="en-US" dirty="0" smtClean="0"/>
              <a:t>   </a:t>
            </a:r>
            <a:r>
              <a:rPr lang="en-US" altLang="zh-TW" dirty="0" smtClean="0"/>
              <a:t>1.2.2.</a:t>
            </a:r>
            <a:r>
              <a:rPr lang="zh-TW" altLang="en-US" dirty="0" smtClean="0"/>
              <a:t>導入</a:t>
            </a:r>
            <a:r>
              <a:rPr lang="en-US" altLang="zh-TW" dirty="0" smtClean="0"/>
              <a:t>ISMS</a:t>
            </a:r>
            <a:r>
              <a:rPr lang="zh-TW" altLang="en-US" dirty="0" smtClean="0"/>
              <a:t>的目的</a:t>
            </a:r>
          </a:p>
          <a:p>
            <a:r>
              <a:rPr lang="zh-TW" altLang="en-US" dirty="0" smtClean="0"/>
              <a:t>   </a:t>
            </a:r>
            <a:r>
              <a:rPr lang="en-US" altLang="zh-TW" dirty="0" smtClean="0"/>
              <a:t>1.2.3.</a:t>
            </a:r>
            <a:r>
              <a:rPr lang="zh-TW" altLang="en-US" dirty="0" smtClean="0"/>
              <a:t>導入</a:t>
            </a:r>
            <a:r>
              <a:rPr lang="en-US" altLang="zh-TW" dirty="0" smtClean="0"/>
              <a:t>ISMS</a:t>
            </a:r>
            <a:r>
              <a:rPr lang="zh-TW" altLang="en-US" dirty="0" smtClean="0"/>
              <a:t>的過程與程序</a:t>
            </a:r>
            <a:r>
              <a:rPr lang="en-US" altLang="zh-TW" dirty="0" smtClean="0"/>
              <a:t>:PDCA</a:t>
            </a:r>
          </a:p>
          <a:p>
            <a:r>
              <a:rPr lang="en-US" altLang="zh-TW" dirty="0" smtClean="0"/>
              <a:t>   1.2.4.</a:t>
            </a:r>
            <a:r>
              <a:rPr lang="zh-TW" altLang="en-US" dirty="0" smtClean="0"/>
              <a:t>導入</a:t>
            </a:r>
            <a:r>
              <a:rPr lang="en-US" altLang="zh-TW" dirty="0" smtClean="0"/>
              <a:t>ISMS</a:t>
            </a:r>
            <a:r>
              <a:rPr lang="zh-TW" altLang="en-US" dirty="0" smtClean="0"/>
              <a:t>的關鍵主義事項</a:t>
            </a:r>
            <a:endParaRPr lang="zh-TW" altLang="en-US" dirty="0"/>
          </a:p>
        </p:txBody>
      </p:sp>
    </p:spTree>
    <p:extLst>
      <p:ext uri="{BB962C8B-B14F-4D97-AF65-F5344CB8AC3E}">
        <p14:creationId xmlns:p14="http://schemas.microsoft.com/office/powerpoint/2010/main" val="31458008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56</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107504" y="1628800"/>
            <a:ext cx="8928992" cy="3231654"/>
          </a:xfrm>
          <a:prstGeom prst="rect">
            <a:avLst/>
          </a:prstGeom>
        </p:spPr>
        <p:txBody>
          <a:bodyPr wrap="square">
            <a:spAutoFit/>
          </a:bodyPr>
          <a:lstStyle/>
          <a:p>
            <a:r>
              <a:rPr lang="zh-TW" altLang="en-US" sz="3600" dirty="0"/>
              <a:t>在資訊安全管理中</a:t>
            </a:r>
            <a:r>
              <a:rPr lang="en-US" altLang="zh-TW" sz="3600" dirty="0"/>
              <a:t>,</a:t>
            </a:r>
            <a:r>
              <a:rPr lang="zh-TW" altLang="en-US" sz="3600" dirty="0"/>
              <a:t>關於資訊資產的使用</a:t>
            </a:r>
            <a:r>
              <a:rPr lang="en-US" altLang="zh-TW" sz="3600" dirty="0"/>
              <a:t>,</a:t>
            </a:r>
            <a:r>
              <a:rPr lang="zh-TW" altLang="en-US" sz="3600" dirty="0"/>
              <a:t>下列敘述何者正確</a:t>
            </a:r>
            <a:r>
              <a:rPr lang="en-US" altLang="zh-TW" sz="3600" dirty="0" smtClean="0"/>
              <a:t>?</a:t>
            </a:r>
          </a:p>
          <a:p>
            <a:endParaRPr lang="en-US" altLang="zh-TW" sz="3600" dirty="0"/>
          </a:p>
          <a:p>
            <a:r>
              <a:rPr lang="en-US" altLang="zh-TW" sz="2400" dirty="0"/>
              <a:t>(A) </a:t>
            </a:r>
            <a:r>
              <a:rPr lang="zh-TW" altLang="en-US" sz="2400" dirty="0"/>
              <a:t>存有資訊資產的設備要汰換時</a:t>
            </a:r>
            <a:r>
              <a:rPr lang="en-US" altLang="zh-TW" sz="2400" dirty="0"/>
              <a:t>,</a:t>
            </a:r>
            <a:r>
              <a:rPr lang="zh-TW" altLang="en-US" sz="2400" dirty="0"/>
              <a:t>只需要將機器交給回收廠商即可</a:t>
            </a:r>
          </a:p>
          <a:p>
            <a:r>
              <a:rPr lang="en-US" altLang="zh-TW" sz="2400" dirty="0">
                <a:solidFill>
                  <a:srgbClr val="FF0000"/>
                </a:solidFill>
              </a:rPr>
              <a:t>(B) </a:t>
            </a:r>
            <a:r>
              <a:rPr lang="zh-TW" altLang="en-US" sz="2400" dirty="0">
                <a:solidFill>
                  <a:srgbClr val="FF0000"/>
                </a:solidFill>
              </a:rPr>
              <a:t>資訊資產攜出</a:t>
            </a:r>
            <a:r>
              <a:rPr lang="en-US" altLang="zh-TW" sz="2400" dirty="0">
                <a:solidFill>
                  <a:srgbClr val="FF0000"/>
                </a:solidFill>
              </a:rPr>
              <a:t>,</a:t>
            </a:r>
            <a:r>
              <a:rPr lang="zh-TW" altLang="en-US" sz="2400" dirty="0">
                <a:solidFill>
                  <a:srgbClr val="FF0000"/>
                </a:solidFill>
              </a:rPr>
              <a:t>必須經過適當的授權與核可</a:t>
            </a:r>
          </a:p>
          <a:p>
            <a:r>
              <a:rPr lang="en-US" altLang="zh-TW" sz="2400" dirty="0"/>
              <a:t>(C) </a:t>
            </a:r>
            <a:r>
              <a:rPr lang="zh-TW" altLang="en-US" sz="2400" dirty="0"/>
              <a:t>印有機敏性資料的文件</a:t>
            </a:r>
            <a:r>
              <a:rPr lang="en-US" altLang="zh-TW" sz="2400" dirty="0"/>
              <a:t>,</a:t>
            </a:r>
            <a:r>
              <a:rPr lang="zh-TW" altLang="en-US" sz="2400" dirty="0"/>
              <a:t>集中到大樓回收箱即可</a:t>
            </a:r>
          </a:p>
          <a:p>
            <a:r>
              <a:rPr lang="en-US" altLang="zh-TW" sz="2400" dirty="0"/>
              <a:t>(D) </a:t>
            </a:r>
            <a:r>
              <a:rPr lang="zh-TW" altLang="en-US" sz="2400" dirty="0"/>
              <a:t>資訊資產放在 </a:t>
            </a:r>
            <a:r>
              <a:rPr lang="en-US" altLang="zh-TW" sz="2400" dirty="0"/>
              <a:t>USB </a:t>
            </a:r>
            <a:r>
              <a:rPr lang="zh-TW" altLang="en-US" sz="2400" dirty="0"/>
              <a:t>很方便</a:t>
            </a:r>
            <a:r>
              <a:rPr lang="en-US" altLang="zh-TW" sz="2400" dirty="0"/>
              <a:t>,</a:t>
            </a:r>
            <a:r>
              <a:rPr lang="zh-TW" altLang="en-US" sz="2400" dirty="0"/>
              <a:t>隨插隨用</a:t>
            </a:r>
            <a:r>
              <a:rPr lang="en-US" altLang="zh-TW" sz="2400" dirty="0"/>
              <a:t>,</a:t>
            </a:r>
            <a:r>
              <a:rPr lang="zh-TW" altLang="en-US" sz="2400" dirty="0"/>
              <a:t>訊息交換最直接</a:t>
            </a:r>
          </a:p>
        </p:txBody>
      </p:sp>
    </p:spTree>
    <p:extLst>
      <p:ext uri="{BB962C8B-B14F-4D97-AF65-F5344CB8AC3E}">
        <p14:creationId xmlns:p14="http://schemas.microsoft.com/office/powerpoint/2010/main" val="129477141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57</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395536" y="1340768"/>
            <a:ext cx="8136904" cy="4339650"/>
          </a:xfrm>
          <a:prstGeom prst="rect">
            <a:avLst/>
          </a:prstGeom>
        </p:spPr>
        <p:txBody>
          <a:bodyPr wrap="square">
            <a:spAutoFit/>
          </a:bodyPr>
          <a:lstStyle/>
          <a:p>
            <a:r>
              <a:rPr lang="zh-TW" altLang="en-US" sz="3200" dirty="0"/>
              <a:t>下列何者不是導入資訊安全管理系統</a:t>
            </a:r>
            <a:r>
              <a:rPr lang="en-US" altLang="zh-TW" sz="3200" dirty="0"/>
              <a:t>(Information Security</a:t>
            </a:r>
          </a:p>
          <a:p>
            <a:r>
              <a:rPr lang="en-US" altLang="zh-TW" sz="3200" dirty="0"/>
              <a:t>Management System, ISMS)</a:t>
            </a:r>
            <a:r>
              <a:rPr lang="zh-TW" altLang="en-US" sz="3200" dirty="0"/>
              <a:t>的主要目的</a:t>
            </a:r>
            <a:r>
              <a:rPr lang="en-US" altLang="zh-TW" sz="3200" dirty="0" smtClean="0"/>
              <a:t>?</a:t>
            </a:r>
          </a:p>
          <a:p>
            <a:endParaRPr lang="en-US" altLang="zh-TW" sz="3600" dirty="0"/>
          </a:p>
          <a:p>
            <a:r>
              <a:rPr lang="en-US" altLang="zh-TW" sz="3600" dirty="0"/>
              <a:t>(A) </a:t>
            </a:r>
            <a:r>
              <a:rPr lang="zh-TW" altLang="en-US" sz="3600" dirty="0"/>
              <a:t>保護組織資訊資產的安全</a:t>
            </a:r>
          </a:p>
          <a:p>
            <a:r>
              <a:rPr lang="en-US" altLang="zh-TW" sz="3600" dirty="0"/>
              <a:t>(B) </a:t>
            </a:r>
            <a:r>
              <a:rPr lang="zh-TW" altLang="en-US" sz="3600" dirty="0"/>
              <a:t>確保資訊系統能夠穩定的運作</a:t>
            </a:r>
          </a:p>
          <a:p>
            <a:r>
              <a:rPr lang="en-US" altLang="zh-TW" sz="3600" dirty="0"/>
              <a:t>(C)</a:t>
            </a:r>
            <a:r>
              <a:rPr lang="zh-TW" altLang="en-US" sz="3600" dirty="0"/>
              <a:t>降低企業的營運和人員成本</a:t>
            </a:r>
          </a:p>
          <a:p>
            <a:r>
              <a:rPr lang="en-US" altLang="zh-TW" sz="3600" dirty="0"/>
              <a:t>(D)</a:t>
            </a:r>
            <a:r>
              <a:rPr lang="zh-TW" altLang="en-US" sz="3600" dirty="0"/>
              <a:t>避免資料外洩事故的發生</a:t>
            </a:r>
          </a:p>
        </p:txBody>
      </p:sp>
    </p:spTree>
    <p:extLst>
      <p:ext uri="{BB962C8B-B14F-4D97-AF65-F5344CB8AC3E}">
        <p14:creationId xmlns:p14="http://schemas.microsoft.com/office/powerpoint/2010/main" val="14660415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57</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611560" y="1340768"/>
            <a:ext cx="7574692" cy="4339650"/>
          </a:xfrm>
          <a:prstGeom prst="rect">
            <a:avLst/>
          </a:prstGeom>
        </p:spPr>
        <p:txBody>
          <a:bodyPr wrap="square">
            <a:spAutoFit/>
          </a:bodyPr>
          <a:lstStyle/>
          <a:p>
            <a:r>
              <a:rPr lang="zh-TW" altLang="en-US" sz="3200" dirty="0"/>
              <a:t>下列何者不是導入資訊安全管理系統</a:t>
            </a:r>
            <a:r>
              <a:rPr lang="en-US" altLang="zh-TW" sz="3200" dirty="0"/>
              <a:t>(Information Security</a:t>
            </a:r>
          </a:p>
          <a:p>
            <a:r>
              <a:rPr lang="en-US" altLang="zh-TW" sz="3200" dirty="0"/>
              <a:t>Management System, ISMS)</a:t>
            </a:r>
            <a:r>
              <a:rPr lang="zh-TW" altLang="en-US" sz="3200" dirty="0"/>
              <a:t>的主要目的</a:t>
            </a:r>
            <a:r>
              <a:rPr lang="en-US" altLang="zh-TW" sz="3200" dirty="0" smtClean="0"/>
              <a:t>?</a:t>
            </a:r>
          </a:p>
          <a:p>
            <a:endParaRPr lang="en-US" altLang="zh-TW" sz="3600" dirty="0"/>
          </a:p>
          <a:p>
            <a:r>
              <a:rPr lang="en-US" altLang="zh-TW" sz="3600" dirty="0"/>
              <a:t>(A) </a:t>
            </a:r>
            <a:r>
              <a:rPr lang="zh-TW" altLang="en-US" sz="3600" dirty="0"/>
              <a:t>保護組織資訊資產的安全</a:t>
            </a:r>
          </a:p>
          <a:p>
            <a:r>
              <a:rPr lang="en-US" altLang="zh-TW" sz="3600" dirty="0"/>
              <a:t>(B) </a:t>
            </a:r>
            <a:r>
              <a:rPr lang="zh-TW" altLang="en-US" sz="3600" dirty="0"/>
              <a:t>確保資訊系統能夠穩定的運作</a:t>
            </a:r>
          </a:p>
          <a:p>
            <a:r>
              <a:rPr lang="en-US" altLang="zh-TW" sz="3600" dirty="0">
                <a:solidFill>
                  <a:srgbClr val="FF0000"/>
                </a:solidFill>
              </a:rPr>
              <a:t>(C)</a:t>
            </a:r>
            <a:r>
              <a:rPr lang="zh-TW" altLang="en-US" sz="3600" dirty="0">
                <a:solidFill>
                  <a:srgbClr val="FF0000"/>
                </a:solidFill>
              </a:rPr>
              <a:t>降低企業的營運和人員成本</a:t>
            </a:r>
          </a:p>
          <a:p>
            <a:r>
              <a:rPr lang="en-US" altLang="zh-TW" sz="3600" dirty="0"/>
              <a:t>(D)</a:t>
            </a:r>
            <a:r>
              <a:rPr lang="zh-TW" altLang="en-US" sz="3600" dirty="0"/>
              <a:t>避免資料外洩事故的發生</a:t>
            </a:r>
          </a:p>
        </p:txBody>
      </p:sp>
    </p:spTree>
    <p:extLst>
      <p:ext uri="{BB962C8B-B14F-4D97-AF65-F5344CB8AC3E}">
        <p14:creationId xmlns:p14="http://schemas.microsoft.com/office/powerpoint/2010/main" val="264539470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104</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078313"/>
          </a:xfrm>
          <a:prstGeom prst="rect">
            <a:avLst/>
          </a:prstGeom>
        </p:spPr>
        <p:txBody>
          <a:bodyPr wrap="square">
            <a:spAutoFit/>
          </a:bodyPr>
          <a:lstStyle/>
          <a:p>
            <a:r>
              <a:rPr lang="zh-TW" altLang="en-US" sz="3600" dirty="0"/>
              <a:t>請問系統安全程序、設計、裝置、或內部控制裡的一個瑕疵或缺點</a:t>
            </a:r>
            <a:r>
              <a:rPr lang="en-US" altLang="zh-TW" sz="3600" dirty="0"/>
              <a:t>,</a:t>
            </a:r>
            <a:r>
              <a:rPr lang="zh-TW" altLang="en-US" sz="3600" dirty="0"/>
              <a:t>若被運用</a:t>
            </a:r>
            <a:r>
              <a:rPr lang="en-US" altLang="zh-TW" sz="3600" dirty="0"/>
              <a:t>,</a:t>
            </a:r>
            <a:r>
              <a:rPr lang="zh-TW" altLang="en-US" sz="3600" dirty="0"/>
              <a:t>會破壞安全性或違背系統安全政策</a:t>
            </a:r>
            <a:r>
              <a:rPr lang="en-US" altLang="zh-TW" sz="3600" dirty="0"/>
              <a:t>,</a:t>
            </a:r>
            <a:r>
              <a:rPr lang="zh-TW" altLang="en-US" sz="3600" dirty="0"/>
              <a:t>此為 </a:t>
            </a:r>
            <a:r>
              <a:rPr lang="en-US" altLang="zh-TW" sz="3600" dirty="0"/>
              <a:t>NIST SP800-30</a:t>
            </a:r>
            <a:r>
              <a:rPr lang="zh-TW" altLang="en-US" sz="3600" dirty="0"/>
              <a:t>對下列敘述何者的定義</a:t>
            </a:r>
            <a:r>
              <a:rPr lang="en-US" altLang="zh-TW" sz="3600" dirty="0"/>
              <a:t>?</a:t>
            </a:r>
          </a:p>
          <a:p>
            <a:r>
              <a:rPr lang="en-US" altLang="zh-TW" sz="3600" dirty="0"/>
              <a:t>(A) </a:t>
            </a:r>
            <a:r>
              <a:rPr lang="zh-TW" altLang="en-US" sz="3600" dirty="0"/>
              <a:t>威脅</a:t>
            </a:r>
          </a:p>
          <a:p>
            <a:r>
              <a:rPr lang="en-US" altLang="zh-TW" sz="3600" dirty="0"/>
              <a:t>(B) </a:t>
            </a:r>
            <a:r>
              <a:rPr lang="zh-TW" altLang="en-US" sz="3600" dirty="0"/>
              <a:t>弱點</a:t>
            </a:r>
          </a:p>
          <a:p>
            <a:r>
              <a:rPr lang="en-US" altLang="zh-TW" sz="3600" dirty="0"/>
              <a:t>(C) </a:t>
            </a:r>
            <a:r>
              <a:rPr lang="zh-TW" altLang="en-US" sz="3600" dirty="0"/>
              <a:t>風險</a:t>
            </a:r>
          </a:p>
          <a:p>
            <a:r>
              <a:rPr lang="en-US" altLang="zh-TW" sz="3600" dirty="0"/>
              <a:t>(D) </a:t>
            </a:r>
            <a:r>
              <a:rPr lang="zh-TW" altLang="en-US" sz="3600" dirty="0"/>
              <a:t>衝擊</a:t>
            </a:r>
          </a:p>
        </p:txBody>
      </p:sp>
    </p:spTree>
    <p:extLst>
      <p:ext uri="{BB962C8B-B14F-4D97-AF65-F5344CB8AC3E}">
        <p14:creationId xmlns:p14="http://schemas.microsoft.com/office/powerpoint/2010/main" val="362188961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104</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395536" y="1124744"/>
            <a:ext cx="8372781" cy="5078313"/>
          </a:xfrm>
          <a:prstGeom prst="rect">
            <a:avLst/>
          </a:prstGeom>
        </p:spPr>
        <p:txBody>
          <a:bodyPr wrap="square">
            <a:spAutoFit/>
          </a:bodyPr>
          <a:lstStyle/>
          <a:p>
            <a:r>
              <a:rPr lang="zh-TW" altLang="en-US" sz="3600" dirty="0"/>
              <a:t>請問系統安全程序、設計、裝置、或內部控制裡的一個瑕疵或缺點</a:t>
            </a:r>
            <a:r>
              <a:rPr lang="en-US" altLang="zh-TW" sz="3600" dirty="0"/>
              <a:t>,</a:t>
            </a:r>
            <a:r>
              <a:rPr lang="zh-TW" altLang="en-US" sz="3600" dirty="0"/>
              <a:t>若被運用</a:t>
            </a:r>
            <a:r>
              <a:rPr lang="en-US" altLang="zh-TW" sz="3600" dirty="0"/>
              <a:t>,</a:t>
            </a:r>
            <a:r>
              <a:rPr lang="zh-TW" altLang="en-US" sz="3600" dirty="0"/>
              <a:t>會破壞安全性或違背系統安全政策</a:t>
            </a:r>
            <a:r>
              <a:rPr lang="en-US" altLang="zh-TW" sz="3600" dirty="0"/>
              <a:t>,</a:t>
            </a:r>
            <a:r>
              <a:rPr lang="zh-TW" altLang="en-US" sz="3600" dirty="0"/>
              <a:t>此為 </a:t>
            </a:r>
            <a:r>
              <a:rPr lang="en-US" altLang="zh-TW" sz="3600" dirty="0"/>
              <a:t>NIST SP800-30</a:t>
            </a:r>
            <a:r>
              <a:rPr lang="zh-TW" altLang="en-US" sz="3600" dirty="0"/>
              <a:t>對下列敘述何者的定義</a:t>
            </a:r>
            <a:r>
              <a:rPr lang="en-US" altLang="zh-TW" sz="3600" dirty="0" smtClean="0"/>
              <a:t>?</a:t>
            </a:r>
          </a:p>
          <a:p>
            <a:endParaRPr lang="en-US" altLang="zh-TW" sz="3600" dirty="0"/>
          </a:p>
          <a:p>
            <a:r>
              <a:rPr lang="en-US" altLang="zh-TW" sz="3600" dirty="0"/>
              <a:t>(A) </a:t>
            </a:r>
            <a:r>
              <a:rPr lang="zh-TW" altLang="en-US" sz="3600" dirty="0"/>
              <a:t>威脅</a:t>
            </a:r>
          </a:p>
          <a:p>
            <a:r>
              <a:rPr lang="en-US" altLang="zh-TW" sz="3600" dirty="0">
                <a:solidFill>
                  <a:srgbClr val="FF0000"/>
                </a:solidFill>
              </a:rPr>
              <a:t>(B) </a:t>
            </a:r>
            <a:r>
              <a:rPr lang="zh-TW" altLang="en-US" sz="3600" dirty="0">
                <a:solidFill>
                  <a:srgbClr val="FF0000"/>
                </a:solidFill>
              </a:rPr>
              <a:t>弱點</a:t>
            </a:r>
          </a:p>
          <a:p>
            <a:r>
              <a:rPr lang="en-US" altLang="zh-TW" sz="3600" dirty="0"/>
              <a:t>(C) </a:t>
            </a:r>
            <a:r>
              <a:rPr lang="zh-TW" altLang="en-US" sz="3600" dirty="0"/>
              <a:t>風險</a:t>
            </a:r>
          </a:p>
          <a:p>
            <a:r>
              <a:rPr lang="en-US" altLang="zh-TW" sz="3600" dirty="0"/>
              <a:t>(D) </a:t>
            </a:r>
            <a:r>
              <a:rPr lang="zh-TW" altLang="en-US" sz="3600" dirty="0"/>
              <a:t>衝擊</a:t>
            </a:r>
          </a:p>
        </p:txBody>
      </p:sp>
    </p:spTree>
    <p:extLst>
      <p:ext uri="{BB962C8B-B14F-4D97-AF65-F5344CB8AC3E}">
        <p14:creationId xmlns:p14="http://schemas.microsoft.com/office/powerpoint/2010/main" val="41781128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105</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323528" y="1196752"/>
            <a:ext cx="8496944" cy="4647426"/>
          </a:xfrm>
          <a:prstGeom prst="rect">
            <a:avLst/>
          </a:prstGeom>
        </p:spPr>
        <p:txBody>
          <a:bodyPr wrap="square">
            <a:spAutoFit/>
          </a:bodyPr>
          <a:lstStyle/>
          <a:p>
            <a:r>
              <a:rPr lang="zh-TW" altLang="en-US" sz="3600" dirty="0"/>
              <a:t>關於文件管制措施</a:t>
            </a:r>
            <a:r>
              <a:rPr lang="en-US" altLang="zh-TW" sz="3600" dirty="0"/>
              <a:t>,</a:t>
            </a:r>
            <a:r>
              <a:rPr lang="zh-TW" altLang="en-US" sz="3600" dirty="0"/>
              <a:t>下列敘述何者正確</a:t>
            </a:r>
            <a:r>
              <a:rPr lang="en-US" altLang="zh-TW" sz="3600" dirty="0" smtClean="0"/>
              <a:t>?</a:t>
            </a:r>
          </a:p>
          <a:p>
            <a:endParaRPr lang="en-US" altLang="zh-TW" sz="3600" dirty="0"/>
          </a:p>
          <a:p>
            <a:r>
              <a:rPr lang="en-US" altLang="zh-TW" sz="3200" dirty="0"/>
              <a:t>(A) </a:t>
            </a:r>
            <a:r>
              <a:rPr lang="zh-TW" altLang="en-US" sz="3200" dirty="0"/>
              <a:t>所有制定的 </a:t>
            </a:r>
            <a:r>
              <a:rPr lang="en-US" altLang="zh-TW" sz="3200" dirty="0"/>
              <a:t>SOP </a:t>
            </a:r>
            <a:r>
              <a:rPr lang="zh-TW" altLang="en-US" sz="3200" dirty="0"/>
              <a:t>皆須書面發行</a:t>
            </a:r>
          </a:p>
          <a:p>
            <a:r>
              <a:rPr lang="en-US" altLang="zh-TW" sz="3200" dirty="0"/>
              <a:t>(B) </a:t>
            </a:r>
            <a:r>
              <a:rPr lang="zh-TW" altLang="en-US" sz="3200" dirty="0"/>
              <a:t>制定的各項管理制度、程序</a:t>
            </a:r>
            <a:r>
              <a:rPr lang="en-US" altLang="zh-TW" sz="3200" dirty="0"/>
              <a:t>,</a:t>
            </a:r>
            <a:r>
              <a:rPr lang="zh-TW" altLang="en-US" sz="3200" dirty="0"/>
              <a:t>不宜以電子檔案公佈</a:t>
            </a:r>
          </a:p>
          <a:p>
            <a:r>
              <a:rPr lang="en-US" altLang="zh-TW" sz="3200" dirty="0"/>
              <a:t>(C) </a:t>
            </a:r>
            <a:r>
              <a:rPr lang="zh-TW" altLang="en-US" sz="3200" dirty="0"/>
              <a:t>所制訂管理辦法及作業程序需要被遵守</a:t>
            </a:r>
            <a:r>
              <a:rPr lang="en-US" altLang="zh-TW" sz="3200" dirty="0"/>
              <a:t>,</a:t>
            </a:r>
            <a:r>
              <a:rPr lang="zh-TW" altLang="en-US" sz="3200" dirty="0"/>
              <a:t>因此所有人皆可閱讀所有文件</a:t>
            </a:r>
          </a:p>
          <a:p>
            <a:r>
              <a:rPr lang="en-US" altLang="zh-TW" sz="3200" dirty="0"/>
              <a:t>(D) </a:t>
            </a:r>
            <a:r>
              <a:rPr lang="zh-TW" altLang="en-US" sz="3200" dirty="0"/>
              <a:t>文件管制宜訂定標準作業程序</a:t>
            </a:r>
            <a:r>
              <a:rPr lang="en-US" altLang="zh-TW" sz="3200" dirty="0"/>
              <a:t>,</a:t>
            </a:r>
            <a:r>
              <a:rPr lang="zh-TW" altLang="en-US" sz="3200" dirty="0"/>
              <a:t>以利組織成員遵循</a:t>
            </a:r>
          </a:p>
        </p:txBody>
      </p:sp>
    </p:spTree>
    <p:extLst>
      <p:ext uri="{BB962C8B-B14F-4D97-AF65-F5344CB8AC3E}">
        <p14:creationId xmlns:p14="http://schemas.microsoft.com/office/powerpoint/2010/main" val="140210085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105</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323528" y="1124744"/>
            <a:ext cx="8352928" cy="4647426"/>
          </a:xfrm>
          <a:prstGeom prst="rect">
            <a:avLst/>
          </a:prstGeom>
        </p:spPr>
        <p:txBody>
          <a:bodyPr wrap="square">
            <a:spAutoFit/>
          </a:bodyPr>
          <a:lstStyle/>
          <a:p>
            <a:r>
              <a:rPr lang="zh-TW" altLang="en-US" sz="3600" dirty="0"/>
              <a:t>關於文件管制措施</a:t>
            </a:r>
            <a:r>
              <a:rPr lang="en-US" altLang="zh-TW" sz="3600" dirty="0"/>
              <a:t>,</a:t>
            </a:r>
            <a:r>
              <a:rPr lang="zh-TW" altLang="en-US" sz="3600" dirty="0"/>
              <a:t>下列敘述何者正確</a:t>
            </a:r>
            <a:r>
              <a:rPr lang="en-US" altLang="zh-TW" sz="3600" dirty="0" smtClean="0"/>
              <a:t>?</a:t>
            </a:r>
          </a:p>
          <a:p>
            <a:endParaRPr lang="en-US" altLang="zh-TW" sz="3600" dirty="0"/>
          </a:p>
          <a:p>
            <a:r>
              <a:rPr lang="en-US" altLang="zh-TW" sz="3200" dirty="0"/>
              <a:t>(A) </a:t>
            </a:r>
            <a:r>
              <a:rPr lang="zh-TW" altLang="en-US" sz="3200" dirty="0"/>
              <a:t>所有制定的 </a:t>
            </a:r>
            <a:r>
              <a:rPr lang="en-US" altLang="zh-TW" sz="3200" dirty="0"/>
              <a:t>SOP </a:t>
            </a:r>
            <a:r>
              <a:rPr lang="zh-TW" altLang="en-US" sz="3200" dirty="0"/>
              <a:t>皆須書面發行</a:t>
            </a:r>
          </a:p>
          <a:p>
            <a:r>
              <a:rPr lang="en-US" altLang="zh-TW" sz="3200" dirty="0"/>
              <a:t>(B) </a:t>
            </a:r>
            <a:r>
              <a:rPr lang="zh-TW" altLang="en-US" sz="3200" dirty="0"/>
              <a:t>制定的各項管理制度、程序</a:t>
            </a:r>
            <a:r>
              <a:rPr lang="en-US" altLang="zh-TW" sz="3200" dirty="0"/>
              <a:t>,</a:t>
            </a:r>
            <a:r>
              <a:rPr lang="zh-TW" altLang="en-US" sz="3200" dirty="0"/>
              <a:t>不宜以電子檔案公佈</a:t>
            </a:r>
          </a:p>
          <a:p>
            <a:r>
              <a:rPr lang="en-US" altLang="zh-TW" sz="3200" dirty="0"/>
              <a:t>(C) </a:t>
            </a:r>
            <a:r>
              <a:rPr lang="zh-TW" altLang="en-US" sz="3200" dirty="0"/>
              <a:t>所制訂管理辦法及作業程序需要被遵守</a:t>
            </a:r>
            <a:r>
              <a:rPr lang="en-US" altLang="zh-TW" sz="3200" dirty="0"/>
              <a:t>,</a:t>
            </a:r>
            <a:r>
              <a:rPr lang="zh-TW" altLang="en-US" sz="3200" dirty="0"/>
              <a:t>因此所有人皆可閱讀所有文件</a:t>
            </a:r>
          </a:p>
          <a:p>
            <a:r>
              <a:rPr lang="en-US" altLang="zh-TW" sz="3200" dirty="0">
                <a:solidFill>
                  <a:srgbClr val="FF0000"/>
                </a:solidFill>
              </a:rPr>
              <a:t>(D) </a:t>
            </a:r>
            <a:r>
              <a:rPr lang="zh-TW" altLang="en-US" sz="3200" dirty="0">
                <a:solidFill>
                  <a:srgbClr val="FF0000"/>
                </a:solidFill>
              </a:rPr>
              <a:t>文件管制宜訂定標準作業程序</a:t>
            </a:r>
            <a:r>
              <a:rPr lang="en-US" altLang="zh-TW" sz="3200" dirty="0">
                <a:solidFill>
                  <a:srgbClr val="FF0000"/>
                </a:solidFill>
              </a:rPr>
              <a:t>,</a:t>
            </a:r>
            <a:r>
              <a:rPr lang="zh-TW" altLang="en-US" sz="3200" dirty="0">
                <a:solidFill>
                  <a:srgbClr val="FF0000"/>
                </a:solidFill>
              </a:rPr>
              <a:t>以利組織成員遵循</a:t>
            </a:r>
          </a:p>
        </p:txBody>
      </p:sp>
    </p:spTree>
    <p:extLst>
      <p:ext uri="{BB962C8B-B14F-4D97-AF65-F5344CB8AC3E}">
        <p14:creationId xmlns:p14="http://schemas.microsoft.com/office/powerpoint/2010/main" val="5698314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106</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395536" y="1196752"/>
            <a:ext cx="8424936" cy="4708981"/>
          </a:xfrm>
          <a:prstGeom prst="rect">
            <a:avLst/>
          </a:prstGeom>
        </p:spPr>
        <p:txBody>
          <a:bodyPr wrap="square">
            <a:spAutoFit/>
          </a:bodyPr>
          <a:lstStyle/>
          <a:p>
            <a:r>
              <a:rPr lang="zh-TW" altLang="en-US" sz="3600" dirty="0"/>
              <a:t>關於資訊安全政策的審查</a:t>
            </a:r>
            <a:r>
              <a:rPr lang="en-US" altLang="zh-TW" sz="3600" dirty="0"/>
              <a:t>,</a:t>
            </a:r>
            <a:r>
              <a:rPr lang="zh-TW" altLang="en-US" sz="3600" dirty="0"/>
              <a:t>下列敘述何者不正確</a:t>
            </a:r>
            <a:r>
              <a:rPr lang="en-US" altLang="zh-TW" sz="3600" dirty="0" smtClean="0"/>
              <a:t>?</a:t>
            </a:r>
          </a:p>
          <a:p>
            <a:endParaRPr lang="en-US" altLang="zh-TW" sz="3600" dirty="0"/>
          </a:p>
          <a:p>
            <a:r>
              <a:rPr lang="en-US" altLang="zh-TW" sz="3200" dirty="0"/>
              <a:t>(A) </a:t>
            </a:r>
            <a:r>
              <a:rPr lang="zh-TW" altLang="en-US" sz="3200" dirty="0"/>
              <a:t>資訊安全政策應定期審查</a:t>
            </a:r>
          </a:p>
          <a:p>
            <a:r>
              <a:rPr lang="en-US" altLang="zh-TW" sz="3200" dirty="0"/>
              <a:t>(B) </a:t>
            </a:r>
            <a:r>
              <a:rPr lang="zh-TW" altLang="en-US" sz="3200" dirty="0"/>
              <a:t>相關法令有重大變更時</a:t>
            </a:r>
            <a:r>
              <a:rPr lang="en-US" altLang="zh-TW" sz="3200" dirty="0"/>
              <a:t>,</a:t>
            </a:r>
            <a:r>
              <a:rPr lang="zh-TW" altLang="en-US" sz="3200" dirty="0"/>
              <a:t>應進行審查</a:t>
            </a:r>
          </a:p>
          <a:p>
            <a:r>
              <a:rPr lang="en-US" altLang="zh-TW" sz="3200" dirty="0"/>
              <a:t>(C) </a:t>
            </a:r>
            <a:r>
              <a:rPr lang="zh-TW" altLang="en-US" sz="3200" dirty="0"/>
              <a:t>公司主要營業項目有重大改變時</a:t>
            </a:r>
            <a:r>
              <a:rPr lang="en-US" altLang="zh-TW" sz="3200" dirty="0"/>
              <a:t>,</a:t>
            </a:r>
            <a:r>
              <a:rPr lang="zh-TW" altLang="en-US" sz="3200" dirty="0"/>
              <a:t>應進行審查</a:t>
            </a:r>
          </a:p>
          <a:p>
            <a:r>
              <a:rPr lang="en-US" altLang="zh-TW" sz="3200" dirty="0"/>
              <a:t>(D) </a:t>
            </a:r>
            <a:r>
              <a:rPr lang="zh-TW" altLang="en-US" sz="3200" dirty="0"/>
              <a:t>資訊安全政策之審查由資訊主管單獨進行即可</a:t>
            </a:r>
          </a:p>
        </p:txBody>
      </p:sp>
    </p:spTree>
    <p:extLst>
      <p:ext uri="{BB962C8B-B14F-4D97-AF65-F5344CB8AC3E}">
        <p14:creationId xmlns:p14="http://schemas.microsoft.com/office/powerpoint/2010/main" val="329527338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106</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395536" y="1196752"/>
            <a:ext cx="8064896" cy="4708981"/>
          </a:xfrm>
          <a:prstGeom prst="rect">
            <a:avLst/>
          </a:prstGeom>
        </p:spPr>
        <p:txBody>
          <a:bodyPr wrap="square">
            <a:spAutoFit/>
          </a:bodyPr>
          <a:lstStyle/>
          <a:p>
            <a:r>
              <a:rPr lang="zh-TW" altLang="en-US" sz="3600" dirty="0"/>
              <a:t>關於資訊安全政策的審查</a:t>
            </a:r>
            <a:r>
              <a:rPr lang="en-US" altLang="zh-TW" sz="3600" dirty="0"/>
              <a:t>,</a:t>
            </a:r>
            <a:r>
              <a:rPr lang="zh-TW" altLang="en-US" sz="3600" dirty="0"/>
              <a:t>下列敘述何者不正確</a:t>
            </a:r>
            <a:r>
              <a:rPr lang="en-US" altLang="zh-TW" sz="3600" dirty="0" smtClean="0"/>
              <a:t>?</a:t>
            </a:r>
          </a:p>
          <a:p>
            <a:endParaRPr lang="en-US" altLang="zh-TW" sz="3600" dirty="0"/>
          </a:p>
          <a:p>
            <a:r>
              <a:rPr lang="en-US" altLang="zh-TW" sz="3200" dirty="0"/>
              <a:t>(A) </a:t>
            </a:r>
            <a:r>
              <a:rPr lang="zh-TW" altLang="en-US" sz="3200" dirty="0"/>
              <a:t>資訊安全政策應定期審查</a:t>
            </a:r>
          </a:p>
          <a:p>
            <a:r>
              <a:rPr lang="en-US" altLang="zh-TW" sz="3200" dirty="0"/>
              <a:t>(B) </a:t>
            </a:r>
            <a:r>
              <a:rPr lang="zh-TW" altLang="en-US" sz="3200" dirty="0"/>
              <a:t>相關法令有重大變更時</a:t>
            </a:r>
            <a:r>
              <a:rPr lang="en-US" altLang="zh-TW" sz="3200" dirty="0"/>
              <a:t>,</a:t>
            </a:r>
            <a:r>
              <a:rPr lang="zh-TW" altLang="en-US" sz="3200" dirty="0"/>
              <a:t>應進行審查</a:t>
            </a:r>
          </a:p>
          <a:p>
            <a:r>
              <a:rPr lang="en-US" altLang="zh-TW" sz="3200" dirty="0"/>
              <a:t>(C) </a:t>
            </a:r>
            <a:r>
              <a:rPr lang="zh-TW" altLang="en-US" sz="3200" dirty="0"/>
              <a:t>公司主要營業項目有重大改變時</a:t>
            </a:r>
            <a:r>
              <a:rPr lang="en-US" altLang="zh-TW" sz="3200" dirty="0"/>
              <a:t>,</a:t>
            </a:r>
            <a:r>
              <a:rPr lang="zh-TW" altLang="en-US" sz="3200" dirty="0"/>
              <a:t>應進行審查</a:t>
            </a:r>
          </a:p>
          <a:p>
            <a:r>
              <a:rPr lang="en-US" altLang="zh-TW" sz="3200" dirty="0">
                <a:solidFill>
                  <a:srgbClr val="FF0000"/>
                </a:solidFill>
              </a:rPr>
              <a:t>(D) </a:t>
            </a:r>
            <a:r>
              <a:rPr lang="zh-TW" altLang="en-US" sz="3200" dirty="0">
                <a:solidFill>
                  <a:srgbClr val="FF0000"/>
                </a:solidFill>
              </a:rPr>
              <a:t>資訊安全政策之審查由資訊主管單獨進行即可</a:t>
            </a:r>
          </a:p>
        </p:txBody>
      </p:sp>
    </p:spTree>
    <p:extLst>
      <p:ext uri="{BB962C8B-B14F-4D97-AF65-F5344CB8AC3E}">
        <p14:creationId xmlns:p14="http://schemas.microsoft.com/office/powerpoint/2010/main" val="243248878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107</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93389" y="946908"/>
            <a:ext cx="8957223" cy="5847755"/>
          </a:xfrm>
          <a:prstGeom prst="rect">
            <a:avLst/>
          </a:prstGeom>
        </p:spPr>
        <p:txBody>
          <a:bodyPr wrap="square">
            <a:spAutoFit/>
          </a:bodyPr>
          <a:lstStyle/>
          <a:p>
            <a:r>
              <a:rPr lang="zh-TW" altLang="en-US" sz="3400" dirty="0"/>
              <a:t>在資訊安全管理系統</a:t>
            </a:r>
            <a:r>
              <a:rPr lang="en-US" altLang="zh-TW" sz="3400" dirty="0"/>
              <a:t>(Information Security Management System, ISMS)</a:t>
            </a:r>
            <a:r>
              <a:rPr lang="zh-TW" altLang="en-US" sz="3400" dirty="0"/>
              <a:t>的維運過程中</a:t>
            </a:r>
            <a:r>
              <a:rPr lang="en-US" altLang="zh-TW" sz="3400" dirty="0"/>
              <a:t>,</a:t>
            </a:r>
            <a:r>
              <a:rPr lang="zh-TW" altLang="en-US" sz="3400" dirty="0"/>
              <a:t>「文件化資訊」是必要的要求</a:t>
            </a:r>
            <a:r>
              <a:rPr lang="en-US" altLang="zh-TW" sz="3400" dirty="0"/>
              <a:t>,</a:t>
            </a:r>
            <a:r>
              <a:rPr lang="zh-TW" altLang="en-US" sz="3400" dirty="0"/>
              <a:t>下列何者不是所有文件化資訊需確保的事項</a:t>
            </a:r>
            <a:r>
              <a:rPr lang="en-US" altLang="zh-TW" sz="3400" dirty="0"/>
              <a:t>?</a:t>
            </a:r>
          </a:p>
          <a:p>
            <a:r>
              <a:rPr lang="en-US" altLang="zh-TW" sz="3400" dirty="0"/>
              <a:t>(A) </a:t>
            </a:r>
            <a:r>
              <a:rPr lang="zh-TW" altLang="en-US" sz="3400" dirty="0"/>
              <a:t>制訂需要有可識別的方式</a:t>
            </a:r>
            <a:r>
              <a:rPr lang="en-US" altLang="zh-TW" sz="3400" dirty="0"/>
              <a:t>,</a:t>
            </a:r>
            <a:r>
              <a:rPr lang="zh-TW" altLang="en-US" sz="3400" dirty="0"/>
              <a:t>例如</a:t>
            </a:r>
            <a:r>
              <a:rPr lang="en-US" altLang="zh-TW" sz="3400" dirty="0"/>
              <a:t>:</a:t>
            </a:r>
            <a:r>
              <a:rPr lang="zh-TW" altLang="en-US" sz="3400" dirty="0"/>
              <a:t>標示文件的標題和日期</a:t>
            </a:r>
          </a:p>
          <a:p>
            <a:r>
              <a:rPr lang="en-US" altLang="zh-TW" sz="3400" dirty="0"/>
              <a:t>(B) </a:t>
            </a:r>
            <a:r>
              <a:rPr lang="zh-TW" altLang="en-US" sz="3400" dirty="0"/>
              <a:t>發行需要由文件管理人員審查之後</a:t>
            </a:r>
            <a:r>
              <a:rPr lang="en-US" altLang="zh-TW" sz="3400" dirty="0"/>
              <a:t>,</a:t>
            </a:r>
            <a:r>
              <a:rPr lang="zh-TW" altLang="en-US" sz="3400" dirty="0"/>
              <a:t>即可對外公佈發行</a:t>
            </a:r>
          </a:p>
          <a:p>
            <a:r>
              <a:rPr lang="en-US" altLang="zh-TW" sz="3400" dirty="0"/>
              <a:t>(C) </a:t>
            </a:r>
            <a:r>
              <a:rPr lang="zh-TW" altLang="en-US" sz="3400" dirty="0"/>
              <a:t>在需要時得提供給相關人員</a:t>
            </a:r>
          </a:p>
          <a:p>
            <a:r>
              <a:rPr lang="en-US" altLang="zh-TW" sz="3400" dirty="0"/>
              <a:t>(D) </a:t>
            </a:r>
            <a:r>
              <a:rPr lang="zh-TW" altLang="en-US" sz="3400" dirty="0"/>
              <a:t>需要受到適切的保護</a:t>
            </a:r>
            <a:r>
              <a:rPr lang="en-US" altLang="zh-TW" sz="3400" dirty="0"/>
              <a:t>,</a:t>
            </a:r>
            <a:r>
              <a:rPr lang="zh-TW" altLang="en-US" sz="3400" dirty="0"/>
              <a:t>以避免不當使用和外洩</a:t>
            </a:r>
          </a:p>
        </p:txBody>
      </p:sp>
    </p:spTree>
    <p:extLst>
      <p:ext uri="{BB962C8B-B14F-4D97-AF65-F5344CB8AC3E}">
        <p14:creationId xmlns:p14="http://schemas.microsoft.com/office/powerpoint/2010/main" val="33235211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6600" dirty="0" smtClean="0"/>
              <a:t>1.1</a:t>
            </a:r>
          </a:p>
          <a:p>
            <a:pPr algn="ctr"/>
            <a:r>
              <a:rPr lang="zh-TW" altLang="en-US" sz="4400" dirty="0" smtClean="0"/>
              <a:t>資訊安全目標</a:t>
            </a:r>
            <a:r>
              <a:rPr lang="en-US" altLang="zh-TW" sz="4400" dirty="0" smtClean="0"/>
              <a:t>:</a:t>
            </a:r>
            <a:endParaRPr lang="en-US" altLang="zh-TW" sz="4400" dirty="0"/>
          </a:p>
          <a:p>
            <a:pPr algn="ctr"/>
            <a:r>
              <a:rPr lang="zh-TW" altLang="en-US" sz="3200" dirty="0" smtClean="0"/>
              <a:t>機密性、完整性與可用性</a:t>
            </a:r>
            <a:endParaRPr lang="zh-TW" altLang="en-US" sz="3200" dirty="0"/>
          </a:p>
        </p:txBody>
      </p:sp>
    </p:spTree>
    <p:extLst>
      <p:ext uri="{BB962C8B-B14F-4D97-AF65-F5344CB8AC3E}">
        <p14:creationId xmlns:p14="http://schemas.microsoft.com/office/powerpoint/2010/main" val="1005530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107</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93389" y="946908"/>
            <a:ext cx="8957223" cy="5847755"/>
          </a:xfrm>
          <a:prstGeom prst="rect">
            <a:avLst/>
          </a:prstGeom>
        </p:spPr>
        <p:txBody>
          <a:bodyPr wrap="square">
            <a:spAutoFit/>
          </a:bodyPr>
          <a:lstStyle/>
          <a:p>
            <a:r>
              <a:rPr lang="zh-TW" altLang="en-US" sz="3400" dirty="0"/>
              <a:t>在資訊安全管理系統</a:t>
            </a:r>
            <a:r>
              <a:rPr lang="en-US" altLang="zh-TW" sz="3400" dirty="0"/>
              <a:t>(Information Security Management System, ISMS)</a:t>
            </a:r>
            <a:r>
              <a:rPr lang="zh-TW" altLang="en-US" sz="3400" dirty="0"/>
              <a:t>的維運過程中</a:t>
            </a:r>
            <a:r>
              <a:rPr lang="en-US" altLang="zh-TW" sz="3400" dirty="0"/>
              <a:t>,</a:t>
            </a:r>
            <a:r>
              <a:rPr lang="zh-TW" altLang="en-US" sz="3400" dirty="0"/>
              <a:t>「文件化資訊」是必要的要求</a:t>
            </a:r>
            <a:r>
              <a:rPr lang="en-US" altLang="zh-TW" sz="3400" dirty="0"/>
              <a:t>,</a:t>
            </a:r>
            <a:r>
              <a:rPr lang="zh-TW" altLang="en-US" sz="3400" dirty="0"/>
              <a:t>下列何者不是所有文件化資訊需確保的事項</a:t>
            </a:r>
            <a:r>
              <a:rPr lang="en-US" altLang="zh-TW" sz="3400" dirty="0"/>
              <a:t>?</a:t>
            </a:r>
          </a:p>
          <a:p>
            <a:r>
              <a:rPr lang="en-US" altLang="zh-TW" sz="3400" dirty="0"/>
              <a:t>(A) </a:t>
            </a:r>
            <a:r>
              <a:rPr lang="zh-TW" altLang="en-US" sz="3400" dirty="0"/>
              <a:t>制訂需要有可識別的方式</a:t>
            </a:r>
            <a:r>
              <a:rPr lang="en-US" altLang="zh-TW" sz="3400" dirty="0"/>
              <a:t>,</a:t>
            </a:r>
            <a:r>
              <a:rPr lang="zh-TW" altLang="en-US" sz="3400" dirty="0"/>
              <a:t>例如</a:t>
            </a:r>
            <a:r>
              <a:rPr lang="en-US" altLang="zh-TW" sz="3400" dirty="0"/>
              <a:t>:</a:t>
            </a:r>
            <a:r>
              <a:rPr lang="zh-TW" altLang="en-US" sz="3400" dirty="0"/>
              <a:t>標示文件的標題和日期</a:t>
            </a:r>
          </a:p>
          <a:p>
            <a:r>
              <a:rPr lang="en-US" altLang="zh-TW" sz="3400" dirty="0">
                <a:solidFill>
                  <a:srgbClr val="FF0000"/>
                </a:solidFill>
              </a:rPr>
              <a:t>(B) </a:t>
            </a:r>
            <a:r>
              <a:rPr lang="zh-TW" altLang="en-US" sz="3400" dirty="0">
                <a:solidFill>
                  <a:srgbClr val="FF0000"/>
                </a:solidFill>
              </a:rPr>
              <a:t>發行需要由文件管理人員審查之後</a:t>
            </a:r>
            <a:r>
              <a:rPr lang="en-US" altLang="zh-TW" sz="3400" dirty="0">
                <a:solidFill>
                  <a:srgbClr val="FF0000"/>
                </a:solidFill>
              </a:rPr>
              <a:t>,</a:t>
            </a:r>
            <a:r>
              <a:rPr lang="zh-TW" altLang="en-US" sz="3400" dirty="0">
                <a:solidFill>
                  <a:srgbClr val="FF0000"/>
                </a:solidFill>
              </a:rPr>
              <a:t>即可對外公佈發行</a:t>
            </a:r>
          </a:p>
          <a:p>
            <a:r>
              <a:rPr lang="en-US" altLang="zh-TW" sz="3400" dirty="0"/>
              <a:t>(C) </a:t>
            </a:r>
            <a:r>
              <a:rPr lang="zh-TW" altLang="en-US" sz="3400" dirty="0"/>
              <a:t>在需要時得提供給相關人員</a:t>
            </a:r>
          </a:p>
          <a:p>
            <a:r>
              <a:rPr lang="en-US" altLang="zh-TW" sz="3400" dirty="0"/>
              <a:t>(D) </a:t>
            </a:r>
            <a:r>
              <a:rPr lang="zh-TW" altLang="en-US" sz="3400" dirty="0"/>
              <a:t>需要受到適切的保護</a:t>
            </a:r>
            <a:r>
              <a:rPr lang="en-US" altLang="zh-TW" sz="3400" dirty="0"/>
              <a:t>,</a:t>
            </a:r>
            <a:r>
              <a:rPr lang="zh-TW" altLang="en-US" sz="3400" dirty="0"/>
              <a:t>以避免不當使用和外洩</a:t>
            </a:r>
          </a:p>
        </p:txBody>
      </p:sp>
    </p:spTree>
    <p:extLst>
      <p:ext uri="{BB962C8B-B14F-4D97-AF65-F5344CB8AC3E}">
        <p14:creationId xmlns:p14="http://schemas.microsoft.com/office/powerpoint/2010/main" val="403908252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108</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227894" y="1124744"/>
            <a:ext cx="9024626" cy="4770537"/>
          </a:xfrm>
          <a:prstGeom prst="rect">
            <a:avLst/>
          </a:prstGeom>
        </p:spPr>
        <p:txBody>
          <a:bodyPr wrap="square">
            <a:spAutoFit/>
          </a:bodyPr>
          <a:lstStyle/>
          <a:p>
            <a:r>
              <a:rPr lang="zh-TW" altLang="en-US" sz="3600" dirty="0"/>
              <a:t>資訊安全政策是資訊安全管理系統中的最高指導原則</a:t>
            </a:r>
            <a:r>
              <a:rPr lang="en-US" altLang="zh-TW" sz="3600" dirty="0"/>
              <a:t>,</a:t>
            </a:r>
            <a:r>
              <a:rPr lang="zh-TW" altLang="en-US" sz="3600" dirty="0"/>
              <a:t>有不可缺少的重要性</a:t>
            </a:r>
            <a:r>
              <a:rPr lang="en-US" altLang="zh-TW" sz="3600" dirty="0"/>
              <a:t>,</a:t>
            </a:r>
            <a:r>
              <a:rPr lang="zh-TW" altLang="en-US" sz="3600" dirty="0"/>
              <a:t>下列敘述何者正確</a:t>
            </a:r>
            <a:r>
              <a:rPr lang="en-US" altLang="zh-TW" sz="3600" dirty="0" smtClean="0"/>
              <a:t>?</a:t>
            </a:r>
          </a:p>
          <a:p>
            <a:endParaRPr lang="en-US" altLang="zh-TW" sz="3600" dirty="0"/>
          </a:p>
          <a:p>
            <a:r>
              <a:rPr lang="en-US" altLang="zh-TW" sz="3200" dirty="0"/>
              <a:t>(A) </a:t>
            </a:r>
            <a:r>
              <a:rPr lang="zh-TW" altLang="en-US" sz="3200" dirty="0"/>
              <a:t>滿足相關的要求事項的承諾後</a:t>
            </a:r>
            <a:r>
              <a:rPr lang="en-US" altLang="zh-TW" sz="3200" dirty="0"/>
              <a:t>,</a:t>
            </a:r>
            <a:r>
              <a:rPr lang="zh-TW" altLang="en-US" sz="3200" dirty="0"/>
              <a:t>無需持續改善</a:t>
            </a:r>
          </a:p>
          <a:p>
            <a:r>
              <a:rPr lang="en-US" altLang="zh-TW" sz="3200" dirty="0"/>
              <a:t>(B) </a:t>
            </a:r>
            <a:r>
              <a:rPr lang="zh-TW" altLang="en-US" sz="3200" dirty="0"/>
              <a:t>在四階管理文件中屬於第二階管理程序文件</a:t>
            </a:r>
          </a:p>
          <a:p>
            <a:r>
              <a:rPr lang="en-US" altLang="zh-TW" sz="3200" dirty="0"/>
              <a:t>(C) </a:t>
            </a:r>
            <a:r>
              <a:rPr lang="zh-TW" altLang="en-US" sz="3200" dirty="0"/>
              <a:t>建立的資訊安全政策必須符合組織的目的及資安目標</a:t>
            </a:r>
          </a:p>
          <a:p>
            <a:r>
              <a:rPr lang="en-US" altLang="zh-TW" sz="3200" dirty="0"/>
              <a:t>(D) </a:t>
            </a:r>
            <a:r>
              <a:rPr lang="zh-TW" altLang="en-US" sz="3200" dirty="0"/>
              <a:t>屬於內部或機密文件</a:t>
            </a:r>
            <a:r>
              <a:rPr lang="en-US" altLang="zh-TW" sz="3200" dirty="0"/>
              <a:t>,</a:t>
            </a:r>
            <a:r>
              <a:rPr lang="zh-TW" altLang="en-US" sz="3200" dirty="0"/>
              <a:t>不可對外公告</a:t>
            </a:r>
          </a:p>
        </p:txBody>
      </p:sp>
    </p:spTree>
    <p:extLst>
      <p:ext uri="{BB962C8B-B14F-4D97-AF65-F5344CB8AC3E}">
        <p14:creationId xmlns:p14="http://schemas.microsoft.com/office/powerpoint/2010/main" val="180013306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108</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227894" y="1124744"/>
            <a:ext cx="8736594" cy="4770537"/>
          </a:xfrm>
          <a:prstGeom prst="rect">
            <a:avLst/>
          </a:prstGeom>
        </p:spPr>
        <p:txBody>
          <a:bodyPr wrap="square">
            <a:spAutoFit/>
          </a:bodyPr>
          <a:lstStyle/>
          <a:p>
            <a:r>
              <a:rPr lang="zh-TW" altLang="en-US" sz="3600" dirty="0"/>
              <a:t>資訊安全政策是資訊安全管理系統中的最高指導原則</a:t>
            </a:r>
            <a:r>
              <a:rPr lang="en-US" altLang="zh-TW" sz="3600" dirty="0"/>
              <a:t>,</a:t>
            </a:r>
            <a:r>
              <a:rPr lang="zh-TW" altLang="en-US" sz="3600" dirty="0"/>
              <a:t>有不可缺少的重要性</a:t>
            </a:r>
            <a:r>
              <a:rPr lang="en-US" altLang="zh-TW" sz="3600" dirty="0"/>
              <a:t>,</a:t>
            </a:r>
            <a:r>
              <a:rPr lang="zh-TW" altLang="en-US" sz="3600" dirty="0"/>
              <a:t>下列敘述何者正確</a:t>
            </a:r>
            <a:r>
              <a:rPr lang="en-US" altLang="zh-TW" sz="3600" dirty="0" smtClean="0"/>
              <a:t>?</a:t>
            </a:r>
          </a:p>
          <a:p>
            <a:endParaRPr lang="en-US" altLang="zh-TW" sz="3600" dirty="0"/>
          </a:p>
          <a:p>
            <a:r>
              <a:rPr lang="en-US" altLang="zh-TW" sz="3200" dirty="0"/>
              <a:t>(A) </a:t>
            </a:r>
            <a:r>
              <a:rPr lang="zh-TW" altLang="en-US" sz="3200" dirty="0"/>
              <a:t>滿足相關的要求事項的承諾後</a:t>
            </a:r>
            <a:r>
              <a:rPr lang="en-US" altLang="zh-TW" sz="3200" dirty="0"/>
              <a:t>,</a:t>
            </a:r>
            <a:r>
              <a:rPr lang="zh-TW" altLang="en-US" sz="3200" dirty="0"/>
              <a:t>無需持續改善</a:t>
            </a:r>
          </a:p>
          <a:p>
            <a:r>
              <a:rPr lang="en-US" altLang="zh-TW" sz="3200" dirty="0"/>
              <a:t>(B) </a:t>
            </a:r>
            <a:r>
              <a:rPr lang="zh-TW" altLang="en-US" sz="3200" dirty="0"/>
              <a:t>在四階管理文件中屬於第二階管理程序文件</a:t>
            </a:r>
          </a:p>
          <a:p>
            <a:r>
              <a:rPr lang="en-US" altLang="zh-TW" sz="3200" dirty="0">
                <a:solidFill>
                  <a:srgbClr val="FF0000"/>
                </a:solidFill>
              </a:rPr>
              <a:t>(C) </a:t>
            </a:r>
            <a:r>
              <a:rPr lang="zh-TW" altLang="en-US" sz="3200" dirty="0">
                <a:solidFill>
                  <a:srgbClr val="FF0000"/>
                </a:solidFill>
              </a:rPr>
              <a:t>建立的資訊安全政策必須符合組織的目的及資安目標</a:t>
            </a:r>
          </a:p>
          <a:p>
            <a:r>
              <a:rPr lang="en-US" altLang="zh-TW" sz="3200" dirty="0"/>
              <a:t>(D) </a:t>
            </a:r>
            <a:r>
              <a:rPr lang="zh-TW" altLang="en-US" sz="3200" dirty="0"/>
              <a:t>屬於內部或機密文件</a:t>
            </a:r>
            <a:r>
              <a:rPr lang="en-US" altLang="zh-TW" sz="3200" dirty="0"/>
              <a:t>,</a:t>
            </a:r>
            <a:r>
              <a:rPr lang="zh-TW" altLang="en-US" sz="3200" dirty="0"/>
              <a:t>不可對外公告</a:t>
            </a:r>
          </a:p>
        </p:txBody>
      </p:sp>
    </p:spTree>
    <p:extLst>
      <p:ext uri="{BB962C8B-B14F-4D97-AF65-F5344CB8AC3E}">
        <p14:creationId xmlns:p14="http://schemas.microsoft.com/office/powerpoint/2010/main" val="69808641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6600" dirty="0" smtClean="0"/>
              <a:t>  </a:t>
            </a:r>
            <a:r>
              <a:rPr lang="zh-TW" altLang="en-US" sz="6600" dirty="0" smtClean="0"/>
              <a:t>  </a:t>
            </a:r>
            <a:r>
              <a:rPr lang="en-US" altLang="zh-TW" sz="6600" dirty="0" smtClean="0"/>
              <a:t>PDCA</a:t>
            </a:r>
            <a:endParaRPr lang="zh-TW" altLang="en-US" sz="3200" dirty="0"/>
          </a:p>
        </p:txBody>
      </p:sp>
    </p:spTree>
    <p:extLst>
      <p:ext uri="{BB962C8B-B14F-4D97-AF65-F5344CB8AC3E}">
        <p14:creationId xmlns:p14="http://schemas.microsoft.com/office/powerpoint/2010/main" val="26266670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extLst>
              <p:ext uri="{D42A27DB-BD31-4B8C-83A1-F6EECF244321}">
                <p14:modId xmlns:p14="http://schemas.microsoft.com/office/powerpoint/2010/main" val="446656275"/>
              </p:ext>
            </p:extLst>
          </p:nvPr>
        </p:nvGraphicFramePr>
        <p:xfrm>
          <a:off x="501908" y="2780928"/>
          <a:ext cx="8229600" cy="4016360"/>
        </p:xfrm>
        <a:graphic>
          <a:graphicData uri="http://schemas.openxmlformats.org/drawingml/2006/table">
            <a:tbl>
              <a:tblPr/>
              <a:tblGrid>
                <a:gridCol w="946448"/>
                <a:gridCol w="7283152"/>
              </a:tblGrid>
              <a:tr h="382368">
                <a:tc>
                  <a:txBody>
                    <a:bodyPr/>
                    <a:lstStyle/>
                    <a:p>
                      <a:endParaRPr lang="en-US" sz="1800" b="1" dirty="0">
                        <a:effectLst/>
                      </a:endParaRPr>
                    </a:p>
                  </a:txBody>
                  <a:tcPr marL="117051" marR="117051" marT="54024" marB="540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zh-TW" altLang="en-US" sz="1800" b="1" dirty="0">
                          <a:effectLst/>
                        </a:rPr>
                        <a:t>定義</a:t>
                      </a:r>
                    </a:p>
                  </a:txBody>
                  <a:tcPr marL="117051" marR="117051" marT="54024" marB="540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626674">
                <a:tc>
                  <a:txBody>
                    <a:bodyPr/>
                    <a:lstStyle/>
                    <a:p>
                      <a:r>
                        <a:rPr lang="en-US" sz="1800" dirty="0">
                          <a:effectLst/>
                        </a:rPr>
                        <a:t>Plan</a:t>
                      </a:r>
                    </a:p>
                  </a:txBody>
                  <a:tcPr marL="117051" marR="117051" marT="54024" marB="540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285750" indent="-285750">
                        <a:buFont typeface="Arial" panose="020B0604020202020204" pitchFamily="34" charset="0"/>
                        <a:buChar char="•"/>
                      </a:pPr>
                      <a:r>
                        <a:rPr lang="zh-TW" altLang="en-US" sz="1800" dirty="0">
                          <a:effectLst/>
                        </a:rPr>
                        <a:t>建立一個</a:t>
                      </a:r>
                      <a:r>
                        <a:rPr lang="zh-TW" altLang="en-US" sz="1800" b="1" dirty="0">
                          <a:solidFill>
                            <a:srgbClr val="FF0000"/>
                          </a:solidFill>
                          <a:effectLst>
                            <a:outerShdw blurRad="38100" dist="38100" dir="2700000" algn="tl">
                              <a:srgbClr val="000000">
                                <a:alpha val="43137"/>
                              </a:srgbClr>
                            </a:outerShdw>
                          </a:effectLst>
                        </a:rPr>
                        <a:t>明確的目標</a:t>
                      </a:r>
                      <a:r>
                        <a:rPr lang="zh-TW" altLang="en-US" sz="1800" dirty="0">
                          <a:effectLst/>
                        </a:rPr>
                        <a:t>，並制定相關的計劃和確定必要的</a:t>
                      </a:r>
                      <a:r>
                        <a:rPr lang="zh-TW" altLang="en-US" sz="1800" dirty="0" smtClean="0">
                          <a:effectLst/>
                        </a:rPr>
                        <a:t>程序</a:t>
                      </a:r>
                      <a:endParaRPr lang="en-US" altLang="zh-TW" sz="1800" dirty="0" smtClean="0">
                        <a:effectLst/>
                      </a:endParaRPr>
                    </a:p>
                    <a:p>
                      <a:pPr marL="285750" indent="-285750">
                        <a:buFont typeface="Arial" panose="020B0604020202020204" pitchFamily="34" charset="0"/>
                        <a:buChar char="•"/>
                      </a:pPr>
                      <a:r>
                        <a:rPr lang="zh-TW" altLang="en-US" sz="1800" b="0" i="0" kern="1200" dirty="0" smtClean="0">
                          <a:solidFill>
                            <a:schemeClr val="tx1"/>
                          </a:solidFill>
                          <a:effectLst/>
                          <a:latin typeface="+mn-lt"/>
                          <a:ea typeface="+mn-ea"/>
                          <a:cs typeface="+mn-cs"/>
                        </a:rPr>
                        <a:t>產品可靠度目標預測與訂定</a:t>
                      </a:r>
                      <a:endParaRPr lang="en-US" altLang="zh-TW" sz="1800" b="0" i="0" kern="1200" dirty="0" smtClean="0">
                        <a:solidFill>
                          <a:schemeClr val="tx1"/>
                        </a:solidFill>
                        <a:effectLst/>
                        <a:latin typeface="+mn-lt"/>
                        <a:ea typeface="+mn-ea"/>
                        <a:cs typeface="+mn-cs"/>
                      </a:endParaRPr>
                    </a:p>
                    <a:p>
                      <a:pPr marL="285750" indent="-285750">
                        <a:buFont typeface="Arial" panose="020B0604020202020204" pitchFamily="34" charset="0"/>
                        <a:buChar char="•"/>
                      </a:pPr>
                      <a:r>
                        <a:rPr lang="zh-TW" altLang="en-US" sz="1800" b="0" i="0" kern="1200" dirty="0" smtClean="0">
                          <a:solidFill>
                            <a:schemeClr val="tx1"/>
                          </a:solidFill>
                          <a:effectLst/>
                          <a:latin typeface="+mn-lt"/>
                          <a:ea typeface="+mn-ea"/>
                          <a:cs typeface="+mn-cs"/>
                        </a:rPr>
                        <a:t>計畫研擬與確定</a:t>
                      </a:r>
                      <a:endParaRPr lang="en-US" altLang="zh-TW" sz="1800" b="0" i="0" kern="1200" dirty="0" smtClean="0">
                        <a:solidFill>
                          <a:schemeClr val="tx1"/>
                        </a:solidFill>
                        <a:effectLst/>
                        <a:latin typeface="+mn-lt"/>
                        <a:ea typeface="+mn-ea"/>
                        <a:cs typeface="+mn-cs"/>
                      </a:endParaRPr>
                    </a:p>
                    <a:p>
                      <a:pPr marL="285750" indent="-285750">
                        <a:buFont typeface="Arial" panose="020B0604020202020204" pitchFamily="34" charset="0"/>
                        <a:buChar char="•"/>
                      </a:pPr>
                      <a:r>
                        <a:rPr lang="zh-TW" altLang="en-US" sz="1800" b="0" i="0" kern="1200" dirty="0" smtClean="0">
                          <a:solidFill>
                            <a:schemeClr val="tx1"/>
                          </a:solidFill>
                          <a:effectLst/>
                          <a:latin typeface="+mn-lt"/>
                          <a:ea typeface="+mn-ea"/>
                          <a:cs typeface="+mn-cs"/>
                        </a:rPr>
                        <a:t>組織與分工</a:t>
                      </a:r>
                      <a:endParaRPr lang="zh-TW" altLang="en-US" sz="1800" dirty="0">
                        <a:effectLst/>
                      </a:endParaRPr>
                    </a:p>
                  </a:txBody>
                  <a:tcPr marL="117051" marR="117051" marT="54024" marB="540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885988">
                <a:tc>
                  <a:txBody>
                    <a:bodyPr/>
                    <a:lstStyle/>
                    <a:p>
                      <a:r>
                        <a:rPr lang="en-US" sz="1800">
                          <a:effectLst/>
                        </a:rPr>
                        <a:t>Do</a:t>
                      </a:r>
                    </a:p>
                  </a:txBody>
                  <a:tcPr marL="117051" marR="117051" marT="54024" marB="540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F8FA"/>
                    </a:solidFill>
                  </a:tcPr>
                </a:tc>
                <a:tc>
                  <a:txBody>
                    <a:bodyPr/>
                    <a:lstStyle/>
                    <a:p>
                      <a:r>
                        <a:rPr lang="zh-TW" altLang="en-US" sz="1800" dirty="0">
                          <a:effectLst/>
                        </a:rPr>
                        <a:t>執行上一步所指定的計劃和程序，收集必要的信息來為下一步進行修正和改善提供依據</a:t>
                      </a:r>
                    </a:p>
                  </a:txBody>
                  <a:tcPr marL="117051" marR="117051" marT="54024" marB="540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F8FA"/>
                    </a:solidFill>
                  </a:tcPr>
                </a:tc>
              </a:tr>
              <a:tr h="626674">
                <a:tc>
                  <a:txBody>
                    <a:bodyPr/>
                    <a:lstStyle/>
                    <a:p>
                      <a:r>
                        <a:rPr lang="en-US" sz="1800">
                          <a:effectLst/>
                        </a:rPr>
                        <a:t>Check</a:t>
                      </a:r>
                    </a:p>
                  </a:txBody>
                  <a:tcPr marL="117051" marR="117051" marT="54024" marB="540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zh-TW" altLang="en-US" sz="1800" dirty="0">
                          <a:effectLst/>
                        </a:rPr>
                        <a:t>研究上一步收集到的信息，和預期設計進行比較，並提出修改</a:t>
                      </a:r>
                      <a:r>
                        <a:rPr lang="zh-TW" altLang="en-US" sz="1800" dirty="0" smtClean="0">
                          <a:effectLst/>
                        </a:rPr>
                        <a:t>方案</a:t>
                      </a:r>
                      <a:endParaRPr lang="en-US" altLang="zh-TW" sz="1800" dirty="0" smtClean="0">
                        <a:effectLst/>
                      </a:endParaRPr>
                    </a:p>
                    <a:p>
                      <a:r>
                        <a:rPr lang="zh-TW" altLang="en-US" sz="1800" dirty="0" smtClean="0">
                          <a:effectLst/>
                        </a:rPr>
                        <a:t>審查</a:t>
                      </a:r>
                      <a:endParaRPr lang="en-US" altLang="zh-TW" sz="1800" dirty="0" smtClean="0">
                        <a:effectLst/>
                      </a:endParaRPr>
                    </a:p>
                  </a:txBody>
                  <a:tcPr marL="117051" marR="117051" marT="54024" marB="540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885988">
                <a:tc>
                  <a:txBody>
                    <a:bodyPr/>
                    <a:lstStyle/>
                    <a:p>
                      <a:r>
                        <a:rPr lang="en-US" sz="1800">
                          <a:effectLst/>
                        </a:rPr>
                        <a:t>Act</a:t>
                      </a:r>
                    </a:p>
                  </a:txBody>
                  <a:tcPr marL="117051" marR="117051" marT="54024" marB="540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F8FA"/>
                    </a:solidFill>
                  </a:tcPr>
                </a:tc>
                <a:tc>
                  <a:txBody>
                    <a:bodyPr/>
                    <a:lstStyle/>
                    <a:p>
                      <a:r>
                        <a:rPr lang="zh-TW" altLang="en-US" sz="1800" dirty="0">
                          <a:effectLst/>
                        </a:rPr>
                        <a:t>尋找相當的方法來縮減計劃目標和執行的過程中的結果的差距。並且使得下一次計劃變得更加完美</a:t>
                      </a:r>
                    </a:p>
                  </a:txBody>
                  <a:tcPr marL="117051" marR="117051" marT="54024" marB="540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F8FA"/>
                    </a:solidFill>
                  </a:tcPr>
                </a:tc>
              </a:tr>
            </a:tbl>
          </a:graphicData>
        </a:graphic>
      </p:graphicFrame>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0567" b="15334"/>
          <a:stretch/>
        </p:blipFill>
        <p:spPr bwMode="auto">
          <a:xfrm>
            <a:off x="4355976" y="692696"/>
            <a:ext cx="4377003" cy="2023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4716016" y="260648"/>
            <a:ext cx="3514552" cy="369332"/>
          </a:xfrm>
          <a:prstGeom prst="rect">
            <a:avLst/>
          </a:prstGeom>
        </p:spPr>
        <p:txBody>
          <a:bodyPr wrap="none">
            <a:spAutoFit/>
          </a:bodyPr>
          <a:lstStyle/>
          <a:p>
            <a:r>
              <a:rPr lang="en-US" altLang="zh-TW" dirty="0"/>
              <a:t>https://zh.wikipedia.org/wiki/PDCA</a:t>
            </a:r>
            <a:endParaRPr lang="zh-TW" altLang="en-US" dirty="0"/>
          </a:p>
        </p:txBody>
      </p:sp>
    </p:spTree>
    <p:extLst>
      <p:ext uri="{BB962C8B-B14F-4D97-AF65-F5344CB8AC3E}">
        <p14:creationId xmlns:p14="http://schemas.microsoft.com/office/powerpoint/2010/main" val="17941601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58</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323528" y="1268760"/>
            <a:ext cx="8352928" cy="4216539"/>
          </a:xfrm>
          <a:prstGeom prst="rect">
            <a:avLst/>
          </a:prstGeom>
        </p:spPr>
        <p:txBody>
          <a:bodyPr wrap="square">
            <a:spAutoFit/>
          </a:bodyPr>
          <a:lstStyle/>
          <a:p>
            <a:r>
              <a:rPr lang="zh-TW" altLang="en-US" sz="3200" dirty="0"/>
              <a:t>資訊安全管理系統遵照計畫</a:t>
            </a:r>
            <a:r>
              <a:rPr lang="en-US" altLang="zh-TW" sz="3200" dirty="0"/>
              <a:t>(Plan)</a:t>
            </a:r>
            <a:r>
              <a:rPr lang="zh-TW" altLang="en-US" sz="3200" dirty="0"/>
              <a:t>、執行</a:t>
            </a:r>
            <a:r>
              <a:rPr lang="en-US" altLang="zh-TW" sz="3200" dirty="0"/>
              <a:t>(Do)</a:t>
            </a:r>
            <a:r>
              <a:rPr lang="zh-TW" altLang="en-US" sz="3200" dirty="0"/>
              <a:t>、檢查</a:t>
            </a:r>
            <a:r>
              <a:rPr lang="en-US" altLang="zh-TW" sz="3200" dirty="0"/>
              <a:t>(Check)</a:t>
            </a:r>
            <a:r>
              <a:rPr lang="zh-TW" altLang="en-US" sz="3200" dirty="0"/>
              <a:t>及行動</a:t>
            </a:r>
            <a:r>
              <a:rPr lang="en-US" altLang="zh-TW" sz="3200" dirty="0"/>
              <a:t>(Act)</a:t>
            </a:r>
            <a:r>
              <a:rPr lang="zh-TW" altLang="en-US" sz="3200" dirty="0"/>
              <a:t>等四個程序</a:t>
            </a:r>
            <a:r>
              <a:rPr lang="en-US" altLang="zh-TW" sz="3200" dirty="0"/>
              <a:t>,</a:t>
            </a:r>
            <a:r>
              <a:rPr lang="zh-TW" altLang="en-US" sz="3200" dirty="0"/>
              <a:t>不斷的改進。關於 </a:t>
            </a:r>
            <a:r>
              <a:rPr lang="en-US" altLang="zh-TW" sz="3200" dirty="0"/>
              <a:t>PDCA </a:t>
            </a:r>
            <a:r>
              <a:rPr lang="zh-TW" altLang="en-US" sz="3200" dirty="0"/>
              <a:t>四個程序</a:t>
            </a:r>
            <a:r>
              <a:rPr lang="en-US" altLang="zh-TW" sz="3200" dirty="0"/>
              <a:t>,</a:t>
            </a:r>
            <a:r>
              <a:rPr lang="zh-TW" altLang="en-US" sz="3200" dirty="0"/>
              <a:t>下列說明何者不正確</a:t>
            </a:r>
            <a:r>
              <a:rPr lang="en-US" altLang="zh-TW" sz="3200" dirty="0" smtClean="0"/>
              <a:t>?</a:t>
            </a:r>
          </a:p>
          <a:p>
            <a:endParaRPr lang="en-US" altLang="zh-TW" sz="3200" dirty="0"/>
          </a:p>
          <a:p>
            <a:r>
              <a:rPr lang="en-US" altLang="zh-TW" sz="2800" dirty="0"/>
              <a:t>(A) </a:t>
            </a:r>
            <a:r>
              <a:rPr lang="zh-TW" altLang="en-US" sz="2800" dirty="0"/>
              <a:t>計畫</a:t>
            </a:r>
            <a:r>
              <a:rPr lang="en-US" altLang="zh-TW" sz="2800" dirty="0"/>
              <a:t>(Plan):</a:t>
            </a:r>
            <a:r>
              <a:rPr lang="zh-TW" altLang="en-US" sz="2800" dirty="0"/>
              <a:t>依照組織政策</a:t>
            </a:r>
            <a:r>
              <a:rPr lang="en-US" altLang="zh-TW" sz="2800" dirty="0"/>
              <a:t>,</a:t>
            </a:r>
            <a:r>
              <a:rPr lang="zh-TW" altLang="en-US" sz="2800" dirty="0"/>
              <a:t>建立必要的資安目標</a:t>
            </a:r>
          </a:p>
          <a:p>
            <a:r>
              <a:rPr lang="en-US" altLang="zh-TW" sz="2800" dirty="0"/>
              <a:t>(B) </a:t>
            </a:r>
            <a:r>
              <a:rPr lang="zh-TW" altLang="en-US" sz="2800" dirty="0"/>
              <a:t>執行</a:t>
            </a:r>
            <a:r>
              <a:rPr lang="en-US" altLang="zh-TW" sz="2800" dirty="0"/>
              <a:t>(Do):</a:t>
            </a:r>
            <a:r>
              <a:rPr lang="zh-TW" altLang="en-US" sz="2800" dirty="0"/>
              <a:t>實施此計畫的過程</a:t>
            </a:r>
          </a:p>
          <a:p>
            <a:r>
              <a:rPr lang="en-US" altLang="zh-TW" sz="2800" dirty="0"/>
              <a:t>(C) </a:t>
            </a:r>
            <a:r>
              <a:rPr lang="zh-TW" altLang="en-US" sz="2800" dirty="0"/>
              <a:t>檢查</a:t>
            </a:r>
            <a:r>
              <a:rPr lang="en-US" altLang="zh-TW" sz="2800" dirty="0"/>
              <a:t>(Check):</a:t>
            </a:r>
            <a:r>
              <a:rPr lang="zh-TW" altLang="en-US" sz="2800" dirty="0"/>
              <a:t>針對資安目標</a:t>
            </a:r>
            <a:r>
              <a:rPr lang="en-US" altLang="zh-TW" sz="2800" dirty="0"/>
              <a:t>,</a:t>
            </a:r>
            <a:r>
              <a:rPr lang="zh-TW" altLang="en-US" sz="2800" dirty="0"/>
              <a:t>確認監督及量測過程</a:t>
            </a:r>
            <a:r>
              <a:rPr lang="en-US" altLang="zh-TW" sz="2800" dirty="0"/>
              <a:t>,</a:t>
            </a:r>
            <a:r>
              <a:rPr lang="zh-TW" altLang="en-US" sz="2800" dirty="0"/>
              <a:t>並報告</a:t>
            </a:r>
            <a:r>
              <a:rPr lang="zh-TW" altLang="en-US" sz="2800" dirty="0" smtClean="0"/>
              <a:t>及結果</a:t>
            </a:r>
            <a:endParaRPr lang="zh-TW" altLang="en-US" sz="2800" dirty="0"/>
          </a:p>
          <a:p>
            <a:r>
              <a:rPr lang="en-US" altLang="zh-TW" sz="2800" dirty="0"/>
              <a:t>(D) </a:t>
            </a:r>
            <a:r>
              <a:rPr lang="zh-TW" altLang="en-US" sz="2800" dirty="0"/>
              <a:t>行動</a:t>
            </a:r>
            <a:r>
              <a:rPr lang="en-US" altLang="zh-TW" sz="2800" dirty="0"/>
              <a:t>(Act):</a:t>
            </a:r>
            <a:r>
              <a:rPr lang="zh-TW" altLang="en-US" sz="2800" dirty="0"/>
              <a:t>單位執行內部稽核</a:t>
            </a:r>
          </a:p>
        </p:txBody>
      </p:sp>
    </p:spTree>
    <p:extLst>
      <p:ext uri="{BB962C8B-B14F-4D97-AF65-F5344CB8AC3E}">
        <p14:creationId xmlns:p14="http://schemas.microsoft.com/office/powerpoint/2010/main" val="232381592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58</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016758"/>
          </a:xfrm>
          <a:prstGeom prst="rect">
            <a:avLst/>
          </a:prstGeom>
        </p:spPr>
        <p:txBody>
          <a:bodyPr wrap="square">
            <a:spAutoFit/>
          </a:bodyPr>
          <a:lstStyle/>
          <a:p>
            <a:r>
              <a:rPr lang="zh-TW" altLang="en-US" sz="3200" dirty="0"/>
              <a:t>資訊安全管理系統遵照計畫</a:t>
            </a:r>
            <a:r>
              <a:rPr lang="en-US" altLang="zh-TW" sz="3200" dirty="0"/>
              <a:t>(Plan)</a:t>
            </a:r>
            <a:r>
              <a:rPr lang="zh-TW" altLang="en-US" sz="3200" dirty="0"/>
              <a:t>、執行</a:t>
            </a:r>
            <a:r>
              <a:rPr lang="en-US" altLang="zh-TW" sz="3200" dirty="0"/>
              <a:t>(Do)</a:t>
            </a:r>
            <a:r>
              <a:rPr lang="zh-TW" altLang="en-US" sz="3200" dirty="0"/>
              <a:t>、檢查</a:t>
            </a:r>
            <a:r>
              <a:rPr lang="en-US" altLang="zh-TW" sz="3200" dirty="0"/>
              <a:t>(Check)</a:t>
            </a:r>
            <a:r>
              <a:rPr lang="zh-TW" altLang="en-US" sz="3200" dirty="0"/>
              <a:t>及行動</a:t>
            </a:r>
            <a:r>
              <a:rPr lang="en-US" altLang="zh-TW" sz="3200" dirty="0"/>
              <a:t>(Act)</a:t>
            </a:r>
            <a:r>
              <a:rPr lang="zh-TW" altLang="en-US" sz="3200" dirty="0"/>
              <a:t>等四個程序</a:t>
            </a:r>
            <a:r>
              <a:rPr lang="en-US" altLang="zh-TW" sz="3200" dirty="0"/>
              <a:t>,</a:t>
            </a:r>
            <a:r>
              <a:rPr lang="zh-TW" altLang="en-US" sz="3200" dirty="0"/>
              <a:t>不斷的改進。關於 </a:t>
            </a:r>
            <a:r>
              <a:rPr lang="en-US" altLang="zh-TW" sz="3200" dirty="0"/>
              <a:t>PDCA </a:t>
            </a:r>
            <a:r>
              <a:rPr lang="zh-TW" altLang="en-US" sz="3200" dirty="0"/>
              <a:t>四個程序</a:t>
            </a:r>
            <a:r>
              <a:rPr lang="en-US" altLang="zh-TW" sz="3200" dirty="0"/>
              <a:t>,</a:t>
            </a:r>
            <a:r>
              <a:rPr lang="zh-TW" altLang="en-US" sz="3200" dirty="0"/>
              <a:t>下列說明何者不正確</a:t>
            </a:r>
            <a:r>
              <a:rPr lang="en-US" altLang="zh-TW" sz="3200" dirty="0"/>
              <a:t>?</a:t>
            </a:r>
          </a:p>
          <a:p>
            <a:r>
              <a:rPr lang="en-US" altLang="zh-TW" sz="3200" dirty="0"/>
              <a:t>(A) </a:t>
            </a:r>
            <a:r>
              <a:rPr lang="zh-TW" altLang="en-US" sz="3200" dirty="0"/>
              <a:t>計畫</a:t>
            </a:r>
            <a:r>
              <a:rPr lang="en-US" altLang="zh-TW" sz="3200" dirty="0"/>
              <a:t>(Plan):</a:t>
            </a:r>
            <a:r>
              <a:rPr lang="zh-TW" altLang="en-US" sz="3200" dirty="0"/>
              <a:t>依照組織政策</a:t>
            </a:r>
            <a:r>
              <a:rPr lang="en-US" altLang="zh-TW" sz="3200" dirty="0"/>
              <a:t>,</a:t>
            </a:r>
            <a:r>
              <a:rPr lang="zh-TW" altLang="en-US" sz="3200" dirty="0"/>
              <a:t>建立必要的資安目標</a:t>
            </a:r>
          </a:p>
          <a:p>
            <a:r>
              <a:rPr lang="en-US" altLang="zh-TW" sz="3200" dirty="0"/>
              <a:t>(B) </a:t>
            </a:r>
            <a:r>
              <a:rPr lang="zh-TW" altLang="en-US" sz="3200" dirty="0"/>
              <a:t>執行</a:t>
            </a:r>
            <a:r>
              <a:rPr lang="en-US" altLang="zh-TW" sz="3200" dirty="0"/>
              <a:t>(Do):</a:t>
            </a:r>
            <a:r>
              <a:rPr lang="zh-TW" altLang="en-US" sz="3200" dirty="0"/>
              <a:t>實施此計畫的過程</a:t>
            </a:r>
          </a:p>
          <a:p>
            <a:r>
              <a:rPr lang="en-US" altLang="zh-TW" sz="3200" dirty="0"/>
              <a:t>(C) </a:t>
            </a:r>
            <a:r>
              <a:rPr lang="zh-TW" altLang="en-US" sz="3200" dirty="0"/>
              <a:t>檢查</a:t>
            </a:r>
            <a:r>
              <a:rPr lang="en-US" altLang="zh-TW" sz="3200" dirty="0"/>
              <a:t>(Check):</a:t>
            </a:r>
            <a:r>
              <a:rPr lang="zh-TW" altLang="en-US" sz="3200" dirty="0"/>
              <a:t>針對資安目標</a:t>
            </a:r>
            <a:r>
              <a:rPr lang="en-US" altLang="zh-TW" sz="3200" dirty="0"/>
              <a:t>,</a:t>
            </a:r>
            <a:r>
              <a:rPr lang="zh-TW" altLang="en-US" sz="3200" dirty="0"/>
              <a:t>確認監督及量測過程</a:t>
            </a:r>
            <a:r>
              <a:rPr lang="en-US" altLang="zh-TW" sz="3200" dirty="0"/>
              <a:t>,</a:t>
            </a:r>
            <a:r>
              <a:rPr lang="zh-TW" altLang="en-US" sz="3200" dirty="0"/>
              <a:t>並報告</a:t>
            </a:r>
            <a:r>
              <a:rPr lang="zh-TW" altLang="en-US" sz="3200" dirty="0" smtClean="0"/>
              <a:t>及結果</a:t>
            </a:r>
            <a:endParaRPr lang="zh-TW" altLang="en-US" sz="3200" dirty="0"/>
          </a:p>
          <a:p>
            <a:r>
              <a:rPr lang="en-US" altLang="zh-TW" sz="3200" dirty="0">
                <a:solidFill>
                  <a:srgbClr val="FF0000"/>
                </a:solidFill>
              </a:rPr>
              <a:t>(D) </a:t>
            </a:r>
            <a:r>
              <a:rPr lang="zh-TW" altLang="en-US" sz="3200" dirty="0">
                <a:solidFill>
                  <a:srgbClr val="FF0000"/>
                </a:solidFill>
              </a:rPr>
              <a:t>行動</a:t>
            </a:r>
            <a:r>
              <a:rPr lang="en-US" altLang="zh-TW" sz="3200" dirty="0">
                <a:solidFill>
                  <a:srgbClr val="FF0000"/>
                </a:solidFill>
              </a:rPr>
              <a:t>(Act):</a:t>
            </a:r>
            <a:r>
              <a:rPr lang="zh-TW" altLang="en-US" sz="3200" dirty="0">
                <a:solidFill>
                  <a:srgbClr val="FF0000"/>
                </a:solidFill>
              </a:rPr>
              <a:t>單位執行內部稽核</a:t>
            </a:r>
          </a:p>
        </p:txBody>
      </p:sp>
    </p:spTree>
    <p:extLst>
      <p:ext uri="{BB962C8B-B14F-4D97-AF65-F5344CB8AC3E}">
        <p14:creationId xmlns:p14="http://schemas.microsoft.com/office/powerpoint/2010/main" val="248603186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55</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970318"/>
          </a:xfrm>
          <a:prstGeom prst="rect">
            <a:avLst/>
          </a:prstGeom>
        </p:spPr>
        <p:txBody>
          <a:bodyPr wrap="square">
            <a:spAutoFit/>
          </a:bodyPr>
          <a:lstStyle/>
          <a:p>
            <a:r>
              <a:rPr lang="zh-TW" altLang="en-US" sz="3600" dirty="0"/>
              <a:t>管理階層的審查作業</a:t>
            </a:r>
            <a:r>
              <a:rPr lang="en-US" altLang="zh-TW" sz="3600" dirty="0"/>
              <a:t>,</a:t>
            </a:r>
            <a:r>
              <a:rPr lang="zh-TW" altLang="en-US" sz="3600" dirty="0"/>
              <a:t>是屬於戴明循環</a:t>
            </a:r>
            <a:r>
              <a:rPr lang="en-US" altLang="zh-TW" sz="3600" dirty="0"/>
              <a:t>(P</a:t>
            </a:r>
            <a:r>
              <a:rPr lang="zh-TW" altLang="en-US" sz="3600" dirty="0"/>
              <a:t>、</a:t>
            </a:r>
            <a:r>
              <a:rPr lang="en-US" altLang="zh-TW" sz="3600" dirty="0"/>
              <a:t>D</a:t>
            </a:r>
            <a:r>
              <a:rPr lang="zh-TW" altLang="en-US" sz="3600" dirty="0"/>
              <a:t>、</a:t>
            </a:r>
            <a:r>
              <a:rPr lang="en-US" altLang="zh-TW" sz="3600" dirty="0"/>
              <a:t>C</a:t>
            </a:r>
            <a:r>
              <a:rPr lang="zh-TW" altLang="en-US" sz="3600" dirty="0"/>
              <a:t>、</a:t>
            </a:r>
            <a:r>
              <a:rPr lang="en-US" altLang="zh-TW" sz="3600" dirty="0"/>
              <a:t>A)</a:t>
            </a:r>
            <a:r>
              <a:rPr lang="zh-TW" altLang="en-US" sz="3600" dirty="0"/>
              <a:t>的哪個步驟</a:t>
            </a:r>
            <a:r>
              <a:rPr lang="en-US" altLang="zh-TW" sz="3600" dirty="0" smtClean="0"/>
              <a:t>?</a:t>
            </a:r>
          </a:p>
          <a:p>
            <a:endParaRPr lang="en-US" altLang="zh-TW" sz="3600" dirty="0"/>
          </a:p>
          <a:p>
            <a:r>
              <a:rPr lang="en-US" altLang="zh-TW" sz="3600" dirty="0"/>
              <a:t>(A) </a:t>
            </a:r>
            <a:r>
              <a:rPr lang="zh-TW" altLang="en-US" sz="3600" dirty="0"/>
              <a:t>計畫</a:t>
            </a:r>
            <a:r>
              <a:rPr lang="en-US" altLang="zh-TW" sz="3600" dirty="0"/>
              <a:t>(Plan)</a:t>
            </a:r>
          </a:p>
          <a:p>
            <a:r>
              <a:rPr lang="en-US" altLang="zh-TW" sz="3600" dirty="0"/>
              <a:t>(B) </a:t>
            </a:r>
            <a:r>
              <a:rPr lang="zh-TW" altLang="en-US" sz="3600" dirty="0"/>
              <a:t>執行</a:t>
            </a:r>
            <a:r>
              <a:rPr lang="en-US" altLang="zh-TW" sz="3600" dirty="0"/>
              <a:t>(Do)</a:t>
            </a:r>
          </a:p>
          <a:p>
            <a:r>
              <a:rPr lang="en-US" altLang="zh-TW" sz="3600" dirty="0"/>
              <a:t>(C) </a:t>
            </a:r>
            <a:r>
              <a:rPr lang="zh-TW" altLang="en-US" sz="3600" dirty="0"/>
              <a:t>檢查</a:t>
            </a:r>
            <a:r>
              <a:rPr lang="en-US" altLang="zh-TW" sz="3600" dirty="0"/>
              <a:t>(Check)</a:t>
            </a:r>
          </a:p>
          <a:p>
            <a:r>
              <a:rPr lang="en-US" altLang="zh-TW" sz="3600" dirty="0"/>
              <a:t>(D) </a:t>
            </a:r>
            <a:r>
              <a:rPr lang="zh-TW" altLang="en-US" sz="3600" dirty="0"/>
              <a:t>行動</a:t>
            </a:r>
            <a:r>
              <a:rPr lang="en-US" altLang="zh-TW" sz="3600" dirty="0"/>
              <a:t>(Act)</a:t>
            </a:r>
          </a:p>
        </p:txBody>
      </p:sp>
    </p:spTree>
    <p:extLst>
      <p:ext uri="{BB962C8B-B14F-4D97-AF65-F5344CB8AC3E}">
        <p14:creationId xmlns:p14="http://schemas.microsoft.com/office/powerpoint/2010/main" val="382565425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55</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611560" y="1268760"/>
            <a:ext cx="7848872" cy="3970318"/>
          </a:xfrm>
          <a:prstGeom prst="rect">
            <a:avLst/>
          </a:prstGeom>
        </p:spPr>
        <p:txBody>
          <a:bodyPr wrap="square">
            <a:spAutoFit/>
          </a:bodyPr>
          <a:lstStyle/>
          <a:p>
            <a:r>
              <a:rPr lang="zh-TW" altLang="en-US" sz="3600" dirty="0"/>
              <a:t>管理階層的審查作業</a:t>
            </a:r>
            <a:r>
              <a:rPr lang="en-US" altLang="zh-TW" sz="3600" dirty="0"/>
              <a:t>,</a:t>
            </a:r>
            <a:r>
              <a:rPr lang="zh-TW" altLang="en-US" sz="3600" dirty="0"/>
              <a:t>是屬於戴明循環</a:t>
            </a:r>
            <a:r>
              <a:rPr lang="en-US" altLang="zh-TW" sz="3600" dirty="0"/>
              <a:t>(P</a:t>
            </a:r>
            <a:r>
              <a:rPr lang="zh-TW" altLang="en-US" sz="3600" dirty="0"/>
              <a:t>、</a:t>
            </a:r>
            <a:r>
              <a:rPr lang="en-US" altLang="zh-TW" sz="3600" dirty="0"/>
              <a:t>D</a:t>
            </a:r>
            <a:r>
              <a:rPr lang="zh-TW" altLang="en-US" sz="3600" dirty="0"/>
              <a:t>、</a:t>
            </a:r>
            <a:r>
              <a:rPr lang="en-US" altLang="zh-TW" sz="3600" dirty="0"/>
              <a:t>C</a:t>
            </a:r>
            <a:r>
              <a:rPr lang="zh-TW" altLang="en-US" sz="3600" dirty="0"/>
              <a:t>、</a:t>
            </a:r>
            <a:r>
              <a:rPr lang="en-US" altLang="zh-TW" sz="3600" dirty="0"/>
              <a:t>A)</a:t>
            </a:r>
            <a:r>
              <a:rPr lang="zh-TW" altLang="en-US" sz="3600" dirty="0"/>
              <a:t>的哪個步驟</a:t>
            </a:r>
            <a:r>
              <a:rPr lang="en-US" altLang="zh-TW" sz="3600" dirty="0" smtClean="0"/>
              <a:t>?</a:t>
            </a:r>
          </a:p>
          <a:p>
            <a:endParaRPr lang="en-US" altLang="zh-TW" sz="3600" dirty="0"/>
          </a:p>
          <a:p>
            <a:r>
              <a:rPr lang="en-US" altLang="zh-TW" sz="3600" dirty="0"/>
              <a:t>(A) </a:t>
            </a:r>
            <a:r>
              <a:rPr lang="zh-TW" altLang="en-US" sz="3600" dirty="0"/>
              <a:t>計畫</a:t>
            </a:r>
            <a:r>
              <a:rPr lang="en-US" altLang="zh-TW" sz="3600" dirty="0"/>
              <a:t>(Plan)</a:t>
            </a:r>
          </a:p>
          <a:p>
            <a:r>
              <a:rPr lang="en-US" altLang="zh-TW" sz="3600" dirty="0"/>
              <a:t>(B) </a:t>
            </a:r>
            <a:r>
              <a:rPr lang="zh-TW" altLang="en-US" sz="3600" dirty="0"/>
              <a:t>執行</a:t>
            </a:r>
            <a:r>
              <a:rPr lang="en-US" altLang="zh-TW" sz="3600" dirty="0"/>
              <a:t>(Do)</a:t>
            </a:r>
          </a:p>
          <a:p>
            <a:r>
              <a:rPr lang="en-US" altLang="zh-TW" sz="3600" dirty="0">
                <a:solidFill>
                  <a:srgbClr val="FF0000"/>
                </a:solidFill>
              </a:rPr>
              <a:t>(C) </a:t>
            </a:r>
            <a:r>
              <a:rPr lang="zh-TW" altLang="en-US" sz="3600" dirty="0">
                <a:solidFill>
                  <a:srgbClr val="FF0000"/>
                </a:solidFill>
              </a:rPr>
              <a:t>檢查</a:t>
            </a:r>
            <a:r>
              <a:rPr lang="en-US" altLang="zh-TW" sz="3600" dirty="0">
                <a:solidFill>
                  <a:srgbClr val="FF0000"/>
                </a:solidFill>
              </a:rPr>
              <a:t>(Check)</a:t>
            </a:r>
          </a:p>
          <a:p>
            <a:r>
              <a:rPr lang="en-US" altLang="zh-TW" sz="3600" dirty="0"/>
              <a:t>(D) </a:t>
            </a:r>
            <a:r>
              <a:rPr lang="zh-TW" altLang="en-US" sz="3600" dirty="0"/>
              <a:t>行動</a:t>
            </a:r>
            <a:r>
              <a:rPr lang="en-US" altLang="zh-TW" sz="3600" dirty="0"/>
              <a:t>(Act)</a:t>
            </a:r>
          </a:p>
        </p:txBody>
      </p:sp>
    </p:spTree>
    <p:extLst>
      <p:ext uri="{BB962C8B-B14F-4D97-AF65-F5344CB8AC3E}">
        <p14:creationId xmlns:p14="http://schemas.microsoft.com/office/powerpoint/2010/main" val="302281484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418704"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8</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4524315"/>
          </a:xfrm>
          <a:prstGeom prst="rect">
            <a:avLst/>
          </a:prstGeom>
        </p:spPr>
        <p:txBody>
          <a:bodyPr wrap="square">
            <a:spAutoFit/>
          </a:bodyPr>
          <a:lstStyle/>
          <a:p>
            <a:r>
              <a:rPr lang="zh-TW" altLang="en-US" sz="3600" dirty="0"/>
              <a:t>資訊安全管理系統的導入</a:t>
            </a:r>
            <a:r>
              <a:rPr lang="en-US" altLang="zh-TW" sz="3600" dirty="0"/>
              <a:t>,</a:t>
            </a:r>
            <a:r>
              <a:rPr lang="zh-TW" altLang="en-US" sz="3600" dirty="0"/>
              <a:t>實際執行 </a:t>
            </a:r>
            <a:r>
              <a:rPr lang="en-US" altLang="zh-TW" sz="3600" dirty="0"/>
              <a:t>PDCA(</a:t>
            </a:r>
            <a:r>
              <a:rPr lang="zh-TW" altLang="en-US" sz="3600" dirty="0"/>
              <a:t>計畫</a:t>
            </a:r>
            <a:r>
              <a:rPr lang="en-US" altLang="zh-TW" sz="3600" dirty="0"/>
              <a:t>-</a:t>
            </a:r>
            <a:r>
              <a:rPr lang="zh-TW" altLang="en-US" sz="3600" dirty="0"/>
              <a:t>執行</a:t>
            </a:r>
            <a:r>
              <a:rPr lang="en-US" altLang="zh-TW" sz="3600" dirty="0"/>
              <a:t>-</a:t>
            </a:r>
            <a:r>
              <a:rPr lang="zh-TW" altLang="en-US" sz="3600" dirty="0"/>
              <a:t>檢查</a:t>
            </a:r>
            <a:r>
              <a:rPr lang="en-US" altLang="zh-TW" sz="3600" dirty="0"/>
              <a:t>-</a:t>
            </a:r>
            <a:r>
              <a:rPr lang="zh-TW" altLang="en-US" sz="3600" dirty="0"/>
              <a:t>行動</a:t>
            </a:r>
            <a:r>
              <a:rPr lang="en-US" altLang="zh-TW" sz="3600" dirty="0"/>
              <a:t>)</a:t>
            </a:r>
            <a:r>
              <a:rPr lang="zh-TW" altLang="en-US" sz="3600" dirty="0"/>
              <a:t>的過程中</a:t>
            </a:r>
            <a:r>
              <a:rPr lang="en-US" altLang="zh-TW" sz="3600" dirty="0"/>
              <a:t>,</a:t>
            </a:r>
            <a:r>
              <a:rPr lang="zh-TW" altLang="en-US" sz="3600" dirty="0"/>
              <a:t>不包含下列何者</a:t>
            </a:r>
            <a:r>
              <a:rPr lang="en-US" altLang="zh-TW" sz="3600" dirty="0" smtClean="0"/>
              <a:t>?</a:t>
            </a:r>
          </a:p>
          <a:p>
            <a:endParaRPr lang="en-US" altLang="zh-TW" sz="3600" dirty="0"/>
          </a:p>
          <a:p>
            <a:r>
              <a:rPr lang="en-US" altLang="zh-TW" sz="3600" dirty="0"/>
              <a:t>(A) </a:t>
            </a:r>
            <a:r>
              <a:rPr lang="zh-TW" altLang="en-US" sz="3600" dirty="0"/>
              <a:t>最高管理階層審查會議</a:t>
            </a:r>
          </a:p>
          <a:p>
            <a:r>
              <a:rPr lang="en-US" altLang="zh-TW" sz="3600" dirty="0"/>
              <a:t>(B) </a:t>
            </a:r>
            <a:r>
              <a:rPr lang="zh-TW" altLang="en-US" sz="3600" dirty="0"/>
              <a:t>業務部門績效審核</a:t>
            </a:r>
          </a:p>
          <a:p>
            <a:r>
              <a:rPr lang="en-US" altLang="zh-TW" sz="3600" dirty="0"/>
              <a:t>(C) </a:t>
            </a:r>
            <a:r>
              <a:rPr lang="zh-TW" altLang="en-US" sz="3600" dirty="0"/>
              <a:t>內部稽核計畫執行</a:t>
            </a:r>
          </a:p>
          <a:p>
            <a:r>
              <a:rPr lang="en-US" altLang="zh-TW" sz="3600" dirty="0"/>
              <a:t>(D) </a:t>
            </a:r>
            <a:r>
              <a:rPr lang="zh-TW" altLang="en-US" sz="3600" dirty="0"/>
              <a:t>災害復原計畫演練</a:t>
            </a:r>
          </a:p>
        </p:txBody>
      </p:sp>
    </p:spTree>
    <p:extLst>
      <p:ext uri="{BB962C8B-B14F-4D97-AF65-F5344CB8AC3E}">
        <p14:creationId xmlns:p14="http://schemas.microsoft.com/office/powerpoint/2010/main" val="11591598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6600" dirty="0" smtClean="0"/>
              <a:t> 1.1.1.CIA</a:t>
            </a:r>
            <a:endParaRPr lang="zh-TW" altLang="en-US" sz="3200" dirty="0"/>
          </a:p>
        </p:txBody>
      </p:sp>
    </p:spTree>
    <p:extLst>
      <p:ext uri="{BB962C8B-B14F-4D97-AF65-F5344CB8AC3E}">
        <p14:creationId xmlns:p14="http://schemas.microsoft.com/office/powerpoint/2010/main" val="85013991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418704"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8</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4524315"/>
          </a:xfrm>
          <a:prstGeom prst="rect">
            <a:avLst/>
          </a:prstGeom>
        </p:spPr>
        <p:txBody>
          <a:bodyPr wrap="square">
            <a:spAutoFit/>
          </a:bodyPr>
          <a:lstStyle/>
          <a:p>
            <a:r>
              <a:rPr lang="zh-TW" altLang="en-US" sz="3600" dirty="0"/>
              <a:t>資訊安全管理系統的導入</a:t>
            </a:r>
            <a:r>
              <a:rPr lang="en-US" altLang="zh-TW" sz="3600" dirty="0"/>
              <a:t>,</a:t>
            </a:r>
            <a:r>
              <a:rPr lang="zh-TW" altLang="en-US" sz="3600" dirty="0"/>
              <a:t>實際執行 </a:t>
            </a:r>
            <a:r>
              <a:rPr lang="en-US" altLang="zh-TW" sz="3600" dirty="0"/>
              <a:t>PDCA(</a:t>
            </a:r>
            <a:r>
              <a:rPr lang="zh-TW" altLang="en-US" sz="3600" dirty="0"/>
              <a:t>計畫</a:t>
            </a:r>
            <a:r>
              <a:rPr lang="en-US" altLang="zh-TW" sz="3600" dirty="0"/>
              <a:t>-</a:t>
            </a:r>
            <a:r>
              <a:rPr lang="zh-TW" altLang="en-US" sz="3600" dirty="0"/>
              <a:t>執行</a:t>
            </a:r>
            <a:r>
              <a:rPr lang="en-US" altLang="zh-TW" sz="3600" dirty="0"/>
              <a:t>-</a:t>
            </a:r>
            <a:r>
              <a:rPr lang="zh-TW" altLang="en-US" sz="3600" dirty="0"/>
              <a:t>檢查</a:t>
            </a:r>
            <a:r>
              <a:rPr lang="en-US" altLang="zh-TW" sz="3600" dirty="0"/>
              <a:t>-</a:t>
            </a:r>
            <a:r>
              <a:rPr lang="zh-TW" altLang="en-US" sz="3600" dirty="0"/>
              <a:t>行動</a:t>
            </a:r>
            <a:r>
              <a:rPr lang="en-US" altLang="zh-TW" sz="3600" dirty="0"/>
              <a:t>)</a:t>
            </a:r>
            <a:r>
              <a:rPr lang="zh-TW" altLang="en-US" sz="3600" dirty="0"/>
              <a:t>的過程中</a:t>
            </a:r>
            <a:r>
              <a:rPr lang="en-US" altLang="zh-TW" sz="3600" dirty="0"/>
              <a:t>,</a:t>
            </a:r>
            <a:r>
              <a:rPr lang="zh-TW" altLang="en-US" sz="3600" dirty="0"/>
              <a:t>不包含下列何者</a:t>
            </a:r>
            <a:r>
              <a:rPr lang="en-US" altLang="zh-TW" sz="3600" dirty="0" smtClean="0"/>
              <a:t>?</a:t>
            </a:r>
          </a:p>
          <a:p>
            <a:endParaRPr lang="en-US" altLang="zh-TW" sz="3600" dirty="0"/>
          </a:p>
          <a:p>
            <a:r>
              <a:rPr lang="en-US" altLang="zh-TW" sz="3600" dirty="0"/>
              <a:t>(A) </a:t>
            </a:r>
            <a:r>
              <a:rPr lang="zh-TW" altLang="en-US" sz="3600" dirty="0"/>
              <a:t>最高管理階層審查會議</a:t>
            </a:r>
          </a:p>
          <a:p>
            <a:r>
              <a:rPr lang="en-US" altLang="zh-TW" sz="3600" dirty="0">
                <a:solidFill>
                  <a:srgbClr val="FF0000"/>
                </a:solidFill>
              </a:rPr>
              <a:t>(B) </a:t>
            </a:r>
            <a:r>
              <a:rPr lang="zh-TW" altLang="en-US" sz="3600" dirty="0">
                <a:solidFill>
                  <a:srgbClr val="FF0000"/>
                </a:solidFill>
              </a:rPr>
              <a:t>業務部門績效審核</a:t>
            </a:r>
          </a:p>
          <a:p>
            <a:r>
              <a:rPr lang="en-US" altLang="zh-TW" sz="3600" dirty="0"/>
              <a:t>(C) </a:t>
            </a:r>
            <a:r>
              <a:rPr lang="zh-TW" altLang="en-US" sz="3600" dirty="0"/>
              <a:t>內部稽核計畫執行</a:t>
            </a:r>
          </a:p>
          <a:p>
            <a:r>
              <a:rPr lang="en-US" altLang="zh-TW" sz="3600" dirty="0"/>
              <a:t>(D) </a:t>
            </a:r>
            <a:r>
              <a:rPr lang="zh-TW" altLang="en-US" sz="3600" dirty="0"/>
              <a:t>災害復原計畫演練</a:t>
            </a:r>
          </a:p>
        </p:txBody>
      </p:sp>
    </p:spTree>
    <p:extLst>
      <p:ext uri="{BB962C8B-B14F-4D97-AF65-F5344CB8AC3E}">
        <p14:creationId xmlns:p14="http://schemas.microsoft.com/office/powerpoint/2010/main" val="395225753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7200" b="1" dirty="0" smtClean="0">
                <a:solidFill>
                  <a:srgbClr val="FFFF00"/>
                </a:solidFill>
                <a:effectLst>
                  <a:outerShdw blurRad="38100" dist="38100" dir="2700000" algn="tl">
                    <a:srgbClr val="000000">
                      <a:alpha val="43137"/>
                    </a:srgbClr>
                  </a:outerShdw>
                </a:effectLst>
              </a:rPr>
              <a:t>2.</a:t>
            </a:r>
          </a:p>
          <a:p>
            <a:pPr algn="ctr"/>
            <a:r>
              <a:rPr lang="zh-TW" altLang="en-US" sz="3200" dirty="0" smtClean="0"/>
              <a:t>資產</a:t>
            </a:r>
            <a:r>
              <a:rPr lang="zh-TW" altLang="en-US" sz="3200" dirty="0"/>
              <a:t>管理</a:t>
            </a:r>
            <a:r>
              <a:rPr lang="en-US" altLang="zh-TW" sz="3200" dirty="0"/>
              <a:t>(asset management</a:t>
            </a:r>
            <a:r>
              <a:rPr lang="en-US" altLang="zh-TW" sz="3200" dirty="0" smtClean="0"/>
              <a:t>)</a:t>
            </a:r>
          </a:p>
          <a:p>
            <a:pPr algn="ctr"/>
            <a:r>
              <a:rPr lang="zh-TW" altLang="en-US" sz="3200" dirty="0" smtClean="0"/>
              <a:t>與</a:t>
            </a:r>
            <a:endParaRPr lang="en-US" altLang="zh-TW" sz="3200" dirty="0"/>
          </a:p>
          <a:p>
            <a:pPr algn="ctr"/>
            <a:r>
              <a:rPr lang="en-US" altLang="zh-TW" sz="3200" dirty="0"/>
              <a:t>   </a:t>
            </a:r>
            <a:r>
              <a:rPr lang="zh-TW" altLang="en-US" sz="3200" dirty="0"/>
              <a:t>風險管理</a:t>
            </a:r>
            <a:r>
              <a:rPr lang="en-US" altLang="zh-TW" sz="3200" dirty="0"/>
              <a:t>(Risk management)</a:t>
            </a:r>
            <a:endParaRPr lang="zh-TW" altLang="en-US" sz="3200" dirty="0"/>
          </a:p>
        </p:txBody>
      </p:sp>
    </p:spTree>
    <p:extLst>
      <p:ext uri="{BB962C8B-B14F-4D97-AF65-F5344CB8AC3E}">
        <p14:creationId xmlns:p14="http://schemas.microsoft.com/office/powerpoint/2010/main" val="12103928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effectLst>
                  <a:outerShdw blurRad="38100" dist="38100" dir="2700000" algn="tl">
                    <a:srgbClr val="000000">
                      <a:alpha val="43137"/>
                    </a:srgbClr>
                  </a:outerShdw>
                </a:effectLst>
              </a:rPr>
              <a:t>2.</a:t>
            </a:r>
            <a:r>
              <a:rPr lang="zh-TW" altLang="en-US" b="1" dirty="0" smtClean="0">
                <a:effectLst>
                  <a:outerShdw blurRad="38100" dist="38100" dir="2700000" algn="tl">
                    <a:srgbClr val="000000">
                      <a:alpha val="43137"/>
                    </a:srgbClr>
                  </a:outerShdw>
                </a:effectLst>
              </a:rPr>
              <a:t>資產與風險管理</a:t>
            </a:r>
            <a:endParaRPr lang="zh-TW" altLang="en-US" b="1" dirty="0">
              <a:effectLst>
                <a:outerShdw blurRad="38100" dist="38100" dir="2700000" algn="tl">
                  <a:srgbClr val="000000">
                    <a:alpha val="43137"/>
                  </a:srgbClr>
                </a:outerShdw>
              </a:effectLst>
            </a:endParaRPr>
          </a:p>
        </p:txBody>
      </p:sp>
      <p:sp>
        <p:nvSpPr>
          <p:cNvPr id="3" name="矩形 2"/>
          <p:cNvSpPr/>
          <p:nvPr/>
        </p:nvSpPr>
        <p:spPr>
          <a:xfrm>
            <a:off x="755576" y="1628800"/>
            <a:ext cx="7344816" cy="4062651"/>
          </a:xfrm>
          <a:prstGeom prst="rect">
            <a:avLst/>
          </a:prstGeom>
        </p:spPr>
        <p:txBody>
          <a:bodyPr wrap="square">
            <a:spAutoFit/>
          </a:bodyPr>
          <a:lstStyle/>
          <a:p>
            <a:r>
              <a:rPr lang="en-US" altLang="zh-TW" sz="2400" b="1" dirty="0" smtClean="0">
                <a:effectLst>
                  <a:outerShdw blurRad="38100" dist="38100" dir="2700000" algn="tl">
                    <a:srgbClr val="000000">
                      <a:alpha val="43137"/>
                    </a:srgbClr>
                  </a:outerShdw>
                </a:effectLst>
              </a:rPr>
              <a:t>2.1.</a:t>
            </a:r>
            <a:r>
              <a:rPr lang="zh-TW" altLang="en-US" sz="2400" b="1" dirty="0" smtClean="0">
                <a:effectLst>
                  <a:outerShdw blurRad="38100" dist="38100" dir="2700000" algn="tl">
                    <a:srgbClr val="000000">
                      <a:alpha val="43137"/>
                    </a:srgbClr>
                  </a:outerShdw>
                </a:effectLst>
              </a:rPr>
              <a:t>資產分類分級與盤點</a:t>
            </a:r>
            <a:endParaRPr lang="en-US" altLang="zh-TW" sz="2400" b="1" dirty="0" smtClean="0">
              <a:effectLst>
                <a:outerShdw blurRad="38100" dist="38100" dir="2700000" algn="tl">
                  <a:srgbClr val="000000">
                    <a:alpha val="43137"/>
                  </a:srgbClr>
                </a:outerShdw>
              </a:effectLst>
            </a:endParaRPr>
          </a:p>
          <a:p>
            <a:r>
              <a:rPr lang="en-US" altLang="zh-TW" b="1" dirty="0">
                <a:effectLst>
                  <a:outerShdw blurRad="38100" dist="38100" dir="2700000" algn="tl">
                    <a:srgbClr val="000000">
                      <a:alpha val="43137"/>
                    </a:srgbClr>
                  </a:outerShdw>
                </a:effectLst>
              </a:rPr>
              <a:t> </a:t>
            </a:r>
            <a:r>
              <a:rPr lang="en-US" altLang="zh-TW" b="1" dirty="0" smtClean="0">
                <a:effectLst>
                  <a:outerShdw blurRad="38100" dist="38100" dir="2700000" algn="tl">
                    <a:srgbClr val="000000">
                      <a:alpha val="43137"/>
                    </a:srgbClr>
                  </a:outerShdw>
                </a:effectLst>
              </a:rPr>
              <a:t>    ==&gt;</a:t>
            </a:r>
            <a:r>
              <a:rPr lang="zh-TW" altLang="en-US" b="1" dirty="0" smtClean="0">
                <a:effectLst>
                  <a:outerShdw blurRad="38100" dist="38100" dir="2700000" algn="tl">
                    <a:srgbClr val="000000">
                      <a:alpha val="43137"/>
                    </a:srgbClr>
                  </a:outerShdw>
                </a:effectLst>
              </a:rPr>
              <a:t>資產管理</a:t>
            </a:r>
            <a:r>
              <a:rPr lang="en-US" altLang="zh-TW" b="1" dirty="0" smtClean="0">
                <a:effectLst>
                  <a:outerShdw blurRad="38100" dist="38100" dir="2700000" algn="tl">
                    <a:srgbClr val="000000">
                      <a:alpha val="43137"/>
                    </a:srgbClr>
                  </a:outerShdw>
                </a:effectLst>
              </a:rPr>
              <a:t>(asset management)  </a:t>
            </a:r>
            <a:r>
              <a:rPr lang="zh-TW" altLang="en-US" b="1" dirty="0" smtClean="0">
                <a:effectLst>
                  <a:outerShdw blurRad="38100" dist="38100" dir="2700000" algn="tl">
                    <a:srgbClr val="000000">
                      <a:alpha val="43137"/>
                    </a:srgbClr>
                  </a:outerShdw>
                </a:effectLst>
              </a:rPr>
              <a:t>資產安全</a:t>
            </a:r>
            <a:r>
              <a:rPr lang="en-US" altLang="zh-TW" b="1" dirty="0" smtClean="0">
                <a:effectLst>
                  <a:outerShdw blurRad="38100" dist="38100" dir="2700000" algn="tl">
                    <a:srgbClr val="000000">
                      <a:alpha val="43137"/>
                    </a:srgbClr>
                  </a:outerShdw>
                </a:effectLst>
              </a:rPr>
              <a:t>(asset </a:t>
            </a:r>
            <a:r>
              <a:rPr lang="en-US" altLang="zh-TW" b="1" dirty="0" err="1" smtClean="0">
                <a:effectLst>
                  <a:outerShdw blurRad="38100" dist="38100" dir="2700000" algn="tl">
                    <a:srgbClr val="000000">
                      <a:alpha val="43137"/>
                    </a:srgbClr>
                  </a:outerShdw>
                </a:effectLst>
              </a:rPr>
              <a:t>ecurity</a:t>
            </a:r>
            <a:r>
              <a:rPr lang="en-US" altLang="zh-TW" b="1" dirty="0" smtClean="0">
                <a:effectLst>
                  <a:outerShdw blurRad="38100" dist="38100" dir="2700000" algn="tl">
                    <a:srgbClr val="000000">
                      <a:alpha val="43137"/>
                    </a:srgbClr>
                  </a:outerShdw>
                </a:effectLst>
              </a:rPr>
              <a:t>)</a:t>
            </a:r>
          </a:p>
          <a:p>
            <a:r>
              <a:rPr lang="en-US" altLang="zh-TW" b="1" dirty="0" smtClean="0">
                <a:effectLst>
                  <a:outerShdw blurRad="38100" dist="38100" dir="2700000" algn="tl">
                    <a:srgbClr val="000000">
                      <a:alpha val="43137"/>
                    </a:srgbClr>
                  </a:outerShdw>
                </a:effectLst>
              </a:rPr>
              <a:t>  CISSP Domain 2: Asset Security</a:t>
            </a:r>
          </a:p>
          <a:p>
            <a:r>
              <a:rPr lang="en-US" altLang="zh-TW" b="1" dirty="0" smtClean="0">
                <a:effectLst>
                  <a:outerShdw blurRad="38100" dist="38100" dir="2700000" algn="tl">
                    <a:srgbClr val="000000">
                      <a:alpha val="43137"/>
                    </a:srgbClr>
                  </a:outerShdw>
                </a:effectLst>
              </a:rPr>
              <a:t>  2.1.1.</a:t>
            </a:r>
            <a:r>
              <a:rPr lang="zh-TW" altLang="en-US" b="1" dirty="0" smtClean="0">
                <a:effectLst>
                  <a:outerShdw blurRad="38100" dist="38100" dir="2700000" algn="tl">
                    <a:srgbClr val="000000">
                      <a:alpha val="43137"/>
                    </a:srgbClr>
                  </a:outerShdw>
                </a:effectLst>
              </a:rPr>
              <a:t>資訊資產</a:t>
            </a:r>
          </a:p>
          <a:p>
            <a:r>
              <a:rPr lang="zh-TW" altLang="en-US" b="1" dirty="0" smtClean="0">
                <a:effectLst>
                  <a:outerShdw blurRad="38100" dist="38100" dir="2700000" algn="tl">
                    <a:srgbClr val="000000">
                      <a:alpha val="43137"/>
                    </a:srgbClr>
                  </a:outerShdw>
                </a:effectLst>
              </a:rPr>
              <a:t>  </a:t>
            </a:r>
            <a:r>
              <a:rPr lang="en-US" altLang="zh-TW" b="1" dirty="0" smtClean="0">
                <a:effectLst>
                  <a:outerShdw blurRad="38100" dist="38100" dir="2700000" algn="tl">
                    <a:srgbClr val="000000">
                      <a:alpha val="43137"/>
                    </a:srgbClr>
                  </a:outerShdw>
                </a:effectLst>
              </a:rPr>
              <a:t>2.1.2.</a:t>
            </a:r>
            <a:r>
              <a:rPr lang="zh-TW" altLang="en-US" b="1" dirty="0" smtClean="0">
                <a:effectLst>
                  <a:outerShdw blurRad="38100" dist="38100" dir="2700000" algn="tl">
                    <a:srgbClr val="000000">
                      <a:alpha val="43137"/>
                    </a:srgbClr>
                  </a:outerShdw>
                </a:effectLst>
              </a:rPr>
              <a:t>資訊資產分類及分級</a:t>
            </a:r>
          </a:p>
          <a:p>
            <a:r>
              <a:rPr lang="zh-TW" altLang="en-US" b="1" dirty="0" smtClean="0">
                <a:effectLst>
                  <a:outerShdw blurRad="38100" dist="38100" dir="2700000" algn="tl">
                    <a:srgbClr val="000000">
                      <a:alpha val="43137"/>
                    </a:srgbClr>
                  </a:outerShdw>
                </a:effectLst>
              </a:rPr>
              <a:t>  </a:t>
            </a:r>
            <a:r>
              <a:rPr lang="en-US" altLang="zh-TW" b="1" dirty="0" smtClean="0">
                <a:effectLst>
                  <a:outerShdw blurRad="38100" dist="38100" dir="2700000" algn="tl">
                    <a:srgbClr val="000000">
                      <a:alpha val="43137"/>
                    </a:srgbClr>
                  </a:outerShdw>
                </a:effectLst>
              </a:rPr>
              <a:t>2.1.3.</a:t>
            </a:r>
            <a:r>
              <a:rPr lang="zh-TW" altLang="en-US" b="1" dirty="0" smtClean="0">
                <a:effectLst>
                  <a:outerShdw blurRad="38100" dist="38100" dir="2700000" algn="tl">
                    <a:srgbClr val="000000">
                      <a:alpha val="43137"/>
                    </a:srgbClr>
                  </a:outerShdw>
                </a:effectLst>
              </a:rPr>
              <a:t>資訊資產分級的目的</a:t>
            </a:r>
          </a:p>
          <a:p>
            <a:r>
              <a:rPr lang="zh-TW" altLang="en-US" b="1" dirty="0" smtClean="0">
                <a:effectLst>
                  <a:outerShdw blurRad="38100" dist="38100" dir="2700000" algn="tl">
                    <a:srgbClr val="000000">
                      <a:alpha val="43137"/>
                    </a:srgbClr>
                  </a:outerShdw>
                </a:effectLst>
              </a:rPr>
              <a:t>  </a:t>
            </a:r>
            <a:r>
              <a:rPr lang="en-US" altLang="zh-TW" b="1" dirty="0" smtClean="0">
                <a:effectLst>
                  <a:outerShdw blurRad="38100" dist="38100" dir="2700000" algn="tl">
                    <a:srgbClr val="000000">
                      <a:alpha val="43137"/>
                    </a:srgbClr>
                  </a:outerShdw>
                </a:effectLst>
              </a:rPr>
              <a:t>2.1.4.</a:t>
            </a:r>
            <a:r>
              <a:rPr lang="zh-TW" altLang="en-US" b="1" dirty="0" smtClean="0">
                <a:effectLst>
                  <a:outerShdw blurRad="38100" dist="38100" dir="2700000" algn="tl">
                    <a:srgbClr val="000000">
                      <a:alpha val="43137"/>
                    </a:srgbClr>
                  </a:outerShdw>
                </a:effectLst>
              </a:rPr>
              <a:t>資訊資產分級的盤點施作方式</a:t>
            </a:r>
          </a:p>
          <a:p>
            <a:endParaRPr lang="zh-TW" altLang="en-US" b="1" dirty="0" smtClean="0">
              <a:effectLst>
                <a:outerShdw blurRad="38100" dist="38100" dir="2700000" algn="tl">
                  <a:srgbClr val="000000">
                    <a:alpha val="43137"/>
                  </a:srgbClr>
                </a:outerShdw>
              </a:effectLst>
            </a:endParaRPr>
          </a:p>
          <a:p>
            <a:r>
              <a:rPr lang="en-US" altLang="zh-TW" b="1" dirty="0" smtClean="0">
                <a:effectLst>
                  <a:outerShdw blurRad="38100" dist="38100" dir="2700000" algn="tl">
                    <a:srgbClr val="000000">
                      <a:alpha val="43137"/>
                    </a:srgbClr>
                  </a:outerShdw>
                </a:effectLst>
              </a:rPr>
              <a:t>[</a:t>
            </a:r>
            <a:r>
              <a:rPr lang="zh-TW" altLang="en-US" b="1" dirty="0" smtClean="0">
                <a:effectLst>
                  <a:outerShdw blurRad="38100" dist="38100" dir="2700000" algn="tl">
                    <a:srgbClr val="000000">
                      <a:alpha val="43137"/>
                    </a:srgbClr>
                  </a:outerShdw>
                </a:effectLst>
              </a:rPr>
              <a:t>超級重要</a:t>
            </a:r>
            <a:r>
              <a:rPr lang="en-US" altLang="zh-TW" b="1" dirty="0" smtClean="0">
                <a:effectLst>
                  <a:outerShdw blurRad="38100" dist="38100" dir="2700000" algn="tl">
                    <a:srgbClr val="000000">
                      <a:alpha val="43137"/>
                    </a:srgbClr>
                  </a:outerShdw>
                </a:effectLst>
              </a:rPr>
              <a:t>]2.2.</a:t>
            </a:r>
            <a:r>
              <a:rPr lang="zh-TW" altLang="en-US" b="1" dirty="0" smtClean="0">
                <a:effectLst>
                  <a:outerShdw blurRad="38100" dist="38100" dir="2700000" algn="tl">
                    <a:srgbClr val="000000">
                      <a:alpha val="43137"/>
                    </a:srgbClr>
                  </a:outerShdw>
                </a:effectLst>
              </a:rPr>
              <a:t>風險評鑑與風險處理</a:t>
            </a:r>
            <a:r>
              <a:rPr lang="en-US" altLang="zh-TW" b="1" dirty="0" smtClean="0">
                <a:effectLst>
                  <a:outerShdw blurRad="38100" dist="38100" dir="2700000" algn="tl">
                    <a:srgbClr val="000000">
                      <a:alpha val="43137"/>
                    </a:srgbClr>
                  </a:outerShdw>
                </a:effectLst>
              </a:rPr>
              <a:t>==&gt;</a:t>
            </a:r>
            <a:r>
              <a:rPr lang="zh-TW" altLang="en-US" b="1" dirty="0" smtClean="0">
                <a:effectLst>
                  <a:outerShdw blurRad="38100" dist="38100" dir="2700000" algn="tl">
                    <a:srgbClr val="000000">
                      <a:alpha val="43137"/>
                    </a:srgbClr>
                  </a:outerShdw>
                </a:effectLst>
              </a:rPr>
              <a:t>風險管理</a:t>
            </a:r>
            <a:r>
              <a:rPr lang="en-US" altLang="zh-TW" b="1" dirty="0" smtClean="0">
                <a:effectLst>
                  <a:outerShdw blurRad="38100" dist="38100" dir="2700000" algn="tl">
                    <a:srgbClr val="000000">
                      <a:alpha val="43137"/>
                    </a:srgbClr>
                  </a:outerShdw>
                </a:effectLst>
              </a:rPr>
              <a:t>(Risk management)</a:t>
            </a:r>
          </a:p>
          <a:p>
            <a:r>
              <a:rPr lang="en-US" altLang="zh-TW" b="1" dirty="0" smtClean="0">
                <a:effectLst>
                  <a:outerShdw blurRad="38100" dist="38100" dir="2700000" algn="tl">
                    <a:srgbClr val="000000">
                      <a:alpha val="43137"/>
                    </a:srgbClr>
                  </a:outerShdw>
                </a:effectLst>
              </a:rPr>
              <a:t>CISSP Domain 1: Security and Risk Management</a:t>
            </a:r>
          </a:p>
          <a:p>
            <a:r>
              <a:rPr lang="en-US" altLang="zh-TW" b="1" dirty="0" smtClean="0">
                <a:effectLst>
                  <a:outerShdw blurRad="38100" dist="38100" dir="2700000" algn="tl">
                    <a:srgbClr val="000000">
                      <a:alpha val="43137"/>
                    </a:srgbClr>
                  </a:outerShdw>
                </a:effectLst>
              </a:rPr>
              <a:t>  2.2.1.</a:t>
            </a:r>
            <a:r>
              <a:rPr lang="zh-TW" altLang="en-US" b="1" dirty="0" smtClean="0">
                <a:effectLst>
                  <a:outerShdw blurRad="38100" dist="38100" dir="2700000" algn="tl">
                    <a:srgbClr val="000000">
                      <a:alpha val="43137"/>
                    </a:srgbClr>
                  </a:outerShdw>
                </a:effectLst>
              </a:rPr>
              <a:t>風險管理</a:t>
            </a:r>
          </a:p>
          <a:p>
            <a:r>
              <a:rPr lang="zh-TW" altLang="en-US" b="1" dirty="0" smtClean="0">
                <a:effectLst>
                  <a:outerShdw blurRad="38100" dist="38100" dir="2700000" algn="tl">
                    <a:srgbClr val="000000">
                      <a:alpha val="43137"/>
                    </a:srgbClr>
                  </a:outerShdw>
                </a:effectLst>
              </a:rPr>
              <a:t>  </a:t>
            </a:r>
            <a:r>
              <a:rPr lang="en-US" altLang="zh-TW" b="1" dirty="0" smtClean="0">
                <a:effectLst>
                  <a:outerShdw blurRad="38100" dist="38100" dir="2700000" algn="tl">
                    <a:srgbClr val="000000">
                      <a:alpha val="43137"/>
                    </a:srgbClr>
                  </a:outerShdw>
                </a:effectLst>
              </a:rPr>
              <a:t>2.2.2.</a:t>
            </a:r>
            <a:r>
              <a:rPr lang="zh-TW" altLang="en-US" b="1" dirty="0" smtClean="0">
                <a:effectLst>
                  <a:outerShdw blurRad="38100" dist="38100" dir="2700000" algn="tl">
                    <a:srgbClr val="000000">
                      <a:alpha val="43137"/>
                    </a:srgbClr>
                  </a:outerShdw>
                </a:effectLst>
              </a:rPr>
              <a:t>風險評鑑與風險分析（</a:t>
            </a:r>
            <a:r>
              <a:rPr lang="en-US" altLang="zh-TW" b="1" dirty="0" smtClean="0">
                <a:effectLst>
                  <a:outerShdw blurRad="38100" dist="38100" dir="2700000" algn="tl">
                    <a:srgbClr val="000000">
                      <a:alpha val="43137"/>
                    </a:srgbClr>
                  </a:outerShdw>
                </a:effectLst>
              </a:rPr>
              <a:t>Risk Analysis)</a:t>
            </a:r>
          </a:p>
          <a:p>
            <a:r>
              <a:rPr lang="en-US" altLang="zh-TW" b="1" dirty="0" smtClean="0">
                <a:effectLst>
                  <a:outerShdw blurRad="38100" dist="38100" dir="2700000" algn="tl">
                    <a:srgbClr val="000000">
                      <a:alpha val="43137"/>
                    </a:srgbClr>
                  </a:outerShdw>
                </a:effectLst>
              </a:rPr>
              <a:t>  2.2.3.</a:t>
            </a:r>
            <a:r>
              <a:rPr lang="zh-TW" altLang="en-US" b="1" dirty="0" smtClean="0">
                <a:effectLst>
                  <a:outerShdw blurRad="38100" dist="38100" dir="2700000" algn="tl">
                    <a:srgbClr val="000000">
                      <a:alpha val="43137"/>
                    </a:srgbClr>
                  </a:outerShdw>
                </a:effectLst>
              </a:rPr>
              <a:t>風險評鑑與風險分析（</a:t>
            </a:r>
            <a:r>
              <a:rPr lang="en-US" altLang="zh-TW" b="1" dirty="0" smtClean="0">
                <a:effectLst>
                  <a:outerShdw blurRad="38100" dist="38100" dir="2700000" algn="tl">
                    <a:srgbClr val="000000">
                      <a:alpha val="43137"/>
                    </a:srgbClr>
                  </a:outerShdw>
                </a:effectLst>
              </a:rPr>
              <a:t>Risk Analysis</a:t>
            </a:r>
            <a:r>
              <a:rPr lang="zh-TW" altLang="en-US" b="1" dirty="0" smtClean="0">
                <a:effectLst>
                  <a:outerShdw blurRad="38100" dist="38100" dir="2700000" algn="tl">
                    <a:srgbClr val="000000">
                      <a:alpha val="43137"/>
                    </a:srgbClr>
                  </a:outerShdw>
                </a:effectLst>
              </a:rPr>
              <a:t>）的方法論</a:t>
            </a:r>
            <a:r>
              <a:rPr lang="en-US" altLang="zh-TW" b="1" dirty="0" smtClean="0">
                <a:effectLst>
                  <a:outerShdw blurRad="38100" dist="38100" dir="2700000" algn="tl">
                    <a:srgbClr val="000000">
                      <a:alpha val="43137"/>
                    </a:srgbClr>
                  </a:outerShdw>
                </a:effectLst>
              </a:rPr>
              <a:t>:</a:t>
            </a:r>
            <a:r>
              <a:rPr lang="zh-TW" altLang="en-US" b="1" dirty="0" smtClean="0">
                <a:effectLst>
                  <a:outerShdw blurRad="38100" dist="38100" dir="2700000" algn="tl">
                    <a:srgbClr val="000000">
                      <a:alpha val="43137"/>
                    </a:srgbClr>
                  </a:outerShdw>
                </a:effectLst>
              </a:rPr>
              <a:t>定性與定量方法</a:t>
            </a:r>
          </a:p>
          <a:p>
            <a:r>
              <a:rPr lang="zh-TW" altLang="en-US" b="1" dirty="0" smtClean="0">
                <a:effectLst>
                  <a:outerShdw blurRad="38100" dist="38100" dir="2700000" algn="tl">
                    <a:srgbClr val="000000">
                      <a:alpha val="43137"/>
                    </a:srgbClr>
                  </a:outerShdw>
                </a:effectLst>
              </a:rPr>
              <a:t>  </a:t>
            </a:r>
            <a:r>
              <a:rPr lang="en-US" altLang="zh-TW" b="1" dirty="0" smtClean="0">
                <a:effectLst>
                  <a:outerShdw blurRad="38100" dist="38100" dir="2700000" algn="tl">
                    <a:srgbClr val="000000">
                      <a:alpha val="43137"/>
                    </a:srgbClr>
                  </a:outerShdw>
                </a:effectLst>
              </a:rPr>
              <a:t>2.2.4.</a:t>
            </a:r>
            <a:r>
              <a:rPr lang="zh-TW" altLang="en-US" b="1" dirty="0" smtClean="0">
                <a:effectLst>
                  <a:outerShdw blurRad="38100" dist="38100" dir="2700000" algn="tl">
                    <a:srgbClr val="000000">
                      <a:alpha val="43137"/>
                    </a:srgbClr>
                  </a:outerShdw>
                </a:effectLst>
              </a:rPr>
              <a:t>風險處理</a:t>
            </a:r>
            <a:endParaRPr lang="zh-TW" alt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1088970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6600" dirty="0" smtClean="0"/>
              <a:t>2.1.</a:t>
            </a:r>
            <a:r>
              <a:rPr lang="zh-TW" altLang="en-US" sz="6600" b="1" dirty="0" smtClean="0">
                <a:effectLst>
                  <a:outerShdw blurRad="38100" dist="38100" dir="2700000" algn="tl">
                    <a:srgbClr val="000000">
                      <a:alpha val="43137"/>
                    </a:srgbClr>
                  </a:outerShdw>
                </a:effectLst>
              </a:rPr>
              <a:t>資產管理</a:t>
            </a:r>
            <a:endParaRPr lang="en-US" altLang="zh-TW" sz="6600" b="1" dirty="0">
              <a:effectLst>
                <a:outerShdw blurRad="38100" dist="38100" dir="2700000" algn="tl">
                  <a:srgbClr val="000000">
                    <a:alpha val="43137"/>
                  </a:srgbClr>
                </a:outerShdw>
              </a:effectLst>
            </a:endParaRPr>
          </a:p>
          <a:p>
            <a:pPr algn="ctr"/>
            <a:r>
              <a:rPr lang="en-US" altLang="zh-TW" sz="6600" b="1" dirty="0" smtClean="0">
                <a:effectLst>
                  <a:outerShdw blurRad="38100" dist="38100" dir="2700000" algn="tl">
                    <a:srgbClr val="000000">
                      <a:alpha val="43137"/>
                    </a:srgbClr>
                  </a:outerShdw>
                </a:effectLst>
              </a:rPr>
              <a:t>asset management </a:t>
            </a:r>
            <a:endParaRPr lang="zh-TW" altLang="en-US" sz="6600" dirty="0" smtClean="0"/>
          </a:p>
        </p:txBody>
      </p:sp>
    </p:spTree>
    <p:extLst>
      <p:ext uri="{BB962C8B-B14F-4D97-AF65-F5344CB8AC3E}">
        <p14:creationId xmlns:p14="http://schemas.microsoft.com/office/powerpoint/2010/main" val="281189257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418704"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9</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243878" y="1052736"/>
            <a:ext cx="8455548" cy="5016758"/>
          </a:xfrm>
          <a:prstGeom prst="rect">
            <a:avLst/>
          </a:prstGeom>
        </p:spPr>
        <p:txBody>
          <a:bodyPr wrap="square">
            <a:spAutoFit/>
          </a:bodyPr>
          <a:lstStyle/>
          <a:p>
            <a:r>
              <a:rPr lang="zh-TW" altLang="en-US" sz="3200" dirty="0"/>
              <a:t>關於資訊資產之擁有、使用、保管</a:t>
            </a:r>
            <a:r>
              <a:rPr lang="en-US" altLang="zh-TW" sz="3200" dirty="0"/>
              <a:t>,</a:t>
            </a:r>
            <a:r>
              <a:rPr lang="zh-TW" altLang="en-US" sz="3200" dirty="0"/>
              <a:t>下列敘述何者正確</a:t>
            </a:r>
            <a:r>
              <a:rPr lang="en-US" altLang="zh-TW" sz="3200" dirty="0" smtClean="0"/>
              <a:t>?</a:t>
            </a:r>
          </a:p>
          <a:p>
            <a:endParaRPr lang="en-US" altLang="zh-TW" sz="3200" dirty="0"/>
          </a:p>
          <a:p>
            <a:r>
              <a:rPr lang="en-US" altLang="zh-TW" sz="2800" dirty="0"/>
              <a:t>(A) </a:t>
            </a:r>
            <a:r>
              <a:rPr lang="zh-TW" altLang="en-US" sz="2800" dirty="0"/>
              <a:t>保管者</a:t>
            </a:r>
            <a:r>
              <a:rPr lang="en-US" altLang="zh-TW" sz="2800" dirty="0"/>
              <a:t>(Custodian)</a:t>
            </a:r>
            <a:r>
              <a:rPr lang="zh-TW" altLang="en-US" sz="2800" dirty="0"/>
              <a:t>負責獲得適當的授權</a:t>
            </a:r>
            <a:r>
              <a:rPr lang="en-US" altLang="zh-TW" sz="2800" dirty="0"/>
              <a:t>,</a:t>
            </a:r>
            <a:r>
              <a:rPr lang="zh-TW" altLang="en-US" sz="2800" dirty="0"/>
              <a:t>得以檢視、使用、存取或異動資訊資產</a:t>
            </a:r>
          </a:p>
          <a:p>
            <a:r>
              <a:rPr lang="en-US" altLang="zh-TW" sz="2800" dirty="0"/>
              <a:t>(B) </a:t>
            </a:r>
            <a:r>
              <a:rPr lang="zh-TW" altLang="en-US" sz="2800" dirty="0"/>
              <a:t>擁有者</a:t>
            </a:r>
            <a:r>
              <a:rPr lang="en-US" altLang="zh-TW" sz="2800" dirty="0"/>
              <a:t>(Owner)</a:t>
            </a:r>
            <a:r>
              <a:rPr lang="zh-TW" altLang="en-US" sz="2800" dirty="0"/>
              <a:t>對於資訊資產負有管理的權責</a:t>
            </a:r>
            <a:r>
              <a:rPr lang="en-US" altLang="zh-TW" sz="2800" dirty="0"/>
              <a:t>,</a:t>
            </a:r>
            <a:r>
              <a:rPr lang="zh-TW" altLang="en-US" sz="2800" dirty="0"/>
              <a:t>通常由各使用者擔任或其指派之人員擔任</a:t>
            </a:r>
          </a:p>
          <a:p>
            <a:r>
              <a:rPr lang="en-US" altLang="zh-TW" sz="2800" dirty="0"/>
              <a:t>(C) </a:t>
            </a:r>
            <a:r>
              <a:rPr lang="zh-TW" altLang="en-US" sz="2800" dirty="0"/>
              <a:t>使用者</a:t>
            </a:r>
            <a:r>
              <a:rPr lang="en-US" altLang="zh-TW" sz="2800" dirty="0"/>
              <a:t>(User)</a:t>
            </a:r>
            <a:r>
              <a:rPr lang="zh-TW" altLang="en-US" sz="2800" dirty="0"/>
              <a:t>負責資訊資產的相關處理與保管工作</a:t>
            </a:r>
          </a:p>
          <a:p>
            <a:r>
              <a:rPr lang="en-US" altLang="zh-TW" sz="2800" dirty="0"/>
              <a:t>(D) </a:t>
            </a:r>
            <a:r>
              <a:rPr lang="zh-TW" altLang="en-US" sz="2800" dirty="0"/>
              <a:t>為釐清資訊資產之擁有、保管與使用的權責</a:t>
            </a:r>
            <a:r>
              <a:rPr lang="en-US" altLang="zh-TW" sz="2800" dirty="0"/>
              <a:t>,</a:t>
            </a:r>
            <a:r>
              <a:rPr lang="zh-TW" altLang="en-US" sz="2800" dirty="0"/>
              <a:t>確保資產由適當的人員保管及使用</a:t>
            </a:r>
            <a:r>
              <a:rPr lang="en-US" altLang="zh-TW" sz="2800" dirty="0"/>
              <a:t>,</a:t>
            </a:r>
            <a:r>
              <a:rPr lang="zh-TW" altLang="en-US" sz="2800" dirty="0"/>
              <a:t>應由各部門權責主管指定適當之擁有者、保管者與使用者</a:t>
            </a:r>
          </a:p>
        </p:txBody>
      </p:sp>
    </p:spTree>
    <p:extLst>
      <p:ext uri="{BB962C8B-B14F-4D97-AF65-F5344CB8AC3E}">
        <p14:creationId xmlns:p14="http://schemas.microsoft.com/office/powerpoint/2010/main" val="126022769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418704" cy="646331"/>
          </a:xfrm>
          <a:prstGeom prst="rect">
            <a:avLst/>
          </a:prstGeom>
          <a:solidFill>
            <a:schemeClr val="accent2">
              <a:lumMod val="50000"/>
            </a:schemeClr>
          </a:solidFill>
          <a:ln>
            <a:noFill/>
          </a:ln>
        </p:spPr>
        <p:txBody>
          <a:bodyPr wrap="none">
            <a:spAutoFit/>
          </a:bodyPr>
          <a:lstStyle/>
          <a:p>
            <a:r>
              <a:rPr lang="en-US" altLang="zh-TW" sz="3600" b="1" dirty="0">
                <a:solidFill>
                  <a:schemeClr val="bg1"/>
                </a:solidFill>
                <a:effectLst>
                  <a:outerShdw blurRad="38100" dist="38100" dir="2700000" algn="tl">
                    <a:srgbClr val="000000">
                      <a:alpha val="43137"/>
                    </a:srgbClr>
                  </a:outerShdw>
                </a:effectLst>
              </a:rPr>
              <a:t>9</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323528" y="1124744"/>
            <a:ext cx="8527556" cy="5016758"/>
          </a:xfrm>
          <a:prstGeom prst="rect">
            <a:avLst/>
          </a:prstGeom>
        </p:spPr>
        <p:txBody>
          <a:bodyPr wrap="square">
            <a:spAutoFit/>
          </a:bodyPr>
          <a:lstStyle/>
          <a:p>
            <a:r>
              <a:rPr lang="zh-TW" altLang="en-US" sz="3200" dirty="0"/>
              <a:t>關於資訊資產之擁有、使用、保管</a:t>
            </a:r>
            <a:r>
              <a:rPr lang="en-US" altLang="zh-TW" sz="3200" dirty="0"/>
              <a:t>,</a:t>
            </a:r>
            <a:r>
              <a:rPr lang="zh-TW" altLang="en-US" sz="3200" dirty="0"/>
              <a:t>下列敘述何者正確</a:t>
            </a:r>
            <a:r>
              <a:rPr lang="en-US" altLang="zh-TW" sz="3200" dirty="0" smtClean="0"/>
              <a:t>?</a:t>
            </a:r>
          </a:p>
          <a:p>
            <a:endParaRPr lang="en-US" altLang="zh-TW" sz="3200" dirty="0"/>
          </a:p>
          <a:p>
            <a:r>
              <a:rPr lang="en-US" altLang="zh-TW" sz="2800" dirty="0"/>
              <a:t>(A) </a:t>
            </a:r>
            <a:r>
              <a:rPr lang="zh-TW" altLang="en-US" sz="2800" dirty="0"/>
              <a:t>保管者</a:t>
            </a:r>
            <a:r>
              <a:rPr lang="en-US" altLang="zh-TW" sz="2800" dirty="0"/>
              <a:t>(Custodian)</a:t>
            </a:r>
            <a:r>
              <a:rPr lang="zh-TW" altLang="en-US" sz="2800" dirty="0"/>
              <a:t>負責獲得適當的授權</a:t>
            </a:r>
            <a:r>
              <a:rPr lang="en-US" altLang="zh-TW" sz="2800" dirty="0"/>
              <a:t>,</a:t>
            </a:r>
            <a:r>
              <a:rPr lang="zh-TW" altLang="en-US" sz="2800" dirty="0"/>
              <a:t>得以檢視、使用、存取或異動資訊資產</a:t>
            </a:r>
          </a:p>
          <a:p>
            <a:r>
              <a:rPr lang="en-US" altLang="zh-TW" sz="2800" dirty="0"/>
              <a:t>(B) </a:t>
            </a:r>
            <a:r>
              <a:rPr lang="zh-TW" altLang="en-US" sz="2800" dirty="0"/>
              <a:t>擁有者</a:t>
            </a:r>
            <a:r>
              <a:rPr lang="en-US" altLang="zh-TW" sz="2800" dirty="0"/>
              <a:t>(Owner)</a:t>
            </a:r>
            <a:r>
              <a:rPr lang="zh-TW" altLang="en-US" sz="2800" dirty="0"/>
              <a:t>對於資訊資產負有管理的權責</a:t>
            </a:r>
            <a:r>
              <a:rPr lang="en-US" altLang="zh-TW" sz="2800" dirty="0"/>
              <a:t>,</a:t>
            </a:r>
            <a:r>
              <a:rPr lang="zh-TW" altLang="en-US" sz="2800" dirty="0"/>
              <a:t>通常由各使用者擔任或其指派之人員擔任</a:t>
            </a:r>
          </a:p>
          <a:p>
            <a:r>
              <a:rPr lang="en-US" altLang="zh-TW" sz="2800" dirty="0"/>
              <a:t>(C) </a:t>
            </a:r>
            <a:r>
              <a:rPr lang="zh-TW" altLang="en-US" sz="2800" dirty="0"/>
              <a:t>使用者</a:t>
            </a:r>
            <a:r>
              <a:rPr lang="en-US" altLang="zh-TW" sz="2800" dirty="0"/>
              <a:t>(User)</a:t>
            </a:r>
            <a:r>
              <a:rPr lang="zh-TW" altLang="en-US" sz="2800" dirty="0"/>
              <a:t>負責資訊資產的相關處理與保管工作</a:t>
            </a:r>
          </a:p>
          <a:p>
            <a:r>
              <a:rPr lang="en-US" altLang="zh-TW" sz="2800" dirty="0">
                <a:solidFill>
                  <a:srgbClr val="FF0000"/>
                </a:solidFill>
              </a:rPr>
              <a:t>(D) </a:t>
            </a:r>
            <a:r>
              <a:rPr lang="zh-TW" altLang="en-US" sz="2800" dirty="0">
                <a:solidFill>
                  <a:srgbClr val="FF0000"/>
                </a:solidFill>
              </a:rPr>
              <a:t>為釐清資訊資產之擁有、保管與使用的權責</a:t>
            </a:r>
            <a:r>
              <a:rPr lang="en-US" altLang="zh-TW" sz="2800" dirty="0">
                <a:solidFill>
                  <a:srgbClr val="FF0000"/>
                </a:solidFill>
              </a:rPr>
              <a:t>,</a:t>
            </a:r>
            <a:r>
              <a:rPr lang="zh-TW" altLang="en-US" sz="2800" dirty="0">
                <a:solidFill>
                  <a:srgbClr val="FF0000"/>
                </a:solidFill>
              </a:rPr>
              <a:t>確保資產由適當的人員保管及使用</a:t>
            </a:r>
            <a:r>
              <a:rPr lang="en-US" altLang="zh-TW" sz="2800" dirty="0">
                <a:solidFill>
                  <a:srgbClr val="FF0000"/>
                </a:solidFill>
              </a:rPr>
              <a:t>,</a:t>
            </a:r>
            <a:r>
              <a:rPr lang="zh-TW" altLang="en-US" sz="2800" dirty="0">
                <a:solidFill>
                  <a:srgbClr val="FF0000"/>
                </a:solidFill>
              </a:rPr>
              <a:t>應由各部門權責主管指定適當之擁有者、保管者與使用者</a:t>
            </a:r>
          </a:p>
        </p:txBody>
      </p:sp>
    </p:spTree>
    <p:extLst>
      <p:ext uri="{BB962C8B-B14F-4D97-AF65-F5344CB8AC3E}">
        <p14:creationId xmlns:p14="http://schemas.microsoft.com/office/powerpoint/2010/main" val="87570919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10</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611560" y="1340768"/>
            <a:ext cx="7574692" cy="4524315"/>
          </a:xfrm>
          <a:prstGeom prst="rect">
            <a:avLst/>
          </a:prstGeom>
        </p:spPr>
        <p:txBody>
          <a:bodyPr wrap="square">
            <a:spAutoFit/>
          </a:bodyPr>
          <a:lstStyle/>
          <a:p>
            <a:r>
              <a:rPr lang="zh-TW" altLang="en-US" sz="3600" b="1" dirty="0">
                <a:effectLst>
                  <a:outerShdw blurRad="38100" dist="38100" dir="2700000" algn="tl">
                    <a:srgbClr val="000000">
                      <a:alpha val="43137"/>
                    </a:srgbClr>
                  </a:outerShdw>
                </a:effectLst>
              </a:rPr>
              <a:t>資產是對組織有價值的任何事物</a:t>
            </a:r>
            <a:r>
              <a:rPr lang="en-US" altLang="zh-TW" sz="3600" b="1" dirty="0" smtClean="0">
                <a:effectLst>
                  <a:outerShdw blurRad="38100" dist="38100" dir="2700000" algn="tl">
                    <a:srgbClr val="000000">
                      <a:alpha val="43137"/>
                    </a:srgbClr>
                  </a:outerShdw>
                </a:effectLst>
              </a:rPr>
              <a:t>,</a:t>
            </a:r>
          </a:p>
          <a:p>
            <a:r>
              <a:rPr lang="zh-TW" altLang="en-US" sz="3600" b="1" dirty="0" smtClean="0">
                <a:effectLst>
                  <a:outerShdw blurRad="38100" dist="38100" dir="2700000" algn="tl">
                    <a:srgbClr val="000000">
                      <a:alpha val="43137"/>
                    </a:srgbClr>
                  </a:outerShdw>
                </a:effectLst>
              </a:rPr>
              <a:t>而</a:t>
            </a:r>
            <a:r>
              <a:rPr lang="zh-TW" altLang="en-US" sz="3600" b="1" dirty="0">
                <a:effectLst>
                  <a:outerShdw blurRad="38100" dist="38100" dir="2700000" algn="tl">
                    <a:srgbClr val="000000">
                      <a:alpha val="43137"/>
                    </a:srgbClr>
                  </a:outerShdw>
                </a:effectLst>
              </a:rPr>
              <a:t>資訊也是資產的一種</a:t>
            </a:r>
            <a:r>
              <a:rPr lang="zh-TW" altLang="en-US" sz="3600" b="1" dirty="0" smtClean="0">
                <a:effectLst>
                  <a:outerShdw blurRad="38100" dist="38100" dir="2700000" algn="tl">
                    <a:srgbClr val="000000">
                      <a:alpha val="43137"/>
                    </a:srgbClr>
                  </a:outerShdw>
                </a:effectLst>
              </a:rPr>
              <a:t>。</a:t>
            </a:r>
            <a:endParaRPr lang="en-US" altLang="zh-TW" sz="3600" b="1" dirty="0" smtClean="0">
              <a:effectLst>
                <a:outerShdw blurRad="38100" dist="38100" dir="2700000" algn="tl">
                  <a:srgbClr val="000000">
                    <a:alpha val="43137"/>
                  </a:srgbClr>
                </a:outerShdw>
              </a:effectLst>
            </a:endParaRPr>
          </a:p>
          <a:p>
            <a:r>
              <a:rPr lang="zh-TW" altLang="en-US" sz="3600" b="1" dirty="0" smtClean="0">
                <a:effectLst>
                  <a:outerShdw blurRad="38100" dist="38100" dir="2700000" algn="tl">
                    <a:srgbClr val="000000">
                      <a:alpha val="43137"/>
                    </a:srgbClr>
                  </a:outerShdw>
                </a:effectLst>
              </a:rPr>
              <a:t>請問</a:t>
            </a:r>
            <a:r>
              <a:rPr lang="zh-TW" altLang="en-US" sz="3600" b="1" dirty="0">
                <a:effectLst>
                  <a:outerShdw blurRad="38100" dist="38100" dir="2700000" algn="tl">
                    <a:srgbClr val="000000">
                      <a:alpha val="43137"/>
                    </a:srgbClr>
                  </a:outerShdw>
                </a:effectLst>
              </a:rPr>
              <a:t>下列何種不是資訊資產</a:t>
            </a:r>
            <a:r>
              <a:rPr lang="en-US" altLang="zh-TW" sz="3600" b="1" dirty="0" smtClean="0">
                <a:effectLst>
                  <a:outerShdw blurRad="38100" dist="38100" dir="2700000" algn="tl">
                    <a:srgbClr val="000000">
                      <a:alpha val="43137"/>
                    </a:srgbClr>
                  </a:outerShdw>
                </a:effectLst>
              </a:rPr>
              <a:t>?</a:t>
            </a:r>
          </a:p>
          <a:p>
            <a:endParaRPr lang="en-US" altLang="zh-TW" sz="3600" b="1" dirty="0">
              <a:effectLst>
                <a:outerShdw blurRad="38100" dist="38100" dir="2700000" algn="tl">
                  <a:srgbClr val="000000">
                    <a:alpha val="43137"/>
                  </a:srgbClr>
                </a:outerShdw>
              </a:effectLst>
            </a:endParaRPr>
          </a:p>
          <a:p>
            <a:r>
              <a:rPr lang="en-US" altLang="zh-TW" sz="3600" b="1" dirty="0">
                <a:effectLst>
                  <a:outerShdw blurRad="38100" dist="38100" dir="2700000" algn="tl">
                    <a:srgbClr val="000000">
                      <a:alpha val="43137"/>
                    </a:srgbClr>
                  </a:outerShdw>
                </a:effectLst>
              </a:rPr>
              <a:t>(A) </a:t>
            </a:r>
            <a:r>
              <a:rPr lang="zh-TW" altLang="en-US" sz="3600" b="1" dirty="0">
                <a:effectLst>
                  <a:outerShdw blurRad="38100" dist="38100" dir="2700000" algn="tl">
                    <a:srgbClr val="000000">
                      <a:alpha val="43137"/>
                    </a:srgbClr>
                  </a:outerShdw>
                </a:effectLst>
              </a:rPr>
              <a:t>員工人事資料</a:t>
            </a:r>
          </a:p>
          <a:p>
            <a:r>
              <a:rPr lang="en-US" altLang="zh-TW" sz="3600" b="1" dirty="0">
                <a:effectLst>
                  <a:outerShdw blurRad="38100" dist="38100" dir="2700000" algn="tl">
                    <a:srgbClr val="000000">
                      <a:alpha val="43137"/>
                    </a:srgbClr>
                  </a:outerShdw>
                </a:effectLst>
              </a:rPr>
              <a:t>(B) </a:t>
            </a:r>
            <a:r>
              <a:rPr lang="zh-TW" altLang="en-US" sz="3600" b="1" dirty="0">
                <a:effectLst>
                  <a:outerShdw blurRad="38100" dist="38100" dir="2700000" algn="tl">
                    <a:srgbClr val="000000">
                      <a:alpha val="43137"/>
                    </a:srgbClr>
                  </a:outerShdw>
                </a:effectLst>
              </a:rPr>
              <a:t>電腦</a:t>
            </a:r>
          </a:p>
          <a:p>
            <a:r>
              <a:rPr lang="en-US" altLang="zh-TW" sz="3600" b="1" dirty="0">
                <a:effectLst>
                  <a:outerShdw blurRad="38100" dist="38100" dir="2700000" algn="tl">
                    <a:srgbClr val="000000">
                      <a:alpha val="43137"/>
                    </a:srgbClr>
                  </a:outerShdw>
                </a:effectLst>
              </a:rPr>
              <a:t>(C) </a:t>
            </a:r>
            <a:r>
              <a:rPr lang="zh-TW" altLang="en-US" sz="3600" b="1" dirty="0">
                <a:effectLst>
                  <a:outerShdw blurRad="38100" dist="38100" dir="2700000" algn="tl">
                    <a:srgbClr val="000000">
                      <a:alpha val="43137"/>
                    </a:srgbClr>
                  </a:outerShdw>
                </a:effectLst>
              </a:rPr>
              <a:t>辦公桌</a:t>
            </a:r>
          </a:p>
          <a:p>
            <a:r>
              <a:rPr lang="en-US" altLang="zh-TW" sz="3600" b="1" dirty="0">
                <a:effectLst>
                  <a:outerShdw blurRad="38100" dist="38100" dir="2700000" algn="tl">
                    <a:srgbClr val="000000">
                      <a:alpha val="43137"/>
                    </a:srgbClr>
                  </a:outerShdw>
                </a:effectLst>
              </a:rPr>
              <a:t>(D) </a:t>
            </a:r>
            <a:r>
              <a:rPr lang="zh-TW" altLang="en-US" sz="3600" b="1" dirty="0">
                <a:effectLst>
                  <a:outerShdw blurRad="38100" dist="38100" dir="2700000" algn="tl">
                    <a:srgbClr val="000000">
                      <a:alpha val="43137"/>
                    </a:srgbClr>
                  </a:outerShdw>
                </a:effectLst>
              </a:rPr>
              <a:t>套裝軟體</a:t>
            </a:r>
          </a:p>
        </p:txBody>
      </p:sp>
    </p:spTree>
    <p:extLst>
      <p:ext uri="{BB962C8B-B14F-4D97-AF65-F5344CB8AC3E}">
        <p14:creationId xmlns:p14="http://schemas.microsoft.com/office/powerpoint/2010/main" val="60444922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10</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573115" y="1268760"/>
            <a:ext cx="7785545" cy="4524315"/>
          </a:xfrm>
          <a:prstGeom prst="rect">
            <a:avLst/>
          </a:prstGeom>
        </p:spPr>
        <p:txBody>
          <a:bodyPr wrap="square">
            <a:spAutoFit/>
          </a:bodyPr>
          <a:lstStyle/>
          <a:p>
            <a:r>
              <a:rPr lang="zh-TW" altLang="en-US" sz="3600" b="1" dirty="0"/>
              <a:t>資產是對組織有價值的任何事物</a:t>
            </a:r>
            <a:r>
              <a:rPr lang="en-US" altLang="zh-TW" sz="3600" b="1" dirty="0" smtClean="0"/>
              <a:t>,</a:t>
            </a:r>
          </a:p>
          <a:p>
            <a:r>
              <a:rPr lang="zh-TW" altLang="en-US" sz="3600" b="1" dirty="0" smtClean="0"/>
              <a:t>而</a:t>
            </a:r>
            <a:r>
              <a:rPr lang="zh-TW" altLang="en-US" sz="3600" b="1" dirty="0"/>
              <a:t>資訊也是資產的一種</a:t>
            </a:r>
            <a:r>
              <a:rPr lang="zh-TW" altLang="en-US" sz="3600" b="1" dirty="0" smtClean="0"/>
              <a:t>。</a:t>
            </a:r>
            <a:endParaRPr lang="en-US" altLang="zh-TW" sz="3600" b="1" dirty="0" smtClean="0"/>
          </a:p>
          <a:p>
            <a:r>
              <a:rPr lang="zh-TW" altLang="en-US" sz="3600" b="1" dirty="0" smtClean="0"/>
              <a:t>請問</a:t>
            </a:r>
            <a:r>
              <a:rPr lang="zh-TW" altLang="en-US" sz="3600" b="1" dirty="0"/>
              <a:t>下列何種不是資訊資產</a:t>
            </a:r>
            <a:r>
              <a:rPr lang="en-US" altLang="zh-TW" sz="3600" b="1" dirty="0" smtClean="0"/>
              <a:t>?</a:t>
            </a:r>
          </a:p>
          <a:p>
            <a:endParaRPr lang="en-US" altLang="zh-TW" sz="3600" b="1" dirty="0"/>
          </a:p>
          <a:p>
            <a:r>
              <a:rPr lang="en-US" altLang="zh-TW" sz="3600" b="1" dirty="0"/>
              <a:t>(A) </a:t>
            </a:r>
            <a:r>
              <a:rPr lang="zh-TW" altLang="en-US" sz="3600" b="1" dirty="0"/>
              <a:t>員工人事資料</a:t>
            </a:r>
          </a:p>
          <a:p>
            <a:r>
              <a:rPr lang="en-US" altLang="zh-TW" sz="3600" b="1" dirty="0"/>
              <a:t>(B) </a:t>
            </a:r>
            <a:r>
              <a:rPr lang="zh-TW" altLang="en-US" sz="3600" b="1" dirty="0"/>
              <a:t>電腦</a:t>
            </a:r>
          </a:p>
          <a:p>
            <a:r>
              <a:rPr lang="en-US" altLang="zh-TW" sz="3600" b="1" dirty="0">
                <a:solidFill>
                  <a:srgbClr val="FF0000"/>
                </a:solidFill>
              </a:rPr>
              <a:t>(C) </a:t>
            </a:r>
            <a:r>
              <a:rPr lang="zh-TW" altLang="en-US" sz="3600" b="1" dirty="0">
                <a:solidFill>
                  <a:srgbClr val="FF0000"/>
                </a:solidFill>
              </a:rPr>
              <a:t>辦公桌</a:t>
            </a:r>
          </a:p>
          <a:p>
            <a:r>
              <a:rPr lang="en-US" altLang="zh-TW" sz="3600" b="1" dirty="0"/>
              <a:t>(D) </a:t>
            </a:r>
            <a:r>
              <a:rPr lang="zh-TW" altLang="en-US" sz="3600" b="1" dirty="0"/>
              <a:t>套裝軟體</a:t>
            </a:r>
          </a:p>
        </p:txBody>
      </p:sp>
    </p:spTree>
    <p:extLst>
      <p:ext uri="{BB962C8B-B14F-4D97-AF65-F5344CB8AC3E}">
        <p14:creationId xmlns:p14="http://schemas.microsoft.com/office/powerpoint/2010/main" val="60162663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11</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467544" y="1268760"/>
            <a:ext cx="7819794" cy="4524315"/>
          </a:xfrm>
          <a:prstGeom prst="rect">
            <a:avLst/>
          </a:prstGeom>
        </p:spPr>
        <p:txBody>
          <a:bodyPr wrap="square">
            <a:spAutoFit/>
          </a:bodyPr>
          <a:lstStyle/>
          <a:p>
            <a:r>
              <a:rPr lang="zh-TW" altLang="en-US" sz="3600" dirty="0"/>
              <a:t>關於資訊資產分級的目的</a:t>
            </a:r>
            <a:r>
              <a:rPr lang="en-US" altLang="zh-TW" sz="3600" dirty="0"/>
              <a:t>,</a:t>
            </a:r>
            <a:r>
              <a:rPr lang="zh-TW" altLang="en-US" sz="3600" dirty="0"/>
              <a:t>下列敘述何者正確</a:t>
            </a:r>
            <a:r>
              <a:rPr lang="en-US" altLang="zh-TW" sz="3600" dirty="0" smtClean="0"/>
              <a:t>?</a:t>
            </a:r>
          </a:p>
          <a:p>
            <a:endParaRPr lang="en-US" altLang="zh-TW" sz="3600" dirty="0"/>
          </a:p>
          <a:p>
            <a:r>
              <a:rPr lang="en-US" altLang="zh-TW" sz="3600" dirty="0"/>
              <a:t>(A) </a:t>
            </a:r>
            <a:r>
              <a:rPr lang="zh-TW" altLang="en-US" sz="3600" dirty="0"/>
              <a:t>確保員工及承包商之相關安全責任</a:t>
            </a:r>
          </a:p>
          <a:p>
            <a:r>
              <a:rPr lang="en-US" altLang="zh-TW" sz="3600" dirty="0"/>
              <a:t>(B) </a:t>
            </a:r>
            <a:r>
              <a:rPr lang="zh-TW" altLang="en-US" sz="3600" dirty="0"/>
              <a:t>限制對資訊及資訊處理設施的存取</a:t>
            </a:r>
          </a:p>
          <a:p>
            <a:r>
              <a:rPr lang="en-US" altLang="zh-TW" sz="3600" dirty="0"/>
              <a:t>(C) </a:t>
            </a:r>
            <a:r>
              <a:rPr lang="zh-TW" altLang="en-US" sz="3600" dirty="0"/>
              <a:t>確保資產依其對組織之重要性</a:t>
            </a:r>
            <a:r>
              <a:rPr lang="en-US" altLang="zh-TW" sz="3600" dirty="0"/>
              <a:t>,</a:t>
            </a:r>
            <a:r>
              <a:rPr lang="zh-TW" altLang="en-US" sz="3600" dirty="0"/>
              <a:t>受到適切等級的保護</a:t>
            </a:r>
          </a:p>
          <a:p>
            <a:r>
              <a:rPr lang="en-US" altLang="zh-TW" sz="3600" dirty="0"/>
              <a:t>(D) </a:t>
            </a:r>
            <a:r>
              <a:rPr lang="zh-TW" altLang="en-US" sz="3600" dirty="0"/>
              <a:t>確保運作中系統的完整性</a:t>
            </a:r>
          </a:p>
        </p:txBody>
      </p:sp>
    </p:spTree>
    <p:extLst>
      <p:ext uri="{BB962C8B-B14F-4D97-AF65-F5344CB8AC3E}">
        <p14:creationId xmlns:p14="http://schemas.microsoft.com/office/powerpoint/2010/main" val="123860098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11</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434265" y="1196752"/>
            <a:ext cx="7891802" cy="4524315"/>
          </a:xfrm>
          <a:prstGeom prst="rect">
            <a:avLst/>
          </a:prstGeom>
        </p:spPr>
        <p:txBody>
          <a:bodyPr wrap="square">
            <a:spAutoFit/>
          </a:bodyPr>
          <a:lstStyle/>
          <a:p>
            <a:r>
              <a:rPr lang="zh-TW" altLang="en-US" sz="3600" dirty="0"/>
              <a:t>關於資訊資產分級的目的</a:t>
            </a:r>
            <a:r>
              <a:rPr lang="en-US" altLang="zh-TW" sz="3600" dirty="0"/>
              <a:t>,</a:t>
            </a:r>
            <a:r>
              <a:rPr lang="zh-TW" altLang="en-US" sz="3600" dirty="0"/>
              <a:t>下列敘述何者正確</a:t>
            </a:r>
            <a:r>
              <a:rPr lang="en-US" altLang="zh-TW" sz="3600" dirty="0" smtClean="0"/>
              <a:t>?</a:t>
            </a:r>
          </a:p>
          <a:p>
            <a:endParaRPr lang="en-US" altLang="zh-TW" sz="3600" dirty="0"/>
          </a:p>
          <a:p>
            <a:r>
              <a:rPr lang="en-US" altLang="zh-TW" sz="3600" dirty="0"/>
              <a:t>(A) </a:t>
            </a:r>
            <a:r>
              <a:rPr lang="zh-TW" altLang="en-US" sz="3600" dirty="0"/>
              <a:t>確保員工及承包商之相關安全責任</a:t>
            </a:r>
          </a:p>
          <a:p>
            <a:r>
              <a:rPr lang="en-US" altLang="zh-TW" sz="3600" dirty="0"/>
              <a:t>(B) </a:t>
            </a:r>
            <a:r>
              <a:rPr lang="zh-TW" altLang="en-US" sz="3600" dirty="0"/>
              <a:t>限制對資訊及資訊處理設施的存取</a:t>
            </a:r>
          </a:p>
          <a:p>
            <a:r>
              <a:rPr lang="en-US" altLang="zh-TW" sz="3600" dirty="0">
                <a:solidFill>
                  <a:srgbClr val="FF0000"/>
                </a:solidFill>
              </a:rPr>
              <a:t>(C) </a:t>
            </a:r>
            <a:r>
              <a:rPr lang="zh-TW" altLang="en-US" sz="3600" dirty="0">
                <a:solidFill>
                  <a:srgbClr val="FF0000"/>
                </a:solidFill>
              </a:rPr>
              <a:t>確保資產依其對組織之重要性</a:t>
            </a:r>
            <a:r>
              <a:rPr lang="en-US" altLang="zh-TW" sz="3600" dirty="0">
                <a:solidFill>
                  <a:srgbClr val="FF0000"/>
                </a:solidFill>
              </a:rPr>
              <a:t>,</a:t>
            </a:r>
            <a:r>
              <a:rPr lang="zh-TW" altLang="en-US" sz="3600" dirty="0">
                <a:solidFill>
                  <a:srgbClr val="FF0000"/>
                </a:solidFill>
              </a:rPr>
              <a:t>受到適切等級的保護</a:t>
            </a:r>
          </a:p>
          <a:p>
            <a:r>
              <a:rPr lang="en-US" altLang="zh-TW" sz="3600" dirty="0"/>
              <a:t>(D) </a:t>
            </a:r>
            <a:r>
              <a:rPr lang="zh-TW" altLang="en-US" sz="3600" dirty="0"/>
              <a:t>確保運作中系統的完整性</a:t>
            </a:r>
          </a:p>
        </p:txBody>
      </p:sp>
    </p:spTree>
    <p:extLst>
      <p:ext uri="{BB962C8B-B14F-4D97-AF65-F5344CB8AC3E}">
        <p14:creationId xmlns:p14="http://schemas.microsoft.com/office/powerpoint/2010/main" val="36562657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418704"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646598" y="1340768"/>
            <a:ext cx="7574692" cy="3477875"/>
          </a:xfrm>
          <a:prstGeom prst="rect">
            <a:avLst/>
          </a:prstGeom>
        </p:spPr>
        <p:txBody>
          <a:bodyPr wrap="square">
            <a:spAutoFit/>
          </a:bodyPr>
          <a:lstStyle/>
          <a:p>
            <a:r>
              <a:rPr lang="zh-TW" altLang="en-US" sz="3600" dirty="0"/>
              <a:t>請問下列何項說明內容是關於「可用性」的敘述</a:t>
            </a:r>
            <a:r>
              <a:rPr lang="en-US" altLang="zh-TW" sz="3600" dirty="0" smtClean="0"/>
              <a:t>?</a:t>
            </a:r>
          </a:p>
          <a:p>
            <a:endParaRPr lang="en-US" altLang="zh-TW" sz="3600" dirty="0"/>
          </a:p>
          <a:p>
            <a:r>
              <a:rPr lang="en-US" altLang="zh-TW" sz="2800" dirty="0"/>
              <a:t>(A) </a:t>
            </a:r>
            <a:r>
              <a:rPr lang="zh-TW" altLang="en-US" sz="2800" dirty="0"/>
              <a:t>使用者以專用帳號及密碼登入 </a:t>
            </a:r>
            <a:r>
              <a:rPr lang="en-US" altLang="zh-TW" sz="2800" dirty="0"/>
              <a:t>ERP </a:t>
            </a:r>
            <a:r>
              <a:rPr lang="zh-TW" altLang="en-US" sz="2800" dirty="0"/>
              <a:t>系統</a:t>
            </a:r>
          </a:p>
          <a:p>
            <a:r>
              <a:rPr lang="en-US" altLang="zh-TW" sz="2800" dirty="0"/>
              <a:t>(B) </a:t>
            </a:r>
            <a:r>
              <a:rPr lang="zh-TW" altLang="en-US" sz="2800" dirty="0"/>
              <a:t>電信商機房故障</a:t>
            </a:r>
            <a:r>
              <a:rPr lang="en-US" altLang="zh-TW" sz="2800" dirty="0"/>
              <a:t>,</a:t>
            </a:r>
            <a:r>
              <a:rPr lang="zh-TW" altLang="en-US" sz="2800" dirty="0"/>
              <a:t>暫時無法使用網路</a:t>
            </a:r>
          </a:p>
          <a:p>
            <a:r>
              <a:rPr lang="en-US" altLang="zh-TW" sz="2800" dirty="0"/>
              <a:t>(C) </a:t>
            </a:r>
            <a:r>
              <a:rPr lang="zh-TW" altLang="en-US" sz="2800" dirty="0"/>
              <a:t>親自遞送機密文件給總經理核閱</a:t>
            </a:r>
          </a:p>
          <a:p>
            <a:r>
              <a:rPr lang="en-US" altLang="zh-TW" sz="2800" dirty="0"/>
              <a:t>(D) </a:t>
            </a:r>
            <a:r>
              <a:rPr lang="zh-TW" altLang="en-US" sz="2800" dirty="0"/>
              <a:t>出勤系統異常</a:t>
            </a:r>
            <a:r>
              <a:rPr lang="en-US" altLang="zh-TW" sz="2800" dirty="0"/>
              <a:t>,</a:t>
            </a:r>
            <a:r>
              <a:rPr lang="zh-TW" altLang="en-US" sz="2800" dirty="0"/>
              <a:t>導致薪資計算錯誤</a:t>
            </a:r>
          </a:p>
        </p:txBody>
      </p:sp>
    </p:spTree>
    <p:extLst>
      <p:ext uri="{BB962C8B-B14F-4D97-AF65-F5344CB8AC3E}">
        <p14:creationId xmlns:p14="http://schemas.microsoft.com/office/powerpoint/2010/main" val="122555545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12</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416320"/>
          </a:xfrm>
          <a:prstGeom prst="rect">
            <a:avLst/>
          </a:prstGeom>
        </p:spPr>
        <p:txBody>
          <a:bodyPr wrap="square">
            <a:spAutoFit/>
          </a:bodyPr>
          <a:lstStyle/>
          <a:p>
            <a:r>
              <a:rPr lang="zh-TW" altLang="en-US" sz="3600" dirty="0"/>
              <a:t>在進行資產管理時</a:t>
            </a:r>
            <a:r>
              <a:rPr lang="en-US" altLang="zh-TW" sz="3600" dirty="0"/>
              <a:t>,</a:t>
            </a:r>
            <a:r>
              <a:rPr lang="zh-TW" altLang="en-US" sz="3600" dirty="0"/>
              <a:t>下列哪一項應優先建立</a:t>
            </a:r>
            <a:r>
              <a:rPr lang="en-US" altLang="zh-TW" sz="3600" dirty="0"/>
              <a:t>?</a:t>
            </a:r>
          </a:p>
          <a:p>
            <a:r>
              <a:rPr lang="en-US" altLang="zh-TW" sz="3600" dirty="0"/>
              <a:t>(A) </a:t>
            </a:r>
            <a:r>
              <a:rPr lang="zh-TW" altLang="en-US" sz="3600" dirty="0"/>
              <a:t>稽核計畫</a:t>
            </a:r>
          </a:p>
          <a:p>
            <a:r>
              <a:rPr lang="en-US" altLang="zh-TW" sz="3600" dirty="0"/>
              <a:t>(B) </a:t>
            </a:r>
            <a:r>
              <a:rPr lang="zh-TW" altLang="en-US" sz="3600" dirty="0"/>
              <a:t>溝通管理</a:t>
            </a:r>
          </a:p>
          <a:p>
            <a:r>
              <a:rPr lang="en-US" altLang="zh-TW" sz="3600" dirty="0"/>
              <a:t>(C) </a:t>
            </a:r>
            <a:r>
              <a:rPr lang="zh-TW" altLang="en-US" sz="3600" dirty="0"/>
              <a:t>風險登記表</a:t>
            </a:r>
          </a:p>
          <a:p>
            <a:r>
              <a:rPr lang="en-US" altLang="zh-TW" sz="3600" dirty="0"/>
              <a:t>(D) </a:t>
            </a:r>
            <a:r>
              <a:rPr lang="zh-TW" altLang="en-US" sz="3600" dirty="0"/>
              <a:t>資產清冊</a:t>
            </a:r>
          </a:p>
        </p:txBody>
      </p:sp>
    </p:spTree>
    <p:extLst>
      <p:ext uri="{BB962C8B-B14F-4D97-AF65-F5344CB8AC3E}">
        <p14:creationId xmlns:p14="http://schemas.microsoft.com/office/powerpoint/2010/main" val="64990206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12</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416320"/>
          </a:xfrm>
          <a:prstGeom prst="rect">
            <a:avLst/>
          </a:prstGeom>
        </p:spPr>
        <p:txBody>
          <a:bodyPr wrap="square">
            <a:spAutoFit/>
          </a:bodyPr>
          <a:lstStyle/>
          <a:p>
            <a:r>
              <a:rPr lang="zh-TW" altLang="en-US" sz="3600" dirty="0"/>
              <a:t>在進行資產管理時</a:t>
            </a:r>
            <a:r>
              <a:rPr lang="en-US" altLang="zh-TW" sz="3600" dirty="0"/>
              <a:t>,</a:t>
            </a:r>
            <a:r>
              <a:rPr lang="zh-TW" altLang="en-US" sz="3600" dirty="0"/>
              <a:t>下列哪一項應優先建立</a:t>
            </a:r>
            <a:r>
              <a:rPr lang="en-US" altLang="zh-TW" sz="3600" dirty="0"/>
              <a:t>?</a:t>
            </a:r>
          </a:p>
          <a:p>
            <a:r>
              <a:rPr lang="en-US" altLang="zh-TW" sz="3600" dirty="0"/>
              <a:t>(A) </a:t>
            </a:r>
            <a:r>
              <a:rPr lang="zh-TW" altLang="en-US" sz="3600" dirty="0"/>
              <a:t>稽核計畫</a:t>
            </a:r>
          </a:p>
          <a:p>
            <a:r>
              <a:rPr lang="en-US" altLang="zh-TW" sz="3600" dirty="0"/>
              <a:t>(B) </a:t>
            </a:r>
            <a:r>
              <a:rPr lang="zh-TW" altLang="en-US" sz="3600" dirty="0"/>
              <a:t>溝通管理</a:t>
            </a:r>
          </a:p>
          <a:p>
            <a:r>
              <a:rPr lang="en-US" altLang="zh-TW" sz="3600" dirty="0"/>
              <a:t>(C) </a:t>
            </a:r>
            <a:r>
              <a:rPr lang="zh-TW" altLang="en-US" sz="3600" dirty="0"/>
              <a:t>風險登記表</a:t>
            </a:r>
          </a:p>
          <a:p>
            <a:r>
              <a:rPr lang="en-US" altLang="zh-TW" sz="3600" dirty="0">
                <a:solidFill>
                  <a:srgbClr val="FF0000"/>
                </a:solidFill>
              </a:rPr>
              <a:t>(D) </a:t>
            </a:r>
            <a:r>
              <a:rPr lang="zh-TW" altLang="en-US" sz="3600" dirty="0">
                <a:solidFill>
                  <a:srgbClr val="FF0000"/>
                </a:solidFill>
              </a:rPr>
              <a:t>資產清冊</a:t>
            </a:r>
          </a:p>
        </p:txBody>
      </p:sp>
    </p:spTree>
    <p:extLst>
      <p:ext uri="{BB962C8B-B14F-4D97-AF65-F5344CB8AC3E}">
        <p14:creationId xmlns:p14="http://schemas.microsoft.com/office/powerpoint/2010/main" val="320474474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13</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632311"/>
          </a:xfrm>
          <a:prstGeom prst="rect">
            <a:avLst/>
          </a:prstGeom>
        </p:spPr>
        <p:txBody>
          <a:bodyPr wrap="square">
            <a:spAutoFit/>
          </a:bodyPr>
          <a:lstStyle/>
          <a:p>
            <a:r>
              <a:rPr lang="zh-TW" altLang="en-US" sz="3600" dirty="0"/>
              <a:t>關於資產分級盤點施作方式</a:t>
            </a:r>
            <a:r>
              <a:rPr lang="en-US" altLang="zh-TW" sz="3600" dirty="0"/>
              <a:t>,</a:t>
            </a:r>
            <a:r>
              <a:rPr lang="zh-TW" altLang="en-US" sz="3600" dirty="0"/>
              <a:t>下列敘述何者不正確</a:t>
            </a:r>
            <a:r>
              <a:rPr lang="en-US" altLang="zh-TW" sz="3600" dirty="0"/>
              <a:t>?</a:t>
            </a:r>
          </a:p>
          <a:p>
            <a:r>
              <a:rPr lang="en-US" altLang="zh-TW" sz="3600" dirty="0"/>
              <a:t>(A) </a:t>
            </a:r>
            <a:r>
              <a:rPr lang="zh-TW" altLang="en-US" sz="3600" dirty="0"/>
              <a:t>保管人離職轉移</a:t>
            </a:r>
            <a:r>
              <a:rPr lang="en-US" altLang="zh-TW" sz="3600" dirty="0"/>
              <a:t>,</a:t>
            </a:r>
            <a:r>
              <a:rPr lang="zh-TW" altLang="en-US" sz="3600" dirty="0"/>
              <a:t>需要進行相關資產歸戶變更</a:t>
            </a:r>
          </a:p>
          <a:p>
            <a:r>
              <a:rPr lang="en-US" altLang="zh-TW" sz="3600" dirty="0"/>
              <a:t>(B) </a:t>
            </a:r>
            <a:r>
              <a:rPr lang="zh-TW" altLang="en-US" sz="3600" dirty="0"/>
              <a:t>異地備援端相關系統</a:t>
            </a:r>
            <a:r>
              <a:rPr lang="en-US" altLang="zh-TW" sz="3600" dirty="0"/>
              <a:t>,</a:t>
            </a:r>
            <a:r>
              <a:rPr lang="zh-TW" altLang="en-US" sz="3600" dirty="0"/>
              <a:t>需另標示位置資訊</a:t>
            </a:r>
            <a:r>
              <a:rPr lang="en-US" altLang="zh-TW" sz="3600" dirty="0"/>
              <a:t>,</a:t>
            </a:r>
            <a:r>
              <a:rPr lang="zh-TW" altLang="en-US" sz="3600" dirty="0"/>
              <a:t>以為識別</a:t>
            </a:r>
          </a:p>
          <a:p>
            <a:r>
              <a:rPr lang="en-US" altLang="zh-TW" sz="3600" dirty="0"/>
              <a:t>(C) </a:t>
            </a:r>
            <a:r>
              <a:rPr lang="zh-TW" altLang="en-US" sz="3600" dirty="0"/>
              <a:t>電腦規格需依據製造商規格項列於資訊紀錄中</a:t>
            </a:r>
          </a:p>
          <a:p>
            <a:r>
              <a:rPr lang="en-US" altLang="zh-TW" sz="3600" dirty="0"/>
              <a:t>(D) </a:t>
            </a:r>
            <a:r>
              <a:rPr lang="zh-TW" altLang="en-US" sz="3600" dirty="0"/>
              <a:t>資訊設備送修</a:t>
            </a:r>
            <a:r>
              <a:rPr lang="en-US" altLang="zh-TW" sz="3600" dirty="0"/>
              <a:t>,</a:t>
            </a:r>
            <a:r>
              <a:rPr lang="zh-TW" altLang="en-US" sz="3600" dirty="0"/>
              <a:t>無法列入盤點</a:t>
            </a:r>
            <a:r>
              <a:rPr lang="en-US" altLang="zh-TW" sz="3600" dirty="0"/>
              <a:t>,</a:t>
            </a:r>
            <a:r>
              <a:rPr lang="zh-TW" altLang="en-US" sz="3600" dirty="0"/>
              <a:t>可以不用處置追蹤</a:t>
            </a:r>
          </a:p>
        </p:txBody>
      </p:sp>
    </p:spTree>
    <p:extLst>
      <p:ext uri="{BB962C8B-B14F-4D97-AF65-F5344CB8AC3E}">
        <p14:creationId xmlns:p14="http://schemas.microsoft.com/office/powerpoint/2010/main" val="19003559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13</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632311"/>
          </a:xfrm>
          <a:prstGeom prst="rect">
            <a:avLst/>
          </a:prstGeom>
        </p:spPr>
        <p:txBody>
          <a:bodyPr wrap="square">
            <a:spAutoFit/>
          </a:bodyPr>
          <a:lstStyle/>
          <a:p>
            <a:r>
              <a:rPr lang="zh-TW" altLang="en-US" sz="3600" dirty="0"/>
              <a:t>關於資產分級盤點施作方式</a:t>
            </a:r>
            <a:r>
              <a:rPr lang="en-US" altLang="zh-TW" sz="3600" dirty="0"/>
              <a:t>,</a:t>
            </a:r>
            <a:r>
              <a:rPr lang="zh-TW" altLang="en-US" sz="3600" dirty="0"/>
              <a:t>下列敘述何者不正確</a:t>
            </a:r>
            <a:r>
              <a:rPr lang="en-US" altLang="zh-TW" sz="3600" dirty="0"/>
              <a:t>?</a:t>
            </a:r>
          </a:p>
          <a:p>
            <a:r>
              <a:rPr lang="en-US" altLang="zh-TW" sz="3600" dirty="0"/>
              <a:t>(A) </a:t>
            </a:r>
            <a:r>
              <a:rPr lang="zh-TW" altLang="en-US" sz="3600" dirty="0"/>
              <a:t>保管人離職轉移</a:t>
            </a:r>
            <a:r>
              <a:rPr lang="en-US" altLang="zh-TW" sz="3600" dirty="0"/>
              <a:t>,</a:t>
            </a:r>
            <a:r>
              <a:rPr lang="zh-TW" altLang="en-US" sz="3600" dirty="0"/>
              <a:t>需要進行相關資產歸戶變更</a:t>
            </a:r>
          </a:p>
          <a:p>
            <a:r>
              <a:rPr lang="en-US" altLang="zh-TW" sz="3600" dirty="0"/>
              <a:t>(B) </a:t>
            </a:r>
            <a:r>
              <a:rPr lang="zh-TW" altLang="en-US" sz="3600" dirty="0"/>
              <a:t>異地備援端相關系統</a:t>
            </a:r>
            <a:r>
              <a:rPr lang="en-US" altLang="zh-TW" sz="3600" dirty="0"/>
              <a:t>,</a:t>
            </a:r>
            <a:r>
              <a:rPr lang="zh-TW" altLang="en-US" sz="3600" dirty="0"/>
              <a:t>需另標示位置資訊</a:t>
            </a:r>
            <a:r>
              <a:rPr lang="en-US" altLang="zh-TW" sz="3600" dirty="0"/>
              <a:t>,</a:t>
            </a:r>
            <a:r>
              <a:rPr lang="zh-TW" altLang="en-US" sz="3600" dirty="0"/>
              <a:t>以為識別</a:t>
            </a:r>
          </a:p>
          <a:p>
            <a:r>
              <a:rPr lang="en-US" altLang="zh-TW" sz="3600" dirty="0"/>
              <a:t>(C) </a:t>
            </a:r>
            <a:r>
              <a:rPr lang="zh-TW" altLang="en-US" sz="3600" dirty="0"/>
              <a:t>電腦規格需依據製造商規格項列於資訊紀錄中</a:t>
            </a:r>
          </a:p>
          <a:p>
            <a:r>
              <a:rPr lang="en-US" altLang="zh-TW" sz="3600" dirty="0">
                <a:solidFill>
                  <a:srgbClr val="FF0000"/>
                </a:solidFill>
              </a:rPr>
              <a:t>(D) </a:t>
            </a:r>
            <a:r>
              <a:rPr lang="zh-TW" altLang="en-US" sz="3600" dirty="0">
                <a:solidFill>
                  <a:srgbClr val="FF0000"/>
                </a:solidFill>
              </a:rPr>
              <a:t>資訊設備送修</a:t>
            </a:r>
            <a:r>
              <a:rPr lang="en-US" altLang="zh-TW" sz="3600" dirty="0">
                <a:solidFill>
                  <a:srgbClr val="FF0000"/>
                </a:solidFill>
              </a:rPr>
              <a:t>,</a:t>
            </a:r>
            <a:r>
              <a:rPr lang="zh-TW" altLang="en-US" sz="3600" dirty="0">
                <a:solidFill>
                  <a:srgbClr val="FF0000"/>
                </a:solidFill>
              </a:rPr>
              <a:t>無法列入盤點</a:t>
            </a:r>
            <a:r>
              <a:rPr lang="en-US" altLang="zh-TW" sz="3600" dirty="0">
                <a:solidFill>
                  <a:srgbClr val="FF0000"/>
                </a:solidFill>
              </a:rPr>
              <a:t>,</a:t>
            </a:r>
            <a:r>
              <a:rPr lang="zh-TW" altLang="en-US" sz="3600" dirty="0">
                <a:solidFill>
                  <a:srgbClr val="FF0000"/>
                </a:solidFill>
              </a:rPr>
              <a:t>可以不用處置追蹤</a:t>
            </a:r>
          </a:p>
        </p:txBody>
      </p:sp>
    </p:spTree>
    <p:extLst>
      <p:ext uri="{BB962C8B-B14F-4D97-AF65-F5344CB8AC3E}">
        <p14:creationId xmlns:p14="http://schemas.microsoft.com/office/powerpoint/2010/main" val="177322490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14</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4524315"/>
          </a:xfrm>
          <a:prstGeom prst="rect">
            <a:avLst/>
          </a:prstGeom>
        </p:spPr>
        <p:txBody>
          <a:bodyPr wrap="square">
            <a:spAutoFit/>
          </a:bodyPr>
          <a:lstStyle/>
          <a:p>
            <a:r>
              <a:rPr lang="zh-TW" altLang="en-US" sz="3600" dirty="0"/>
              <a:t>下列何者非資產擁有者所負責執行之工作</a:t>
            </a:r>
            <a:r>
              <a:rPr lang="en-US" altLang="zh-TW" sz="3600" dirty="0"/>
              <a:t>?</a:t>
            </a:r>
          </a:p>
          <a:p>
            <a:r>
              <a:rPr lang="en-US" altLang="zh-TW" sz="3600" dirty="0"/>
              <a:t>(A) </a:t>
            </a:r>
            <a:r>
              <a:rPr lang="zh-TW" altLang="en-US" sz="3600" dirty="0"/>
              <a:t>確保資產已盤點並造冊</a:t>
            </a:r>
          </a:p>
          <a:p>
            <a:r>
              <a:rPr lang="en-US" altLang="zh-TW" sz="3600" dirty="0"/>
              <a:t>(B) </a:t>
            </a:r>
            <a:r>
              <a:rPr lang="zh-TW" altLang="en-US" sz="3600" dirty="0"/>
              <a:t>確保資產已經適切分級</a:t>
            </a:r>
            <a:r>
              <a:rPr lang="en-US" altLang="zh-TW" sz="3600" dirty="0"/>
              <a:t>,</a:t>
            </a:r>
            <a:r>
              <a:rPr lang="zh-TW" altLang="en-US" sz="3600" dirty="0"/>
              <a:t>並實施適當之保護</a:t>
            </a:r>
          </a:p>
          <a:p>
            <a:r>
              <a:rPr lang="en-US" altLang="zh-TW" sz="3600" dirty="0"/>
              <a:t>(C) </a:t>
            </a:r>
            <a:r>
              <a:rPr lang="zh-TW" altLang="en-US" sz="3600" dirty="0"/>
              <a:t>確保資產以最低之成本進行採購</a:t>
            </a:r>
          </a:p>
          <a:p>
            <a:r>
              <a:rPr lang="en-US" altLang="zh-TW" sz="3600" dirty="0"/>
              <a:t>(D) </a:t>
            </a:r>
            <a:r>
              <a:rPr lang="zh-TW" altLang="en-US" sz="3600" dirty="0"/>
              <a:t>確保資產的銷毀已採取適當之處置程序</a:t>
            </a:r>
          </a:p>
        </p:txBody>
      </p:sp>
    </p:spTree>
    <p:extLst>
      <p:ext uri="{BB962C8B-B14F-4D97-AF65-F5344CB8AC3E}">
        <p14:creationId xmlns:p14="http://schemas.microsoft.com/office/powerpoint/2010/main" val="230009930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14</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4524315"/>
          </a:xfrm>
          <a:prstGeom prst="rect">
            <a:avLst/>
          </a:prstGeom>
        </p:spPr>
        <p:txBody>
          <a:bodyPr wrap="square">
            <a:spAutoFit/>
          </a:bodyPr>
          <a:lstStyle/>
          <a:p>
            <a:r>
              <a:rPr lang="zh-TW" altLang="en-US" sz="3600" dirty="0"/>
              <a:t>下列何者非資產擁有者所負責執行之工作</a:t>
            </a:r>
            <a:r>
              <a:rPr lang="en-US" altLang="zh-TW" sz="3600" dirty="0"/>
              <a:t>?</a:t>
            </a:r>
          </a:p>
          <a:p>
            <a:r>
              <a:rPr lang="en-US" altLang="zh-TW" sz="3600" dirty="0"/>
              <a:t>(A) </a:t>
            </a:r>
            <a:r>
              <a:rPr lang="zh-TW" altLang="en-US" sz="3600" dirty="0"/>
              <a:t>確保資產已盤點並造冊</a:t>
            </a:r>
          </a:p>
          <a:p>
            <a:r>
              <a:rPr lang="en-US" altLang="zh-TW" sz="3600" dirty="0"/>
              <a:t>(B) </a:t>
            </a:r>
            <a:r>
              <a:rPr lang="zh-TW" altLang="en-US" sz="3600" dirty="0"/>
              <a:t>確保資產已經適切分級</a:t>
            </a:r>
            <a:r>
              <a:rPr lang="en-US" altLang="zh-TW" sz="3600" dirty="0"/>
              <a:t>,</a:t>
            </a:r>
            <a:r>
              <a:rPr lang="zh-TW" altLang="en-US" sz="3600" dirty="0"/>
              <a:t>並實施適當之保護</a:t>
            </a:r>
          </a:p>
          <a:p>
            <a:r>
              <a:rPr lang="en-US" altLang="zh-TW" sz="3600" dirty="0">
                <a:solidFill>
                  <a:srgbClr val="FF0000"/>
                </a:solidFill>
              </a:rPr>
              <a:t>(C) </a:t>
            </a:r>
            <a:r>
              <a:rPr lang="zh-TW" altLang="en-US" sz="3600" dirty="0">
                <a:solidFill>
                  <a:srgbClr val="FF0000"/>
                </a:solidFill>
              </a:rPr>
              <a:t>確保資產以最低之成本進行採購</a:t>
            </a:r>
          </a:p>
          <a:p>
            <a:r>
              <a:rPr lang="en-US" altLang="zh-TW" sz="3600" dirty="0"/>
              <a:t>(D) </a:t>
            </a:r>
            <a:r>
              <a:rPr lang="zh-TW" altLang="en-US" sz="3600" dirty="0"/>
              <a:t>確保資產的銷毀已採取適當之處置程序</a:t>
            </a:r>
          </a:p>
        </p:txBody>
      </p:sp>
    </p:spTree>
    <p:extLst>
      <p:ext uri="{BB962C8B-B14F-4D97-AF65-F5344CB8AC3E}">
        <p14:creationId xmlns:p14="http://schemas.microsoft.com/office/powerpoint/2010/main" val="74941928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15</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4524315"/>
          </a:xfrm>
          <a:prstGeom prst="rect">
            <a:avLst/>
          </a:prstGeom>
        </p:spPr>
        <p:txBody>
          <a:bodyPr wrap="square">
            <a:spAutoFit/>
          </a:bodyPr>
          <a:lstStyle/>
          <a:p>
            <a:r>
              <a:rPr lang="zh-TW" altLang="en-US" sz="3600" dirty="0"/>
              <a:t>下列何者為建立組織資訊安全管理系統</a:t>
            </a:r>
            <a:r>
              <a:rPr lang="en-US" altLang="zh-TW" sz="3600" dirty="0"/>
              <a:t>(Information Security</a:t>
            </a:r>
          </a:p>
          <a:p>
            <a:r>
              <a:rPr lang="en-US" altLang="zh-TW" sz="3600" dirty="0"/>
              <a:t>Management System, ISMS)</a:t>
            </a:r>
            <a:r>
              <a:rPr lang="zh-TW" altLang="en-US" sz="3600" dirty="0"/>
              <a:t>活動中優先於另三項需要進行的任務</a:t>
            </a:r>
            <a:r>
              <a:rPr lang="en-US" altLang="zh-TW" sz="3600" dirty="0"/>
              <a:t>?</a:t>
            </a:r>
          </a:p>
          <a:p>
            <a:r>
              <a:rPr lang="en-US" altLang="zh-TW" sz="3600" dirty="0"/>
              <a:t>(A) </a:t>
            </a:r>
            <a:r>
              <a:rPr lang="zh-TW" altLang="en-US" sz="3600" dirty="0"/>
              <a:t>識別弱點</a:t>
            </a:r>
          </a:p>
          <a:p>
            <a:r>
              <a:rPr lang="en-US" altLang="zh-TW" sz="3600" dirty="0"/>
              <a:t>(B) </a:t>
            </a:r>
            <a:r>
              <a:rPr lang="zh-TW" altLang="en-US" sz="3600" dirty="0"/>
              <a:t>識別現有及已規劃之控制措施</a:t>
            </a:r>
          </a:p>
          <a:p>
            <a:r>
              <a:rPr lang="en-US" altLang="zh-TW" sz="3600" dirty="0"/>
              <a:t>(C) </a:t>
            </a:r>
            <a:r>
              <a:rPr lang="zh-TW" altLang="en-US" sz="3600" dirty="0"/>
              <a:t>識別資訊資產</a:t>
            </a:r>
          </a:p>
          <a:p>
            <a:r>
              <a:rPr lang="en-US" altLang="zh-TW" sz="3600" dirty="0"/>
              <a:t>(D) </a:t>
            </a:r>
            <a:r>
              <a:rPr lang="zh-TW" altLang="en-US" sz="3600" dirty="0"/>
              <a:t>識別威脅</a:t>
            </a:r>
          </a:p>
        </p:txBody>
      </p:sp>
    </p:spTree>
    <p:extLst>
      <p:ext uri="{BB962C8B-B14F-4D97-AF65-F5344CB8AC3E}">
        <p14:creationId xmlns:p14="http://schemas.microsoft.com/office/powerpoint/2010/main" val="111930971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15</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4524315"/>
          </a:xfrm>
          <a:prstGeom prst="rect">
            <a:avLst/>
          </a:prstGeom>
        </p:spPr>
        <p:txBody>
          <a:bodyPr wrap="square">
            <a:spAutoFit/>
          </a:bodyPr>
          <a:lstStyle/>
          <a:p>
            <a:r>
              <a:rPr lang="zh-TW" altLang="en-US" sz="3600" dirty="0"/>
              <a:t>下列何者為建立組織資訊安全管理系統</a:t>
            </a:r>
            <a:r>
              <a:rPr lang="en-US" altLang="zh-TW" sz="3600" dirty="0"/>
              <a:t>(Information Security</a:t>
            </a:r>
          </a:p>
          <a:p>
            <a:r>
              <a:rPr lang="en-US" altLang="zh-TW" sz="3600" dirty="0"/>
              <a:t>Management System, ISMS)</a:t>
            </a:r>
            <a:r>
              <a:rPr lang="zh-TW" altLang="en-US" sz="3600" dirty="0"/>
              <a:t>活動中優先於另三項需要進行的任務</a:t>
            </a:r>
            <a:r>
              <a:rPr lang="en-US" altLang="zh-TW" sz="3600" dirty="0"/>
              <a:t>?</a:t>
            </a:r>
          </a:p>
          <a:p>
            <a:r>
              <a:rPr lang="en-US" altLang="zh-TW" sz="3600" dirty="0"/>
              <a:t>(A) </a:t>
            </a:r>
            <a:r>
              <a:rPr lang="zh-TW" altLang="en-US" sz="3600" dirty="0"/>
              <a:t>識別弱點</a:t>
            </a:r>
          </a:p>
          <a:p>
            <a:r>
              <a:rPr lang="en-US" altLang="zh-TW" sz="3600" dirty="0"/>
              <a:t>(B) </a:t>
            </a:r>
            <a:r>
              <a:rPr lang="zh-TW" altLang="en-US" sz="3600" dirty="0"/>
              <a:t>識別現有及已規劃之控制措施</a:t>
            </a:r>
          </a:p>
          <a:p>
            <a:r>
              <a:rPr lang="en-US" altLang="zh-TW" sz="3600" dirty="0">
                <a:solidFill>
                  <a:srgbClr val="FF0000"/>
                </a:solidFill>
              </a:rPr>
              <a:t>(C) </a:t>
            </a:r>
            <a:r>
              <a:rPr lang="zh-TW" altLang="en-US" sz="3600" dirty="0">
                <a:solidFill>
                  <a:srgbClr val="FF0000"/>
                </a:solidFill>
              </a:rPr>
              <a:t>識別資訊資產</a:t>
            </a:r>
          </a:p>
          <a:p>
            <a:r>
              <a:rPr lang="en-US" altLang="zh-TW" sz="3600" dirty="0"/>
              <a:t>(D) </a:t>
            </a:r>
            <a:r>
              <a:rPr lang="zh-TW" altLang="en-US" sz="3600" dirty="0"/>
              <a:t>識別威脅</a:t>
            </a:r>
          </a:p>
        </p:txBody>
      </p:sp>
    </p:spTree>
    <p:extLst>
      <p:ext uri="{BB962C8B-B14F-4D97-AF65-F5344CB8AC3E}">
        <p14:creationId xmlns:p14="http://schemas.microsoft.com/office/powerpoint/2010/main" val="194623069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59</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078313"/>
          </a:xfrm>
          <a:prstGeom prst="rect">
            <a:avLst/>
          </a:prstGeom>
        </p:spPr>
        <p:txBody>
          <a:bodyPr wrap="square">
            <a:spAutoFit/>
          </a:bodyPr>
          <a:lstStyle/>
          <a:p>
            <a:r>
              <a:rPr lang="zh-TW" altLang="en-US" sz="3600" dirty="0"/>
              <a:t>關於資訊資產控管原則</a:t>
            </a:r>
            <a:r>
              <a:rPr lang="en-US" altLang="zh-TW" sz="3600" dirty="0"/>
              <a:t>,</a:t>
            </a:r>
            <a:r>
              <a:rPr lang="zh-TW" altLang="en-US" sz="3600" dirty="0"/>
              <a:t>下列敘述何者正確</a:t>
            </a:r>
            <a:r>
              <a:rPr lang="en-US" altLang="zh-TW" sz="3600" dirty="0"/>
              <a:t>?</a:t>
            </a:r>
          </a:p>
          <a:p>
            <a:r>
              <a:rPr lang="en-US" altLang="zh-TW" sz="3600" dirty="0"/>
              <a:t>(A) </a:t>
            </a:r>
            <a:r>
              <a:rPr lang="zh-TW" altLang="en-US" sz="3600" dirty="0"/>
              <a:t>關鍵系統設備不需建立備援機制</a:t>
            </a:r>
          </a:p>
          <a:p>
            <a:r>
              <a:rPr lang="en-US" altLang="zh-TW" sz="3600" dirty="0"/>
              <a:t>(B) </a:t>
            </a:r>
            <a:r>
              <a:rPr lang="zh-TW" altLang="en-US" sz="3600" dirty="0"/>
              <a:t>網路設備不用建立備用系統</a:t>
            </a:r>
          </a:p>
          <a:p>
            <a:r>
              <a:rPr lang="en-US" altLang="zh-TW" sz="3600" dirty="0"/>
              <a:t>(C) </a:t>
            </a:r>
            <a:r>
              <a:rPr lang="zh-TW" altLang="en-US" sz="3600" dirty="0"/>
              <a:t>個人使用之套裝軟體</a:t>
            </a:r>
            <a:r>
              <a:rPr lang="en-US" altLang="zh-TW" sz="3600" dirty="0"/>
              <a:t>,</a:t>
            </a:r>
            <a:r>
              <a:rPr lang="zh-TW" altLang="en-US" sz="3600" dirty="0"/>
              <a:t>其存取權限的賦予</a:t>
            </a:r>
            <a:r>
              <a:rPr lang="en-US" altLang="zh-TW" sz="3600" dirty="0"/>
              <a:t>,</a:t>
            </a:r>
            <a:r>
              <a:rPr lang="zh-TW" altLang="en-US" sz="3600" dirty="0"/>
              <a:t>應與使用者的角色</a:t>
            </a:r>
            <a:r>
              <a:rPr lang="zh-TW" altLang="en-US" sz="3600" dirty="0" smtClean="0"/>
              <a:t>與職責</a:t>
            </a:r>
            <a:r>
              <a:rPr lang="zh-TW" altLang="en-US" sz="3600" dirty="0"/>
              <a:t>相符</a:t>
            </a:r>
          </a:p>
          <a:p>
            <a:r>
              <a:rPr lang="en-US" altLang="zh-TW" sz="3600" dirty="0"/>
              <a:t>(D) </a:t>
            </a:r>
            <a:r>
              <a:rPr lang="zh-TW" altLang="en-US" sz="3600" dirty="0"/>
              <a:t>公開資料未經權責主管之授權核可</a:t>
            </a:r>
            <a:r>
              <a:rPr lang="en-US" altLang="zh-TW" sz="3600" dirty="0"/>
              <a:t>,</a:t>
            </a:r>
            <a:r>
              <a:rPr lang="zh-TW" altLang="en-US" sz="3600" dirty="0"/>
              <a:t>禁止複製</a:t>
            </a:r>
          </a:p>
        </p:txBody>
      </p:sp>
    </p:spTree>
    <p:extLst>
      <p:ext uri="{BB962C8B-B14F-4D97-AF65-F5344CB8AC3E}">
        <p14:creationId xmlns:p14="http://schemas.microsoft.com/office/powerpoint/2010/main" val="365502649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59</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078313"/>
          </a:xfrm>
          <a:prstGeom prst="rect">
            <a:avLst/>
          </a:prstGeom>
        </p:spPr>
        <p:txBody>
          <a:bodyPr wrap="square">
            <a:spAutoFit/>
          </a:bodyPr>
          <a:lstStyle/>
          <a:p>
            <a:r>
              <a:rPr lang="zh-TW" altLang="en-US" sz="3600" dirty="0"/>
              <a:t>關於資訊資產控管原則</a:t>
            </a:r>
            <a:r>
              <a:rPr lang="en-US" altLang="zh-TW" sz="3600" dirty="0"/>
              <a:t>,</a:t>
            </a:r>
            <a:r>
              <a:rPr lang="zh-TW" altLang="en-US" sz="3600" dirty="0"/>
              <a:t>下列敘述何者正確</a:t>
            </a:r>
            <a:r>
              <a:rPr lang="en-US" altLang="zh-TW" sz="3600" dirty="0"/>
              <a:t>?</a:t>
            </a:r>
          </a:p>
          <a:p>
            <a:r>
              <a:rPr lang="en-US" altLang="zh-TW" sz="3600" dirty="0"/>
              <a:t>(A) </a:t>
            </a:r>
            <a:r>
              <a:rPr lang="zh-TW" altLang="en-US" sz="3600" dirty="0"/>
              <a:t>關鍵系統設備不需建立備援機制</a:t>
            </a:r>
          </a:p>
          <a:p>
            <a:r>
              <a:rPr lang="en-US" altLang="zh-TW" sz="3600" dirty="0"/>
              <a:t>(B) </a:t>
            </a:r>
            <a:r>
              <a:rPr lang="zh-TW" altLang="en-US" sz="3600" dirty="0"/>
              <a:t>網路設備不用建立備用系統</a:t>
            </a:r>
          </a:p>
          <a:p>
            <a:r>
              <a:rPr lang="en-US" altLang="zh-TW" sz="3600" dirty="0">
                <a:solidFill>
                  <a:srgbClr val="FF0000"/>
                </a:solidFill>
              </a:rPr>
              <a:t>(C) </a:t>
            </a:r>
            <a:r>
              <a:rPr lang="zh-TW" altLang="en-US" sz="3600" dirty="0">
                <a:solidFill>
                  <a:srgbClr val="FF0000"/>
                </a:solidFill>
              </a:rPr>
              <a:t>個人使用之套裝軟體</a:t>
            </a:r>
            <a:r>
              <a:rPr lang="en-US" altLang="zh-TW" sz="3600" dirty="0">
                <a:solidFill>
                  <a:srgbClr val="FF0000"/>
                </a:solidFill>
              </a:rPr>
              <a:t>,</a:t>
            </a:r>
            <a:r>
              <a:rPr lang="zh-TW" altLang="en-US" sz="3600" dirty="0">
                <a:solidFill>
                  <a:srgbClr val="FF0000"/>
                </a:solidFill>
              </a:rPr>
              <a:t>其存取權限的賦予</a:t>
            </a:r>
            <a:r>
              <a:rPr lang="en-US" altLang="zh-TW" sz="3600" dirty="0">
                <a:solidFill>
                  <a:srgbClr val="FF0000"/>
                </a:solidFill>
              </a:rPr>
              <a:t>,</a:t>
            </a:r>
            <a:r>
              <a:rPr lang="zh-TW" altLang="en-US" sz="3600" dirty="0">
                <a:solidFill>
                  <a:srgbClr val="FF0000"/>
                </a:solidFill>
              </a:rPr>
              <a:t>應與使用者的角色</a:t>
            </a:r>
            <a:r>
              <a:rPr lang="zh-TW" altLang="en-US" sz="3600" dirty="0" smtClean="0">
                <a:solidFill>
                  <a:srgbClr val="FF0000"/>
                </a:solidFill>
              </a:rPr>
              <a:t>與職責</a:t>
            </a:r>
            <a:r>
              <a:rPr lang="zh-TW" altLang="en-US" sz="3600" dirty="0">
                <a:solidFill>
                  <a:srgbClr val="FF0000"/>
                </a:solidFill>
              </a:rPr>
              <a:t>相符</a:t>
            </a:r>
          </a:p>
          <a:p>
            <a:r>
              <a:rPr lang="en-US" altLang="zh-TW" sz="3600" dirty="0"/>
              <a:t>(D) </a:t>
            </a:r>
            <a:r>
              <a:rPr lang="zh-TW" altLang="en-US" sz="3600" dirty="0"/>
              <a:t>公開資料未經權責主管之授權核可</a:t>
            </a:r>
            <a:r>
              <a:rPr lang="en-US" altLang="zh-TW" sz="3600" dirty="0"/>
              <a:t>,</a:t>
            </a:r>
            <a:r>
              <a:rPr lang="zh-TW" altLang="en-US" sz="3600" dirty="0"/>
              <a:t>禁止複製</a:t>
            </a:r>
          </a:p>
        </p:txBody>
      </p:sp>
    </p:spTree>
    <p:extLst>
      <p:ext uri="{BB962C8B-B14F-4D97-AF65-F5344CB8AC3E}">
        <p14:creationId xmlns:p14="http://schemas.microsoft.com/office/powerpoint/2010/main" val="29651754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418704"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675712" y="1412776"/>
            <a:ext cx="7574692" cy="3600986"/>
          </a:xfrm>
          <a:prstGeom prst="rect">
            <a:avLst/>
          </a:prstGeom>
        </p:spPr>
        <p:txBody>
          <a:bodyPr wrap="square">
            <a:spAutoFit/>
          </a:bodyPr>
          <a:lstStyle/>
          <a:p>
            <a:r>
              <a:rPr lang="zh-TW" altLang="en-US" sz="3600" dirty="0"/>
              <a:t>請問下列何項說明內容是關於「可用性」的敘述</a:t>
            </a:r>
            <a:r>
              <a:rPr lang="en-US" altLang="zh-TW" sz="3600" dirty="0" smtClean="0"/>
              <a:t>?</a:t>
            </a:r>
          </a:p>
          <a:p>
            <a:endParaRPr lang="en-US" altLang="zh-TW" sz="3600" dirty="0"/>
          </a:p>
          <a:p>
            <a:r>
              <a:rPr lang="en-US" altLang="zh-TW" sz="2800" dirty="0"/>
              <a:t>(A) </a:t>
            </a:r>
            <a:r>
              <a:rPr lang="zh-TW" altLang="en-US" sz="2800" dirty="0"/>
              <a:t>使用者以專用帳號及密碼登入 </a:t>
            </a:r>
            <a:r>
              <a:rPr lang="en-US" altLang="zh-TW" sz="2800" dirty="0"/>
              <a:t>ERP </a:t>
            </a:r>
            <a:r>
              <a:rPr lang="zh-TW" altLang="en-US" sz="2800" dirty="0"/>
              <a:t>系統</a:t>
            </a:r>
          </a:p>
          <a:p>
            <a:r>
              <a:rPr lang="en-US" altLang="zh-TW" sz="2800" dirty="0">
                <a:solidFill>
                  <a:srgbClr val="FF0000"/>
                </a:solidFill>
              </a:rPr>
              <a:t>(B) </a:t>
            </a:r>
            <a:r>
              <a:rPr lang="zh-TW" altLang="en-US" sz="2800" dirty="0">
                <a:solidFill>
                  <a:srgbClr val="FF0000"/>
                </a:solidFill>
              </a:rPr>
              <a:t>電信商機房故障</a:t>
            </a:r>
            <a:r>
              <a:rPr lang="en-US" altLang="zh-TW" sz="2800" dirty="0">
                <a:solidFill>
                  <a:srgbClr val="FF0000"/>
                </a:solidFill>
              </a:rPr>
              <a:t>,</a:t>
            </a:r>
            <a:r>
              <a:rPr lang="zh-TW" altLang="en-US" sz="2800" dirty="0">
                <a:solidFill>
                  <a:srgbClr val="FF0000"/>
                </a:solidFill>
              </a:rPr>
              <a:t>暫時無法使用網路</a:t>
            </a:r>
          </a:p>
          <a:p>
            <a:r>
              <a:rPr lang="en-US" altLang="zh-TW" sz="2800" dirty="0"/>
              <a:t>(C) </a:t>
            </a:r>
            <a:r>
              <a:rPr lang="zh-TW" altLang="en-US" sz="2800" dirty="0"/>
              <a:t>親自遞送機密文件給總經理核閱</a:t>
            </a:r>
          </a:p>
          <a:p>
            <a:r>
              <a:rPr lang="en-US" altLang="zh-TW" sz="2800" dirty="0"/>
              <a:t>(D) </a:t>
            </a:r>
            <a:r>
              <a:rPr lang="zh-TW" altLang="en-US" sz="2800" dirty="0"/>
              <a:t>出勤系統異常</a:t>
            </a:r>
            <a:r>
              <a:rPr lang="en-US" altLang="zh-TW" sz="2800" dirty="0"/>
              <a:t>,</a:t>
            </a:r>
            <a:r>
              <a:rPr lang="zh-TW" altLang="en-US" sz="2800" dirty="0"/>
              <a:t>導致薪資計算錯誤</a:t>
            </a:r>
          </a:p>
        </p:txBody>
      </p:sp>
    </p:spTree>
    <p:extLst>
      <p:ext uri="{BB962C8B-B14F-4D97-AF65-F5344CB8AC3E}">
        <p14:creationId xmlns:p14="http://schemas.microsoft.com/office/powerpoint/2010/main" val="150984003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60</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970318"/>
          </a:xfrm>
          <a:prstGeom prst="rect">
            <a:avLst/>
          </a:prstGeom>
        </p:spPr>
        <p:txBody>
          <a:bodyPr wrap="square">
            <a:spAutoFit/>
          </a:bodyPr>
          <a:lstStyle/>
          <a:p>
            <a:r>
              <a:rPr lang="zh-TW" altLang="en-US" sz="3600" dirty="0"/>
              <a:t>資訊資產分類一般可分為硬體、軟體、資料、文件、人員、服務。請問下列哪一種可分類為服務資產</a:t>
            </a:r>
            <a:r>
              <a:rPr lang="en-US" altLang="zh-TW" sz="3600" dirty="0"/>
              <a:t>?</a:t>
            </a:r>
          </a:p>
          <a:p>
            <a:r>
              <a:rPr lang="en-US" altLang="zh-TW" sz="3600" dirty="0"/>
              <a:t>(A) </a:t>
            </a:r>
            <a:r>
              <a:rPr lang="zh-TW" altLang="en-US" sz="3600" dirty="0"/>
              <a:t>網路設備</a:t>
            </a:r>
          </a:p>
          <a:p>
            <a:r>
              <a:rPr lang="en-US" altLang="zh-TW" sz="3600" dirty="0"/>
              <a:t>(B) </a:t>
            </a:r>
            <a:r>
              <a:rPr lang="zh-TW" altLang="en-US" sz="3600" dirty="0"/>
              <a:t>電力</a:t>
            </a:r>
          </a:p>
          <a:p>
            <a:r>
              <a:rPr lang="en-US" altLang="zh-TW" sz="3600" dirty="0"/>
              <a:t>(C) </a:t>
            </a:r>
            <a:r>
              <a:rPr lang="zh-TW" altLang="en-US" sz="3600" dirty="0"/>
              <a:t>請假單</a:t>
            </a:r>
          </a:p>
          <a:p>
            <a:r>
              <a:rPr lang="en-US" altLang="zh-TW" sz="3600" dirty="0"/>
              <a:t>(D) </a:t>
            </a:r>
            <a:r>
              <a:rPr lang="zh-TW" altLang="en-US" sz="3600" dirty="0"/>
              <a:t>資訊部門主管</a:t>
            </a:r>
          </a:p>
        </p:txBody>
      </p:sp>
    </p:spTree>
    <p:extLst>
      <p:ext uri="{BB962C8B-B14F-4D97-AF65-F5344CB8AC3E}">
        <p14:creationId xmlns:p14="http://schemas.microsoft.com/office/powerpoint/2010/main" val="191291489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60</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970318"/>
          </a:xfrm>
          <a:prstGeom prst="rect">
            <a:avLst/>
          </a:prstGeom>
        </p:spPr>
        <p:txBody>
          <a:bodyPr wrap="square">
            <a:spAutoFit/>
          </a:bodyPr>
          <a:lstStyle/>
          <a:p>
            <a:r>
              <a:rPr lang="zh-TW" altLang="en-US" sz="3600" dirty="0"/>
              <a:t>資訊資產分類一般可分為硬體、軟體、資料、文件、人員、服務。請問下列哪一種可分類為服務資產</a:t>
            </a:r>
            <a:r>
              <a:rPr lang="en-US" altLang="zh-TW" sz="3600" dirty="0"/>
              <a:t>?</a:t>
            </a:r>
          </a:p>
          <a:p>
            <a:r>
              <a:rPr lang="en-US" altLang="zh-TW" sz="3600" dirty="0"/>
              <a:t>(A) </a:t>
            </a:r>
            <a:r>
              <a:rPr lang="zh-TW" altLang="en-US" sz="3600" dirty="0"/>
              <a:t>網路設備</a:t>
            </a:r>
          </a:p>
          <a:p>
            <a:r>
              <a:rPr lang="en-US" altLang="zh-TW" sz="3600" dirty="0">
                <a:solidFill>
                  <a:srgbClr val="FF0000"/>
                </a:solidFill>
              </a:rPr>
              <a:t>(B) </a:t>
            </a:r>
            <a:r>
              <a:rPr lang="zh-TW" altLang="en-US" sz="3600" dirty="0">
                <a:solidFill>
                  <a:srgbClr val="FF0000"/>
                </a:solidFill>
              </a:rPr>
              <a:t>電力</a:t>
            </a:r>
          </a:p>
          <a:p>
            <a:r>
              <a:rPr lang="en-US" altLang="zh-TW" sz="3600" dirty="0"/>
              <a:t>(C) </a:t>
            </a:r>
            <a:r>
              <a:rPr lang="zh-TW" altLang="en-US" sz="3600" dirty="0"/>
              <a:t>請假單</a:t>
            </a:r>
          </a:p>
          <a:p>
            <a:r>
              <a:rPr lang="en-US" altLang="zh-TW" sz="3600" dirty="0"/>
              <a:t>(D) </a:t>
            </a:r>
            <a:r>
              <a:rPr lang="zh-TW" altLang="en-US" sz="3600" dirty="0"/>
              <a:t>資訊部門主管</a:t>
            </a:r>
          </a:p>
        </p:txBody>
      </p:sp>
    </p:spTree>
    <p:extLst>
      <p:ext uri="{BB962C8B-B14F-4D97-AF65-F5344CB8AC3E}">
        <p14:creationId xmlns:p14="http://schemas.microsoft.com/office/powerpoint/2010/main" val="315884021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61</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656096" y="946908"/>
            <a:ext cx="7831808" cy="5632311"/>
          </a:xfrm>
          <a:prstGeom prst="rect">
            <a:avLst/>
          </a:prstGeom>
        </p:spPr>
        <p:txBody>
          <a:bodyPr wrap="square">
            <a:spAutoFit/>
          </a:bodyPr>
          <a:lstStyle/>
          <a:p>
            <a:r>
              <a:rPr lang="zh-TW" altLang="en-US" sz="3600" dirty="0"/>
              <a:t>關於資訊資產分類的描述</a:t>
            </a:r>
            <a:r>
              <a:rPr lang="en-US" altLang="zh-TW" sz="3600" dirty="0"/>
              <a:t>,</a:t>
            </a:r>
            <a:r>
              <a:rPr lang="zh-TW" altLang="en-US" sz="3600" dirty="0"/>
              <a:t>下列敘述何者不正確</a:t>
            </a:r>
            <a:r>
              <a:rPr lang="en-US" altLang="zh-TW" sz="3600" dirty="0"/>
              <a:t>?</a:t>
            </a:r>
          </a:p>
          <a:p>
            <a:r>
              <a:rPr lang="en-US" altLang="zh-TW" sz="3600" dirty="0"/>
              <a:t>(A) </a:t>
            </a:r>
            <a:r>
              <a:rPr lang="zh-TW" altLang="en-US" sz="3600" dirty="0"/>
              <a:t>使資訊資產易於管理</a:t>
            </a:r>
          </a:p>
          <a:p>
            <a:r>
              <a:rPr lang="en-US" altLang="zh-TW" sz="3600" dirty="0"/>
              <a:t>(B) </a:t>
            </a:r>
            <a:r>
              <a:rPr lang="zh-TW" altLang="en-US" sz="3600" dirty="0"/>
              <a:t>資產管理者或擁有者應依資產之屬性進行分類</a:t>
            </a:r>
          </a:p>
          <a:p>
            <a:r>
              <a:rPr lang="en-US" altLang="zh-TW" sz="3600" dirty="0"/>
              <a:t>(C) </a:t>
            </a:r>
            <a:r>
              <a:rPr lang="zh-TW" altLang="en-US" sz="3600" dirty="0"/>
              <a:t>各組織針對所擁有之資訊資產不同</a:t>
            </a:r>
            <a:r>
              <a:rPr lang="en-US" altLang="zh-TW" sz="3600" dirty="0"/>
              <a:t>,</a:t>
            </a:r>
            <a:r>
              <a:rPr lang="zh-TW" altLang="en-US" sz="3600" dirty="0"/>
              <a:t>可能會因定義不同而有不同資訊資產分類</a:t>
            </a:r>
          </a:p>
          <a:p>
            <a:r>
              <a:rPr lang="en-US" altLang="zh-TW" sz="3600" dirty="0"/>
              <a:t>(D) </a:t>
            </a:r>
            <a:r>
              <a:rPr lang="zh-TW" altLang="en-US" sz="3600" dirty="0"/>
              <a:t>資訊資產分類定義都是固定的</a:t>
            </a:r>
            <a:r>
              <a:rPr lang="en-US" altLang="zh-TW" sz="3600" dirty="0"/>
              <a:t>,</a:t>
            </a:r>
            <a:r>
              <a:rPr lang="zh-TW" altLang="en-US" sz="3600" dirty="0"/>
              <a:t>只能分成四類</a:t>
            </a:r>
            <a:r>
              <a:rPr lang="en-US" altLang="zh-TW" sz="3600" dirty="0"/>
              <a:t>(</a:t>
            </a:r>
            <a:r>
              <a:rPr lang="zh-TW" altLang="en-US" sz="3600" dirty="0"/>
              <a:t>資料、軟體、硬體與人員</a:t>
            </a:r>
            <a:r>
              <a:rPr lang="en-US" altLang="zh-TW" sz="3600" dirty="0"/>
              <a:t>)</a:t>
            </a:r>
          </a:p>
        </p:txBody>
      </p:sp>
    </p:spTree>
    <p:extLst>
      <p:ext uri="{BB962C8B-B14F-4D97-AF65-F5344CB8AC3E}">
        <p14:creationId xmlns:p14="http://schemas.microsoft.com/office/powerpoint/2010/main" val="55623431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61</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656096" y="946908"/>
            <a:ext cx="7831808" cy="5632311"/>
          </a:xfrm>
          <a:prstGeom prst="rect">
            <a:avLst/>
          </a:prstGeom>
        </p:spPr>
        <p:txBody>
          <a:bodyPr wrap="square">
            <a:spAutoFit/>
          </a:bodyPr>
          <a:lstStyle/>
          <a:p>
            <a:r>
              <a:rPr lang="zh-TW" altLang="en-US" sz="3600" dirty="0"/>
              <a:t>關於資訊資產分類的描述</a:t>
            </a:r>
            <a:r>
              <a:rPr lang="en-US" altLang="zh-TW" sz="3600" dirty="0"/>
              <a:t>,</a:t>
            </a:r>
            <a:r>
              <a:rPr lang="zh-TW" altLang="en-US" sz="3600" dirty="0"/>
              <a:t>下列敘述何者不正確</a:t>
            </a:r>
            <a:r>
              <a:rPr lang="en-US" altLang="zh-TW" sz="3600" dirty="0"/>
              <a:t>?</a:t>
            </a:r>
          </a:p>
          <a:p>
            <a:r>
              <a:rPr lang="en-US" altLang="zh-TW" sz="3600" dirty="0"/>
              <a:t>(A) </a:t>
            </a:r>
            <a:r>
              <a:rPr lang="zh-TW" altLang="en-US" sz="3600" dirty="0"/>
              <a:t>使資訊資產易於管理</a:t>
            </a:r>
          </a:p>
          <a:p>
            <a:r>
              <a:rPr lang="en-US" altLang="zh-TW" sz="3600" dirty="0"/>
              <a:t>(B) </a:t>
            </a:r>
            <a:r>
              <a:rPr lang="zh-TW" altLang="en-US" sz="3600" dirty="0"/>
              <a:t>資產管理者或擁有者應依資產之屬性進行分類</a:t>
            </a:r>
          </a:p>
          <a:p>
            <a:r>
              <a:rPr lang="en-US" altLang="zh-TW" sz="3600" dirty="0"/>
              <a:t>(C) </a:t>
            </a:r>
            <a:r>
              <a:rPr lang="zh-TW" altLang="en-US" sz="3600" dirty="0"/>
              <a:t>各組織針對所擁有之資訊資產不同</a:t>
            </a:r>
            <a:r>
              <a:rPr lang="en-US" altLang="zh-TW" sz="3600" dirty="0"/>
              <a:t>,</a:t>
            </a:r>
            <a:r>
              <a:rPr lang="zh-TW" altLang="en-US" sz="3600" dirty="0"/>
              <a:t>可能會因定義不同而有不同資訊資產分類</a:t>
            </a:r>
          </a:p>
          <a:p>
            <a:r>
              <a:rPr lang="en-US" altLang="zh-TW" sz="3600" dirty="0">
                <a:solidFill>
                  <a:srgbClr val="FF0000"/>
                </a:solidFill>
              </a:rPr>
              <a:t>(D) </a:t>
            </a:r>
            <a:r>
              <a:rPr lang="zh-TW" altLang="en-US" sz="3600" dirty="0">
                <a:solidFill>
                  <a:srgbClr val="FF0000"/>
                </a:solidFill>
              </a:rPr>
              <a:t>資訊資產分類定義都是固定的</a:t>
            </a:r>
            <a:r>
              <a:rPr lang="en-US" altLang="zh-TW" sz="3600" dirty="0">
                <a:solidFill>
                  <a:srgbClr val="FF0000"/>
                </a:solidFill>
              </a:rPr>
              <a:t>,</a:t>
            </a:r>
            <a:r>
              <a:rPr lang="zh-TW" altLang="en-US" sz="3600" dirty="0">
                <a:solidFill>
                  <a:srgbClr val="FF0000"/>
                </a:solidFill>
              </a:rPr>
              <a:t>只能分成四類</a:t>
            </a:r>
            <a:r>
              <a:rPr lang="en-US" altLang="zh-TW" sz="3600" dirty="0">
                <a:solidFill>
                  <a:srgbClr val="FF0000"/>
                </a:solidFill>
              </a:rPr>
              <a:t>(</a:t>
            </a:r>
            <a:r>
              <a:rPr lang="zh-TW" altLang="en-US" sz="3600" dirty="0">
                <a:solidFill>
                  <a:srgbClr val="FF0000"/>
                </a:solidFill>
              </a:rPr>
              <a:t>資料、軟體、硬體與人員</a:t>
            </a:r>
            <a:r>
              <a:rPr lang="en-US" altLang="zh-TW" sz="3600" dirty="0">
                <a:solidFill>
                  <a:srgbClr val="FF0000"/>
                </a:solidFill>
              </a:rPr>
              <a:t>)</a:t>
            </a:r>
          </a:p>
        </p:txBody>
      </p:sp>
    </p:spTree>
    <p:extLst>
      <p:ext uri="{BB962C8B-B14F-4D97-AF65-F5344CB8AC3E}">
        <p14:creationId xmlns:p14="http://schemas.microsoft.com/office/powerpoint/2010/main" val="133873027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62</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970318"/>
          </a:xfrm>
          <a:prstGeom prst="rect">
            <a:avLst/>
          </a:prstGeom>
        </p:spPr>
        <p:txBody>
          <a:bodyPr wrap="square">
            <a:spAutoFit/>
          </a:bodyPr>
          <a:lstStyle/>
          <a:p>
            <a:r>
              <a:rPr lang="zh-TW" altLang="en-US" sz="3600" dirty="0"/>
              <a:t>下列何者負責進行資訊分類的判斷</a:t>
            </a:r>
            <a:r>
              <a:rPr lang="en-US" altLang="zh-TW" sz="3600" dirty="0"/>
              <a:t>?</a:t>
            </a:r>
          </a:p>
          <a:p>
            <a:r>
              <a:rPr lang="en-US" altLang="zh-TW" sz="3600" dirty="0"/>
              <a:t>(A) </a:t>
            </a:r>
            <a:r>
              <a:rPr lang="zh-TW" altLang="en-US" sz="3600" dirty="0"/>
              <a:t>擁有者</a:t>
            </a:r>
            <a:r>
              <a:rPr lang="en-US" altLang="zh-TW" sz="3600" dirty="0"/>
              <a:t>(Owner)</a:t>
            </a:r>
          </a:p>
          <a:p>
            <a:r>
              <a:rPr lang="en-US" altLang="zh-TW" sz="3600" dirty="0"/>
              <a:t>(B) </a:t>
            </a:r>
            <a:r>
              <a:rPr lang="zh-TW" altLang="en-US" sz="3600" dirty="0"/>
              <a:t>保管員</a:t>
            </a:r>
            <a:r>
              <a:rPr lang="en-US" altLang="zh-TW" sz="3600" dirty="0"/>
              <a:t>(Custodian)</a:t>
            </a:r>
          </a:p>
          <a:p>
            <a:r>
              <a:rPr lang="en-US" altLang="zh-TW" sz="3600" dirty="0"/>
              <a:t>(C) </a:t>
            </a:r>
            <a:r>
              <a:rPr lang="zh-TW" altLang="en-US" sz="3600" dirty="0"/>
              <a:t>資訊安全經理</a:t>
            </a:r>
            <a:r>
              <a:rPr lang="en-US" altLang="zh-TW" sz="3600" dirty="0"/>
              <a:t>(Information Security Manager)</a:t>
            </a:r>
          </a:p>
          <a:p>
            <a:r>
              <a:rPr lang="en-US" altLang="zh-TW" sz="3600" dirty="0"/>
              <a:t>(D) </a:t>
            </a:r>
            <a:r>
              <a:rPr lang="zh-TW" altLang="en-US" sz="3600" dirty="0"/>
              <a:t>資訊風險經理</a:t>
            </a:r>
            <a:r>
              <a:rPr lang="en-US" altLang="zh-TW" sz="3600" dirty="0"/>
              <a:t>(Information Risk Manager)</a:t>
            </a:r>
          </a:p>
        </p:txBody>
      </p:sp>
    </p:spTree>
    <p:extLst>
      <p:ext uri="{BB962C8B-B14F-4D97-AF65-F5344CB8AC3E}">
        <p14:creationId xmlns:p14="http://schemas.microsoft.com/office/powerpoint/2010/main" val="17085020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62</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970318"/>
          </a:xfrm>
          <a:prstGeom prst="rect">
            <a:avLst/>
          </a:prstGeom>
        </p:spPr>
        <p:txBody>
          <a:bodyPr wrap="square">
            <a:spAutoFit/>
          </a:bodyPr>
          <a:lstStyle/>
          <a:p>
            <a:r>
              <a:rPr lang="zh-TW" altLang="en-US" sz="3600" dirty="0"/>
              <a:t>下列何者負責進行資訊分類的判斷</a:t>
            </a:r>
            <a:r>
              <a:rPr lang="en-US" altLang="zh-TW" sz="3600" dirty="0"/>
              <a:t>?</a:t>
            </a:r>
          </a:p>
          <a:p>
            <a:r>
              <a:rPr lang="en-US" altLang="zh-TW" sz="3600" dirty="0">
                <a:solidFill>
                  <a:srgbClr val="FF0000"/>
                </a:solidFill>
              </a:rPr>
              <a:t>(A) </a:t>
            </a:r>
            <a:r>
              <a:rPr lang="zh-TW" altLang="en-US" sz="3600" dirty="0">
                <a:solidFill>
                  <a:srgbClr val="FF0000"/>
                </a:solidFill>
              </a:rPr>
              <a:t>擁有者</a:t>
            </a:r>
            <a:r>
              <a:rPr lang="en-US" altLang="zh-TW" sz="3600" dirty="0">
                <a:solidFill>
                  <a:srgbClr val="FF0000"/>
                </a:solidFill>
              </a:rPr>
              <a:t>(Owner)</a:t>
            </a:r>
          </a:p>
          <a:p>
            <a:r>
              <a:rPr lang="en-US" altLang="zh-TW" sz="3600" dirty="0"/>
              <a:t>(B) </a:t>
            </a:r>
            <a:r>
              <a:rPr lang="zh-TW" altLang="en-US" sz="3600" dirty="0"/>
              <a:t>保管員</a:t>
            </a:r>
            <a:r>
              <a:rPr lang="en-US" altLang="zh-TW" sz="3600" dirty="0"/>
              <a:t>(Custodian)</a:t>
            </a:r>
          </a:p>
          <a:p>
            <a:r>
              <a:rPr lang="en-US" altLang="zh-TW" sz="3600" dirty="0"/>
              <a:t>(C) </a:t>
            </a:r>
            <a:r>
              <a:rPr lang="zh-TW" altLang="en-US" sz="3600" dirty="0"/>
              <a:t>資訊安全經理</a:t>
            </a:r>
            <a:r>
              <a:rPr lang="en-US" altLang="zh-TW" sz="3600" dirty="0"/>
              <a:t>(Information Security Manager)</a:t>
            </a:r>
          </a:p>
          <a:p>
            <a:r>
              <a:rPr lang="en-US" altLang="zh-TW" sz="3600" dirty="0"/>
              <a:t>(D) </a:t>
            </a:r>
            <a:r>
              <a:rPr lang="zh-TW" altLang="en-US" sz="3600" dirty="0"/>
              <a:t>資訊風險經理</a:t>
            </a:r>
            <a:r>
              <a:rPr lang="en-US" altLang="zh-TW" sz="3600" dirty="0"/>
              <a:t>(Information Risk Manager)</a:t>
            </a:r>
          </a:p>
        </p:txBody>
      </p:sp>
    </p:spTree>
    <p:extLst>
      <p:ext uri="{BB962C8B-B14F-4D97-AF65-F5344CB8AC3E}">
        <p14:creationId xmlns:p14="http://schemas.microsoft.com/office/powerpoint/2010/main" val="245072787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63</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632311"/>
          </a:xfrm>
          <a:prstGeom prst="rect">
            <a:avLst/>
          </a:prstGeom>
        </p:spPr>
        <p:txBody>
          <a:bodyPr wrap="square">
            <a:spAutoFit/>
          </a:bodyPr>
          <a:lstStyle/>
          <a:p>
            <a:r>
              <a:rPr lang="zh-TW" altLang="en-US" sz="3600" dirty="0"/>
              <a:t>關於資產盤點與汰除事項</a:t>
            </a:r>
            <a:r>
              <a:rPr lang="en-US" altLang="zh-TW" sz="3600" dirty="0"/>
              <a:t>,</a:t>
            </a:r>
            <a:r>
              <a:rPr lang="zh-TW" altLang="en-US" sz="3600" dirty="0"/>
              <a:t>下列敘述何者不正確</a:t>
            </a:r>
            <a:r>
              <a:rPr lang="en-US" altLang="zh-TW" sz="3600" dirty="0"/>
              <a:t>?</a:t>
            </a:r>
          </a:p>
          <a:p>
            <a:r>
              <a:rPr lang="en-US" altLang="zh-TW" sz="3600" dirty="0"/>
              <a:t>(A) </a:t>
            </a:r>
            <a:r>
              <a:rPr lang="zh-TW" altLang="en-US" sz="3600" dirty="0"/>
              <a:t>財務重要薪資硬碟故障</a:t>
            </a:r>
            <a:r>
              <a:rPr lang="en-US" altLang="zh-TW" sz="3600" dirty="0"/>
              <a:t>,</a:t>
            </a:r>
            <a:r>
              <a:rPr lang="zh-TW" altLang="en-US" sz="3600" dirty="0"/>
              <a:t>除資產變更汰除外</a:t>
            </a:r>
            <a:r>
              <a:rPr lang="en-US" altLang="zh-TW" sz="3600" dirty="0"/>
              <a:t>,</a:t>
            </a:r>
            <a:r>
              <a:rPr lang="zh-TW" altLang="en-US" sz="3600" dirty="0"/>
              <a:t>應進行消磁銷毀</a:t>
            </a:r>
          </a:p>
          <a:p>
            <a:r>
              <a:rPr lang="en-US" altLang="zh-TW" sz="3600" dirty="0"/>
              <a:t>(B) </a:t>
            </a:r>
            <a:r>
              <a:rPr lang="zh-TW" altLang="en-US" sz="3600" dirty="0"/>
              <a:t>傳真掃描影印事務機舊機報廢</a:t>
            </a:r>
            <a:r>
              <a:rPr lang="en-US" altLang="zh-TW" sz="3600" dirty="0"/>
              <a:t>,</a:t>
            </a:r>
            <a:r>
              <a:rPr lang="zh-TW" altLang="en-US" sz="3600" dirty="0"/>
              <a:t>應進行儲存媒體清除</a:t>
            </a:r>
          </a:p>
          <a:p>
            <a:r>
              <a:rPr lang="en-US" altLang="zh-TW" sz="3600" dirty="0"/>
              <a:t>(C) </a:t>
            </a:r>
            <a:r>
              <a:rPr lang="zh-TW" altLang="en-US" sz="3600" dirty="0"/>
              <a:t>待汰除設備過多</a:t>
            </a:r>
            <a:r>
              <a:rPr lang="en-US" altLang="zh-TW" sz="3600" dirty="0"/>
              <a:t>,</a:t>
            </a:r>
            <a:r>
              <a:rPr lang="zh-TW" altLang="en-US" sz="3600" dirty="0"/>
              <a:t>需要擔心聚合效應</a:t>
            </a:r>
            <a:r>
              <a:rPr lang="en-US" altLang="zh-TW" sz="3600" dirty="0"/>
              <a:t>(Aggregation Effect)</a:t>
            </a:r>
          </a:p>
          <a:p>
            <a:r>
              <a:rPr lang="en-US" altLang="zh-TW" sz="3600" dirty="0"/>
              <a:t>(D) </a:t>
            </a:r>
            <a:r>
              <a:rPr lang="zh-TW" altLang="en-US" sz="3600" dirty="0"/>
              <a:t>電腦報廢因整台中古回收價格更高</a:t>
            </a:r>
            <a:r>
              <a:rPr lang="en-US" altLang="zh-TW" sz="3600" dirty="0"/>
              <a:t>,</a:t>
            </a:r>
            <a:r>
              <a:rPr lang="zh-TW" altLang="en-US" sz="3600" dirty="0"/>
              <a:t>所以相關硬碟不用額外處理</a:t>
            </a:r>
          </a:p>
        </p:txBody>
      </p:sp>
    </p:spTree>
    <p:extLst>
      <p:ext uri="{BB962C8B-B14F-4D97-AF65-F5344CB8AC3E}">
        <p14:creationId xmlns:p14="http://schemas.microsoft.com/office/powerpoint/2010/main" val="247522569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63</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5632311"/>
          </a:xfrm>
          <a:prstGeom prst="rect">
            <a:avLst/>
          </a:prstGeom>
        </p:spPr>
        <p:txBody>
          <a:bodyPr wrap="square">
            <a:spAutoFit/>
          </a:bodyPr>
          <a:lstStyle/>
          <a:p>
            <a:r>
              <a:rPr lang="zh-TW" altLang="en-US" sz="3600" dirty="0"/>
              <a:t>關於資產盤點與汰除事項</a:t>
            </a:r>
            <a:r>
              <a:rPr lang="en-US" altLang="zh-TW" sz="3600" dirty="0"/>
              <a:t>,</a:t>
            </a:r>
            <a:r>
              <a:rPr lang="zh-TW" altLang="en-US" sz="3600" dirty="0"/>
              <a:t>下列敘述何者不正確</a:t>
            </a:r>
            <a:r>
              <a:rPr lang="en-US" altLang="zh-TW" sz="3600" dirty="0"/>
              <a:t>?</a:t>
            </a:r>
          </a:p>
          <a:p>
            <a:r>
              <a:rPr lang="en-US" altLang="zh-TW" sz="3600" dirty="0"/>
              <a:t>(A) </a:t>
            </a:r>
            <a:r>
              <a:rPr lang="zh-TW" altLang="en-US" sz="3600" dirty="0"/>
              <a:t>財務重要薪資硬碟故障</a:t>
            </a:r>
            <a:r>
              <a:rPr lang="en-US" altLang="zh-TW" sz="3600" dirty="0"/>
              <a:t>,</a:t>
            </a:r>
            <a:r>
              <a:rPr lang="zh-TW" altLang="en-US" sz="3600" dirty="0"/>
              <a:t>除資產變更汰除外</a:t>
            </a:r>
            <a:r>
              <a:rPr lang="en-US" altLang="zh-TW" sz="3600" dirty="0"/>
              <a:t>,</a:t>
            </a:r>
            <a:r>
              <a:rPr lang="zh-TW" altLang="en-US" sz="3600" dirty="0"/>
              <a:t>應進行消磁銷毀</a:t>
            </a:r>
          </a:p>
          <a:p>
            <a:r>
              <a:rPr lang="en-US" altLang="zh-TW" sz="3600" dirty="0"/>
              <a:t>(B) </a:t>
            </a:r>
            <a:r>
              <a:rPr lang="zh-TW" altLang="en-US" sz="3600" dirty="0"/>
              <a:t>傳真掃描影印事務機舊機報廢</a:t>
            </a:r>
            <a:r>
              <a:rPr lang="en-US" altLang="zh-TW" sz="3600" dirty="0"/>
              <a:t>,</a:t>
            </a:r>
            <a:r>
              <a:rPr lang="zh-TW" altLang="en-US" sz="3600" dirty="0"/>
              <a:t>應進行儲存媒體清除</a:t>
            </a:r>
          </a:p>
          <a:p>
            <a:r>
              <a:rPr lang="en-US" altLang="zh-TW" sz="3600" dirty="0"/>
              <a:t>(C) </a:t>
            </a:r>
            <a:r>
              <a:rPr lang="zh-TW" altLang="en-US" sz="3600" dirty="0"/>
              <a:t>待汰除設備過多</a:t>
            </a:r>
            <a:r>
              <a:rPr lang="en-US" altLang="zh-TW" sz="3600" dirty="0"/>
              <a:t>,</a:t>
            </a:r>
            <a:r>
              <a:rPr lang="zh-TW" altLang="en-US" sz="3600" dirty="0"/>
              <a:t>需要擔心聚合效應</a:t>
            </a:r>
            <a:r>
              <a:rPr lang="en-US" altLang="zh-TW" sz="3600" dirty="0"/>
              <a:t>(Aggregation Effect)</a:t>
            </a:r>
          </a:p>
          <a:p>
            <a:r>
              <a:rPr lang="en-US" altLang="zh-TW" sz="3600" dirty="0">
                <a:solidFill>
                  <a:srgbClr val="FF0000"/>
                </a:solidFill>
              </a:rPr>
              <a:t>(D) </a:t>
            </a:r>
            <a:r>
              <a:rPr lang="zh-TW" altLang="en-US" sz="3600" dirty="0">
                <a:solidFill>
                  <a:srgbClr val="FF0000"/>
                </a:solidFill>
              </a:rPr>
              <a:t>電腦報廢因整台中古回收價格更高</a:t>
            </a:r>
            <a:r>
              <a:rPr lang="en-US" altLang="zh-TW" sz="3600" dirty="0">
                <a:solidFill>
                  <a:srgbClr val="FF0000"/>
                </a:solidFill>
              </a:rPr>
              <a:t>,</a:t>
            </a:r>
            <a:r>
              <a:rPr lang="zh-TW" altLang="en-US" sz="3600" dirty="0">
                <a:solidFill>
                  <a:srgbClr val="FF0000"/>
                </a:solidFill>
              </a:rPr>
              <a:t>所以相關硬碟不用額外處理</a:t>
            </a:r>
          </a:p>
        </p:txBody>
      </p:sp>
    </p:spTree>
    <p:extLst>
      <p:ext uri="{BB962C8B-B14F-4D97-AF65-F5344CB8AC3E}">
        <p14:creationId xmlns:p14="http://schemas.microsoft.com/office/powerpoint/2010/main" val="250903991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64</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2862322"/>
          </a:xfrm>
          <a:prstGeom prst="rect">
            <a:avLst/>
          </a:prstGeom>
        </p:spPr>
        <p:txBody>
          <a:bodyPr wrap="square">
            <a:spAutoFit/>
          </a:bodyPr>
          <a:lstStyle/>
          <a:p>
            <a:r>
              <a:rPr lang="zh-TW" altLang="en-US" sz="3600" dirty="0"/>
              <a:t>下列何者最適合被指派為資產擁有者</a:t>
            </a:r>
            <a:r>
              <a:rPr lang="en-US" altLang="zh-TW" sz="3600" dirty="0"/>
              <a:t>?</a:t>
            </a:r>
          </a:p>
          <a:p>
            <a:r>
              <a:rPr lang="en-US" altLang="zh-TW" sz="3600" dirty="0"/>
              <a:t>(A) </a:t>
            </a:r>
            <a:r>
              <a:rPr lang="zh-TW" altLang="en-US" sz="3600" dirty="0"/>
              <a:t>資產的採購者</a:t>
            </a:r>
          </a:p>
          <a:p>
            <a:r>
              <a:rPr lang="en-US" altLang="zh-TW" sz="3600" dirty="0"/>
              <a:t>(B) </a:t>
            </a:r>
            <a:r>
              <a:rPr lang="zh-TW" altLang="en-US" sz="3600" dirty="0"/>
              <a:t>資產的盤點者</a:t>
            </a:r>
          </a:p>
          <a:p>
            <a:r>
              <a:rPr lang="en-US" altLang="zh-TW" sz="3600" dirty="0"/>
              <a:t>(C) </a:t>
            </a:r>
            <a:r>
              <a:rPr lang="zh-TW" altLang="en-US" sz="3600" dirty="0"/>
              <a:t>對資產的使用負有管理責任者</a:t>
            </a:r>
          </a:p>
          <a:p>
            <a:r>
              <a:rPr lang="en-US" altLang="zh-TW" sz="3600" dirty="0"/>
              <a:t>(D) </a:t>
            </a:r>
            <a:r>
              <a:rPr lang="zh-TW" altLang="en-US" sz="3600" dirty="0"/>
              <a:t>外包的廠商人員</a:t>
            </a:r>
          </a:p>
        </p:txBody>
      </p:sp>
    </p:spTree>
    <p:extLst>
      <p:ext uri="{BB962C8B-B14F-4D97-AF65-F5344CB8AC3E}">
        <p14:creationId xmlns:p14="http://schemas.microsoft.com/office/powerpoint/2010/main" val="78779512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64</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2862322"/>
          </a:xfrm>
          <a:prstGeom prst="rect">
            <a:avLst/>
          </a:prstGeom>
        </p:spPr>
        <p:txBody>
          <a:bodyPr wrap="square">
            <a:spAutoFit/>
          </a:bodyPr>
          <a:lstStyle/>
          <a:p>
            <a:r>
              <a:rPr lang="zh-TW" altLang="en-US" sz="3600" dirty="0"/>
              <a:t>下列何者最適合被指派為資產擁有者</a:t>
            </a:r>
            <a:r>
              <a:rPr lang="en-US" altLang="zh-TW" sz="3600" dirty="0"/>
              <a:t>?</a:t>
            </a:r>
          </a:p>
          <a:p>
            <a:r>
              <a:rPr lang="en-US" altLang="zh-TW" sz="3600" dirty="0"/>
              <a:t>(A) </a:t>
            </a:r>
            <a:r>
              <a:rPr lang="zh-TW" altLang="en-US" sz="3600" dirty="0"/>
              <a:t>資產的採購者</a:t>
            </a:r>
          </a:p>
          <a:p>
            <a:r>
              <a:rPr lang="en-US" altLang="zh-TW" sz="3600" dirty="0"/>
              <a:t>(B) </a:t>
            </a:r>
            <a:r>
              <a:rPr lang="zh-TW" altLang="en-US" sz="3600" dirty="0"/>
              <a:t>資產的盤點者</a:t>
            </a:r>
          </a:p>
          <a:p>
            <a:r>
              <a:rPr lang="en-US" altLang="zh-TW" sz="3600" dirty="0">
                <a:solidFill>
                  <a:srgbClr val="FF0000"/>
                </a:solidFill>
              </a:rPr>
              <a:t>(C) </a:t>
            </a:r>
            <a:r>
              <a:rPr lang="zh-TW" altLang="en-US" sz="3600" dirty="0">
                <a:solidFill>
                  <a:srgbClr val="FF0000"/>
                </a:solidFill>
              </a:rPr>
              <a:t>對資產的使用負有管理責任者</a:t>
            </a:r>
          </a:p>
          <a:p>
            <a:r>
              <a:rPr lang="en-US" altLang="zh-TW" sz="3600" dirty="0"/>
              <a:t>(D) </a:t>
            </a:r>
            <a:r>
              <a:rPr lang="zh-TW" altLang="en-US" sz="3600" dirty="0"/>
              <a:t>外包的廠商人員</a:t>
            </a:r>
          </a:p>
        </p:txBody>
      </p:sp>
    </p:spTree>
    <p:extLst>
      <p:ext uri="{BB962C8B-B14F-4D97-AF65-F5344CB8AC3E}">
        <p14:creationId xmlns:p14="http://schemas.microsoft.com/office/powerpoint/2010/main" val="20482257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51</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4154984"/>
          </a:xfrm>
          <a:prstGeom prst="rect">
            <a:avLst/>
          </a:prstGeom>
        </p:spPr>
        <p:txBody>
          <a:bodyPr wrap="square">
            <a:spAutoFit/>
          </a:bodyPr>
          <a:lstStyle/>
          <a:p>
            <a:r>
              <a:rPr lang="zh-TW" altLang="en-US" sz="3600" dirty="0"/>
              <a:t>下列何者是「機密性」的正確意涵</a:t>
            </a:r>
            <a:r>
              <a:rPr lang="en-US" altLang="zh-TW" sz="3600" dirty="0" smtClean="0"/>
              <a:t>?</a:t>
            </a:r>
          </a:p>
          <a:p>
            <a:endParaRPr lang="en-US" altLang="zh-TW" sz="3600" dirty="0"/>
          </a:p>
          <a:p>
            <a:r>
              <a:rPr lang="en-US" altLang="zh-TW" sz="3200" dirty="0"/>
              <a:t>(A) </a:t>
            </a:r>
            <a:r>
              <a:rPr lang="zh-TW" altLang="en-US" sz="3200" dirty="0"/>
              <a:t>確保被使用的為正確資料</a:t>
            </a:r>
            <a:r>
              <a:rPr lang="en-US" altLang="zh-TW" sz="3200" dirty="0"/>
              <a:t>,</a:t>
            </a:r>
            <a:r>
              <a:rPr lang="zh-TW" altLang="en-US" sz="3200" dirty="0"/>
              <a:t>未遭人竄改</a:t>
            </a:r>
          </a:p>
          <a:p>
            <a:r>
              <a:rPr lang="en-US" altLang="zh-TW" sz="3200" dirty="0"/>
              <a:t>(B) </a:t>
            </a:r>
            <a:r>
              <a:rPr lang="zh-TW" altLang="en-US" sz="3200" dirty="0"/>
              <a:t>確保網路通訊中的參與者</a:t>
            </a:r>
            <a:r>
              <a:rPr lang="en-US" altLang="zh-TW" sz="3200" dirty="0"/>
              <a:t>,</a:t>
            </a:r>
            <a:r>
              <a:rPr lang="zh-TW" altLang="en-US" sz="3200" dirty="0"/>
              <a:t>不會拒絕承認他們的行為</a:t>
            </a:r>
          </a:p>
          <a:p>
            <a:r>
              <a:rPr lang="en-US" altLang="zh-TW" sz="3200" dirty="0"/>
              <a:t>(C) </a:t>
            </a:r>
            <a:r>
              <a:rPr lang="zh-TW" altLang="en-US" sz="3200" dirty="0"/>
              <a:t>確保資訊服務隨時可被取用</a:t>
            </a:r>
          </a:p>
          <a:p>
            <a:r>
              <a:rPr lang="en-US" altLang="zh-TW" sz="3200" dirty="0"/>
              <a:t>(D) </a:t>
            </a:r>
            <a:r>
              <a:rPr lang="zh-TW" altLang="en-US" sz="3200" dirty="0"/>
              <a:t>防止未經授權的人或系統存取資料或訊息</a:t>
            </a:r>
          </a:p>
        </p:txBody>
      </p:sp>
    </p:spTree>
    <p:extLst>
      <p:ext uri="{BB962C8B-B14F-4D97-AF65-F5344CB8AC3E}">
        <p14:creationId xmlns:p14="http://schemas.microsoft.com/office/powerpoint/2010/main" val="75800450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65</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210663" y="946908"/>
            <a:ext cx="8722675" cy="5632311"/>
          </a:xfrm>
          <a:prstGeom prst="rect">
            <a:avLst/>
          </a:prstGeom>
        </p:spPr>
        <p:txBody>
          <a:bodyPr wrap="square">
            <a:spAutoFit/>
          </a:bodyPr>
          <a:lstStyle/>
          <a:p>
            <a:r>
              <a:rPr lang="zh-TW" altLang="en-US" sz="3600" dirty="0"/>
              <a:t>關於組織的資訊資產</a:t>
            </a:r>
            <a:r>
              <a:rPr lang="en-US" altLang="zh-TW" sz="3600" dirty="0"/>
              <a:t>,</a:t>
            </a:r>
            <a:r>
              <a:rPr lang="zh-TW" altLang="en-US" sz="3600" dirty="0"/>
              <a:t>下列敘述何者不正確</a:t>
            </a:r>
            <a:r>
              <a:rPr lang="en-US" altLang="zh-TW" sz="3600" dirty="0"/>
              <a:t>?</a:t>
            </a:r>
          </a:p>
          <a:p>
            <a:r>
              <a:rPr lang="en-US" altLang="zh-TW" sz="3600" dirty="0"/>
              <a:t>(A) </a:t>
            </a:r>
            <a:r>
              <a:rPr lang="zh-TW" altLang="en-US" sz="3600" dirty="0"/>
              <a:t>資訊資產包含組織內與資訊活動相關的任何人事物</a:t>
            </a:r>
          </a:p>
          <a:p>
            <a:r>
              <a:rPr lang="en-US" altLang="zh-TW" sz="3600" dirty="0"/>
              <a:t>(B) </a:t>
            </a:r>
            <a:r>
              <a:rPr lang="zh-TW" altLang="en-US" sz="3600" dirty="0"/>
              <a:t>資訊資產的擁有者對該資產具有實質的財產權</a:t>
            </a:r>
          </a:p>
          <a:p>
            <a:r>
              <a:rPr lang="en-US" altLang="zh-TW" sz="3600" dirty="0"/>
              <a:t>(C) </a:t>
            </a:r>
            <a:r>
              <a:rPr lang="zh-TW" altLang="en-US" sz="3600" dirty="0"/>
              <a:t>資訊安全管理的目的在保護資訊資產的機密性、完整性和可用性</a:t>
            </a:r>
          </a:p>
          <a:p>
            <a:r>
              <a:rPr lang="en-US" altLang="zh-TW" sz="3600" dirty="0"/>
              <a:t>(D) </a:t>
            </a:r>
            <a:r>
              <a:rPr lang="zh-TW" altLang="en-US" sz="3600" dirty="0"/>
              <a:t>資訊資產管理對資訊安全而言</a:t>
            </a:r>
            <a:r>
              <a:rPr lang="en-US" altLang="zh-TW" sz="3600" dirty="0"/>
              <a:t>,</a:t>
            </a:r>
            <a:r>
              <a:rPr lang="zh-TW" altLang="en-US" sz="3600" dirty="0"/>
              <a:t>其目的在於識別與資訊活動相關的資產</a:t>
            </a:r>
            <a:r>
              <a:rPr lang="en-US" altLang="zh-TW" sz="3600" dirty="0"/>
              <a:t>,</a:t>
            </a:r>
            <a:r>
              <a:rPr lang="zh-TW" altLang="en-US" sz="3600" dirty="0"/>
              <a:t>並予以適當的保護</a:t>
            </a:r>
          </a:p>
        </p:txBody>
      </p:sp>
    </p:spTree>
    <p:extLst>
      <p:ext uri="{BB962C8B-B14F-4D97-AF65-F5344CB8AC3E}">
        <p14:creationId xmlns:p14="http://schemas.microsoft.com/office/powerpoint/2010/main" val="388068621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65</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210663" y="946908"/>
            <a:ext cx="8722675" cy="5632311"/>
          </a:xfrm>
          <a:prstGeom prst="rect">
            <a:avLst/>
          </a:prstGeom>
        </p:spPr>
        <p:txBody>
          <a:bodyPr wrap="square">
            <a:spAutoFit/>
          </a:bodyPr>
          <a:lstStyle/>
          <a:p>
            <a:r>
              <a:rPr lang="zh-TW" altLang="en-US" sz="3600" dirty="0"/>
              <a:t>關於組織的資訊資產</a:t>
            </a:r>
            <a:r>
              <a:rPr lang="en-US" altLang="zh-TW" sz="3600" dirty="0"/>
              <a:t>,</a:t>
            </a:r>
            <a:r>
              <a:rPr lang="zh-TW" altLang="en-US" sz="3600" dirty="0"/>
              <a:t>下列敘述何者不正確</a:t>
            </a:r>
            <a:r>
              <a:rPr lang="en-US" altLang="zh-TW" sz="3600" dirty="0"/>
              <a:t>?</a:t>
            </a:r>
          </a:p>
          <a:p>
            <a:r>
              <a:rPr lang="en-US" altLang="zh-TW" sz="3600" dirty="0"/>
              <a:t>(A) </a:t>
            </a:r>
            <a:r>
              <a:rPr lang="zh-TW" altLang="en-US" sz="3600" dirty="0"/>
              <a:t>資訊資產包含組織內與資訊活動相關的任何人事物</a:t>
            </a:r>
          </a:p>
          <a:p>
            <a:r>
              <a:rPr lang="en-US" altLang="zh-TW" sz="3600" dirty="0">
                <a:solidFill>
                  <a:srgbClr val="FF0000"/>
                </a:solidFill>
              </a:rPr>
              <a:t>(B) </a:t>
            </a:r>
            <a:r>
              <a:rPr lang="zh-TW" altLang="en-US" sz="3600" dirty="0">
                <a:solidFill>
                  <a:srgbClr val="FF0000"/>
                </a:solidFill>
              </a:rPr>
              <a:t>資訊資產的擁有者對該資產具有實質的財產權</a:t>
            </a:r>
          </a:p>
          <a:p>
            <a:r>
              <a:rPr lang="en-US" altLang="zh-TW" sz="3600" dirty="0"/>
              <a:t>(C) </a:t>
            </a:r>
            <a:r>
              <a:rPr lang="zh-TW" altLang="en-US" sz="3600" dirty="0"/>
              <a:t>資訊安全管理的目的在保護資訊資產的機密性、完整性和可用性</a:t>
            </a:r>
          </a:p>
          <a:p>
            <a:r>
              <a:rPr lang="en-US" altLang="zh-TW" sz="3600" dirty="0"/>
              <a:t>(D) </a:t>
            </a:r>
            <a:r>
              <a:rPr lang="zh-TW" altLang="en-US" sz="3600" dirty="0"/>
              <a:t>資訊資產管理對資訊安全而言</a:t>
            </a:r>
            <a:r>
              <a:rPr lang="en-US" altLang="zh-TW" sz="3600" dirty="0"/>
              <a:t>,</a:t>
            </a:r>
            <a:r>
              <a:rPr lang="zh-TW" altLang="en-US" sz="3600" dirty="0"/>
              <a:t>其目的在於識別與資訊活動相關的資產</a:t>
            </a:r>
            <a:r>
              <a:rPr lang="en-US" altLang="zh-TW" sz="3600" dirty="0"/>
              <a:t>,</a:t>
            </a:r>
            <a:r>
              <a:rPr lang="zh-TW" altLang="en-US" sz="3600" dirty="0"/>
              <a:t>並予以適當的保護</a:t>
            </a:r>
          </a:p>
        </p:txBody>
      </p:sp>
    </p:spTree>
    <p:extLst>
      <p:ext uri="{BB962C8B-B14F-4D97-AF65-F5344CB8AC3E}">
        <p14:creationId xmlns:p14="http://schemas.microsoft.com/office/powerpoint/2010/main" val="348420746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109</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4524315"/>
          </a:xfrm>
          <a:prstGeom prst="rect">
            <a:avLst/>
          </a:prstGeom>
        </p:spPr>
        <p:txBody>
          <a:bodyPr wrap="square">
            <a:spAutoFit/>
          </a:bodyPr>
          <a:lstStyle/>
          <a:p>
            <a:r>
              <a:rPr lang="zh-TW" altLang="en-US" sz="3600" dirty="0"/>
              <a:t>資訊資產群組化的好處是簡化並縮短資訊資產之風險評鑑時間</a:t>
            </a:r>
            <a:r>
              <a:rPr lang="en-US" altLang="zh-TW" sz="3600" dirty="0"/>
              <a:t>,</a:t>
            </a:r>
            <a:r>
              <a:rPr lang="zh-TW" altLang="en-US" sz="3600" dirty="0"/>
              <a:t>減少威脅、弱點的重複判斷。下列何者資訊資產比較不適合群組化為同一類型</a:t>
            </a:r>
            <a:r>
              <a:rPr lang="en-US" altLang="zh-TW" sz="3600" dirty="0"/>
              <a:t>?</a:t>
            </a:r>
          </a:p>
          <a:p>
            <a:r>
              <a:rPr lang="en-US" altLang="zh-TW" sz="3600" dirty="0"/>
              <a:t>(A)</a:t>
            </a:r>
            <a:r>
              <a:rPr lang="zh-TW" altLang="en-US" sz="3600" dirty="0"/>
              <a:t>機房內的所有主機</a:t>
            </a:r>
          </a:p>
          <a:p>
            <a:r>
              <a:rPr lang="en-US" altLang="zh-TW" sz="3600" dirty="0"/>
              <a:t>(B) </a:t>
            </a:r>
            <a:r>
              <a:rPr lang="zh-TW" altLang="en-US" sz="3600" dirty="0"/>
              <a:t>同部門的工作電腦</a:t>
            </a:r>
          </a:p>
          <a:p>
            <a:r>
              <a:rPr lang="en-US" altLang="zh-TW" sz="3600" dirty="0"/>
              <a:t>(C) </a:t>
            </a:r>
            <a:r>
              <a:rPr lang="zh-TW" altLang="en-US" sz="3600" dirty="0"/>
              <a:t>識別門禁卡</a:t>
            </a:r>
          </a:p>
          <a:p>
            <a:r>
              <a:rPr lang="en-US" altLang="zh-TW" sz="3600" dirty="0"/>
              <a:t>(D)</a:t>
            </a:r>
            <a:r>
              <a:rPr lang="zh-TW" altLang="en-US" sz="3600" dirty="0"/>
              <a:t>系統開發規格書</a:t>
            </a:r>
          </a:p>
        </p:txBody>
      </p:sp>
    </p:spTree>
    <p:extLst>
      <p:ext uri="{BB962C8B-B14F-4D97-AF65-F5344CB8AC3E}">
        <p14:creationId xmlns:p14="http://schemas.microsoft.com/office/powerpoint/2010/main" val="41438262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109</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4524315"/>
          </a:xfrm>
          <a:prstGeom prst="rect">
            <a:avLst/>
          </a:prstGeom>
        </p:spPr>
        <p:txBody>
          <a:bodyPr wrap="square">
            <a:spAutoFit/>
          </a:bodyPr>
          <a:lstStyle/>
          <a:p>
            <a:r>
              <a:rPr lang="zh-TW" altLang="en-US" sz="3600" dirty="0"/>
              <a:t>資訊資產群組化的好處是簡化並縮短資訊資產之風險評鑑時間</a:t>
            </a:r>
            <a:r>
              <a:rPr lang="en-US" altLang="zh-TW" sz="3600" dirty="0"/>
              <a:t>,</a:t>
            </a:r>
            <a:r>
              <a:rPr lang="zh-TW" altLang="en-US" sz="3600" dirty="0"/>
              <a:t>減少威脅、弱點的重複判斷。下列何者資訊資產比較不適合群組化為同一類型</a:t>
            </a:r>
            <a:r>
              <a:rPr lang="en-US" altLang="zh-TW" sz="3600" dirty="0"/>
              <a:t>?</a:t>
            </a:r>
          </a:p>
          <a:p>
            <a:r>
              <a:rPr lang="en-US" altLang="zh-TW" sz="3600" dirty="0">
                <a:solidFill>
                  <a:srgbClr val="FF0000"/>
                </a:solidFill>
              </a:rPr>
              <a:t>(A)</a:t>
            </a:r>
            <a:r>
              <a:rPr lang="zh-TW" altLang="en-US" sz="3600" dirty="0">
                <a:solidFill>
                  <a:srgbClr val="FF0000"/>
                </a:solidFill>
              </a:rPr>
              <a:t>機房內的所有主機</a:t>
            </a:r>
          </a:p>
          <a:p>
            <a:r>
              <a:rPr lang="en-US" altLang="zh-TW" sz="3600" dirty="0"/>
              <a:t>(B) </a:t>
            </a:r>
            <a:r>
              <a:rPr lang="zh-TW" altLang="en-US" sz="3600" dirty="0"/>
              <a:t>同部門的工作電腦</a:t>
            </a:r>
          </a:p>
          <a:p>
            <a:r>
              <a:rPr lang="en-US" altLang="zh-TW" sz="3600" dirty="0"/>
              <a:t>(C) </a:t>
            </a:r>
            <a:r>
              <a:rPr lang="zh-TW" altLang="en-US" sz="3600" dirty="0"/>
              <a:t>識別門禁卡</a:t>
            </a:r>
          </a:p>
          <a:p>
            <a:r>
              <a:rPr lang="en-US" altLang="zh-TW" sz="3600" dirty="0"/>
              <a:t>(D)</a:t>
            </a:r>
            <a:r>
              <a:rPr lang="zh-TW" altLang="en-US" sz="3600" dirty="0"/>
              <a:t>系統開發規格書</a:t>
            </a:r>
          </a:p>
        </p:txBody>
      </p:sp>
    </p:spTree>
    <p:extLst>
      <p:ext uri="{BB962C8B-B14F-4D97-AF65-F5344CB8AC3E}">
        <p14:creationId xmlns:p14="http://schemas.microsoft.com/office/powerpoint/2010/main" val="75841521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110</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416320"/>
          </a:xfrm>
          <a:prstGeom prst="rect">
            <a:avLst/>
          </a:prstGeom>
        </p:spPr>
        <p:txBody>
          <a:bodyPr wrap="square">
            <a:spAutoFit/>
          </a:bodyPr>
          <a:lstStyle/>
          <a:p>
            <a:r>
              <a:rPr lang="zh-TW" altLang="en-US" sz="3600" dirty="0"/>
              <a:t>進行資產分類為下列哪一種安全控管類型</a:t>
            </a:r>
            <a:r>
              <a:rPr lang="en-US" altLang="zh-TW" sz="3600" dirty="0"/>
              <a:t>?</a:t>
            </a:r>
          </a:p>
          <a:p>
            <a:r>
              <a:rPr lang="en-US" altLang="zh-TW" sz="3600" dirty="0"/>
              <a:t>(A)</a:t>
            </a:r>
            <a:r>
              <a:rPr lang="zh-TW" altLang="en-US" sz="3600" dirty="0"/>
              <a:t>預防性控制</a:t>
            </a:r>
            <a:r>
              <a:rPr lang="en-US" altLang="zh-TW" sz="3600" dirty="0"/>
              <a:t>(Preventive)</a:t>
            </a:r>
          </a:p>
          <a:p>
            <a:r>
              <a:rPr lang="en-US" altLang="zh-TW" sz="3600" dirty="0"/>
              <a:t>(B) </a:t>
            </a:r>
            <a:r>
              <a:rPr lang="zh-TW" altLang="en-US" sz="3600" dirty="0"/>
              <a:t>檢測性控制</a:t>
            </a:r>
            <a:r>
              <a:rPr lang="en-US" altLang="zh-TW" sz="3600" dirty="0"/>
              <a:t>(Detective)</a:t>
            </a:r>
          </a:p>
          <a:p>
            <a:r>
              <a:rPr lang="en-US" altLang="zh-TW" sz="3600" dirty="0"/>
              <a:t>(C) </a:t>
            </a:r>
            <a:r>
              <a:rPr lang="zh-TW" altLang="en-US" sz="3600" dirty="0"/>
              <a:t>指令性控制</a:t>
            </a:r>
            <a:r>
              <a:rPr lang="en-US" altLang="zh-TW" sz="3600" dirty="0"/>
              <a:t>(Directive)</a:t>
            </a:r>
          </a:p>
          <a:p>
            <a:r>
              <a:rPr lang="en-US" altLang="zh-TW" sz="3600" dirty="0"/>
              <a:t>(D)</a:t>
            </a:r>
            <a:r>
              <a:rPr lang="zh-TW" altLang="en-US" sz="3600" dirty="0"/>
              <a:t>糾正性控制</a:t>
            </a:r>
            <a:r>
              <a:rPr lang="en-US" altLang="zh-TW" sz="3600" dirty="0"/>
              <a:t>(Corrective)</a:t>
            </a:r>
          </a:p>
        </p:txBody>
      </p:sp>
    </p:spTree>
    <p:extLst>
      <p:ext uri="{BB962C8B-B14F-4D97-AF65-F5344CB8AC3E}">
        <p14:creationId xmlns:p14="http://schemas.microsoft.com/office/powerpoint/2010/main" val="258534504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110</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416320"/>
          </a:xfrm>
          <a:prstGeom prst="rect">
            <a:avLst/>
          </a:prstGeom>
        </p:spPr>
        <p:txBody>
          <a:bodyPr wrap="square">
            <a:spAutoFit/>
          </a:bodyPr>
          <a:lstStyle/>
          <a:p>
            <a:r>
              <a:rPr lang="zh-TW" altLang="en-US" sz="3600" dirty="0"/>
              <a:t>進行資產分類為下列哪一種安全控管類型</a:t>
            </a:r>
            <a:r>
              <a:rPr lang="en-US" altLang="zh-TW" sz="3600" dirty="0"/>
              <a:t>?</a:t>
            </a:r>
          </a:p>
          <a:p>
            <a:r>
              <a:rPr lang="en-US" altLang="zh-TW" sz="3600" dirty="0">
                <a:solidFill>
                  <a:srgbClr val="FF0000"/>
                </a:solidFill>
              </a:rPr>
              <a:t>(A)</a:t>
            </a:r>
            <a:r>
              <a:rPr lang="zh-TW" altLang="en-US" sz="3600" dirty="0">
                <a:solidFill>
                  <a:srgbClr val="FF0000"/>
                </a:solidFill>
              </a:rPr>
              <a:t>預防性控制</a:t>
            </a:r>
            <a:r>
              <a:rPr lang="en-US" altLang="zh-TW" sz="3600" dirty="0">
                <a:solidFill>
                  <a:srgbClr val="FF0000"/>
                </a:solidFill>
              </a:rPr>
              <a:t>(Preventive)</a:t>
            </a:r>
          </a:p>
          <a:p>
            <a:r>
              <a:rPr lang="en-US" altLang="zh-TW" sz="3600" dirty="0"/>
              <a:t>(B) </a:t>
            </a:r>
            <a:r>
              <a:rPr lang="zh-TW" altLang="en-US" sz="3600" dirty="0"/>
              <a:t>檢測性控制</a:t>
            </a:r>
            <a:r>
              <a:rPr lang="en-US" altLang="zh-TW" sz="3600" dirty="0"/>
              <a:t>(Detective)</a:t>
            </a:r>
          </a:p>
          <a:p>
            <a:r>
              <a:rPr lang="en-US" altLang="zh-TW" sz="3600" dirty="0"/>
              <a:t>(C) </a:t>
            </a:r>
            <a:r>
              <a:rPr lang="zh-TW" altLang="en-US" sz="3600" dirty="0"/>
              <a:t>指令性控制</a:t>
            </a:r>
            <a:r>
              <a:rPr lang="en-US" altLang="zh-TW" sz="3600" dirty="0"/>
              <a:t>(Directive)</a:t>
            </a:r>
          </a:p>
          <a:p>
            <a:r>
              <a:rPr lang="en-US" altLang="zh-TW" sz="3600" dirty="0"/>
              <a:t>(D)</a:t>
            </a:r>
            <a:r>
              <a:rPr lang="zh-TW" altLang="en-US" sz="3600" dirty="0"/>
              <a:t>糾正性控制</a:t>
            </a:r>
            <a:r>
              <a:rPr lang="en-US" altLang="zh-TW" sz="3600" dirty="0"/>
              <a:t>(Corrective)</a:t>
            </a:r>
          </a:p>
        </p:txBody>
      </p:sp>
    </p:spTree>
    <p:extLst>
      <p:ext uri="{BB962C8B-B14F-4D97-AF65-F5344CB8AC3E}">
        <p14:creationId xmlns:p14="http://schemas.microsoft.com/office/powerpoint/2010/main" val="283118136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111</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970318"/>
          </a:xfrm>
          <a:prstGeom prst="rect">
            <a:avLst/>
          </a:prstGeom>
        </p:spPr>
        <p:txBody>
          <a:bodyPr wrap="square">
            <a:spAutoFit/>
          </a:bodyPr>
          <a:lstStyle/>
          <a:p>
            <a:r>
              <a:rPr lang="zh-TW" altLang="en-US" sz="3600" dirty="0"/>
              <a:t>資訊資產價值需考量資訊資產的機密性、可用性及完整性</a:t>
            </a:r>
            <a:r>
              <a:rPr lang="en-US" altLang="zh-TW" sz="3600" dirty="0"/>
              <a:t>,</a:t>
            </a:r>
            <a:r>
              <a:rPr lang="zh-TW" altLang="en-US" sz="3600" dirty="0"/>
              <a:t>下列何種情況是應該考量提高可用性</a:t>
            </a:r>
            <a:r>
              <a:rPr lang="en-US" altLang="zh-TW" sz="3600" dirty="0"/>
              <a:t>?</a:t>
            </a:r>
          </a:p>
          <a:p>
            <a:r>
              <a:rPr lang="en-US" altLang="zh-TW" sz="3600" dirty="0"/>
              <a:t>(A) </a:t>
            </a:r>
            <a:r>
              <a:rPr lang="zh-TW" altLang="en-US" sz="3600" dirty="0"/>
              <a:t>公司官網遭竄改</a:t>
            </a:r>
          </a:p>
          <a:p>
            <a:r>
              <a:rPr lang="en-US" altLang="zh-TW" sz="3600" dirty="0"/>
              <a:t>(B) </a:t>
            </a:r>
            <a:r>
              <a:rPr lang="zh-TW" altLang="en-US" sz="3600" dirty="0"/>
              <a:t>未授權存取人事資料</a:t>
            </a:r>
          </a:p>
          <a:p>
            <a:r>
              <a:rPr lang="en-US" altLang="zh-TW" sz="3600" dirty="0"/>
              <a:t>(C) </a:t>
            </a:r>
            <a:r>
              <a:rPr lang="zh-TW" altLang="en-US" sz="3600" dirty="0"/>
              <a:t>電腦安裝免費軟體</a:t>
            </a:r>
          </a:p>
          <a:p>
            <a:r>
              <a:rPr lang="en-US" altLang="zh-TW" sz="3600" dirty="0"/>
              <a:t>(D) ERP </a:t>
            </a:r>
            <a:r>
              <a:rPr lang="zh-TW" altLang="en-US" sz="3600" dirty="0"/>
              <a:t>系統當機</a:t>
            </a:r>
          </a:p>
        </p:txBody>
      </p:sp>
    </p:spTree>
    <p:extLst>
      <p:ext uri="{BB962C8B-B14F-4D97-AF65-F5344CB8AC3E}">
        <p14:creationId xmlns:p14="http://schemas.microsoft.com/office/powerpoint/2010/main" val="406545939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111</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3970318"/>
          </a:xfrm>
          <a:prstGeom prst="rect">
            <a:avLst/>
          </a:prstGeom>
        </p:spPr>
        <p:txBody>
          <a:bodyPr wrap="square">
            <a:spAutoFit/>
          </a:bodyPr>
          <a:lstStyle/>
          <a:p>
            <a:r>
              <a:rPr lang="zh-TW" altLang="en-US" sz="3600" dirty="0"/>
              <a:t>資訊資產價值需考量資訊資產的機密性、可用性及完整性</a:t>
            </a:r>
            <a:r>
              <a:rPr lang="en-US" altLang="zh-TW" sz="3600" dirty="0"/>
              <a:t>,</a:t>
            </a:r>
            <a:r>
              <a:rPr lang="zh-TW" altLang="en-US" sz="3600" dirty="0"/>
              <a:t>下列何種情況是應該考量提高可用性</a:t>
            </a:r>
            <a:r>
              <a:rPr lang="en-US" altLang="zh-TW" sz="3600" dirty="0"/>
              <a:t>?</a:t>
            </a:r>
          </a:p>
          <a:p>
            <a:r>
              <a:rPr lang="en-US" altLang="zh-TW" sz="3600" dirty="0"/>
              <a:t>(A) </a:t>
            </a:r>
            <a:r>
              <a:rPr lang="zh-TW" altLang="en-US" sz="3600" dirty="0"/>
              <a:t>公司官網遭竄改</a:t>
            </a:r>
          </a:p>
          <a:p>
            <a:r>
              <a:rPr lang="en-US" altLang="zh-TW" sz="3600" dirty="0"/>
              <a:t>(B) </a:t>
            </a:r>
            <a:r>
              <a:rPr lang="zh-TW" altLang="en-US" sz="3600" dirty="0"/>
              <a:t>未授權存取人事資料</a:t>
            </a:r>
          </a:p>
          <a:p>
            <a:r>
              <a:rPr lang="en-US" altLang="zh-TW" sz="3600" dirty="0"/>
              <a:t>(C) </a:t>
            </a:r>
            <a:r>
              <a:rPr lang="zh-TW" altLang="en-US" sz="3600" dirty="0"/>
              <a:t>電腦安裝免費軟體</a:t>
            </a:r>
          </a:p>
          <a:p>
            <a:r>
              <a:rPr lang="en-US" altLang="zh-TW" sz="3600" dirty="0">
                <a:solidFill>
                  <a:srgbClr val="FF0000"/>
                </a:solidFill>
              </a:rPr>
              <a:t>(D) ERP </a:t>
            </a:r>
            <a:r>
              <a:rPr lang="zh-TW" altLang="en-US" sz="3600" dirty="0">
                <a:solidFill>
                  <a:srgbClr val="FF0000"/>
                </a:solidFill>
              </a:rPr>
              <a:t>系統當機</a:t>
            </a:r>
          </a:p>
        </p:txBody>
      </p:sp>
    </p:spTree>
    <p:extLst>
      <p:ext uri="{BB962C8B-B14F-4D97-AF65-F5344CB8AC3E}">
        <p14:creationId xmlns:p14="http://schemas.microsoft.com/office/powerpoint/2010/main" val="114262235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112</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4524315"/>
          </a:xfrm>
          <a:prstGeom prst="rect">
            <a:avLst/>
          </a:prstGeom>
        </p:spPr>
        <p:txBody>
          <a:bodyPr wrap="square">
            <a:spAutoFit/>
          </a:bodyPr>
          <a:lstStyle/>
          <a:p>
            <a:r>
              <a:rPr lang="zh-TW" altLang="en-US" sz="3600" dirty="0"/>
              <a:t>關於資訊資產</a:t>
            </a:r>
            <a:r>
              <a:rPr lang="en-US" altLang="zh-TW" sz="3600" dirty="0"/>
              <a:t>,</a:t>
            </a:r>
            <a:r>
              <a:rPr lang="zh-TW" altLang="en-US" sz="3600" dirty="0"/>
              <a:t>下列敘述何者不正確</a:t>
            </a:r>
            <a:r>
              <a:rPr lang="en-US" altLang="zh-TW" sz="3600" dirty="0"/>
              <a:t>?</a:t>
            </a:r>
          </a:p>
          <a:p>
            <a:r>
              <a:rPr lang="en-US" altLang="zh-TW" sz="3600" dirty="0"/>
              <a:t>(A) </a:t>
            </a:r>
            <a:r>
              <a:rPr lang="zh-TW" altLang="en-US" sz="3600" dirty="0"/>
              <a:t>資訊資產安全等級之影響評估構面通常至少會包含機密性、完整性等</a:t>
            </a:r>
          </a:p>
          <a:p>
            <a:r>
              <a:rPr lang="en-US" altLang="zh-TW" sz="3600" dirty="0"/>
              <a:t>(B) </a:t>
            </a:r>
            <a:r>
              <a:rPr lang="zh-TW" altLang="en-US" sz="3600" dirty="0"/>
              <a:t>資訊資產重要性等級一旦區分完成</a:t>
            </a:r>
            <a:r>
              <a:rPr lang="en-US" altLang="zh-TW" sz="3600" dirty="0"/>
              <a:t>,</a:t>
            </a:r>
            <a:r>
              <a:rPr lang="zh-TW" altLang="en-US" sz="3600" dirty="0"/>
              <a:t>之後不需要再重新檢視或變更</a:t>
            </a:r>
          </a:p>
          <a:p>
            <a:r>
              <a:rPr lang="en-US" altLang="zh-TW" sz="3600" dirty="0"/>
              <a:t>(C) </a:t>
            </a:r>
            <a:r>
              <a:rPr lang="zh-TW" altLang="en-US" sz="3600" dirty="0"/>
              <a:t>資產分類分級作業通常是為了之後進行風險管控作業所需</a:t>
            </a:r>
          </a:p>
          <a:p>
            <a:r>
              <a:rPr lang="en-US" altLang="zh-TW" sz="3600" dirty="0"/>
              <a:t>(D) </a:t>
            </a:r>
            <a:r>
              <a:rPr lang="zh-TW" altLang="en-US" sz="3600" dirty="0"/>
              <a:t>資產標示並不僅限於硬體資產</a:t>
            </a:r>
          </a:p>
        </p:txBody>
      </p:sp>
    </p:spTree>
    <p:extLst>
      <p:ext uri="{BB962C8B-B14F-4D97-AF65-F5344CB8AC3E}">
        <p14:creationId xmlns:p14="http://schemas.microsoft.com/office/powerpoint/2010/main" val="70396923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886781"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112</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784654" y="946908"/>
            <a:ext cx="7574692" cy="4524315"/>
          </a:xfrm>
          <a:prstGeom prst="rect">
            <a:avLst/>
          </a:prstGeom>
        </p:spPr>
        <p:txBody>
          <a:bodyPr wrap="square">
            <a:spAutoFit/>
          </a:bodyPr>
          <a:lstStyle/>
          <a:p>
            <a:r>
              <a:rPr lang="zh-TW" altLang="en-US" sz="3600" dirty="0"/>
              <a:t>關於資訊資產</a:t>
            </a:r>
            <a:r>
              <a:rPr lang="en-US" altLang="zh-TW" sz="3600" dirty="0"/>
              <a:t>,</a:t>
            </a:r>
            <a:r>
              <a:rPr lang="zh-TW" altLang="en-US" sz="3600" dirty="0"/>
              <a:t>下列敘述何者不正確</a:t>
            </a:r>
            <a:r>
              <a:rPr lang="en-US" altLang="zh-TW" sz="3600" dirty="0"/>
              <a:t>?</a:t>
            </a:r>
          </a:p>
          <a:p>
            <a:r>
              <a:rPr lang="en-US" altLang="zh-TW" sz="3600" dirty="0"/>
              <a:t>(A) </a:t>
            </a:r>
            <a:r>
              <a:rPr lang="zh-TW" altLang="en-US" sz="3600" dirty="0"/>
              <a:t>資訊資產安全等級之影響評估構面通常至少會包含機密性、完整性等</a:t>
            </a:r>
          </a:p>
          <a:p>
            <a:r>
              <a:rPr lang="en-US" altLang="zh-TW" sz="3600" dirty="0">
                <a:solidFill>
                  <a:srgbClr val="FF0000"/>
                </a:solidFill>
              </a:rPr>
              <a:t>(B) </a:t>
            </a:r>
            <a:r>
              <a:rPr lang="zh-TW" altLang="en-US" sz="3600" dirty="0">
                <a:solidFill>
                  <a:srgbClr val="FF0000"/>
                </a:solidFill>
              </a:rPr>
              <a:t>資訊資產重要性等級一旦區分完成</a:t>
            </a:r>
            <a:r>
              <a:rPr lang="en-US" altLang="zh-TW" sz="3600" dirty="0">
                <a:solidFill>
                  <a:srgbClr val="FF0000"/>
                </a:solidFill>
              </a:rPr>
              <a:t>,</a:t>
            </a:r>
            <a:r>
              <a:rPr lang="zh-TW" altLang="en-US" sz="3600" dirty="0">
                <a:solidFill>
                  <a:srgbClr val="FF0000"/>
                </a:solidFill>
              </a:rPr>
              <a:t>之後不需要再重新檢視或變更</a:t>
            </a:r>
          </a:p>
          <a:p>
            <a:r>
              <a:rPr lang="en-US" altLang="zh-TW" sz="3600" dirty="0"/>
              <a:t>(C) </a:t>
            </a:r>
            <a:r>
              <a:rPr lang="zh-TW" altLang="en-US" sz="3600" dirty="0"/>
              <a:t>資產分類分級作業通常是為了之後進行風險管控作業所需</a:t>
            </a:r>
          </a:p>
          <a:p>
            <a:r>
              <a:rPr lang="en-US" altLang="zh-TW" sz="3600" dirty="0"/>
              <a:t>(D) </a:t>
            </a:r>
            <a:r>
              <a:rPr lang="zh-TW" altLang="en-US" sz="3600" dirty="0"/>
              <a:t>資產標示並不僅限於硬體資產</a:t>
            </a:r>
          </a:p>
        </p:txBody>
      </p:sp>
    </p:spTree>
    <p:extLst>
      <p:ext uri="{BB962C8B-B14F-4D97-AF65-F5344CB8AC3E}">
        <p14:creationId xmlns:p14="http://schemas.microsoft.com/office/powerpoint/2010/main" val="13978387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312</TotalTime>
  <Words>21628</Words>
  <Application>Microsoft Office PowerPoint</Application>
  <PresentationFormat>如螢幕大小 (4:3)</PresentationFormat>
  <Paragraphs>2165</Paragraphs>
  <Slides>356</Slides>
  <Notes>0</Notes>
  <HiddenSlides>0</HiddenSlides>
  <MMClips>0</MMClips>
  <ScaleCrop>false</ScaleCrop>
  <HeadingPairs>
    <vt:vector size="4" baseType="variant">
      <vt:variant>
        <vt:lpstr>佈景主題</vt:lpstr>
      </vt:variant>
      <vt:variant>
        <vt:i4>1</vt:i4>
      </vt:variant>
      <vt:variant>
        <vt:lpstr>投影片標題</vt:lpstr>
      </vt:variant>
      <vt:variant>
        <vt:i4>356</vt:i4>
      </vt:variant>
    </vt:vector>
  </HeadingPairs>
  <TitlesOfParts>
    <vt:vector size="357" baseType="lpstr">
      <vt:lpstr>Office 佈景主題</vt:lpstr>
      <vt:lpstr>IPAS資安工程師 _資訊安全管理概論</vt:lpstr>
      <vt:lpstr>PowerPoint 簡報</vt:lpstr>
      <vt:lpstr>PowerPoint 簡報</vt:lpstr>
      <vt:lpstr>1.資訊安全管理概念</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2.資產與風險管理</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3.存取控制、加解密與金鑰管理</vt:lpstr>
      <vt:lpstr>PowerPoint 簡報</vt:lpstr>
      <vt:lpstr>3_1_存取控制(Access Control)與特權管理</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3_2_身分認證（Authentication）</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PKI</vt:lpstr>
      <vt:lpstr>自然人憑證</vt:lpstr>
      <vt:lpstr>X.509公鑰憑證的格式</vt:lpstr>
      <vt:lpstr>PowerPoint 簡報</vt:lpstr>
      <vt:lpstr>PowerPoint 簡報</vt:lpstr>
      <vt:lpstr>PowerPoint 簡報</vt:lpstr>
      <vt:lpstr>4. 事故管理與營運持續</vt:lpstr>
      <vt:lpstr>4. 事故管理與營運持續</vt:lpstr>
      <vt:lpstr>PowerPoint 簡報</vt:lpstr>
      <vt:lpstr>PowerPoint 簡報</vt:lpstr>
      <vt:lpstr>PowerPoint 簡報</vt:lpstr>
      <vt:lpstr>ISO 27000 standard的定義</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BIA 營運衝擊分析 Business Impact Analysis</vt:lpstr>
      <vt:lpstr>PowerPoint 簡報</vt:lpstr>
      <vt:lpstr>5.法規遵循與資訊倫理</vt:lpstr>
      <vt:lpstr>PowerPoint 簡報</vt:lpstr>
      <vt:lpstr>5.1.隱私保護與智慧財產權</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5.2.資訊倫理</vt:lpstr>
      <vt:lpstr>5.2.2.資訊倫理PAPA</vt:lpstr>
      <vt:lpstr>PowerPoint 簡報</vt:lpstr>
      <vt:lpstr>5.3.法規遵循(含GDPR)</vt:lpstr>
      <vt:lpstr>PowerPoint 簡報</vt:lpstr>
      <vt:lpstr>5.4.稽核</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IPAS資安工程師 _資訊安全管理概論</dc:title>
  <dc:creator>TB</dc:creator>
  <cp:lastModifiedBy>KSUIE</cp:lastModifiedBy>
  <cp:revision>24</cp:revision>
  <dcterms:created xsi:type="dcterms:W3CDTF">2020-05-12T06:34:09Z</dcterms:created>
  <dcterms:modified xsi:type="dcterms:W3CDTF">2020-05-12T12:41:20Z</dcterms:modified>
</cp:coreProperties>
</file>