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64" r:id="rId3"/>
    <p:sldId id="258" r:id="rId4"/>
    <p:sldId id="265" r:id="rId5"/>
    <p:sldId id="259" r:id="rId6"/>
    <p:sldId id="266" r:id="rId7"/>
    <p:sldId id="267" r:id="rId8"/>
    <p:sldId id="260" r:id="rId9"/>
    <p:sldId id="261" r:id="rId10"/>
    <p:sldId id="268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7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56F02-6BBD-4760-81CE-2FD93993930C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89CF1-7191-4969-9AB6-A85E85019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89CF1-7191-4969-9AB6-A85E85019A7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2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82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2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21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73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3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DB0A-618B-436C-9E59-859759F4C203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B66F-ABB9-4FCB-A00C-BE77FF9F4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5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0648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</a:t>
            </a:r>
            <a:r>
              <a:rPr lang="en-US" altLang="zh-TW" dirty="0" err="1"/>
              <a:t>np</a:t>
            </a:r>
            <a:endParaRPr lang="en-US" altLang="zh-TW" dirty="0"/>
          </a:p>
          <a:p>
            <a:r>
              <a:rPr lang="en-US" altLang="zh-TW" dirty="0"/>
              <a:t>import pandas as 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 </a:t>
            </a:r>
            <a:r>
              <a:rPr lang="en-US" altLang="zh-TW" dirty="0" err="1"/>
              <a:t>tensorflow</a:t>
            </a:r>
            <a:r>
              <a:rPr lang="en-US" altLang="zh-TW" dirty="0"/>
              <a:t> as 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from </a:t>
            </a:r>
            <a:r>
              <a:rPr lang="en-US" altLang="zh-TW" dirty="0" err="1"/>
              <a:t>tensorflow</a:t>
            </a:r>
            <a:r>
              <a:rPr lang="en-US" altLang="zh-TW" dirty="0"/>
              <a:t> import </a:t>
            </a:r>
            <a:r>
              <a:rPr lang="en-US" altLang="zh-TW" dirty="0" err="1"/>
              <a:t>feature_column</a:t>
            </a:r>
            <a:endParaRPr lang="en-US" altLang="zh-TW" dirty="0"/>
          </a:p>
          <a:p>
            <a:r>
              <a:rPr lang="en-US" altLang="zh-TW" dirty="0"/>
              <a:t>from </a:t>
            </a:r>
            <a:r>
              <a:rPr lang="en-US" altLang="zh-TW" dirty="0" err="1"/>
              <a:t>tensorflow.keras</a:t>
            </a:r>
            <a:r>
              <a:rPr lang="en-US" altLang="zh-TW" dirty="0"/>
              <a:t> import layers</a:t>
            </a:r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 import </a:t>
            </a:r>
            <a:r>
              <a:rPr lang="en-US" altLang="zh-TW" dirty="0" err="1"/>
              <a:t>train_test_split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251520" y="2924944"/>
            <a:ext cx="7110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 = 'https://storage.googleapis.com/applied-dl/heart.csv'</a:t>
            </a:r>
          </a:p>
          <a:p>
            <a:r>
              <a:rPr lang="en-US" altLang="zh-TW" dirty="0" err="1"/>
              <a:t>dataframe</a:t>
            </a:r>
            <a:r>
              <a:rPr lang="en-US" altLang="zh-TW" dirty="0"/>
              <a:t> = </a:t>
            </a:r>
            <a:r>
              <a:rPr lang="en-US" altLang="zh-TW" dirty="0" err="1"/>
              <a:t>pd.read_csv</a:t>
            </a:r>
            <a:r>
              <a:rPr lang="en-US" altLang="zh-TW" dirty="0"/>
              <a:t>(URL)</a:t>
            </a:r>
          </a:p>
          <a:p>
            <a:r>
              <a:rPr lang="en-US" altLang="zh-TW" dirty="0" err="1"/>
              <a:t>dataframe.head</a:t>
            </a:r>
            <a:r>
              <a:rPr lang="en-US" altLang="zh-TW" dirty="0"/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7107"/>
            <a:ext cx="74104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16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072" y="30135"/>
            <a:ext cx="63592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model = </a:t>
            </a:r>
            <a:r>
              <a:rPr lang="en-US" altLang="zh-TW" dirty="0" err="1"/>
              <a:t>tf.keras.Sequential</a:t>
            </a:r>
            <a:r>
              <a:rPr lang="en-US" altLang="zh-TW" dirty="0"/>
              <a:t>([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feature_layer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layers.Dense</a:t>
            </a:r>
            <a:r>
              <a:rPr lang="en-US" altLang="zh-TW" dirty="0"/>
              <a:t>(128, 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layers.Dense</a:t>
            </a:r>
            <a:r>
              <a:rPr lang="en-US" altLang="zh-TW" dirty="0"/>
              <a:t>(128, activation='</a:t>
            </a:r>
            <a:r>
              <a:rPr lang="en-US" altLang="zh-TW" dirty="0" err="1"/>
              <a:t>relu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layers.Dense</a:t>
            </a:r>
            <a:r>
              <a:rPr lang="en-US" altLang="zh-TW" dirty="0"/>
              <a:t>(1)</a:t>
            </a:r>
          </a:p>
          <a:p>
            <a:r>
              <a:rPr lang="en-US" altLang="zh-TW" dirty="0"/>
              <a:t>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model.compile</a:t>
            </a:r>
            <a:r>
              <a:rPr lang="en-US" altLang="zh-TW" dirty="0"/>
              <a:t>(optimizer='</a:t>
            </a:r>
            <a:r>
              <a:rPr lang="en-US" altLang="zh-TW" dirty="0" err="1"/>
              <a:t>adam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          loss=</a:t>
            </a:r>
            <a:r>
              <a:rPr lang="en-US" altLang="zh-TW" dirty="0" err="1"/>
              <a:t>tf.keras.losses.BinaryCrossentropy</a:t>
            </a:r>
            <a:r>
              <a:rPr lang="en-US" altLang="zh-TW" dirty="0"/>
              <a:t>(</a:t>
            </a:r>
            <a:r>
              <a:rPr lang="en-US" altLang="zh-TW" dirty="0" err="1"/>
              <a:t>from_logits</a:t>
            </a:r>
            <a:r>
              <a:rPr lang="en-US" altLang="zh-TW" dirty="0"/>
              <a:t>=True),</a:t>
            </a:r>
          </a:p>
          <a:p>
            <a:r>
              <a:rPr lang="en-US" altLang="zh-TW" dirty="0"/>
              <a:t>              metrics=['accuracy'])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train_ds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val_ds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epochs=5)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9886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07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loss, accuracy = 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test_ds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print("Accuracy", accuracy)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6724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3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5976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tensorflow</a:t>
            </a:r>
            <a:r>
              <a:rPr lang="en-US" altLang="zh-TW" dirty="0"/>
              <a:t> as 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/>
              <a:t>from </a:t>
            </a:r>
            <a:r>
              <a:rPr lang="en-US" altLang="zh-TW" dirty="0" err="1"/>
              <a:t>tensorflow</a:t>
            </a:r>
            <a:r>
              <a:rPr lang="en-US" altLang="zh-TW" dirty="0"/>
              <a:t> import </a:t>
            </a:r>
            <a:r>
              <a:rPr lang="en-US" altLang="zh-TW" dirty="0" err="1"/>
              <a:t>keras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 </a:t>
            </a:r>
            <a:r>
              <a:rPr lang="en-US" altLang="zh-TW" dirty="0" err="1"/>
              <a:t>os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tempfile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 </a:t>
            </a:r>
            <a:r>
              <a:rPr lang="en-US" altLang="zh-TW" dirty="0" err="1"/>
              <a:t>matplotlib</a:t>
            </a:r>
            <a:r>
              <a:rPr lang="en-US" altLang="zh-TW" dirty="0"/>
              <a:t> as </a:t>
            </a:r>
            <a:r>
              <a:rPr lang="en-US" altLang="zh-TW" dirty="0" err="1"/>
              <a:t>mpl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</a:t>
            </a:r>
            <a:r>
              <a:rPr lang="en-US" altLang="zh-TW" dirty="0" err="1"/>
              <a:t>np</a:t>
            </a:r>
            <a:endParaRPr lang="en-US" altLang="zh-TW" dirty="0"/>
          </a:p>
          <a:p>
            <a:r>
              <a:rPr lang="en-US" altLang="zh-TW" dirty="0"/>
              <a:t>import pandas as 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seaborn</a:t>
            </a:r>
            <a:r>
              <a:rPr lang="en-US" altLang="zh-TW" dirty="0"/>
              <a:t> as </a:t>
            </a:r>
            <a:r>
              <a:rPr lang="en-US" altLang="zh-TW" dirty="0" err="1"/>
              <a:t>sns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 </a:t>
            </a:r>
            <a:r>
              <a:rPr lang="en-US" altLang="zh-TW" dirty="0" err="1"/>
              <a:t>sklearn</a:t>
            </a:r>
            <a:endParaRPr lang="en-US" altLang="zh-TW" dirty="0"/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sklearn.metrics</a:t>
            </a:r>
            <a:r>
              <a:rPr lang="en-US" altLang="zh-TW" dirty="0"/>
              <a:t> import </a:t>
            </a:r>
            <a:r>
              <a:rPr lang="en-US" altLang="zh-TW" dirty="0" err="1"/>
              <a:t>confusion_matrix</a:t>
            </a:r>
            <a:endParaRPr lang="en-US" altLang="zh-TW" dirty="0"/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 import 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sklearn.preprocessing</a:t>
            </a:r>
            <a:r>
              <a:rPr lang="en-US" altLang="zh-TW" dirty="0"/>
              <a:t> import </a:t>
            </a:r>
            <a:r>
              <a:rPr lang="en-US" altLang="zh-TW" dirty="0" err="1"/>
              <a:t>StandardScaler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79512" y="4712955"/>
            <a:ext cx="653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mpl.rcParams</a:t>
            </a:r>
            <a:r>
              <a:rPr lang="en-US" altLang="zh-TW" dirty="0"/>
              <a:t>['</a:t>
            </a:r>
            <a:r>
              <a:rPr lang="en-US" altLang="zh-TW" dirty="0" err="1"/>
              <a:t>figure.figsize</a:t>
            </a:r>
            <a:r>
              <a:rPr lang="en-US" altLang="zh-TW" dirty="0"/>
              <a:t>'] = (12, 10)</a:t>
            </a:r>
          </a:p>
          <a:p>
            <a:r>
              <a:rPr lang="en-US" altLang="zh-TW" dirty="0"/>
              <a:t>colors = </a:t>
            </a:r>
            <a:r>
              <a:rPr lang="en-US" altLang="zh-TW" dirty="0" err="1"/>
              <a:t>plt.rcParams</a:t>
            </a:r>
            <a:r>
              <a:rPr lang="en-US" altLang="zh-TW" dirty="0"/>
              <a:t>['</a:t>
            </a:r>
            <a:r>
              <a:rPr lang="en-US" altLang="zh-TW" dirty="0" err="1"/>
              <a:t>axes.prop_cycle</a:t>
            </a:r>
            <a:r>
              <a:rPr lang="en-US" altLang="zh-TW" dirty="0"/>
              <a:t>'].</a:t>
            </a:r>
            <a:r>
              <a:rPr lang="en-US" altLang="zh-TW" dirty="0" err="1"/>
              <a:t>by_key</a:t>
            </a:r>
            <a:r>
              <a:rPr lang="en-US" altLang="zh-TW" dirty="0"/>
              <a:t>()['color']</a:t>
            </a:r>
          </a:p>
        </p:txBody>
      </p:sp>
    </p:spTree>
    <p:extLst>
      <p:ext uri="{BB962C8B-B14F-4D97-AF65-F5344CB8AC3E}">
        <p14:creationId xmlns:p14="http://schemas.microsoft.com/office/powerpoint/2010/main" val="8597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1343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57398"/>
            <a:ext cx="993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file = </a:t>
            </a:r>
            <a:r>
              <a:rPr lang="en-US" altLang="zh-TW" dirty="0" err="1"/>
              <a:t>tf.keras.utils</a:t>
            </a:r>
            <a:endParaRPr lang="en-US" altLang="zh-TW" dirty="0"/>
          </a:p>
          <a:p>
            <a:r>
              <a:rPr lang="en-US" altLang="zh-TW" dirty="0" err="1"/>
              <a:t>raw_df</a:t>
            </a:r>
            <a:r>
              <a:rPr lang="en-US" altLang="zh-TW" dirty="0"/>
              <a:t> = </a:t>
            </a:r>
            <a:r>
              <a:rPr lang="en-US" altLang="zh-TW" dirty="0" err="1"/>
              <a:t>pd.read_csv</a:t>
            </a:r>
            <a:r>
              <a:rPr lang="en-US" altLang="zh-TW" dirty="0"/>
              <a:t>('https://storage.googleapis.com/download.tensorflow.org/data/creditcard.csv')</a:t>
            </a:r>
          </a:p>
          <a:p>
            <a:r>
              <a:rPr lang="en-US" altLang="zh-TW" dirty="0" err="1"/>
              <a:t>raw_df.head</a:t>
            </a:r>
            <a:r>
              <a:rPr lang="en-US" altLang="zh-TW" dirty="0"/>
              <a:t>()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3118019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raw_df</a:t>
            </a:r>
            <a:r>
              <a:rPr lang="en-US" altLang="zh-TW" dirty="0"/>
              <a:t>[['Time', 'V1', 'V2', 'V3', 'V4', 'V5', 'V26', 'V27', 'V28', 'Amount', 'Class']].describe()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87351"/>
            <a:ext cx="125158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0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neg</a:t>
            </a:r>
            <a:r>
              <a:rPr lang="en-US" altLang="zh-TW" dirty="0"/>
              <a:t>, </a:t>
            </a:r>
            <a:r>
              <a:rPr lang="en-US" altLang="zh-TW" dirty="0" err="1"/>
              <a:t>pos</a:t>
            </a:r>
            <a:r>
              <a:rPr lang="en-US" altLang="zh-TW" dirty="0"/>
              <a:t> = </a:t>
            </a:r>
            <a:r>
              <a:rPr lang="en-US" altLang="zh-TW" dirty="0" err="1"/>
              <a:t>np.bincount</a:t>
            </a:r>
            <a:r>
              <a:rPr lang="en-US" altLang="zh-TW" dirty="0"/>
              <a:t>(</a:t>
            </a:r>
            <a:r>
              <a:rPr lang="en-US" altLang="zh-TW" dirty="0" err="1"/>
              <a:t>raw_df</a:t>
            </a:r>
            <a:r>
              <a:rPr lang="en-US" altLang="zh-TW" dirty="0"/>
              <a:t>['Class'])</a:t>
            </a:r>
          </a:p>
          <a:p>
            <a:r>
              <a:rPr lang="en-US" altLang="zh-TW" dirty="0"/>
              <a:t>total = </a:t>
            </a:r>
            <a:r>
              <a:rPr lang="en-US" altLang="zh-TW" dirty="0" err="1"/>
              <a:t>neg</a:t>
            </a:r>
            <a:r>
              <a:rPr lang="en-US" altLang="zh-TW" dirty="0"/>
              <a:t> + </a:t>
            </a:r>
            <a:r>
              <a:rPr lang="en-US" altLang="zh-TW" dirty="0" err="1"/>
              <a:t>pos</a:t>
            </a:r>
            <a:endParaRPr lang="en-US" altLang="zh-TW" dirty="0"/>
          </a:p>
          <a:p>
            <a:r>
              <a:rPr lang="en-US" altLang="zh-TW" dirty="0"/>
              <a:t>print('Examples:\n    Total: {}\n    Positive: {} ({:.2f}% of total)\</a:t>
            </a:r>
            <a:r>
              <a:rPr lang="en-US" altLang="zh-TW" dirty="0" err="1"/>
              <a:t>n'.format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total, </a:t>
            </a:r>
            <a:r>
              <a:rPr lang="en-US" altLang="zh-TW" dirty="0" err="1"/>
              <a:t>pos</a:t>
            </a:r>
            <a:r>
              <a:rPr lang="en-US" altLang="zh-TW" dirty="0"/>
              <a:t>, 100 * </a:t>
            </a:r>
            <a:r>
              <a:rPr lang="en-US" altLang="zh-TW" dirty="0" err="1"/>
              <a:t>pos</a:t>
            </a:r>
            <a:r>
              <a:rPr lang="en-US" altLang="zh-TW" dirty="0"/>
              <a:t> / total))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16961"/>
            <a:ext cx="3076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078961"/>
            <a:ext cx="7966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cleaned_df</a:t>
            </a:r>
            <a:r>
              <a:rPr lang="en-US" altLang="zh-TW" dirty="0"/>
              <a:t> = </a:t>
            </a:r>
            <a:r>
              <a:rPr lang="en-US" altLang="zh-TW" dirty="0" err="1"/>
              <a:t>raw_df.copy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cleaned_df.pop</a:t>
            </a:r>
            <a:r>
              <a:rPr lang="en-US" altLang="zh-TW" dirty="0"/>
              <a:t>('Time')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eps</a:t>
            </a:r>
            <a:r>
              <a:rPr lang="en-US" altLang="zh-TW" dirty="0" smtClean="0"/>
              <a:t>=0.001</a:t>
            </a:r>
            <a:r>
              <a:rPr lang="en-US" altLang="zh-TW" dirty="0"/>
              <a:t> # 0 =&gt; 0.1¢</a:t>
            </a:r>
          </a:p>
          <a:p>
            <a:r>
              <a:rPr lang="en-US" altLang="zh-TW" dirty="0" err="1"/>
              <a:t>cleaned_df</a:t>
            </a:r>
            <a:r>
              <a:rPr lang="en-US" altLang="zh-TW" dirty="0"/>
              <a:t>['Log </a:t>
            </a:r>
            <a:r>
              <a:rPr lang="en-US" altLang="zh-TW" dirty="0" err="1"/>
              <a:t>Ammount</a:t>
            </a:r>
            <a:r>
              <a:rPr lang="en-US" altLang="zh-TW" dirty="0"/>
              <a:t>'] = np.log(</a:t>
            </a:r>
            <a:r>
              <a:rPr lang="en-US" altLang="zh-TW" dirty="0" err="1"/>
              <a:t>cleaned_df.pop</a:t>
            </a:r>
            <a:r>
              <a:rPr lang="en-US" altLang="zh-TW" dirty="0"/>
              <a:t>('Amount')+</a:t>
            </a:r>
            <a:r>
              <a:rPr lang="en-US" altLang="zh-TW" dirty="0" err="1"/>
              <a:t>eps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055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59046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 Use a utility from </a:t>
            </a:r>
            <a:r>
              <a:rPr lang="en-US" altLang="zh-TW" dirty="0" err="1"/>
              <a:t>sklearn</a:t>
            </a:r>
            <a:r>
              <a:rPr lang="en-US" altLang="zh-TW" dirty="0"/>
              <a:t> to split and shuffle our dataset.</a:t>
            </a:r>
          </a:p>
          <a:p>
            <a:r>
              <a:rPr lang="en-US" altLang="zh-TW" dirty="0" err="1"/>
              <a:t>train_df</a:t>
            </a:r>
            <a:r>
              <a:rPr lang="en-US" altLang="zh-TW" dirty="0"/>
              <a:t>, </a:t>
            </a:r>
            <a:r>
              <a:rPr lang="en-US" altLang="zh-TW" dirty="0" err="1"/>
              <a:t>test_df</a:t>
            </a:r>
            <a:r>
              <a:rPr lang="en-US" altLang="zh-TW" dirty="0"/>
              <a:t> = </a:t>
            </a:r>
            <a:r>
              <a:rPr lang="en-US" altLang="zh-TW" dirty="0" err="1"/>
              <a:t>train_test_split</a:t>
            </a:r>
            <a:r>
              <a:rPr lang="en-US" altLang="zh-TW" dirty="0"/>
              <a:t>(</a:t>
            </a:r>
            <a:r>
              <a:rPr lang="en-US" altLang="zh-TW" dirty="0" err="1"/>
              <a:t>cleaned_df</a:t>
            </a:r>
            <a:r>
              <a:rPr lang="en-US" altLang="zh-TW" dirty="0"/>
              <a:t>, </a:t>
            </a:r>
            <a:r>
              <a:rPr lang="en-US" altLang="zh-TW" dirty="0" err="1"/>
              <a:t>test_size</a:t>
            </a:r>
            <a:r>
              <a:rPr lang="en-US" altLang="zh-TW" dirty="0"/>
              <a:t>=0.2)</a:t>
            </a:r>
          </a:p>
          <a:p>
            <a:r>
              <a:rPr lang="en-US" altLang="zh-TW" dirty="0" err="1"/>
              <a:t>train_df</a:t>
            </a:r>
            <a:r>
              <a:rPr lang="en-US" altLang="zh-TW" dirty="0"/>
              <a:t>, </a:t>
            </a:r>
            <a:r>
              <a:rPr lang="en-US" altLang="zh-TW" dirty="0" err="1"/>
              <a:t>val_df</a:t>
            </a:r>
            <a:r>
              <a:rPr lang="en-US" altLang="zh-TW" dirty="0"/>
              <a:t> = </a:t>
            </a:r>
            <a:r>
              <a:rPr lang="en-US" altLang="zh-TW" dirty="0" err="1"/>
              <a:t>train_test_split</a:t>
            </a:r>
            <a:r>
              <a:rPr lang="en-US" altLang="zh-TW" dirty="0"/>
              <a:t>(</a:t>
            </a:r>
            <a:r>
              <a:rPr lang="en-US" altLang="zh-TW" dirty="0" err="1"/>
              <a:t>train_df</a:t>
            </a:r>
            <a:r>
              <a:rPr lang="en-US" altLang="zh-TW" dirty="0"/>
              <a:t>, </a:t>
            </a:r>
            <a:r>
              <a:rPr lang="en-US" altLang="zh-TW" dirty="0" err="1"/>
              <a:t>test_size</a:t>
            </a:r>
            <a:r>
              <a:rPr lang="en-US" altLang="zh-TW" dirty="0"/>
              <a:t>=0.2)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Form </a:t>
            </a:r>
            <a:r>
              <a:rPr lang="en-US" altLang="zh-TW" dirty="0" err="1"/>
              <a:t>np</a:t>
            </a:r>
            <a:r>
              <a:rPr lang="en-US" altLang="zh-TW" dirty="0"/>
              <a:t> arrays of labels and features.</a:t>
            </a:r>
          </a:p>
          <a:p>
            <a:r>
              <a:rPr lang="en-US" altLang="zh-TW" dirty="0" err="1"/>
              <a:t>train_labels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train_df.pop</a:t>
            </a:r>
            <a:r>
              <a:rPr lang="en-US" altLang="zh-TW" dirty="0"/>
              <a:t>('Class'))</a:t>
            </a:r>
          </a:p>
          <a:p>
            <a:r>
              <a:rPr lang="en-US" altLang="zh-TW" dirty="0" err="1"/>
              <a:t>bool_train_labels</a:t>
            </a:r>
            <a:r>
              <a:rPr lang="en-US" altLang="zh-TW" dirty="0"/>
              <a:t> = </a:t>
            </a:r>
            <a:r>
              <a:rPr lang="en-US" altLang="zh-TW" dirty="0" err="1"/>
              <a:t>train_labels</a:t>
            </a:r>
            <a:r>
              <a:rPr lang="en-US" altLang="zh-TW" dirty="0"/>
              <a:t> != 0</a:t>
            </a:r>
          </a:p>
          <a:p>
            <a:r>
              <a:rPr lang="en-US" altLang="zh-TW" dirty="0" err="1"/>
              <a:t>val_labels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val_df.pop</a:t>
            </a:r>
            <a:r>
              <a:rPr lang="en-US" altLang="zh-TW" dirty="0"/>
              <a:t>('Class'))</a:t>
            </a:r>
          </a:p>
          <a:p>
            <a:r>
              <a:rPr lang="en-US" altLang="zh-TW" dirty="0" err="1"/>
              <a:t>test_labels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test_df.pop</a:t>
            </a:r>
            <a:r>
              <a:rPr lang="en-US" altLang="zh-TW" dirty="0"/>
              <a:t>('Class'))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train_features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train_df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val_features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val_df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test_features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test_df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70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58847"/>
            <a:ext cx="6750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scaler</a:t>
            </a:r>
            <a:r>
              <a:rPr lang="en-US" altLang="zh-TW" dirty="0"/>
              <a:t> = </a:t>
            </a:r>
            <a:r>
              <a:rPr lang="en-US" altLang="zh-TW" dirty="0" err="1"/>
              <a:t>StandardScaler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train_features</a:t>
            </a:r>
            <a:r>
              <a:rPr lang="en-US" altLang="zh-TW" dirty="0"/>
              <a:t> = </a:t>
            </a:r>
            <a:r>
              <a:rPr lang="en-US" altLang="zh-TW" dirty="0" err="1"/>
              <a:t>scaler.fit_transform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val_features</a:t>
            </a:r>
            <a:r>
              <a:rPr lang="en-US" altLang="zh-TW" dirty="0"/>
              <a:t> = </a:t>
            </a:r>
            <a:r>
              <a:rPr lang="en-US" altLang="zh-TW" dirty="0" err="1"/>
              <a:t>scaler.transform</a:t>
            </a:r>
            <a:r>
              <a:rPr lang="en-US" altLang="zh-TW" dirty="0"/>
              <a:t>(</a:t>
            </a:r>
            <a:r>
              <a:rPr lang="en-US" altLang="zh-TW" dirty="0" err="1"/>
              <a:t>val_features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test_features</a:t>
            </a:r>
            <a:r>
              <a:rPr lang="en-US" altLang="zh-TW" dirty="0"/>
              <a:t> = </a:t>
            </a:r>
            <a:r>
              <a:rPr lang="en-US" altLang="zh-TW" dirty="0" err="1"/>
              <a:t>scaler.transform</a:t>
            </a:r>
            <a:r>
              <a:rPr lang="en-US" altLang="zh-TW" dirty="0"/>
              <a:t>(</a:t>
            </a:r>
            <a:r>
              <a:rPr lang="en-US" altLang="zh-TW" dirty="0" err="1"/>
              <a:t>test_features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train_features</a:t>
            </a:r>
            <a:r>
              <a:rPr lang="en-US" altLang="zh-TW" dirty="0"/>
              <a:t> = </a:t>
            </a:r>
            <a:r>
              <a:rPr lang="en-US" altLang="zh-TW" dirty="0" err="1"/>
              <a:t>np.clip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, -5, 5)</a:t>
            </a:r>
          </a:p>
          <a:p>
            <a:r>
              <a:rPr lang="en-US" altLang="zh-TW" dirty="0" err="1"/>
              <a:t>val_features</a:t>
            </a:r>
            <a:r>
              <a:rPr lang="en-US" altLang="zh-TW" dirty="0"/>
              <a:t> = </a:t>
            </a:r>
            <a:r>
              <a:rPr lang="en-US" altLang="zh-TW" dirty="0" err="1"/>
              <a:t>np.clip</a:t>
            </a:r>
            <a:r>
              <a:rPr lang="en-US" altLang="zh-TW" dirty="0"/>
              <a:t>(</a:t>
            </a:r>
            <a:r>
              <a:rPr lang="en-US" altLang="zh-TW" dirty="0" err="1"/>
              <a:t>val_features</a:t>
            </a:r>
            <a:r>
              <a:rPr lang="en-US" altLang="zh-TW" dirty="0"/>
              <a:t>, -5, 5)</a:t>
            </a:r>
          </a:p>
          <a:p>
            <a:r>
              <a:rPr lang="en-US" altLang="zh-TW" dirty="0" err="1"/>
              <a:t>test_features</a:t>
            </a:r>
            <a:r>
              <a:rPr lang="en-US" altLang="zh-TW" dirty="0"/>
              <a:t> = </a:t>
            </a:r>
            <a:r>
              <a:rPr lang="en-US" altLang="zh-TW" dirty="0" err="1"/>
              <a:t>np.clip</a:t>
            </a:r>
            <a:r>
              <a:rPr lang="en-US" altLang="zh-TW" dirty="0"/>
              <a:t>(</a:t>
            </a:r>
            <a:r>
              <a:rPr lang="en-US" altLang="zh-TW" dirty="0" err="1"/>
              <a:t>test_features</a:t>
            </a:r>
            <a:r>
              <a:rPr lang="en-US" altLang="zh-TW" dirty="0"/>
              <a:t>, -5, 5)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print('Training labels shape:', </a:t>
            </a:r>
            <a:r>
              <a:rPr lang="en-US" altLang="zh-TW" dirty="0" err="1"/>
              <a:t>train_labels.shape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print('Validation labels shape:', </a:t>
            </a:r>
            <a:r>
              <a:rPr lang="en-US" altLang="zh-TW" dirty="0" err="1"/>
              <a:t>val_labels.shape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print('Test labels shape:', </a:t>
            </a:r>
            <a:r>
              <a:rPr lang="en-US" altLang="zh-TW" dirty="0" err="1"/>
              <a:t>test_labels.shape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print('Training features shape:', </a:t>
            </a:r>
            <a:r>
              <a:rPr lang="en-US" altLang="zh-TW" dirty="0" err="1"/>
              <a:t>train_features.shape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print('Validation features shape:', </a:t>
            </a:r>
            <a:r>
              <a:rPr lang="en-US" altLang="zh-TW" dirty="0" err="1"/>
              <a:t>val_features.shape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print('Test features shape:', </a:t>
            </a:r>
            <a:r>
              <a:rPr lang="en-US" altLang="zh-TW" dirty="0" err="1"/>
              <a:t>test_features.shape</a:t>
            </a:r>
            <a:r>
              <a:rPr lang="en-US" altLang="zh-TW" dirty="0"/>
              <a:t>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01208"/>
            <a:ext cx="38290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pos_df</a:t>
            </a:r>
            <a:r>
              <a:rPr lang="en-US" altLang="zh-TW" dirty="0"/>
              <a:t> = 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[ </a:t>
            </a:r>
            <a:r>
              <a:rPr lang="en-US" altLang="zh-TW" dirty="0" err="1"/>
              <a:t>bool_train_labels</a:t>
            </a:r>
            <a:r>
              <a:rPr lang="en-US" altLang="zh-TW" dirty="0"/>
              <a:t>], columns = </a:t>
            </a:r>
            <a:r>
              <a:rPr lang="en-US" altLang="zh-TW" dirty="0" err="1"/>
              <a:t>train_df.columns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neg_df</a:t>
            </a:r>
            <a:r>
              <a:rPr lang="en-US" altLang="zh-TW" dirty="0"/>
              <a:t> = 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[~</a:t>
            </a:r>
            <a:r>
              <a:rPr lang="en-US" altLang="zh-TW" dirty="0" err="1"/>
              <a:t>bool_train_labels</a:t>
            </a:r>
            <a:r>
              <a:rPr lang="en-US" altLang="zh-TW" dirty="0"/>
              <a:t>], columns = </a:t>
            </a:r>
            <a:r>
              <a:rPr lang="en-US" altLang="zh-TW" dirty="0" err="1"/>
              <a:t>train_df.columns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sns.jointplot</a:t>
            </a:r>
            <a:r>
              <a:rPr lang="en-US" altLang="zh-TW" dirty="0"/>
              <a:t>(</a:t>
            </a:r>
            <a:r>
              <a:rPr lang="en-US" altLang="zh-TW" dirty="0" err="1"/>
              <a:t>pos_df</a:t>
            </a:r>
            <a:r>
              <a:rPr lang="en-US" altLang="zh-TW" dirty="0"/>
              <a:t>['V5'], </a:t>
            </a:r>
            <a:r>
              <a:rPr lang="en-US" altLang="zh-TW" dirty="0" err="1"/>
              <a:t>pos_df</a:t>
            </a:r>
            <a:r>
              <a:rPr lang="en-US" altLang="zh-TW" dirty="0"/>
              <a:t>['V6'],</a:t>
            </a:r>
          </a:p>
          <a:p>
            <a:r>
              <a:rPr lang="en-US" altLang="zh-TW" dirty="0"/>
              <a:t>              kind='hex', </a:t>
            </a:r>
            <a:r>
              <a:rPr lang="en-US" altLang="zh-TW" dirty="0" err="1"/>
              <a:t>xlim</a:t>
            </a:r>
            <a:r>
              <a:rPr lang="en-US" altLang="zh-TW" dirty="0"/>
              <a:t> = (-5,5), </a:t>
            </a:r>
            <a:r>
              <a:rPr lang="en-US" altLang="zh-TW" dirty="0" err="1"/>
              <a:t>ylim</a:t>
            </a:r>
            <a:r>
              <a:rPr lang="en-US" altLang="zh-TW" dirty="0"/>
              <a:t> = (-5,5))</a:t>
            </a:r>
          </a:p>
          <a:p>
            <a:r>
              <a:rPr lang="en-US" altLang="zh-TW" dirty="0" err="1"/>
              <a:t>plt.suptitle</a:t>
            </a:r>
            <a:r>
              <a:rPr lang="en-US" altLang="zh-TW" dirty="0"/>
              <a:t>("Positive distribution")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sns.jointplot</a:t>
            </a:r>
            <a:r>
              <a:rPr lang="en-US" altLang="zh-TW" dirty="0"/>
              <a:t>(</a:t>
            </a:r>
            <a:r>
              <a:rPr lang="en-US" altLang="zh-TW" dirty="0" err="1"/>
              <a:t>neg_df</a:t>
            </a:r>
            <a:r>
              <a:rPr lang="en-US" altLang="zh-TW" dirty="0"/>
              <a:t>['V5'], </a:t>
            </a:r>
            <a:r>
              <a:rPr lang="en-US" altLang="zh-TW" dirty="0" err="1"/>
              <a:t>neg_df</a:t>
            </a:r>
            <a:r>
              <a:rPr lang="en-US" altLang="zh-TW" dirty="0"/>
              <a:t>['V6'],</a:t>
            </a:r>
          </a:p>
          <a:p>
            <a:r>
              <a:rPr lang="en-US" altLang="zh-TW" dirty="0"/>
              <a:t>              kind='hex', </a:t>
            </a:r>
            <a:r>
              <a:rPr lang="en-US" altLang="zh-TW" dirty="0" err="1"/>
              <a:t>xlim</a:t>
            </a:r>
            <a:r>
              <a:rPr lang="en-US" altLang="zh-TW" dirty="0"/>
              <a:t> = (-5,5), </a:t>
            </a:r>
            <a:r>
              <a:rPr lang="en-US" altLang="zh-TW" dirty="0" err="1"/>
              <a:t>ylim</a:t>
            </a:r>
            <a:r>
              <a:rPr lang="en-US" altLang="zh-TW" dirty="0"/>
              <a:t> = (-5,5))</a:t>
            </a:r>
          </a:p>
          <a:p>
            <a:r>
              <a:rPr lang="en-US" altLang="zh-TW" dirty="0"/>
              <a:t>_ = </a:t>
            </a:r>
            <a:r>
              <a:rPr lang="en-US" altLang="zh-TW" dirty="0" err="1"/>
              <a:t>plt.suptitle</a:t>
            </a:r>
            <a:r>
              <a:rPr lang="en-US" altLang="zh-TW" dirty="0"/>
              <a:t>("Negative distribution")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3" y="3218918"/>
            <a:ext cx="3441811" cy="34580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16" y="3218918"/>
            <a:ext cx="3291378" cy="33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44186"/>
            <a:ext cx="55801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METRICS = [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keras.metrics.TruePositives</a:t>
            </a:r>
            <a:r>
              <a:rPr lang="en-US" altLang="zh-TW" dirty="0"/>
              <a:t>(name='</a:t>
            </a:r>
            <a:r>
              <a:rPr lang="en-US" altLang="zh-TW" dirty="0" err="1"/>
              <a:t>tp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keras.metrics.FalsePositives</a:t>
            </a:r>
            <a:r>
              <a:rPr lang="en-US" altLang="zh-TW" dirty="0"/>
              <a:t>(name='</a:t>
            </a:r>
            <a:r>
              <a:rPr lang="en-US" altLang="zh-TW" dirty="0" err="1"/>
              <a:t>fp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keras.metrics.TrueNegatives</a:t>
            </a:r>
            <a:r>
              <a:rPr lang="en-US" altLang="zh-TW" dirty="0"/>
              <a:t>(name='</a:t>
            </a:r>
            <a:r>
              <a:rPr lang="en-US" altLang="zh-TW" dirty="0" err="1"/>
              <a:t>tn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keras.metrics.FalseNegatives</a:t>
            </a:r>
            <a:r>
              <a:rPr lang="en-US" altLang="zh-TW" dirty="0"/>
              <a:t>(name='</a:t>
            </a:r>
            <a:r>
              <a:rPr lang="en-US" altLang="zh-TW" dirty="0" err="1"/>
              <a:t>fn</a:t>
            </a:r>
            <a:r>
              <a:rPr lang="en-US" altLang="zh-TW" dirty="0"/>
              <a:t>'), 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keras.metrics.BinaryAccuracy</a:t>
            </a:r>
            <a:r>
              <a:rPr lang="en-US" altLang="zh-TW" dirty="0"/>
              <a:t>(name='accuracy'),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keras.metrics.Precision</a:t>
            </a:r>
            <a:r>
              <a:rPr lang="en-US" altLang="zh-TW" dirty="0"/>
              <a:t>(name='precision'),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keras.metrics.Recall</a:t>
            </a:r>
            <a:r>
              <a:rPr lang="en-US" altLang="zh-TW" dirty="0"/>
              <a:t>(name='recall'),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keras.metrics.AUC</a:t>
            </a:r>
            <a:r>
              <a:rPr lang="en-US" altLang="zh-TW" dirty="0"/>
              <a:t>(name='</a:t>
            </a:r>
            <a:r>
              <a:rPr lang="en-US" altLang="zh-TW" dirty="0" err="1"/>
              <a:t>auc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make_model</a:t>
            </a:r>
            <a:r>
              <a:rPr lang="en-US" altLang="zh-TW" dirty="0"/>
              <a:t>(metrics = METRICS, </a:t>
            </a:r>
            <a:r>
              <a:rPr lang="en-US" altLang="zh-TW" dirty="0" err="1"/>
              <a:t>output_bias</a:t>
            </a:r>
            <a:r>
              <a:rPr lang="en-US" altLang="zh-TW" dirty="0"/>
              <a:t>=None):</a:t>
            </a:r>
          </a:p>
          <a:p>
            <a:r>
              <a:rPr lang="en-US" altLang="zh-TW" dirty="0"/>
              <a:t>  if </a:t>
            </a:r>
            <a:r>
              <a:rPr lang="en-US" altLang="zh-TW" dirty="0" err="1"/>
              <a:t>output_bias</a:t>
            </a:r>
            <a:r>
              <a:rPr lang="en-US" altLang="zh-TW" dirty="0"/>
              <a:t> is not None: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output_bias</a:t>
            </a:r>
            <a:r>
              <a:rPr lang="en-US" altLang="zh-TW" dirty="0"/>
              <a:t> = </a:t>
            </a:r>
            <a:r>
              <a:rPr lang="en-US" altLang="zh-TW" dirty="0" err="1"/>
              <a:t>tf.keras.initializers.Constant</a:t>
            </a:r>
            <a:r>
              <a:rPr lang="en-US" altLang="zh-TW" dirty="0"/>
              <a:t>(</a:t>
            </a:r>
            <a:r>
              <a:rPr lang="en-US" altLang="zh-TW" dirty="0" err="1"/>
              <a:t>output_bias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model = </a:t>
            </a:r>
            <a:r>
              <a:rPr lang="en-US" altLang="zh-TW" dirty="0" err="1"/>
              <a:t>keras.Sequential</a:t>
            </a:r>
            <a:r>
              <a:rPr lang="en-US" altLang="zh-TW" dirty="0"/>
              <a:t>([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keras.layers.Dense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      16, activation='</a:t>
            </a:r>
            <a:r>
              <a:rPr lang="en-US" altLang="zh-TW" dirty="0" err="1"/>
              <a:t>relu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      </a:t>
            </a:r>
            <a:r>
              <a:rPr lang="en-US" altLang="zh-TW" dirty="0" err="1"/>
              <a:t>input_shape</a:t>
            </a:r>
            <a:r>
              <a:rPr lang="en-US" altLang="zh-TW" dirty="0"/>
              <a:t>=(</a:t>
            </a:r>
            <a:r>
              <a:rPr lang="en-US" altLang="zh-TW" dirty="0" err="1"/>
              <a:t>train_features.shape</a:t>
            </a:r>
            <a:r>
              <a:rPr lang="en-US" altLang="zh-TW" dirty="0"/>
              <a:t>[-1],)),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keras.layers.Dropout</a:t>
            </a:r>
            <a:r>
              <a:rPr lang="en-US" altLang="zh-TW" dirty="0"/>
              <a:t>(0.5),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keras.layers.Dense</a:t>
            </a:r>
            <a:r>
              <a:rPr lang="en-US" altLang="zh-TW" dirty="0"/>
              <a:t>(1, activation='sigmoid',</a:t>
            </a:r>
          </a:p>
          <a:p>
            <a:r>
              <a:rPr lang="en-US" altLang="zh-TW" dirty="0"/>
              <a:t>                         </a:t>
            </a:r>
            <a:r>
              <a:rPr lang="en-US" altLang="zh-TW" dirty="0" err="1"/>
              <a:t>bias_initializer</a:t>
            </a:r>
            <a:r>
              <a:rPr lang="en-US" altLang="zh-TW" dirty="0"/>
              <a:t>=</a:t>
            </a:r>
            <a:r>
              <a:rPr lang="en-US" altLang="zh-TW" dirty="0" err="1"/>
              <a:t>output_bias</a:t>
            </a:r>
            <a:r>
              <a:rPr lang="en-US" altLang="zh-TW" dirty="0"/>
              <a:t>),</a:t>
            </a:r>
          </a:p>
          <a:p>
            <a:r>
              <a:rPr lang="en-US" altLang="zh-TW" dirty="0"/>
              <a:t>  </a:t>
            </a:r>
            <a:r>
              <a:rPr lang="en-US" altLang="zh-TW" dirty="0" smtClean="0"/>
              <a:t>])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2000" y="513107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  </a:t>
            </a:r>
            <a:r>
              <a:rPr lang="en-US" altLang="zh-TW" dirty="0" err="1" smtClean="0"/>
              <a:t>model.compile</a:t>
            </a:r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      optimizer=</a:t>
            </a:r>
            <a:r>
              <a:rPr lang="en-US" altLang="zh-TW" dirty="0" err="1" smtClean="0"/>
              <a:t>keras.optimizers.Adam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=1e-3),</a:t>
            </a:r>
          </a:p>
          <a:p>
            <a:r>
              <a:rPr lang="en-US" altLang="zh-TW" dirty="0" smtClean="0"/>
              <a:t>      loss=</a:t>
            </a:r>
            <a:r>
              <a:rPr lang="en-US" altLang="zh-TW" dirty="0" err="1" smtClean="0"/>
              <a:t>keras.losses.BinaryCrossentropy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      metrics=metrics)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  return 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929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EPOCHS = 100</a:t>
            </a:r>
          </a:p>
          <a:p>
            <a:r>
              <a:rPr lang="en-US" altLang="zh-TW" dirty="0"/>
              <a:t>BATCH_SIZE = 2048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early_stopping</a:t>
            </a:r>
            <a:r>
              <a:rPr lang="en-US" altLang="zh-TW" dirty="0"/>
              <a:t> = </a:t>
            </a:r>
            <a:r>
              <a:rPr lang="en-US" altLang="zh-TW" dirty="0" err="1"/>
              <a:t>tf.keras.callbacks.EarlyStopping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monitor='</a:t>
            </a:r>
            <a:r>
              <a:rPr lang="en-US" altLang="zh-TW" dirty="0" err="1"/>
              <a:t>val_auc</a:t>
            </a:r>
            <a:r>
              <a:rPr lang="en-US" altLang="zh-TW" dirty="0"/>
              <a:t>', </a:t>
            </a:r>
          </a:p>
          <a:p>
            <a:r>
              <a:rPr lang="en-US" altLang="zh-TW" dirty="0"/>
              <a:t>    verbose=1,</a:t>
            </a:r>
          </a:p>
          <a:p>
            <a:r>
              <a:rPr lang="en-US" altLang="zh-TW" dirty="0"/>
              <a:t>    patience=10,</a:t>
            </a:r>
          </a:p>
          <a:p>
            <a:r>
              <a:rPr lang="en-US" altLang="zh-TW" dirty="0"/>
              <a:t>    mode='max',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restore_best_weights</a:t>
            </a:r>
            <a:r>
              <a:rPr lang="en-US" altLang="zh-TW" dirty="0"/>
              <a:t>=True)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29789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model = </a:t>
            </a:r>
            <a:r>
              <a:rPr lang="en-US" altLang="zh-TW" dirty="0" err="1"/>
              <a:t>make_model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54197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85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5256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train, test = </a:t>
            </a:r>
            <a:r>
              <a:rPr lang="en-US" altLang="zh-TW" dirty="0" err="1"/>
              <a:t>train_test_split</a:t>
            </a:r>
            <a:r>
              <a:rPr lang="en-US" altLang="zh-TW" dirty="0"/>
              <a:t>(</a:t>
            </a:r>
            <a:r>
              <a:rPr lang="en-US" altLang="zh-TW" dirty="0" err="1"/>
              <a:t>dataframe</a:t>
            </a:r>
            <a:r>
              <a:rPr lang="en-US" altLang="zh-TW" dirty="0"/>
              <a:t>, </a:t>
            </a:r>
            <a:r>
              <a:rPr lang="en-US" altLang="zh-TW" dirty="0" err="1"/>
              <a:t>test_size</a:t>
            </a:r>
            <a:r>
              <a:rPr lang="en-US" altLang="zh-TW" dirty="0"/>
              <a:t>=0.2)</a:t>
            </a:r>
          </a:p>
          <a:p>
            <a:r>
              <a:rPr lang="en-US" altLang="zh-TW" dirty="0"/>
              <a:t>train, </a:t>
            </a:r>
            <a:r>
              <a:rPr lang="en-US" altLang="zh-TW" dirty="0" err="1"/>
              <a:t>val</a:t>
            </a:r>
            <a:r>
              <a:rPr lang="en-US" altLang="zh-TW" dirty="0"/>
              <a:t> = </a:t>
            </a:r>
            <a:r>
              <a:rPr lang="en-US" altLang="zh-TW" dirty="0" err="1"/>
              <a:t>train_test_split</a:t>
            </a:r>
            <a:r>
              <a:rPr lang="en-US" altLang="zh-TW" dirty="0"/>
              <a:t>(train, </a:t>
            </a:r>
            <a:r>
              <a:rPr lang="en-US" altLang="zh-TW" dirty="0" err="1"/>
              <a:t>test_size</a:t>
            </a:r>
            <a:r>
              <a:rPr lang="en-US" altLang="zh-TW" dirty="0"/>
              <a:t>=0.2)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len</a:t>
            </a:r>
            <a:r>
              <a:rPr lang="en-US" altLang="zh-TW" dirty="0"/>
              <a:t>(train), 'train examples')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val</a:t>
            </a:r>
            <a:r>
              <a:rPr lang="en-US" altLang="zh-TW" dirty="0"/>
              <a:t>), 'validation examples')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len</a:t>
            </a:r>
            <a:r>
              <a:rPr lang="en-US" altLang="zh-TW" dirty="0"/>
              <a:t>(test), 'test examples')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3" y="1593960"/>
            <a:ext cx="4197263" cy="113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31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3404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[:10])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57972"/>
            <a:ext cx="3267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4928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results = 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, </a:t>
            </a:r>
            <a:r>
              <a:rPr lang="en-US" altLang="zh-TW" dirty="0" err="1"/>
              <a:t>train_labels</a:t>
            </a:r>
            <a:r>
              <a:rPr lang="en-US" altLang="zh-TW" dirty="0"/>
              <a:t>,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 verbose=0)</a:t>
            </a:r>
          </a:p>
          <a:p>
            <a:r>
              <a:rPr lang="en-US" altLang="zh-TW" dirty="0"/>
              <a:t>print("Loss: {:0.4f}".format(results[0]))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39227"/>
            <a:ext cx="27717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7504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initial_bias</a:t>
            </a:r>
            <a:r>
              <a:rPr lang="en-US" altLang="zh-TW" dirty="0"/>
              <a:t> = np.log([</a:t>
            </a:r>
            <a:r>
              <a:rPr lang="en-US" altLang="zh-TW" dirty="0" err="1"/>
              <a:t>pos</a:t>
            </a:r>
            <a:r>
              <a:rPr lang="en-US" altLang="zh-TW" dirty="0"/>
              <a:t>/</a:t>
            </a:r>
            <a:r>
              <a:rPr lang="en-US" altLang="zh-TW" dirty="0" err="1"/>
              <a:t>neg</a:t>
            </a:r>
            <a:r>
              <a:rPr lang="en-US" altLang="zh-TW" dirty="0"/>
              <a:t>])</a:t>
            </a:r>
          </a:p>
          <a:p>
            <a:r>
              <a:rPr lang="en-US" altLang="zh-TW" dirty="0" err="1"/>
              <a:t>initial_bias</a:t>
            </a:r>
            <a:endParaRPr lang="en-US" altLang="zh-TW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98497"/>
            <a:ext cx="2152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3" y="4941168"/>
            <a:ext cx="5094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model = </a:t>
            </a:r>
            <a:r>
              <a:rPr lang="en-US" altLang="zh-TW" dirty="0" err="1"/>
              <a:t>make_model</a:t>
            </a:r>
            <a:r>
              <a:rPr lang="en-US" altLang="zh-TW" dirty="0"/>
              <a:t>(</a:t>
            </a:r>
            <a:r>
              <a:rPr lang="en-US" altLang="zh-TW" dirty="0" err="1"/>
              <a:t>output_bias</a:t>
            </a:r>
            <a:r>
              <a:rPr lang="en-US" altLang="zh-TW" dirty="0"/>
              <a:t> = </a:t>
            </a:r>
            <a:r>
              <a:rPr lang="en-US" altLang="zh-TW" dirty="0" err="1"/>
              <a:t>initial_bias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[:10])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41168"/>
            <a:ext cx="32004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28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8520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results = 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, </a:t>
            </a:r>
            <a:r>
              <a:rPr lang="en-US" altLang="zh-TW" dirty="0" err="1"/>
              <a:t>train_labels</a:t>
            </a:r>
            <a:r>
              <a:rPr lang="en-US" altLang="zh-TW" dirty="0"/>
              <a:t>,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 verbose=0)</a:t>
            </a:r>
          </a:p>
          <a:p>
            <a:r>
              <a:rPr lang="en-US" altLang="zh-TW" dirty="0"/>
              <a:t>print("Loss: {:0.4f}".format(results[0]))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26806"/>
            <a:ext cx="2984785" cy="58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1772816"/>
            <a:ext cx="675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initial_weights</a:t>
            </a:r>
            <a:r>
              <a:rPr lang="en-US" altLang="zh-TW" dirty="0"/>
              <a:t> = </a:t>
            </a:r>
            <a:r>
              <a:rPr lang="en-US" altLang="zh-TW" dirty="0" err="1"/>
              <a:t>os.path.join</a:t>
            </a:r>
            <a:r>
              <a:rPr lang="en-US" altLang="zh-TW" dirty="0"/>
              <a:t>(</a:t>
            </a:r>
            <a:r>
              <a:rPr lang="en-US" altLang="zh-TW" dirty="0" err="1"/>
              <a:t>tempfile.mkdtemp</a:t>
            </a:r>
            <a:r>
              <a:rPr lang="en-US" altLang="zh-TW" dirty="0"/>
              <a:t>(),'</a:t>
            </a:r>
            <a:r>
              <a:rPr lang="en-US" altLang="zh-TW" dirty="0" err="1"/>
              <a:t>initial_weights</a:t>
            </a:r>
            <a:r>
              <a:rPr lang="en-US" altLang="zh-TW" dirty="0"/>
              <a:t>')</a:t>
            </a:r>
          </a:p>
          <a:p>
            <a:r>
              <a:rPr lang="en-US" altLang="zh-TW" dirty="0" err="1"/>
              <a:t>model.save_weights</a:t>
            </a:r>
            <a:r>
              <a:rPr lang="en-US" altLang="zh-TW" dirty="0"/>
              <a:t>(</a:t>
            </a:r>
            <a:r>
              <a:rPr lang="en-US" altLang="zh-TW" dirty="0" err="1"/>
              <a:t>initial_weights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2636912"/>
            <a:ext cx="6246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model = </a:t>
            </a:r>
            <a:r>
              <a:rPr lang="en-US" altLang="zh-TW" dirty="0" err="1"/>
              <a:t>make_model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model.load_weights</a:t>
            </a:r>
            <a:r>
              <a:rPr lang="en-US" altLang="zh-TW" dirty="0"/>
              <a:t>(</a:t>
            </a:r>
            <a:r>
              <a:rPr lang="en-US" altLang="zh-TW" dirty="0" err="1"/>
              <a:t>initial_weights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model.layers</a:t>
            </a:r>
            <a:r>
              <a:rPr lang="en-US" altLang="zh-TW" dirty="0"/>
              <a:t>[-1].</a:t>
            </a:r>
            <a:r>
              <a:rPr lang="en-US" altLang="zh-TW" dirty="0" err="1"/>
              <a:t>bias.assign</a:t>
            </a:r>
            <a:r>
              <a:rPr lang="en-US" altLang="zh-TW" dirty="0"/>
              <a:t>([0.0])</a:t>
            </a:r>
          </a:p>
          <a:p>
            <a:r>
              <a:rPr lang="en-US" altLang="zh-TW" dirty="0" err="1"/>
              <a:t>zero_bias_history</a:t>
            </a:r>
            <a:r>
              <a:rPr lang="en-US" altLang="zh-TW" dirty="0"/>
              <a:t> = </a:t>
            </a: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train_features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train_labels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</a:t>
            </a:r>
          </a:p>
          <a:p>
            <a:r>
              <a:rPr lang="en-US" altLang="zh-TW" dirty="0"/>
              <a:t>    epochs=20,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=(</a:t>
            </a:r>
            <a:r>
              <a:rPr lang="en-US" altLang="zh-TW" dirty="0" err="1"/>
              <a:t>val_features</a:t>
            </a:r>
            <a:r>
              <a:rPr lang="en-US" altLang="zh-TW" dirty="0"/>
              <a:t>, </a:t>
            </a:r>
            <a:r>
              <a:rPr lang="en-US" altLang="zh-TW" dirty="0" err="1"/>
              <a:t>val_labels</a:t>
            </a:r>
            <a:r>
              <a:rPr lang="en-US" altLang="zh-TW" dirty="0"/>
              <a:t>), </a:t>
            </a:r>
          </a:p>
          <a:p>
            <a:r>
              <a:rPr lang="en-US" altLang="zh-TW" dirty="0"/>
              <a:t>    verbose=0)</a:t>
            </a:r>
          </a:p>
        </p:txBody>
      </p:sp>
    </p:spTree>
    <p:extLst>
      <p:ext uri="{BB962C8B-B14F-4D97-AF65-F5344CB8AC3E}">
        <p14:creationId xmlns:p14="http://schemas.microsoft.com/office/powerpoint/2010/main" val="138940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6390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model = </a:t>
            </a:r>
            <a:r>
              <a:rPr lang="en-US" altLang="zh-TW" dirty="0" err="1"/>
              <a:t>make_model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model.load_weights</a:t>
            </a:r>
            <a:r>
              <a:rPr lang="en-US" altLang="zh-TW" dirty="0"/>
              <a:t>(</a:t>
            </a:r>
            <a:r>
              <a:rPr lang="en-US" altLang="zh-TW" dirty="0" err="1"/>
              <a:t>initial_weights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careful_bias_history</a:t>
            </a:r>
            <a:r>
              <a:rPr lang="en-US" altLang="zh-TW" dirty="0"/>
              <a:t> = </a:t>
            </a: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train_features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train_labels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</a:t>
            </a:r>
          </a:p>
          <a:p>
            <a:r>
              <a:rPr lang="en-US" altLang="zh-TW" dirty="0"/>
              <a:t>    epochs=20,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=(</a:t>
            </a:r>
            <a:r>
              <a:rPr lang="en-US" altLang="zh-TW" dirty="0" err="1"/>
              <a:t>val_features</a:t>
            </a:r>
            <a:r>
              <a:rPr lang="en-US" altLang="zh-TW" dirty="0"/>
              <a:t>, </a:t>
            </a:r>
            <a:r>
              <a:rPr lang="en-US" altLang="zh-TW" dirty="0" err="1"/>
              <a:t>val_labels</a:t>
            </a:r>
            <a:r>
              <a:rPr lang="en-US" altLang="zh-TW" dirty="0"/>
              <a:t>), </a:t>
            </a:r>
          </a:p>
          <a:p>
            <a:r>
              <a:rPr lang="en-US" altLang="zh-TW" dirty="0"/>
              <a:t>    verbose=0)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3013501"/>
            <a:ext cx="63904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plot_loss</a:t>
            </a:r>
            <a:r>
              <a:rPr lang="en-US" altLang="zh-TW" dirty="0"/>
              <a:t>(history, label, n):</a:t>
            </a:r>
          </a:p>
          <a:p>
            <a:r>
              <a:rPr lang="en-US" altLang="zh-TW" dirty="0"/>
              <a:t>  # Use a log scale to show the wide range of values.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plt.semilogy</a:t>
            </a:r>
            <a:r>
              <a:rPr lang="en-US" altLang="zh-TW" dirty="0"/>
              <a:t>(</a:t>
            </a:r>
            <a:r>
              <a:rPr lang="en-US" altLang="zh-TW" dirty="0" err="1"/>
              <a:t>history.epoch</a:t>
            </a:r>
            <a:r>
              <a:rPr lang="en-US" altLang="zh-TW" dirty="0"/>
              <a:t>,  </a:t>
            </a:r>
            <a:r>
              <a:rPr lang="en-US" altLang="zh-TW" dirty="0" err="1"/>
              <a:t>history.history</a:t>
            </a:r>
            <a:r>
              <a:rPr lang="en-US" altLang="zh-TW" dirty="0"/>
              <a:t>['loss'],</a:t>
            </a:r>
          </a:p>
          <a:p>
            <a:r>
              <a:rPr lang="en-US" altLang="zh-TW" dirty="0"/>
              <a:t>               color=colors[n], label='Train '+label)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plt.semilogy</a:t>
            </a:r>
            <a:r>
              <a:rPr lang="en-US" altLang="zh-TW" dirty="0"/>
              <a:t>(</a:t>
            </a:r>
            <a:r>
              <a:rPr lang="en-US" altLang="zh-TW" dirty="0" err="1"/>
              <a:t>history.epoch</a:t>
            </a:r>
            <a:r>
              <a:rPr lang="en-US" altLang="zh-TW" dirty="0"/>
              <a:t>,  </a:t>
            </a:r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val_loss</a:t>
            </a:r>
            <a:r>
              <a:rPr lang="en-US" altLang="zh-TW" dirty="0"/>
              <a:t>'],</a:t>
            </a:r>
          </a:p>
          <a:p>
            <a:r>
              <a:rPr lang="en-US" altLang="zh-TW" dirty="0"/>
              <a:t>          color=colors[n], label='Val '+label,</a:t>
            </a:r>
          </a:p>
          <a:p>
            <a:r>
              <a:rPr lang="en-US" altLang="zh-TW" dirty="0"/>
              <a:t>          </a:t>
            </a:r>
            <a:r>
              <a:rPr lang="en-US" altLang="zh-TW" dirty="0" err="1"/>
              <a:t>linestyle</a:t>
            </a:r>
            <a:r>
              <a:rPr lang="en-US" altLang="zh-TW" dirty="0"/>
              <a:t>="--")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plt.xlabel</a:t>
            </a:r>
            <a:r>
              <a:rPr lang="en-US" altLang="zh-TW" dirty="0"/>
              <a:t>('Epoch')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plt.ylabel</a:t>
            </a:r>
            <a:r>
              <a:rPr lang="en-US" altLang="zh-TW" dirty="0"/>
              <a:t>('Loss')</a:t>
            </a:r>
          </a:p>
          <a:p>
            <a:r>
              <a:rPr lang="en-US" altLang="zh-TW" dirty="0"/>
              <a:t>  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10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plot_loss</a:t>
            </a:r>
            <a:r>
              <a:rPr lang="en-US" altLang="zh-TW" dirty="0"/>
              <a:t>(</a:t>
            </a:r>
            <a:r>
              <a:rPr lang="en-US" altLang="zh-TW" dirty="0" err="1"/>
              <a:t>zero_bias_history</a:t>
            </a:r>
            <a:r>
              <a:rPr lang="en-US" altLang="zh-TW" dirty="0"/>
              <a:t>, "Zero Bias", 0)</a:t>
            </a:r>
          </a:p>
          <a:p>
            <a:r>
              <a:rPr lang="en-US" altLang="zh-TW" dirty="0" err="1"/>
              <a:t>plot_loss</a:t>
            </a:r>
            <a:r>
              <a:rPr lang="en-US" altLang="zh-TW" dirty="0"/>
              <a:t>(</a:t>
            </a:r>
            <a:r>
              <a:rPr lang="en-US" altLang="zh-TW" dirty="0" err="1"/>
              <a:t>careful_bias_history</a:t>
            </a:r>
            <a:r>
              <a:rPr lang="en-US" altLang="zh-TW" dirty="0"/>
              <a:t>, "Careful Bias", 1)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2405"/>
            <a:ext cx="7264268" cy="58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1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model = </a:t>
            </a:r>
            <a:r>
              <a:rPr lang="en-US" altLang="zh-TW" dirty="0" err="1"/>
              <a:t>make_model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model.load_weights</a:t>
            </a:r>
            <a:r>
              <a:rPr lang="en-US" altLang="zh-TW" dirty="0"/>
              <a:t>(</a:t>
            </a:r>
            <a:r>
              <a:rPr lang="en-US" altLang="zh-TW" dirty="0" err="1"/>
              <a:t>initial_weights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baseline_history</a:t>
            </a:r>
            <a:r>
              <a:rPr lang="en-US" altLang="zh-TW" dirty="0"/>
              <a:t> = </a:t>
            </a:r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train_features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train_labels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</a:t>
            </a:r>
          </a:p>
          <a:p>
            <a:r>
              <a:rPr lang="en-US" altLang="zh-TW" dirty="0"/>
              <a:t>    epochs=EPOCHS,</a:t>
            </a:r>
          </a:p>
          <a:p>
            <a:r>
              <a:rPr lang="en-US" altLang="zh-TW" dirty="0"/>
              <a:t>    callbacks = [</a:t>
            </a:r>
            <a:r>
              <a:rPr lang="en-US" altLang="zh-TW" dirty="0" err="1"/>
              <a:t>early_stopping</a:t>
            </a:r>
            <a:r>
              <a:rPr lang="en-US" altLang="zh-TW" dirty="0"/>
              <a:t>],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=(</a:t>
            </a:r>
            <a:r>
              <a:rPr lang="en-US" altLang="zh-TW" dirty="0" err="1"/>
              <a:t>val_features</a:t>
            </a:r>
            <a:r>
              <a:rPr lang="en-US" altLang="zh-TW" dirty="0"/>
              <a:t>, </a:t>
            </a:r>
            <a:r>
              <a:rPr lang="en-US" altLang="zh-TW" dirty="0" err="1"/>
              <a:t>val_labels</a:t>
            </a:r>
            <a:r>
              <a:rPr lang="en-US" altLang="zh-TW" dirty="0"/>
              <a:t>))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9489"/>
            <a:ext cx="7144519" cy="387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51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92696"/>
            <a:ext cx="74888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plot_metrics</a:t>
            </a:r>
            <a:r>
              <a:rPr lang="en-US" altLang="zh-TW" dirty="0"/>
              <a:t>(history):</a:t>
            </a:r>
          </a:p>
          <a:p>
            <a:r>
              <a:rPr lang="en-US" altLang="zh-TW" dirty="0"/>
              <a:t>  metrics =  ['loss', '</a:t>
            </a:r>
            <a:r>
              <a:rPr lang="en-US" altLang="zh-TW" dirty="0" err="1"/>
              <a:t>auc</a:t>
            </a:r>
            <a:r>
              <a:rPr lang="en-US" altLang="zh-TW" dirty="0"/>
              <a:t>', 'precision', 'recall']</a:t>
            </a:r>
          </a:p>
          <a:p>
            <a:r>
              <a:rPr lang="en-US" altLang="zh-TW" dirty="0"/>
              <a:t>  for n, metric in enumerate(metrics):</a:t>
            </a:r>
          </a:p>
          <a:p>
            <a:r>
              <a:rPr lang="en-US" altLang="zh-TW" dirty="0"/>
              <a:t>    name = </a:t>
            </a:r>
            <a:r>
              <a:rPr lang="en-US" altLang="zh-TW" dirty="0" err="1"/>
              <a:t>metric.replace</a:t>
            </a:r>
            <a:r>
              <a:rPr lang="en-US" altLang="zh-TW" dirty="0"/>
              <a:t>("_"," ").capitalize()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plt.subplot</a:t>
            </a:r>
            <a:r>
              <a:rPr lang="en-US" altLang="zh-TW" dirty="0"/>
              <a:t>(2,2,n+1)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history.epoch</a:t>
            </a:r>
            <a:r>
              <a:rPr lang="en-US" altLang="zh-TW" dirty="0"/>
              <a:t>,  </a:t>
            </a:r>
            <a:r>
              <a:rPr lang="en-US" altLang="zh-TW" dirty="0" err="1"/>
              <a:t>history.history</a:t>
            </a:r>
            <a:r>
              <a:rPr lang="en-US" altLang="zh-TW" dirty="0"/>
              <a:t>[metric], color=colors[0], label='Train')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history.epoch</a:t>
            </a:r>
            <a:r>
              <a:rPr lang="en-US" altLang="zh-TW" dirty="0"/>
              <a:t>, </a:t>
            </a:r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val</a:t>
            </a:r>
            <a:r>
              <a:rPr lang="en-US" altLang="zh-TW" dirty="0"/>
              <a:t>_'+metric],</a:t>
            </a:r>
          </a:p>
          <a:p>
            <a:r>
              <a:rPr lang="en-US" altLang="zh-TW" dirty="0"/>
              <a:t>             color=colors[0], </a:t>
            </a:r>
            <a:r>
              <a:rPr lang="en-US" altLang="zh-TW" dirty="0" err="1"/>
              <a:t>linestyle</a:t>
            </a:r>
            <a:r>
              <a:rPr lang="en-US" altLang="zh-TW" dirty="0"/>
              <a:t>="--", label='Val')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plt.xlabel</a:t>
            </a:r>
            <a:r>
              <a:rPr lang="en-US" altLang="zh-TW" dirty="0"/>
              <a:t>('Epoch')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plt.ylabel</a:t>
            </a:r>
            <a:r>
              <a:rPr lang="en-US" altLang="zh-TW" dirty="0"/>
              <a:t>(name)</a:t>
            </a:r>
          </a:p>
          <a:p>
            <a:r>
              <a:rPr lang="en-US" altLang="zh-TW" dirty="0"/>
              <a:t>    if metric == 'loss':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plt.ylim</a:t>
            </a:r>
            <a:r>
              <a:rPr lang="en-US" altLang="zh-TW" dirty="0"/>
              <a:t>([0, </a:t>
            </a:r>
            <a:r>
              <a:rPr lang="en-US" altLang="zh-TW" dirty="0" err="1"/>
              <a:t>plt.ylim</a:t>
            </a:r>
            <a:r>
              <a:rPr lang="en-US" altLang="zh-TW" dirty="0"/>
              <a:t>()[1]])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elif</a:t>
            </a:r>
            <a:r>
              <a:rPr lang="en-US" altLang="zh-TW" dirty="0"/>
              <a:t> metric == '</a:t>
            </a:r>
            <a:r>
              <a:rPr lang="en-US" altLang="zh-TW" dirty="0" err="1"/>
              <a:t>auc</a:t>
            </a:r>
            <a:r>
              <a:rPr lang="en-US" altLang="zh-TW" dirty="0"/>
              <a:t>':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plt.ylim</a:t>
            </a:r>
            <a:r>
              <a:rPr lang="en-US" altLang="zh-TW" dirty="0"/>
              <a:t>([0.8,1])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plt.ylim</a:t>
            </a:r>
            <a:r>
              <a:rPr lang="en-US" altLang="zh-TW" dirty="0"/>
              <a:t>([0,1])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</a:t>
            </a:r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424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0648"/>
            <a:ext cx="305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plot_metrics</a:t>
            </a:r>
            <a:r>
              <a:rPr lang="en-US" altLang="zh-TW" dirty="0"/>
              <a:t>(</a:t>
            </a:r>
            <a:r>
              <a:rPr lang="en-US" altLang="zh-TW" dirty="0" err="1"/>
              <a:t>baseline_history</a:t>
            </a:r>
            <a:r>
              <a:rPr lang="en-US" altLang="zh-TW" dirty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7176675" cy="57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791" y="18864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train_predictions_baseline</a:t>
            </a:r>
            <a:r>
              <a:rPr lang="en-US" altLang="zh-TW" dirty="0"/>
              <a:t> = 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,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=BATCH_SIZE)</a:t>
            </a:r>
          </a:p>
          <a:p>
            <a:r>
              <a:rPr lang="en-US" altLang="zh-TW" dirty="0" err="1"/>
              <a:t>test_predictions_baseline</a:t>
            </a:r>
            <a:r>
              <a:rPr lang="en-US" altLang="zh-TW" dirty="0"/>
              <a:t> = 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test_features</a:t>
            </a:r>
            <a:r>
              <a:rPr lang="en-US" altLang="zh-TW" dirty="0"/>
              <a:t>,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116791" y="1124744"/>
            <a:ext cx="81003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plot_cm</a:t>
            </a:r>
            <a:r>
              <a:rPr lang="en-US" altLang="zh-TW" dirty="0"/>
              <a:t>(labels, predictions, p=0.5):</a:t>
            </a:r>
          </a:p>
          <a:p>
            <a:r>
              <a:rPr lang="en-US" altLang="zh-TW" dirty="0"/>
              <a:t>  cm = </a:t>
            </a:r>
            <a:r>
              <a:rPr lang="en-US" altLang="zh-TW" dirty="0" err="1"/>
              <a:t>confusion_matrix</a:t>
            </a:r>
            <a:r>
              <a:rPr lang="en-US" altLang="zh-TW" dirty="0"/>
              <a:t>(labels, predictions &gt; p)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=(5,5))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sns.heatmap</a:t>
            </a:r>
            <a:r>
              <a:rPr lang="en-US" altLang="zh-TW" dirty="0"/>
              <a:t>(cm, </a:t>
            </a:r>
            <a:r>
              <a:rPr lang="en-US" altLang="zh-TW" dirty="0" err="1"/>
              <a:t>annot</a:t>
            </a:r>
            <a:r>
              <a:rPr lang="en-US" altLang="zh-TW" dirty="0"/>
              <a:t>=True, </a:t>
            </a:r>
            <a:r>
              <a:rPr lang="en-US" altLang="zh-TW" dirty="0" err="1"/>
              <a:t>fmt</a:t>
            </a:r>
            <a:r>
              <a:rPr lang="en-US" altLang="zh-TW" dirty="0"/>
              <a:t>="d")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plt.title</a:t>
            </a:r>
            <a:r>
              <a:rPr lang="en-US" altLang="zh-TW" dirty="0"/>
              <a:t>('Confusion matrix @{:.2f}'.format(p))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plt.ylabel</a:t>
            </a:r>
            <a:r>
              <a:rPr lang="en-US" altLang="zh-TW" dirty="0"/>
              <a:t>('Actual label')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plt.xlabel</a:t>
            </a:r>
            <a:r>
              <a:rPr lang="en-US" altLang="zh-TW" dirty="0"/>
              <a:t>('Predicted label')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print('Legitimate Transactions Detected (True Negatives): ', cm[0][0])</a:t>
            </a:r>
          </a:p>
          <a:p>
            <a:r>
              <a:rPr lang="en-US" altLang="zh-TW" dirty="0"/>
              <a:t>  print('Legitimate Transactions Incorrectly Detected (False Positives): ', cm[0][1])</a:t>
            </a:r>
          </a:p>
          <a:p>
            <a:r>
              <a:rPr lang="en-US" altLang="zh-TW" dirty="0"/>
              <a:t>  print('Fraudulent Transactions Missed (False Negatives): ', cm[1][0])</a:t>
            </a:r>
          </a:p>
          <a:p>
            <a:r>
              <a:rPr lang="en-US" altLang="zh-TW" dirty="0"/>
              <a:t>  print('Fraudulent Transactions Detected (True Positives): ', cm[1][1])</a:t>
            </a:r>
          </a:p>
          <a:p>
            <a:r>
              <a:rPr lang="en-US" altLang="zh-TW" dirty="0"/>
              <a:t>  print('Total Fraudulent Transactions: ', </a:t>
            </a:r>
            <a:r>
              <a:rPr lang="en-US" altLang="zh-TW" dirty="0" err="1"/>
              <a:t>np.sum</a:t>
            </a:r>
            <a:r>
              <a:rPr lang="en-US" altLang="zh-TW" dirty="0"/>
              <a:t>(cm[1]))</a:t>
            </a:r>
          </a:p>
        </p:txBody>
      </p:sp>
    </p:spTree>
    <p:extLst>
      <p:ext uri="{BB962C8B-B14F-4D97-AF65-F5344CB8AC3E}">
        <p14:creationId xmlns:p14="http://schemas.microsoft.com/office/powerpoint/2010/main" val="1645582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6120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baseline_results</a:t>
            </a:r>
            <a:r>
              <a:rPr lang="en-US" altLang="zh-TW" dirty="0"/>
              <a:t> = </a:t>
            </a:r>
            <a:r>
              <a:rPr lang="en-US" altLang="zh-TW" dirty="0" err="1"/>
              <a:t>model.evaluate</a:t>
            </a:r>
            <a:r>
              <a:rPr lang="en-US" altLang="zh-TW" dirty="0"/>
              <a:t>(</a:t>
            </a:r>
            <a:r>
              <a:rPr lang="en-US" altLang="zh-TW" dirty="0" err="1"/>
              <a:t>test_features</a:t>
            </a:r>
            <a:r>
              <a:rPr lang="en-US" altLang="zh-TW" dirty="0"/>
              <a:t>, </a:t>
            </a:r>
            <a:r>
              <a:rPr lang="en-US" altLang="zh-TW" dirty="0" err="1"/>
              <a:t>test_labels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 verbose=0)</a:t>
            </a:r>
          </a:p>
          <a:p>
            <a:r>
              <a:rPr lang="en-US" altLang="zh-TW" dirty="0"/>
              <a:t>for name, value in zip(</a:t>
            </a:r>
            <a:r>
              <a:rPr lang="en-US" altLang="zh-TW" dirty="0" err="1"/>
              <a:t>model.metrics_names</a:t>
            </a:r>
            <a:r>
              <a:rPr lang="en-US" altLang="zh-TW" dirty="0"/>
              <a:t>, </a:t>
            </a:r>
            <a:r>
              <a:rPr lang="en-US" altLang="zh-TW" dirty="0" err="1"/>
              <a:t>baseline_results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print(name, ': ', value)</a:t>
            </a:r>
          </a:p>
          <a:p>
            <a:r>
              <a:rPr lang="en-US" altLang="zh-TW" dirty="0"/>
              <a:t>print()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plot_cm</a:t>
            </a:r>
            <a:r>
              <a:rPr lang="en-US" altLang="zh-TW" dirty="0"/>
              <a:t>(</a:t>
            </a:r>
            <a:r>
              <a:rPr lang="en-US" altLang="zh-TW" dirty="0" err="1"/>
              <a:t>test_labels</a:t>
            </a:r>
            <a:r>
              <a:rPr lang="en-US" altLang="zh-TW" dirty="0"/>
              <a:t>, </a:t>
            </a:r>
            <a:r>
              <a:rPr lang="en-US" altLang="zh-TW" dirty="0" err="1"/>
              <a:t>test_predictions_baseline</a:t>
            </a:r>
            <a:r>
              <a:rPr lang="en-US" altLang="zh-TW" dirty="0"/>
              <a:t>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8290"/>
            <a:ext cx="54387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279" y="2960448"/>
            <a:ext cx="3497254" cy="34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3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755" y="228999"/>
            <a:ext cx="61561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plot_roc</a:t>
            </a:r>
            <a:r>
              <a:rPr lang="en-US" altLang="zh-TW" dirty="0"/>
              <a:t>(name, labels, predictions, **</a:t>
            </a:r>
            <a:r>
              <a:rPr lang="en-US" altLang="zh-TW" dirty="0" err="1"/>
              <a:t>kwargs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fp</a:t>
            </a:r>
            <a:r>
              <a:rPr lang="en-US" altLang="zh-TW" dirty="0"/>
              <a:t>, </a:t>
            </a:r>
            <a:r>
              <a:rPr lang="en-US" altLang="zh-TW" dirty="0" err="1"/>
              <a:t>tp</a:t>
            </a:r>
            <a:r>
              <a:rPr lang="en-US" altLang="zh-TW" dirty="0"/>
              <a:t>, _ = </a:t>
            </a:r>
            <a:r>
              <a:rPr lang="en-US" altLang="zh-TW" dirty="0" err="1"/>
              <a:t>sklearn.metrics.roc_curve</a:t>
            </a:r>
            <a:r>
              <a:rPr lang="en-US" altLang="zh-TW" dirty="0"/>
              <a:t>(labels, predictions)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plt.plot</a:t>
            </a:r>
            <a:r>
              <a:rPr lang="en-US" altLang="zh-TW" dirty="0"/>
              <a:t>(100*</a:t>
            </a:r>
            <a:r>
              <a:rPr lang="en-US" altLang="zh-TW" dirty="0" err="1"/>
              <a:t>fp</a:t>
            </a:r>
            <a:r>
              <a:rPr lang="en-US" altLang="zh-TW" dirty="0"/>
              <a:t>, 100*</a:t>
            </a:r>
            <a:r>
              <a:rPr lang="en-US" altLang="zh-TW" dirty="0" err="1"/>
              <a:t>tp</a:t>
            </a:r>
            <a:r>
              <a:rPr lang="en-US" altLang="zh-TW" dirty="0"/>
              <a:t>, label=name, </a:t>
            </a:r>
            <a:r>
              <a:rPr lang="en-US" altLang="zh-TW" dirty="0" err="1"/>
              <a:t>linewidth</a:t>
            </a:r>
            <a:r>
              <a:rPr lang="en-US" altLang="zh-TW" dirty="0"/>
              <a:t>=2, **</a:t>
            </a:r>
            <a:r>
              <a:rPr lang="en-US" altLang="zh-TW" dirty="0" err="1"/>
              <a:t>kwargs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plt.xlabel</a:t>
            </a:r>
            <a:r>
              <a:rPr lang="en-US" altLang="zh-TW" dirty="0"/>
              <a:t>('False positives [%]')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plt.ylabel</a:t>
            </a:r>
            <a:r>
              <a:rPr lang="en-US" altLang="zh-TW" dirty="0"/>
              <a:t>('True positives [%]')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plt.xlim</a:t>
            </a:r>
            <a:r>
              <a:rPr lang="en-US" altLang="zh-TW" dirty="0"/>
              <a:t>([-0.5,20])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plt.ylim</a:t>
            </a:r>
            <a:r>
              <a:rPr lang="en-US" altLang="zh-TW" dirty="0"/>
              <a:t>([80,100.5])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plt.grid</a:t>
            </a:r>
            <a:r>
              <a:rPr lang="en-US" altLang="zh-TW" dirty="0"/>
              <a:t>(True)</a:t>
            </a:r>
          </a:p>
          <a:p>
            <a:r>
              <a:rPr lang="en-US" altLang="zh-TW" dirty="0"/>
              <a:t>  ax = </a:t>
            </a:r>
            <a:r>
              <a:rPr lang="en-US" altLang="zh-TW" dirty="0" err="1"/>
              <a:t>plt.gca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ax.set_aspect</a:t>
            </a:r>
            <a:r>
              <a:rPr lang="en-US" altLang="zh-TW" dirty="0"/>
              <a:t>('equal')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3364883"/>
            <a:ext cx="8892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plot_roc</a:t>
            </a:r>
            <a:r>
              <a:rPr lang="en-US" altLang="zh-TW" dirty="0"/>
              <a:t>("Train Baseline", 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train_labels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train_predictions_baseline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color=colors[0</a:t>
            </a:r>
            <a:r>
              <a:rPr lang="en-US" altLang="zh-TW" dirty="0"/>
              <a:t>])</a:t>
            </a:r>
          </a:p>
          <a:p>
            <a:r>
              <a:rPr lang="en-US" altLang="zh-TW" dirty="0" err="1"/>
              <a:t>plot_roc</a:t>
            </a:r>
            <a:r>
              <a:rPr lang="en-US" altLang="zh-TW" dirty="0"/>
              <a:t>("Test Baseline", 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test_labels</a:t>
            </a:r>
            <a:r>
              <a:rPr lang="en-US" altLang="zh-TW" dirty="0" smtClean="0"/>
              <a:t>,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test_predictions_baseline</a:t>
            </a:r>
            <a:r>
              <a:rPr lang="en-US" altLang="zh-TW" dirty="0" smtClean="0"/>
              <a:t>,</a:t>
            </a:r>
          </a:p>
          <a:p>
            <a:r>
              <a:rPr lang="en-US" altLang="zh-TW" dirty="0"/>
              <a:t>	 color=colors[0], </a:t>
            </a:r>
            <a:r>
              <a:rPr lang="en-US" altLang="zh-TW" dirty="0" err="1"/>
              <a:t>linestyle</a:t>
            </a:r>
            <a:r>
              <a:rPr lang="en-US" altLang="zh-TW" dirty="0"/>
              <a:t>='--')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='lower right')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389918" cy="41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8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6325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df_to_dataset</a:t>
            </a:r>
            <a:r>
              <a:rPr lang="en-US" altLang="zh-TW" dirty="0"/>
              <a:t>(</a:t>
            </a:r>
            <a:r>
              <a:rPr lang="en-US" altLang="zh-TW" dirty="0" err="1"/>
              <a:t>dataframe</a:t>
            </a:r>
            <a:r>
              <a:rPr lang="en-US" altLang="zh-TW" dirty="0"/>
              <a:t>, shuffle=True, </a:t>
            </a:r>
            <a:r>
              <a:rPr lang="en-US" altLang="zh-TW" dirty="0" err="1"/>
              <a:t>batch_size</a:t>
            </a:r>
            <a:r>
              <a:rPr lang="en-US" altLang="zh-TW" dirty="0"/>
              <a:t>=32):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dataframe</a:t>
            </a:r>
            <a:r>
              <a:rPr lang="en-US" altLang="zh-TW" dirty="0"/>
              <a:t> = </a:t>
            </a:r>
            <a:r>
              <a:rPr lang="en-US" altLang="zh-TW" dirty="0" err="1"/>
              <a:t>dataframe.copy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  labels = </a:t>
            </a:r>
            <a:r>
              <a:rPr lang="en-US" altLang="zh-TW" dirty="0" err="1"/>
              <a:t>dataframe.pop</a:t>
            </a:r>
            <a:r>
              <a:rPr lang="en-US" altLang="zh-TW" dirty="0"/>
              <a:t>('target')</a:t>
            </a:r>
          </a:p>
          <a:p>
            <a:r>
              <a:rPr lang="en-US" altLang="zh-TW" dirty="0"/>
              <a:t>  ds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</a:t>
            </a:r>
            <a:r>
              <a:rPr lang="en-US" altLang="zh-TW" dirty="0" err="1"/>
              <a:t>dict</a:t>
            </a:r>
            <a:r>
              <a:rPr lang="en-US" altLang="zh-TW" dirty="0"/>
              <a:t>(</a:t>
            </a:r>
            <a:r>
              <a:rPr lang="en-US" altLang="zh-TW" dirty="0" err="1"/>
              <a:t>dataframe</a:t>
            </a:r>
            <a:r>
              <a:rPr lang="en-US" altLang="zh-TW" dirty="0"/>
              <a:t>), labels))</a:t>
            </a:r>
          </a:p>
          <a:p>
            <a:r>
              <a:rPr lang="en-US" altLang="zh-TW" dirty="0"/>
              <a:t>  if shuffle:</a:t>
            </a:r>
          </a:p>
          <a:p>
            <a:r>
              <a:rPr lang="en-US" altLang="zh-TW" dirty="0"/>
              <a:t>    ds = </a:t>
            </a:r>
            <a:r>
              <a:rPr lang="en-US" altLang="zh-TW" dirty="0" err="1"/>
              <a:t>ds.shuffle</a:t>
            </a:r>
            <a:r>
              <a:rPr lang="en-US" altLang="zh-TW" dirty="0"/>
              <a:t>(</a:t>
            </a:r>
            <a:r>
              <a:rPr lang="en-US" altLang="zh-TW" dirty="0" err="1"/>
              <a:t>buffer_size</a:t>
            </a:r>
            <a:r>
              <a:rPr lang="en-US" altLang="zh-TW" dirty="0"/>
              <a:t>=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dataframe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  ds = </a:t>
            </a:r>
            <a:r>
              <a:rPr lang="en-US" altLang="zh-TW" dirty="0" err="1"/>
              <a:t>ds.batch</a:t>
            </a:r>
            <a:r>
              <a:rPr lang="en-US" altLang="zh-TW" dirty="0"/>
              <a:t>(</a:t>
            </a:r>
            <a:r>
              <a:rPr lang="en-US" altLang="zh-TW" dirty="0" err="1"/>
              <a:t>batch_size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return ds</a:t>
            </a:r>
          </a:p>
        </p:txBody>
      </p:sp>
      <p:sp>
        <p:nvSpPr>
          <p:cNvPr id="5" name="矩形 4"/>
          <p:cNvSpPr/>
          <p:nvPr/>
        </p:nvSpPr>
        <p:spPr>
          <a:xfrm>
            <a:off x="271210" y="2440103"/>
            <a:ext cx="8356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batch_size</a:t>
            </a:r>
            <a:r>
              <a:rPr lang="en-US" altLang="zh-TW" dirty="0"/>
              <a:t> = 5 </a:t>
            </a:r>
            <a:endParaRPr lang="en-US" altLang="zh-TW" dirty="0" smtClean="0"/>
          </a:p>
          <a:p>
            <a:r>
              <a:rPr lang="en-US" altLang="zh-TW" dirty="0" err="1" smtClean="0"/>
              <a:t>train_ds</a:t>
            </a:r>
            <a:r>
              <a:rPr lang="en-US" altLang="zh-TW" dirty="0"/>
              <a:t> = </a:t>
            </a:r>
            <a:r>
              <a:rPr lang="en-US" altLang="zh-TW" dirty="0" err="1"/>
              <a:t>df_to_dataset</a:t>
            </a:r>
            <a:r>
              <a:rPr lang="en-US" altLang="zh-TW" dirty="0"/>
              <a:t>(train, 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val_ds</a:t>
            </a:r>
            <a:r>
              <a:rPr lang="en-US" altLang="zh-TW" dirty="0"/>
              <a:t> = </a:t>
            </a:r>
            <a:r>
              <a:rPr lang="en-US" altLang="zh-TW" dirty="0" err="1"/>
              <a:t>df_to_dataset</a:t>
            </a:r>
            <a:r>
              <a:rPr lang="en-US" altLang="zh-TW" dirty="0"/>
              <a:t>(</a:t>
            </a:r>
            <a:r>
              <a:rPr lang="en-US" altLang="zh-TW" dirty="0" err="1"/>
              <a:t>val</a:t>
            </a:r>
            <a:r>
              <a:rPr lang="en-US" altLang="zh-TW" dirty="0"/>
              <a:t>, shuffle=False, 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test_ds</a:t>
            </a:r>
            <a:r>
              <a:rPr lang="en-US" altLang="zh-TW" dirty="0"/>
              <a:t> = </a:t>
            </a:r>
            <a:r>
              <a:rPr lang="en-US" altLang="zh-TW" dirty="0" err="1"/>
              <a:t>df_to_dataset</a:t>
            </a:r>
            <a:r>
              <a:rPr lang="en-US" altLang="zh-TW" dirty="0"/>
              <a:t>(test, shuffle=False, 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71210" y="3789040"/>
            <a:ext cx="489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 </a:t>
            </a:r>
            <a:r>
              <a:rPr lang="en-US" altLang="zh-TW" dirty="0" err="1"/>
              <a:t>feature_batch</a:t>
            </a:r>
            <a:r>
              <a:rPr lang="en-US" altLang="zh-TW" dirty="0"/>
              <a:t>, </a:t>
            </a:r>
            <a:r>
              <a:rPr lang="en-US" altLang="zh-TW" dirty="0" err="1"/>
              <a:t>label_batch</a:t>
            </a:r>
            <a:r>
              <a:rPr lang="en-US" altLang="zh-TW" dirty="0"/>
              <a:t> in </a:t>
            </a:r>
            <a:r>
              <a:rPr lang="en-US" altLang="zh-TW" dirty="0" err="1"/>
              <a:t>train_ds.take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print('Every feature:', list(</a:t>
            </a:r>
            <a:r>
              <a:rPr lang="en-US" altLang="zh-TW" dirty="0" err="1"/>
              <a:t>feature_batch.keys</a:t>
            </a:r>
            <a:r>
              <a:rPr lang="en-US" altLang="zh-TW" dirty="0"/>
              <a:t>()))</a:t>
            </a:r>
          </a:p>
          <a:p>
            <a:r>
              <a:rPr lang="en-US" altLang="zh-TW" dirty="0"/>
              <a:t>  print('A batch of ages:', </a:t>
            </a:r>
            <a:r>
              <a:rPr lang="en-US" altLang="zh-TW" dirty="0" err="1"/>
              <a:t>feature_batch</a:t>
            </a:r>
            <a:r>
              <a:rPr lang="en-US" altLang="zh-TW" dirty="0"/>
              <a:t>['age'])</a:t>
            </a:r>
          </a:p>
          <a:p>
            <a:r>
              <a:rPr lang="en-US" altLang="zh-TW" dirty="0"/>
              <a:t>  print('A batch of targets:', </a:t>
            </a:r>
            <a:r>
              <a:rPr lang="en-US" altLang="zh-TW" dirty="0" err="1"/>
              <a:t>label_batch</a:t>
            </a:r>
            <a:r>
              <a:rPr lang="en-US" altLang="zh-TW" dirty="0"/>
              <a:t> 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0" y="5111753"/>
            <a:ext cx="866059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272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weight_for_0 = (1 / </a:t>
            </a:r>
            <a:r>
              <a:rPr lang="en-US" altLang="zh-TW" dirty="0" err="1"/>
              <a:t>neg</a:t>
            </a:r>
            <a:r>
              <a:rPr lang="en-US" altLang="zh-TW" dirty="0"/>
              <a:t>)*(total)/2.0 </a:t>
            </a:r>
          </a:p>
          <a:p>
            <a:r>
              <a:rPr lang="en-US" altLang="zh-TW" dirty="0"/>
              <a:t>weight_for_1 = (1 / </a:t>
            </a:r>
            <a:r>
              <a:rPr lang="en-US" altLang="zh-TW" dirty="0" err="1"/>
              <a:t>pos</a:t>
            </a:r>
            <a:r>
              <a:rPr lang="en-US" altLang="zh-TW" dirty="0"/>
              <a:t>)*(total)/2.0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class_weight</a:t>
            </a:r>
            <a:r>
              <a:rPr lang="en-US" altLang="zh-TW" dirty="0"/>
              <a:t> = {0: weight_for_0, 1: weight_for_1}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print('Weight for class 0: {:.2f}'.format(weight_for_0))</a:t>
            </a:r>
          </a:p>
          <a:p>
            <a:r>
              <a:rPr lang="en-US" altLang="zh-TW" dirty="0"/>
              <a:t>print('Weight for class 1: {:.2f}'.format(weight_for_1))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3695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3140968"/>
            <a:ext cx="47525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weighted_model</a:t>
            </a:r>
            <a:r>
              <a:rPr lang="en-US" altLang="zh-TW" dirty="0"/>
              <a:t> = </a:t>
            </a:r>
            <a:r>
              <a:rPr lang="en-US" altLang="zh-TW" dirty="0" err="1"/>
              <a:t>make_model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weighted_model.load_weights</a:t>
            </a:r>
            <a:r>
              <a:rPr lang="en-US" altLang="zh-TW" dirty="0"/>
              <a:t>(</a:t>
            </a:r>
            <a:r>
              <a:rPr lang="en-US" altLang="zh-TW" dirty="0" err="1"/>
              <a:t>initial_weights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weighted_history</a:t>
            </a:r>
            <a:r>
              <a:rPr lang="en-US" altLang="zh-TW" dirty="0"/>
              <a:t> = </a:t>
            </a:r>
            <a:r>
              <a:rPr lang="en-US" altLang="zh-TW" dirty="0" err="1"/>
              <a:t>weighted_model.fit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train_features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train_labels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</a:t>
            </a:r>
          </a:p>
          <a:p>
            <a:r>
              <a:rPr lang="en-US" altLang="zh-TW" dirty="0"/>
              <a:t>    epochs=EPOCHS,</a:t>
            </a:r>
          </a:p>
          <a:p>
            <a:r>
              <a:rPr lang="en-US" altLang="zh-TW" dirty="0"/>
              <a:t>    callbacks = [</a:t>
            </a:r>
            <a:r>
              <a:rPr lang="en-US" altLang="zh-TW" dirty="0" err="1"/>
              <a:t>early_stopping</a:t>
            </a:r>
            <a:r>
              <a:rPr lang="en-US" altLang="zh-TW" dirty="0"/>
              <a:t>],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=(</a:t>
            </a:r>
            <a:r>
              <a:rPr lang="en-US" altLang="zh-TW" dirty="0" err="1"/>
              <a:t>val_features</a:t>
            </a:r>
            <a:r>
              <a:rPr lang="en-US" altLang="zh-TW" dirty="0"/>
              <a:t>, </a:t>
            </a:r>
            <a:r>
              <a:rPr lang="en-US" altLang="zh-TW" dirty="0" err="1"/>
              <a:t>val_labels</a:t>
            </a:r>
            <a:r>
              <a:rPr lang="en-US" altLang="zh-TW" dirty="0"/>
              <a:t>),</a:t>
            </a:r>
          </a:p>
          <a:p>
            <a:r>
              <a:rPr lang="en-US" altLang="zh-TW" dirty="0"/>
              <a:t>    # The class weights go here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class_weight</a:t>
            </a:r>
            <a:r>
              <a:rPr lang="en-US" altLang="zh-TW" dirty="0"/>
              <a:t>=</a:t>
            </a:r>
            <a:r>
              <a:rPr lang="en-US" altLang="zh-TW" dirty="0" err="1"/>
              <a:t>class_weight</a:t>
            </a:r>
            <a:r>
              <a:rPr lang="en-US" altLang="zh-TW" dirty="0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77072"/>
            <a:ext cx="4211960" cy="258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64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314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plot_metrics</a:t>
            </a:r>
            <a:r>
              <a:rPr lang="en-US" altLang="zh-TW" dirty="0"/>
              <a:t>(</a:t>
            </a:r>
            <a:r>
              <a:rPr lang="en-US" altLang="zh-TW" dirty="0" err="1"/>
              <a:t>weighted_history</a:t>
            </a:r>
            <a:r>
              <a:rPr lang="en-US" altLang="zh-TW" dirty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710479"/>
            <a:ext cx="7476715" cy="61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1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9145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train_predictions_weighted</a:t>
            </a:r>
            <a:r>
              <a:rPr lang="en-US" altLang="zh-TW" dirty="0"/>
              <a:t> = </a:t>
            </a:r>
            <a:r>
              <a:rPr lang="en-US" altLang="zh-TW" dirty="0" err="1"/>
              <a:t>weighted_model.predict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,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=BATCH_SIZE)</a:t>
            </a:r>
          </a:p>
          <a:p>
            <a:r>
              <a:rPr lang="en-US" altLang="zh-TW" dirty="0" err="1"/>
              <a:t>test_predictions_weighted</a:t>
            </a:r>
            <a:r>
              <a:rPr lang="en-US" altLang="zh-TW" dirty="0"/>
              <a:t> = </a:t>
            </a:r>
            <a:r>
              <a:rPr lang="en-US" altLang="zh-TW" dirty="0" err="1"/>
              <a:t>weighted_model.predict</a:t>
            </a:r>
            <a:r>
              <a:rPr lang="en-US" altLang="zh-TW" dirty="0"/>
              <a:t>(</a:t>
            </a:r>
            <a:r>
              <a:rPr lang="en-US" altLang="zh-TW" dirty="0" err="1"/>
              <a:t>test_features</a:t>
            </a:r>
            <a:r>
              <a:rPr lang="en-US" altLang="zh-TW" dirty="0"/>
              <a:t>,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980728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weighted_results</a:t>
            </a:r>
            <a:r>
              <a:rPr lang="en-US" altLang="zh-TW" dirty="0"/>
              <a:t> = </a:t>
            </a:r>
            <a:r>
              <a:rPr lang="en-US" altLang="zh-TW" dirty="0" err="1"/>
              <a:t>weighted_model.evaluate</a:t>
            </a:r>
            <a:r>
              <a:rPr lang="en-US" altLang="zh-TW" dirty="0"/>
              <a:t>(</a:t>
            </a:r>
            <a:r>
              <a:rPr lang="en-US" altLang="zh-TW" dirty="0" err="1"/>
              <a:t>test_features</a:t>
            </a:r>
            <a:r>
              <a:rPr lang="en-US" altLang="zh-TW" dirty="0"/>
              <a:t>, </a:t>
            </a:r>
            <a:r>
              <a:rPr lang="en-US" altLang="zh-TW" dirty="0" err="1"/>
              <a:t>test_labels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 verbose=0)</a:t>
            </a:r>
          </a:p>
          <a:p>
            <a:r>
              <a:rPr lang="en-US" altLang="zh-TW" dirty="0"/>
              <a:t>for name, value in zip(</a:t>
            </a:r>
            <a:r>
              <a:rPr lang="en-US" altLang="zh-TW" dirty="0" err="1"/>
              <a:t>weighted_model.metrics_names</a:t>
            </a:r>
            <a:r>
              <a:rPr lang="en-US" altLang="zh-TW" dirty="0"/>
              <a:t>, </a:t>
            </a:r>
            <a:r>
              <a:rPr lang="en-US" altLang="zh-TW" dirty="0" err="1"/>
              <a:t>weighted_results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print(name, ': ', value)</a:t>
            </a:r>
          </a:p>
          <a:p>
            <a:r>
              <a:rPr lang="en-US" altLang="zh-TW" dirty="0"/>
              <a:t>print()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plot_cm</a:t>
            </a:r>
            <a:r>
              <a:rPr lang="en-US" altLang="zh-TW" dirty="0"/>
              <a:t>(</a:t>
            </a:r>
            <a:r>
              <a:rPr lang="en-US" altLang="zh-TW" dirty="0" err="1"/>
              <a:t>test_labels</a:t>
            </a:r>
            <a:r>
              <a:rPr lang="en-US" altLang="zh-TW" dirty="0"/>
              <a:t>, </a:t>
            </a:r>
            <a:r>
              <a:rPr lang="en-US" altLang="zh-TW" dirty="0" err="1"/>
              <a:t>test_predictions_weighted</a:t>
            </a:r>
            <a:r>
              <a:rPr lang="en-US" altLang="zh-TW" dirty="0"/>
              <a:t>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06200"/>
            <a:ext cx="55340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30" y="2770717"/>
            <a:ext cx="3320502" cy="33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5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8820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plot_roc</a:t>
            </a:r>
            <a:r>
              <a:rPr lang="en-US" altLang="zh-TW" dirty="0"/>
              <a:t>("Train Baseline", </a:t>
            </a:r>
            <a:r>
              <a:rPr lang="en-US" altLang="zh-TW" dirty="0" err="1"/>
              <a:t>train_labels</a:t>
            </a:r>
            <a:r>
              <a:rPr lang="en-US" altLang="zh-TW" dirty="0"/>
              <a:t>, </a:t>
            </a:r>
            <a:r>
              <a:rPr lang="en-US" altLang="zh-TW" dirty="0" err="1"/>
              <a:t>train_predictions_baseline</a:t>
            </a:r>
            <a:r>
              <a:rPr lang="en-US" altLang="zh-TW" dirty="0"/>
              <a:t>, color=colors[0])</a:t>
            </a:r>
          </a:p>
          <a:p>
            <a:r>
              <a:rPr lang="en-US" altLang="zh-TW" dirty="0" err="1"/>
              <a:t>plot_roc</a:t>
            </a:r>
            <a:r>
              <a:rPr lang="en-US" altLang="zh-TW" dirty="0"/>
              <a:t>("Test Baseline", </a:t>
            </a:r>
            <a:r>
              <a:rPr lang="en-US" altLang="zh-TW" dirty="0" err="1"/>
              <a:t>test_labels</a:t>
            </a:r>
            <a:r>
              <a:rPr lang="en-US" altLang="zh-TW" dirty="0"/>
              <a:t>, </a:t>
            </a:r>
            <a:r>
              <a:rPr lang="en-US" altLang="zh-TW" dirty="0" err="1"/>
              <a:t>test_predictions_baseline</a:t>
            </a:r>
            <a:r>
              <a:rPr lang="en-US" altLang="zh-TW" dirty="0"/>
              <a:t>, color=colors[0], </a:t>
            </a:r>
            <a:r>
              <a:rPr lang="en-US" altLang="zh-TW" dirty="0" err="1"/>
              <a:t>linestyle</a:t>
            </a:r>
            <a:r>
              <a:rPr lang="en-US" altLang="zh-TW" dirty="0"/>
              <a:t>='--')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plot_roc</a:t>
            </a:r>
            <a:r>
              <a:rPr lang="en-US" altLang="zh-TW" dirty="0"/>
              <a:t>("Train Weighted", </a:t>
            </a:r>
            <a:r>
              <a:rPr lang="en-US" altLang="zh-TW" dirty="0" err="1"/>
              <a:t>train_labels</a:t>
            </a:r>
            <a:r>
              <a:rPr lang="en-US" altLang="zh-TW" dirty="0"/>
              <a:t>, </a:t>
            </a:r>
            <a:r>
              <a:rPr lang="en-US" altLang="zh-TW" dirty="0" err="1"/>
              <a:t>train_predictions_weighted</a:t>
            </a:r>
            <a:r>
              <a:rPr lang="en-US" altLang="zh-TW" dirty="0"/>
              <a:t>, color=colors[1])</a:t>
            </a:r>
          </a:p>
          <a:p>
            <a:r>
              <a:rPr lang="en-US" altLang="zh-TW" dirty="0" err="1"/>
              <a:t>plot_roc</a:t>
            </a:r>
            <a:r>
              <a:rPr lang="en-US" altLang="zh-TW" dirty="0"/>
              <a:t>("Test Weighted", </a:t>
            </a:r>
            <a:r>
              <a:rPr lang="en-US" altLang="zh-TW" dirty="0" err="1"/>
              <a:t>test_labels</a:t>
            </a:r>
            <a:r>
              <a:rPr lang="en-US" altLang="zh-TW" dirty="0"/>
              <a:t>, </a:t>
            </a:r>
            <a:r>
              <a:rPr lang="en-US" altLang="zh-TW" dirty="0" err="1"/>
              <a:t>test_predictions_weighted</a:t>
            </a:r>
            <a:r>
              <a:rPr lang="en-US" altLang="zh-TW" dirty="0"/>
              <a:t>, color=colors[1], </a:t>
            </a:r>
            <a:r>
              <a:rPr lang="en-US" altLang="zh-TW" dirty="0" err="1"/>
              <a:t>linestyle</a:t>
            </a:r>
            <a:r>
              <a:rPr lang="en-US" altLang="zh-TW" dirty="0"/>
              <a:t>='--')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='lower right')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81904"/>
            <a:ext cx="5326022" cy="50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3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5382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pos_features</a:t>
            </a:r>
            <a:r>
              <a:rPr lang="en-US" altLang="zh-TW" dirty="0"/>
              <a:t> = </a:t>
            </a:r>
            <a:r>
              <a:rPr lang="en-US" altLang="zh-TW" dirty="0" err="1"/>
              <a:t>train_features</a:t>
            </a:r>
            <a:r>
              <a:rPr lang="en-US" altLang="zh-TW" dirty="0"/>
              <a:t>[</a:t>
            </a:r>
            <a:r>
              <a:rPr lang="en-US" altLang="zh-TW" dirty="0" err="1"/>
              <a:t>bool_train_labels</a:t>
            </a:r>
            <a:r>
              <a:rPr lang="en-US" altLang="zh-TW" dirty="0"/>
              <a:t>]</a:t>
            </a:r>
          </a:p>
          <a:p>
            <a:r>
              <a:rPr lang="en-US" altLang="zh-TW" dirty="0" err="1"/>
              <a:t>neg_features</a:t>
            </a:r>
            <a:r>
              <a:rPr lang="en-US" altLang="zh-TW" dirty="0"/>
              <a:t> = </a:t>
            </a:r>
            <a:r>
              <a:rPr lang="en-US" altLang="zh-TW" dirty="0" err="1"/>
              <a:t>train_features</a:t>
            </a:r>
            <a:r>
              <a:rPr lang="en-US" altLang="zh-TW" dirty="0"/>
              <a:t>[~</a:t>
            </a:r>
            <a:r>
              <a:rPr lang="en-US" altLang="zh-TW" dirty="0" err="1"/>
              <a:t>bool_train_labels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pos_labels</a:t>
            </a:r>
            <a:r>
              <a:rPr lang="en-US" altLang="zh-TW" dirty="0"/>
              <a:t> = </a:t>
            </a:r>
            <a:r>
              <a:rPr lang="en-US" altLang="zh-TW" dirty="0" err="1"/>
              <a:t>train_labels</a:t>
            </a:r>
            <a:r>
              <a:rPr lang="en-US" altLang="zh-TW" dirty="0"/>
              <a:t>[</a:t>
            </a:r>
            <a:r>
              <a:rPr lang="en-US" altLang="zh-TW" dirty="0" err="1"/>
              <a:t>bool_train_labels</a:t>
            </a:r>
            <a:r>
              <a:rPr lang="en-US" altLang="zh-TW" dirty="0"/>
              <a:t>]</a:t>
            </a:r>
          </a:p>
          <a:p>
            <a:r>
              <a:rPr lang="en-US" altLang="zh-TW" dirty="0" err="1"/>
              <a:t>neg_labels</a:t>
            </a:r>
            <a:r>
              <a:rPr lang="en-US" altLang="zh-TW" dirty="0"/>
              <a:t> = </a:t>
            </a:r>
            <a:r>
              <a:rPr lang="en-US" altLang="zh-TW" dirty="0" err="1"/>
              <a:t>train_labels</a:t>
            </a:r>
            <a:r>
              <a:rPr lang="en-US" altLang="zh-TW" dirty="0"/>
              <a:t>[~</a:t>
            </a:r>
            <a:r>
              <a:rPr lang="en-US" altLang="zh-TW" dirty="0" err="1"/>
              <a:t>bool_train_labels</a:t>
            </a:r>
            <a:r>
              <a:rPr lang="en-US" altLang="zh-TW" dirty="0"/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700808"/>
            <a:ext cx="5166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ids = </a:t>
            </a:r>
            <a:r>
              <a:rPr lang="en-US" altLang="zh-TW" dirty="0" err="1"/>
              <a:t>np.arange</a:t>
            </a:r>
            <a:r>
              <a:rPr lang="en-US" altLang="zh-TW" dirty="0"/>
              <a:t>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pos_features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choices = </a:t>
            </a:r>
            <a:r>
              <a:rPr lang="en-US" altLang="zh-TW" dirty="0" err="1"/>
              <a:t>np.random.choice</a:t>
            </a:r>
            <a:r>
              <a:rPr lang="en-US" altLang="zh-TW" dirty="0"/>
              <a:t>(ids, 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neg_features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res_pos_features</a:t>
            </a:r>
            <a:r>
              <a:rPr lang="en-US" altLang="zh-TW" dirty="0"/>
              <a:t> = </a:t>
            </a:r>
            <a:r>
              <a:rPr lang="en-US" altLang="zh-TW" dirty="0" err="1"/>
              <a:t>pos_features</a:t>
            </a:r>
            <a:r>
              <a:rPr lang="en-US" altLang="zh-TW" dirty="0"/>
              <a:t>[choices]</a:t>
            </a:r>
          </a:p>
          <a:p>
            <a:r>
              <a:rPr lang="en-US" altLang="zh-TW" dirty="0" err="1"/>
              <a:t>res_pos_labels</a:t>
            </a:r>
            <a:r>
              <a:rPr lang="en-US" altLang="zh-TW" dirty="0"/>
              <a:t> = </a:t>
            </a:r>
            <a:r>
              <a:rPr lang="en-US" altLang="zh-TW" dirty="0" err="1"/>
              <a:t>pos_labels</a:t>
            </a:r>
            <a:r>
              <a:rPr lang="en-US" altLang="zh-TW" dirty="0"/>
              <a:t>[choices]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res_pos_features.shape</a:t>
            </a:r>
            <a:endParaRPr lang="en-US" altLang="zh-TW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32133"/>
            <a:ext cx="4634722" cy="67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229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76683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resampled_features</a:t>
            </a:r>
            <a:r>
              <a:rPr lang="en-US" altLang="zh-TW" dirty="0"/>
              <a:t> = </a:t>
            </a:r>
            <a:r>
              <a:rPr lang="en-US" altLang="zh-TW" dirty="0" err="1"/>
              <a:t>np.concatenate</a:t>
            </a:r>
            <a:r>
              <a:rPr lang="en-US" altLang="zh-TW" dirty="0"/>
              <a:t>([</a:t>
            </a:r>
            <a:r>
              <a:rPr lang="en-US" altLang="zh-TW" dirty="0" err="1"/>
              <a:t>res_pos_features</a:t>
            </a:r>
            <a:r>
              <a:rPr lang="en-US" altLang="zh-TW" dirty="0"/>
              <a:t>, </a:t>
            </a:r>
            <a:r>
              <a:rPr lang="en-US" altLang="zh-TW" dirty="0" err="1"/>
              <a:t>neg_features</a:t>
            </a:r>
            <a:r>
              <a:rPr lang="en-US" altLang="zh-TW" dirty="0"/>
              <a:t>], axis=0)</a:t>
            </a:r>
          </a:p>
          <a:p>
            <a:r>
              <a:rPr lang="en-US" altLang="zh-TW" dirty="0" err="1"/>
              <a:t>resampled_labels</a:t>
            </a:r>
            <a:r>
              <a:rPr lang="en-US" altLang="zh-TW" dirty="0"/>
              <a:t> = </a:t>
            </a:r>
            <a:r>
              <a:rPr lang="en-US" altLang="zh-TW" dirty="0" err="1"/>
              <a:t>np.concatenate</a:t>
            </a:r>
            <a:r>
              <a:rPr lang="en-US" altLang="zh-TW" dirty="0"/>
              <a:t>([</a:t>
            </a:r>
            <a:r>
              <a:rPr lang="en-US" altLang="zh-TW" dirty="0" err="1"/>
              <a:t>res_pos_labels</a:t>
            </a:r>
            <a:r>
              <a:rPr lang="en-US" altLang="zh-TW" dirty="0"/>
              <a:t>, </a:t>
            </a:r>
            <a:r>
              <a:rPr lang="en-US" altLang="zh-TW" dirty="0" err="1"/>
              <a:t>neg_labels</a:t>
            </a:r>
            <a:r>
              <a:rPr lang="en-US" altLang="zh-TW" dirty="0"/>
              <a:t>], axis=0)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order = </a:t>
            </a:r>
            <a:r>
              <a:rPr lang="en-US" altLang="zh-TW" dirty="0" err="1"/>
              <a:t>np.arange</a:t>
            </a:r>
            <a:r>
              <a:rPr lang="en-US" altLang="zh-TW" dirty="0"/>
              <a:t>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resampled_labels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np.random.shuffle</a:t>
            </a:r>
            <a:r>
              <a:rPr lang="en-US" altLang="zh-TW" dirty="0"/>
              <a:t>(order)</a:t>
            </a:r>
          </a:p>
          <a:p>
            <a:r>
              <a:rPr lang="en-US" altLang="zh-TW" dirty="0" err="1"/>
              <a:t>resampled_features</a:t>
            </a:r>
            <a:r>
              <a:rPr lang="en-US" altLang="zh-TW" dirty="0"/>
              <a:t> = </a:t>
            </a:r>
            <a:r>
              <a:rPr lang="en-US" altLang="zh-TW" dirty="0" err="1"/>
              <a:t>resampled_features</a:t>
            </a:r>
            <a:r>
              <a:rPr lang="en-US" altLang="zh-TW" dirty="0"/>
              <a:t>[order]</a:t>
            </a:r>
          </a:p>
          <a:p>
            <a:r>
              <a:rPr lang="en-US" altLang="zh-TW" dirty="0" err="1"/>
              <a:t>resampled_labels</a:t>
            </a:r>
            <a:r>
              <a:rPr lang="en-US" altLang="zh-TW" dirty="0"/>
              <a:t> = </a:t>
            </a:r>
            <a:r>
              <a:rPr lang="en-US" altLang="zh-TW" dirty="0" err="1"/>
              <a:t>resampled_labels</a:t>
            </a:r>
            <a:r>
              <a:rPr lang="en-US" altLang="zh-TW" dirty="0"/>
              <a:t>[order]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resampled_features.shape</a:t>
            </a:r>
            <a:endParaRPr lang="en-US" altLang="zh-TW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1954"/>
            <a:ext cx="5977926" cy="72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3645024"/>
            <a:ext cx="6408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BUFFER_SIZE = 100000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make_ds</a:t>
            </a:r>
            <a:r>
              <a:rPr lang="en-US" altLang="zh-TW" dirty="0"/>
              <a:t>(features, labels):</a:t>
            </a:r>
          </a:p>
          <a:p>
            <a:r>
              <a:rPr lang="en-US" altLang="zh-TW" dirty="0"/>
              <a:t>  ds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((features, labels))#.cache()</a:t>
            </a:r>
          </a:p>
          <a:p>
            <a:r>
              <a:rPr lang="en-US" altLang="zh-TW" dirty="0"/>
              <a:t>  ds = </a:t>
            </a:r>
            <a:r>
              <a:rPr lang="en-US" altLang="zh-TW" dirty="0" err="1"/>
              <a:t>ds.shuffle</a:t>
            </a:r>
            <a:r>
              <a:rPr lang="en-US" altLang="zh-TW" dirty="0"/>
              <a:t>(BUFFER_SIZE).repeat()</a:t>
            </a:r>
          </a:p>
          <a:p>
            <a:r>
              <a:rPr lang="en-US" altLang="zh-TW" dirty="0"/>
              <a:t>  return ds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pos_ds</a:t>
            </a:r>
            <a:r>
              <a:rPr lang="en-US" altLang="zh-TW" dirty="0"/>
              <a:t> = </a:t>
            </a:r>
            <a:r>
              <a:rPr lang="en-US" altLang="zh-TW" dirty="0" err="1"/>
              <a:t>make_ds</a:t>
            </a:r>
            <a:r>
              <a:rPr lang="en-US" altLang="zh-TW" dirty="0"/>
              <a:t>(</a:t>
            </a:r>
            <a:r>
              <a:rPr lang="en-US" altLang="zh-TW" dirty="0" err="1"/>
              <a:t>pos_features</a:t>
            </a:r>
            <a:r>
              <a:rPr lang="en-US" altLang="zh-TW" dirty="0"/>
              <a:t>, </a:t>
            </a:r>
            <a:r>
              <a:rPr lang="en-US" altLang="zh-TW" dirty="0" err="1"/>
              <a:t>pos_labels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neg_ds</a:t>
            </a:r>
            <a:r>
              <a:rPr lang="en-US" altLang="zh-TW" dirty="0"/>
              <a:t> = </a:t>
            </a:r>
            <a:r>
              <a:rPr lang="en-US" altLang="zh-TW" dirty="0" err="1"/>
              <a:t>make_ds</a:t>
            </a:r>
            <a:r>
              <a:rPr lang="en-US" altLang="zh-TW" dirty="0"/>
              <a:t>(</a:t>
            </a:r>
            <a:r>
              <a:rPr lang="en-US" altLang="zh-TW" dirty="0" err="1"/>
              <a:t>neg_features</a:t>
            </a:r>
            <a:r>
              <a:rPr lang="en-US" altLang="zh-TW" dirty="0"/>
              <a:t>, </a:t>
            </a:r>
            <a:r>
              <a:rPr lang="en-US" altLang="zh-TW" dirty="0" err="1"/>
              <a:t>neg_labels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908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516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 features, label in </a:t>
            </a:r>
            <a:r>
              <a:rPr lang="en-US" altLang="zh-TW" dirty="0" err="1"/>
              <a:t>pos_ds.take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print("Features:\n", </a:t>
            </a:r>
            <a:r>
              <a:rPr lang="en-US" altLang="zh-TW" dirty="0" err="1"/>
              <a:t>features.numpy</a:t>
            </a:r>
            <a:r>
              <a:rPr lang="en-US" altLang="zh-TW" dirty="0"/>
              <a:t>())</a:t>
            </a:r>
          </a:p>
          <a:p>
            <a:r>
              <a:rPr lang="en-US" altLang="zh-TW" dirty="0"/>
              <a:t>  print()</a:t>
            </a:r>
          </a:p>
          <a:p>
            <a:r>
              <a:rPr lang="en-US" altLang="zh-TW" dirty="0"/>
              <a:t>  print("Label: ", </a:t>
            </a:r>
            <a:r>
              <a:rPr lang="en-US" altLang="zh-TW" dirty="0" err="1"/>
              <a:t>label.numpy</a:t>
            </a:r>
            <a:r>
              <a:rPr lang="en-US" altLang="zh-TW" dirty="0"/>
              <a:t>())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9436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3119938"/>
            <a:ext cx="936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resampled_ds</a:t>
            </a:r>
            <a:r>
              <a:rPr lang="en-US" altLang="zh-TW" dirty="0"/>
              <a:t> = </a:t>
            </a:r>
            <a:r>
              <a:rPr lang="en-US" altLang="zh-TW" dirty="0" err="1"/>
              <a:t>tf.data.experimental.sample_from_datasets</a:t>
            </a:r>
            <a:r>
              <a:rPr lang="en-US" altLang="zh-TW" dirty="0" smtClean="0"/>
              <a:t>(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[</a:t>
            </a:r>
            <a:r>
              <a:rPr lang="en-US" altLang="zh-TW" dirty="0" err="1"/>
              <a:t>pos_ds</a:t>
            </a:r>
            <a:r>
              <a:rPr lang="en-US" altLang="zh-TW" dirty="0"/>
              <a:t>, </a:t>
            </a:r>
            <a:r>
              <a:rPr lang="en-US" altLang="zh-TW" dirty="0" err="1"/>
              <a:t>neg_ds</a:t>
            </a:r>
            <a:r>
              <a:rPr lang="en-US" altLang="zh-TW" dirty="0"/>
              <a:t>], weights=[0.5, 0.5])</a:t>
            </a:r>
          </a:p>
          <a:p>
            <a:r>
              <a:rPr lang="en-US" altLang="zh-TW" dirty="0" err="1"/>
              <a:t>resampled_ds</a:t>
            </a:r>
            <a:r>
              <a:rPr lang="en-US" altLang="zh-TW" dirty="0"/>
              <a:t> = </a:t>
            </a:r>
            <a:r>
              <a:rPr lang="en-US" altLang="zh-TW" dirty="0" err="1"/>
              <a:t>resampled_ds.batch</a:t>
            </a:r>
            <a:r>
              <a:rPr lang="en-US" altLang="zh-TW" dirty="0"/>
              <a:t>(BATCH_SIZE).</a:t>
            </a:r>
            <a:r>
              <a:rPr lang="en-US" altLang="zh-TW" dirty="0" err="1"/>
              <a:t>prefetch</a:t>
            </a:r>
            <a:r>
              <a:rPr lang="en-US" altLang="zh-TW" dirty="0"/>
              <a:t>(2)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42930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for features, label in </a:t>
            </a:r>
            <a:r>
              <a:rPr lang="en-US" altLang="zh-TW" dirty="0" err="1"/>
              <a:t>resampled_ds.take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print(</a:t>
            </a:r>
            <a:r>
              <a:rPr lang="en-US" altLang="zh-TW" dirty="0" err="1"/>
              <a:t>label.numpy</a:t>
            </a:r>
            <a:r>
              <a:rPr lang="en-US" altLang="zh-TW" dirty="0"/>
              <a:t>().mean())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939427"/>
            <a:ext cx="3600400" cy="50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4" y="5531465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resampled_steps_per_epoch</a:t>
            </a:r>
            <a:r>
              <a:rPr lang="en-US" altLang="zh-TW" dirty="0"/>
              <a:t> = </a:t>
            </a:r>
            <a:r>
              <a:rPr lang="en-US" altLang="zh-TW" dirty="0" err="1"/>
              <a:t>np.ceil</a:t>
            </a:r>
            <a:r>
              <a:rPr lang="en-US" altLang="zh-TW" dirty="0"/>
              <a:t>(2.0*</a:t>
            </a:r>
            <a:r>
              <a:rPr lang="en-US" altLang="zh-TW" dirty="0" err="1"/>
              <a:t>neg</a:t>
            </a:r>
            <a:r>
              <a:rPr lang="en-US" altLang="zh-TW" dirty="0"/>
              <a:t>/BATCH_SIZE)</a:t>
            </a:r>
          </a:p>
          <a:p>
            <a:r>
              <a:rPr lang="en-US" altLang="zh-TW" dirty="0" err="1"/>
              <a:t>resampled_steps_per_epoch</a:t>
            </a:r>
            <a:endParaRPr lang="en-US" altLang="zh-TW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77796"/>
            <a:ext cx="2880319" cy="5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938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114" y="116632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resampled_model</a:t>
            </a:r>
            <a:r>
              <a:rPr lang="en-US" altLang="zh-TW" dirty="0"/>
              <a:t> = </a:t>
            </a:r>
            <a:r>
              <a:rPr lang="en-US" altLang="zh-TW" dirty="0" err="1"/>
              <a:t>make_model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resampled_model.load_weights</a:t>
            </a:r>
            <a:r>
              <a:rPr lang="en-US" altLang="zh-TW" dirty="0"/>
              <a:t>(</a:t>
            </a:r>
            <a:r>
              <a:rPr lang="en-US" altLang="zh-TW" dirty="0" err="1"/>
              <a:t>initial_weights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Reset the bias to zero, since this dataset is balanced.</a:t>
            </a:r>
          </a:p>
          <a:p>
            <a:r>
              <a:rPr lang="en-US" altLang="zh-TW" dirty="0" err="1"/>
              <a:t>output_layer</a:t>
            </a:r>
            <a:r>
              <a:rPr lang="en-US" altLang="zh-TW" dirty="0"/>
              <a:t> = </a:t>
            </a:r>
            <a:r>
              <a:rPr lang="en-US" altLang="zh-TW" dirty="0" err="1"/>
              <a:t>resampled_model.layers</a:t>
            </a:r>
            <a:r>
              <a:rPr lang="en-US" altLang="zh-TW" dirty="0"/>
              <a:t>[-1] </a:t>
            </a:r>
          </a:p>
          <a:p>
            <a:r>
              <a:rPr lang="en-US" altLang="zh-TW" dirty="0" err="1"/>
              <a:t>output_layer.bias.assign</a:t>
            </a:r>
            <a:r>
              <a:rPr lang="en-US" altLang="zh-TW" dirty="0"/>
              <a:t>([0])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val_ds</a:t>
            </a:r>
            <a:r>
              <a:rPr lang="en-US" altLang="zh-TW" dirty="0"/>
              <a:t>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</a:t>
            </a:r>
            <a:r>
              <a:rPr lang="en-US" altLang="zh-TW" dirty="0" err="1"/>
              <a:t>val_features</a:t>
            </a:r>
            <a:r>
              <a:rPr lang="en-US" altLang="zh-TW" dirty="0"/>
              <a:t>, </a:t>
            </a:r>
            <a:r>
              <a:rPr lang="en-US" altLang="zh-TW" dirty="0" err="1"/>
              <a:t>val_labels</a:t>
            </a:r>
            <a:r>
              <a:rPr lang="en-US" altLang="zh-TW" dirty="0"/>
              <a:t>)).cache()</a:t>
            </a:r>
          </a:p>
          <a:p>
            <a:r>
              <a:rPr lang="en-US" altLang="zh-TW" dirty="0" err="1"/>
              <a:t>val_ds</a:t>
            </a:r>
            <a:r>
              <a:rPr lang="en-US" altLang="zh-TW" dirty="0"/>
              <a:t> = </a:t>
            </a:r>
            <a:r>
              <a:rPr lang="en-US" altLang="zh-TW" dirty="0" err="1"/>
              <a:t>val_ds.batch</a:t>
            </a:r>
            <a:r>
              <a:rPr lang="en-US" altLang="zh-TW" dirty="0"/>
              <a:t>(BATCH_SIZE).</a:t>
            </a:r>
            <a:r>
              <a:rPr lang="en-US" altLang="zh-TW" dirty="0" err="1"/>
              <a:t>prefetch</a:t>
            </a:r>
            <a:r>
              <a:rPr lang="en-US" altLang="zh-TW" dirty="0"/>
              <a:t>(2) 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resampled_history</a:t>
            </a:r>
            <a:r>
              <a:rPr lang="en-US" altLang="zh-TW" dirty="0"/>
              <a:t> = </a:t>
            </a:r>
            <a:r>
              <a:rPr lang="en-US" altLang="zh-TW" dirty="0" err="1"/>
              <a:t>resampled_model.fit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resampled_ds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epochs=EPOCHS,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steps_per_epoch</a:t>
            </a:r>
            <a:r>
              <a:rPr lang="en-US" altLang="zh-TW" dirty="0"/>
              <a:t>=</a:t>
            </a:r>
            <a:r>
              <a:rPr lang="en-US" altLang="zh-TW" dirty="0" err="1"/>
              <a:t>resampled_steps_per_epoch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callbacks = [</a:t>
            </a:r>
            <a:r>
              <a:rPr lang="en-US" altLang="zh-TW" dirty="0" err="1"/>
              <a:t>early_stopping</a:t>
            </a:r>
            <a:r>
              <a:rPr lang="en-US" altLang="zh-TW" dirty="0"/>
              <a:t>],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val_ds</a:t>
            </a:r>
            <a:r>
              <a:rPr lang="en-US" altLang="zh-TW" dirty="0"/>
              <a:t>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4" y="4640947"/>
            <a:ext cx="7730455" cy="2069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969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331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plot_metrics</a:t>
            </a:r>
            <a:r>
              <a:rPr lang="en-US" altLang="zh-TW" dirty="0"/>
              <a:t>(</a:t>
            </a:r>
            <a:r>
              <a:rPr lang="en-US" altLang="zh-TW" dirty="0" err="1"/>
              <a:t>resampled_history</a:t>
            </a:r>
            <a:r>
              <a:rPr lang="en-US" altLang="zh-TW" dirty="0"/>
              <a:t> 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92696"/>
            <a:ext cx="7050725" cy="57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8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540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resampled_model</a:t>
            </a:r>
            <a:r>
              <a:rPr lang="en-US" altLang="zh-TW" dirty="0"/>
              <a:t> = </a:t>
            </a:r>
            <a:r>
              <a:rPr lang="en-US" altLang="zh-TW" dirty="0" err="1"/>
              <a:t>make_model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resampled_model.load_weights</a:t>
            </a:r>
            <a:r>
              <a:rPr lang="en-US" altLang="zh-TW" dirty="0"/>
              <a:t>(</a:t>
            </a:r>
            <a:r>
              <a:rPr lang="en-US" altLang="zh-TW" dirty="0" err="1"/>
              <a:t>initial_weights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Reset the bias to zero, since this dataset is balanced.</a:t>
            </a:r>
          </a:p>
          <a:p>
            <a:r>
              <a:rPr lang="en-US" altLang="zh-TW" dirty="0" err="1"/>
              <a:t>output_layer</a:t>
            </a:r>
            <a:r>
              <a:rPr lang="en-US" altLang="zh-TW" dirty="0"/>
              <a:t> = </a:t>
            </a:r>
            <a:r>
              <a:rPr lang="en-US" altLang="zh-TW" dirty="0" err="1"/>
              <a:t>resampled_model.layers</a:t>
            </a:r>
            <a:r>
              <a:rPr lang="en-US" altLang="zh-TW" dirty="0"/>
              <a:t>[-1] </a:t>
            </a:r>
          </a:p>
          <a:p>
            <a:r>
              <a:rPr lang="en-US" altLang="zh-TW" dirty="0" err="1"/>
              <a:t>output_layer.bias.assign</a:t>
            </a:r>
            <a:r>
              <a:rPr lang="en-US" altLang="zh-TW" dirty="0"/>
              <a:t>([0])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resampled_history</a:t>
            </a:r>
            <a:r>
              <a:rPr lang="en-US" altLang="zh-TW" dirty="0"/>
              <a:t> = </a:t>
            </a:r>
            <a:r>
              <a:rPr lang="en-US" altLang="zh-TW" dirty="0" err="1"/>
              <a:t>resampled_model.fit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resampled_ds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# These are not real epochs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steps_per_epoch</a:t>
            </a:r>
            <a:r>
              <a:rPr lang="en-US" altLang="zh-TW" dirty="0"/>
              <a:t> = 20,</a:t>
            </a:r>
          </a:p>
          <a:p>
            <a:r>
              <a:rPr lang="en-US" altLang="zh-TW" dirty="0"/>
              <a:t>    epochs=10*EPOCHS,</a:t>
            </a:r>
          </a:p>
          <a:p>
            <a:r>
              <a:rPr lang="en-US" altLang="zh-TW" dirty="0"/>
              <a:t>    callbacks = [</a:t>
            </a:r>
            <a:r>
              <a:rPr lang="en-US" altLang="zh-TW" dirty="0" err="1"/>
              <a:t>early_stopping</a:t>
            </a:r>
            <a:r>
              <a:rPr lang="en-US" altLang="zh-TW" dirty="0"/>
              <a:t>],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=(</a:t>
            </a:r>
            <a:r>
              <a:rPr lang="en-US" altLang="zh-TW" dirty="0" err="1"/>
              <a:t>val_ds</a:t>
            </a:r>
            <a:r>
              <a:rPr lang="en-US" altLang="zh-TW" dirty="0"/>
              <a:t>))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13955"/>
            <a:ext cx="6067450" cy="239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6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387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example_batch</a:t>
            </a:r>
            <a:r>
              <a:rPr lang="en-US" altLang="zh-TW" dirty="0"/>
              <a:t> = next(</a:t>
            </a:r>
            <a:r>
              <a:rPr lang="en-US" altLang="zh-TW" dirty="0" err="1"/>
              <a:t>iter</a:t>
            </a:r>
            <a:r>
              <a:rPr lang="en-US" altLang="zh-TW" dirty="0"/>
              <a:t>(</a:t>
            </a:r>
            <a:r>
              <a:rPr lang="en-US" altLang="zh-TW" dirty="0" err="1"/>
              <a:t>train_ds</a:t>
            </a:r>
            <a:r>
              <a:rPr lang="en-US" altLang="zh-TW" dirty="0"/>
              <a:t>))[0]</a:t>
            </a:r>
          </a:p>
        </p:txBody>
      </p:sp>
      <p:sp>
        <p:nvSpPr>
          <p:cNvPr id="5" name="矩形 4"/>
          <p:cNvSpPr/>
          <p:nvPr/>
        </p:nvSpPr>
        <p:spPr>
          <a:xfrm>
            <a:off x="79901" y="670630"/>
            <a:ext cx="6328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demo(</a:t>
            </a:r>
            <a:r>
              <a:rPr lang="en-US" altLang="zh-TW" dirty="0" err="1"/>
              <a:t>feature_column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feature_layer</a:t>
            </a:r>
            <a:r>
              <a:rPr lang="en-US" altLang="zh-TW" dirty="0"/>
              <a:t> = </a:t>
            </a:r>
            <a:r>
              <a:rPr lang="en-US" altLang="zh-TW" dirty="0" err="1"/>
              <a:t>layers.DenseFeatures</a:t>
            </a:r>
            <a:r>
              <a:rPr lang="en-US" altLang="zh-TW" dirty="0"/>
              <a:t>(</a:t>
            </a:r>
            <a:r>
              <a:rPr lang="en-US" altLang="zh-TW" dirty="0" err="1"/>
              <a:t>feature_column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  print(</a:t>
            </a:r>
            <a:r>
              <a:rPr lang="en-US" altLang="zh-TW" dirty="0" err="1"/>
              <a:t>feature_layer</a:t>
            </a:r>
            <a:r>
              <a:rPr lang="en-US" altLang="zh-TW" dirty="0"/>
              <a:t>(</a:t>
            </a:r>
            <a:r>
              <a:rPr lang="en-US" altLang="zh-TW" dirty="0" err="1"/>
              <a:t>example_batch</a:t>
            </a:r>
            <a:r>
              <a:rPr lang="en-US" altLang="zh-TW" dirty="0"/>
              <a:t>).</a:t>
            </a:r>
            <a:r>
              <a:rPr lang="en-US" altLang="zh-TW" dirty="0" err="1"/>
              <a:t>numpy</a:t>
            </a:r>
            <a:r>
              <a:rPr lang="en-US" altLang="zh-TW" dirty="0"/>
              <a:t>())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22955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4" y="1772816"/>
            <a:ext cx="4590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age = </a:t>
            </a:r>
            <a:r>
              <a:rPr lang="en-US" altLang="zh-TW" dirty="0" err="1"/>
              <a:t>feature_column.numeric_column</a:t>
            </a:r>
            <a:r>
              <a:rPr lang="en-US" altLang="zh-TW" dirty="0"/>
              <a:t>("age")</a:t>
            </a:r>
          </a:p>
          <a:p>
            <a:r>
              <a:rPr lang="en-US" altLang="zh-TW" dirty="0"/>
              <a:t>demo(age)</a:t>
            </a:r>
          </a:p>
        </p:txBody>
      </p:sp>
    </p:spTree>
    <p:extLst>
      <p:ext uri="{BB962C8B-B14F-4D97-AF65-F5344CB8AC3E}">
        <p14:creationId xmlns:p14="http://schemas.microsoft.com/office/powerpoint/2010/main" val="267578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325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plot_metrics</a:t>
            </a:r>
            <a:r>
              <a:rPr lang="en-US" altLang="zh-TW" dirty="0"/>
              <a:t>(</a:t>
            </a:r>
            <a:r>
              <a:rPr lang="en-US" altLang="zh-TW" dirty="0" err="1"/>
              <a:t>resampled_history</a:t>
            </a:r>
            <a:r>
              <a:rPr lang="en-US" altLang="zh-TW" dirty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7005224" cy="57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29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802" y="116632"/>
            <a:ext cx="9324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train_predictions_resampled</a:t>
            </a:r>
            <a:r>
              <a:rPr lang="en-US" altLang="zh-TW" dirty="0"/>
              <a:t> = </a:t>
            </a:r>
            <a:r>
              <a:rPr lang="en-US" altLang="zh-TW" dirty="0" err="1"/>
              <a:t>resampled_model.predict</a:t>
            </a:r>
            <a:r>
              <a:rPr lang="en-US" altLang="zh-TW" dirty="0"/>
              <a:t>(</a:t>
            </a:r>
            <a:r>
              <a:rPr lang="en-US" altLang="zh-TW" dirty="0" err="1"/>
              <a:t>train_features</a:t>
            </a:r>
            <a:r>
              <a:rPr lang="en-US" altLang="zh-TW" dirty="0"/>
              <a:t>,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=BATCH_SIZE)</a:t>
            </a:r>
          </a:p>
          <a:p>
            <a:r>
              <a:rPr lang="en-US" altLang="zh-TW" dirty="0" err="1"/>
              <a:t>test_predictions_resampled</a:t>
            </a:r>
            <a:r>
              <a:rPr lang="en-US" altLang="zh-TW" dirty="0"/>
              <a:t> = </a:t>
            </a:r>
            <a:r>
              <a:rPr lang="en-US" altLang="zh-TW" dirty="0" err="1"/>
              <a:t>resampled_model.predict</a:t>
            </a:r>
            <a:r>
              <a:rPr lang="en-US" altLang="zh-TW" dirty="0"/>
              <a:t>(</a:t>
            </a:r>
            <a:r>
              <a:rPr lang="en-US" altLang="zh-TW" dirty="0" err="1"/>
              <a:t>test_features</a:t>
            </a:r>
            <a:r>
              <a:rPr lang="en-US" altLang="zh-TW" dirty="0"/>
              <a:t>,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33802" y="762963"/>
            <a:ext cx="74185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resampled_results</a:t>
            </a:r>
            <a:r>
              <a:rPr lang="en-US" altLang="zh-TW" dirty="0"/>
              <a:t> = </a:t>
            </a:r>
            <a:r>
              <a:rPr lang="en-US" altLang="zh-TW" dirty="0" err="1"/>
              <a:t>resampled_model.evaluate</a:t>
            </a:r>
            <a:r>
              <a:rPr lang="en-US" altLang="zh-TW" dirty="0"/>
              <a:t>(</a:t>
            </a:r>
            <a:r>
              <a:rPr lang="en-US" altLang="zh-TW" dirty="0" err="1"/>
              <a:t>test_features</a:t>
            </a:r>
            <a:r>
              <a:rPr lang="en-US" altLang="zh-TW" dirty="0"/>
              <a:t>, </a:t>
            </a:r>
            <a:r>
              <a:rPr lang="en-US" altLang="zh-TW" dirty="0" err="1"/>
              <a:t>test_labels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   </a:t>
            </a:r>
            <a:r>
              <a:rPr lang="en-US" altLang="zh-TW" dirty="0" err="1"/>
              <a:t>batch_size</a:t>
            </a:r>
            <a:r>
              <a:rPr lang="en-US" altLang="zh-TW" dirty="0"/>
              <a:t>=BATCH_SIZE, verbose=0)</a:t>
            </a:r>
          </a:p>
          <a:p>
            <a:r>
              <a:rPr lang="en-US" altLang="zh-TW" dirty="0"/>
              <a:t>for name, value in zip(</a:t>
            </a:r>
            <a:r>
              <a:rPr lang="en-US" altLang="zh-TW" dirty="0" err="1"/>
              <a:t>resampled_model.metrics_names</a:t>
            </a:r>
            <a:r>
              <a:rPr lang="en-US" altLang="zh-TW" dirty="0"/>
              <a:t>, </a:t>
            </a:r>
            <a:r>
              <a:rPr lang="en-US" altLang="zh-TW" dirty="0" err="1"/>
              <a:t>resampled_results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print(name, ': ', value)</a:t>
            </a:r>
          </a:p>
          <a:p>
            <a:r>
              <a:rPr lang="en-US" altLang="zh-TW" dirty="0"/>
              <a:t>print()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plot_cm</a:t>
            </a:r>
            <a:r>
              <a:rPr lang="en-US" altLang="zh-TW" dirty="0"/>
              <a:t>(</a:t>
            </a:r>
            <a:r>
              <a:rPr lang="en-US" altLang="zh-TW" dirty="0" err="1"/>
              <a:t>test_labels</a:t>
            </a:r>
            <a:r>
              <a:rPr lang="en-US" altLang="zh-TW" dirty="0"/>
              <a:t>, </a:t>
            </a:r>
            <a:r>
              <a:rPr lang="en-US" altLang="zh-TW" dirty="0" err="1"/>
              <a:t>test_predictions_resampled</a:t>
            </a:r>
            <a:r>
              <a:rPr lang="en-US" altLang="zh-TW" dirty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23" y="1916832"/>
            <a:ext cx="3699828" cy="3688751"/>
          </a:xfrm>
          <a:prstGeom prst="rect">
            <a:avLst/>
          </a:prstGeom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" y="2794288"/>
            <a:ext cx="54864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405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324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plot_roc</a:t>
            </a:r>
            <a:r>
              <a:rPr lang="en-US" altLang="zh-TW" dirty="0"/>
              <a:t>("Train Baseline", </a:t>
            </a:r>
            <a:r>
              <a:rPr lang="en-US" altLang="zh-TW" dirty="0" err="1"/>
              <a:t>train_labels</a:t>
            </a:r>
            <a:r>
              <a:rPr lang="en-US" altLang="zh-TW" dirty="0"/>
              <a:t>, </a:t>
            </a:r>
            <a:r>
              <a:rPr lang="en-US" altLang="zh-TW" dirty="0" err="1"/>
              <a:t>train_predictions_baseline</a:t>
            </a:r>
            <a:r>
              <a:rPr lang="en-US" altLang="zh-TW" dirty="0"/>
              <a:t>, color=colors[0])</a:t>
            </a:r>
          </a:p>
          <a:p>
            <a:r>
              <a:rPr lang="en-US" altLang="zh-TW" dirty="0" err="1"/>
              <a:t>plot_roc</a:t>
            </a:r>
            <a:r>
              <a:rPr lang="en-US" altLang="zh-TW" dirty="0"/>
              <a:t>("Test Baseline", </a:t>
            </a:r>
            <a:r>
              <a:rPr lang="en-US" altLang="zh-TW" dirty="0" err="1"/>
              <a:t>test_labels</a:t>
            </a:r>
            <a:r>
              <a:rPr lang="en-US" altLang="zh-TW" dirty="0"/>
              <a:t>, </a:t>
            </a:r>
            <a:r>
              <a:rPr lang="en-US" altLang="zh-TW" dirty="0" err="1"/>
              <a:t>test_predictions_baseline</a:t>
            </a:r>
            <a:r>
              <a:rPr lang="en-US" altLang="zh-TW" dirty="0"/>
              <a:t>, color=colors[0], </a:t>
            </a:r>
            <a:r>
              <a:rPr lang="en-US" altLang="zh-TW" dirty="0" err="1"/>
              <a:t>linestyle</a:t>
            </a:r>
            <a:r>
              <a:rPr lang="en-US" altLang="zh-TW" dirty="0"/>
              <a:t>='--')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plot_roc</a:t>
            </a:r>
            <a:r>
              <a:rPr lang="en-US" altLang="zh-TW" dirty="0"/>
              <a:t>("Train Weighted", </a:t>
            </a:r>
            <a:r>
              <a:rPr lang="en-US" altLang="zh-TW" dirty="0" err="1"/>
              <a:t>train_labels</a:t>
            </a:r>
            <a:r>
              <a:rPr lang="en-US" altLang="zh-TW" dirty="0"/>
              <a:t>, </a:t>
            </a:r>
            <a:r>
              <a:rPr lang="en-US" altLang="zh-TW" dirty="0" err="1"/>
              <a:t>train_predictions_weighted</a:t>
            </a:r>
            <a:r>
              <a:rPr lang="en-US" altLang="zh-TW" dirty="0"/>
              <a:t>, color=colors[1])</a:t>
            </a:r>
          </a:p>
          <a:p>
            <a:r>
              <a:rPr lang="en-US" altLang="zh-TW" dirty="0" err="1"/>
              <a:t>plot_roc</a:t>
            </a:r>
            <a:r>
              <a:rPr lang="en-US" altLang="zh-TW" dirty="0"/>
              <a:t>("Test Weighted", </a:t>
            </a:r>
            <a:r>
              <a:rPr lang="en-US" altLang="zh-TW" dirty="0" err="1"/>
              <a:t>test_labels</a:t>
            </a:r>
            <a:r>
              <a:rPr lang="en-US" altLang="zh-TW" dirty="0"/>
              <a:t>, </a:t>
            </a:r>
            <a:r>
              <a:rPr lang="en-US" altLang="zh-TW" dirty="0" err="1"/>
              <a:t>test_predictions_weighted</a:t>
            </a:r>
            <a:r>
              <a:rPr lang="en-US" altLang="zh-TW" dirty="0"/>
              <a:t>, color=colors[1], </a:t>
            </a:r>
            <a:r>
              <a:rPr lang="en-US" altLang="zh-TW" dirty="0" err="1"/>
              <a:t>linestyle</a:t>
            </a:r>
            <a:r>
              <a:rPr lang="en-US" altLang="zh-TW" dirty="0"/>
              <a:t>='--')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plot_roc</a:t>
            </a:r>
            <a:r>
              <a:rPr lang="en-US" altLang="zh-TW" dirty="0"/>
              <a:t>("Train Resampled", </a:t>
            </a:r>
            <a:r>
              <a:rPr lang="en-US" altLang="zh-TW" dirty="0" err="1"/>
              <a:t>train_labels</a:t>
            </a:r>
            <a:r>
              <a:rPr lang="en-US" altLang="zh-TW" dirty="0"/>
              <a:t>, </a:t>
            </a:r>
            <a:r>
              <a:rPr lang="en-US" altLang="zh-TW" dirty="0" err="1"/>
              <a:t>train_predictions_resampled</a:t>
            </a:r>
            <a:r>
              <a:rPr lang="en-US" altLang="zh-TW" dirty="0"/>
              <a:t>,  color=colors[2])</a:t>
            </a:r>
          </a:p>
          <a:p>
            <a:r>
              <a:rPr lang="en-US" altLang="zh-TW" dirty="0" err="1"/>
              <a:t>plot_roc</a:t>
            </a:r>
            <a:r>
              <a:rPr lang="en-US" altLang="zh-TW" dirty="0"/>
              <a:t>("Test Resampled", </a:t>
            </a:r>
            <a:r>
              <a:rPr lang="en-US" altLang="zh-TW" dirty="0" err="1"/>
              <a:t>test_labels</a:t>
            </a:r>
            <a:r>
              <a:rPr lang="en-US" altLang="zh-TW" dirty="0"/>
              <a:t>, </a:t>
            </a:r>
            <a:r>
              <a:rPr lang="en-US" altLang="zh-TW" dirty="0" err="1"/>
              <a:t>test_predictions_resampled</a:t>
            </a:r>
            <a:r>
              <a:rPr lang="en-US" altLang="zh-TW" dirty="0"/>
              <a:t>,  color=colors[2], </a:t>
            </a:r>
            <a:r>
              <a:rPr lang="en-US" altLang="zh-TW" dirty="0" err="1"/>
              <a:t>linestyle</a:t>
            </a:r>
            <a:r>
              <a:rPr lang="en-US" altLang="zh-TW" dirty="0"/>
              <a:t>='--')</a:t>
            </a:r>
          </a:p>
          <a:p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='lower right')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80" y="2399565"/>
            <a:ext cx="4677950" cy="44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05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4806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 </a:t>
            </a:r>
            <a:r>
              <a:rPr lang="en-US" altLang="zh-TW" dirty="0" err="1"/>
              <a:t>tensorflow</a:t>
            </a:r>
            <a:r>
              <a:rPr lang="en-US" altLang="zh-TW" dirty="0"/>
              <a:t> as </a:t>
            </a:r>
            <a:r>
              <a:rPr lang="en-US" altLang="zh-TW" dirty="0" err="1"/>
              <a:t>tf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import </a:t>
            </a:r>
            <a:r>
              <a:rPr lang="en-US" altLang="zh-TW" dirty="0" err="1"/>
              <a:t>matplotlib</a:t>
            </a:r>
            <a:r>
              <a:rPr lang="en-US" altLang="zh-TW" dirty="0"/>
              <a:t> as </a:t>
            </a:r>
            <a:r>
              <a:rPr lang="en-US" altLang="zh-TW" dirty="0" err="1"/>
              <a:t>mpl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</a:t>
            </a:r>
            <a:r>
              <a:rPr lang="en-US" altLang="zh-TW" dirty="0" err="1"/>
              <a:t>np</a:t>
            </a:r>
            <a:endParaRPr lang="en-US" altLang="zh-TW" dirty="0"/>
          </a:p>
          <a:p>
            <a:r>
              <a:rPr lang="en-US" altLang="zh-TW" dirty="0"/>
              <a:t>import </a:t>
            </a:r>
            <a:r>
              <a:rPr lang="en-US" altLang="zh-TW" dirty="0" err="1"/>
              <a:t>os</a:t>
            </a:r>
            <a:endParaRPr lang="en-US" altLang="zh-TW" dirty="0"/>
          </a:p>
          <a:p>
            <a:r>
              <a:rPr lang="en-US" altLang="zh-TW" dirty="0"/>
              <a:t>import pandas as </a:t>
            </a:r>
            <a:r>
              <a:rPr lang="en-US" altLang="zh-TW" dirty="0" err="1"/>
              <a:t>pd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mpl.rcParams</a:t>
            </a:r>
            <a:r>
              <a:rPr lang="en-US" altLang="zh-TW" dirty="0"/>
              <a:t>['</a:t>
            </a:r>
            <a:r>
              <a:rPr lang="en-US" altLang="zh-TW" dirty="0" err="1"/>
              <a:t>figure.figsize</a:t>
            </a:r>
            <a:r>
              <a:rPr lang="en-US" altLang="zh-TW" dirty="0"/>
              <a:t>'] = (8, 6)</a:t>
            </a:r>
          </a:p>
          <a:p>
            <a:r>
              <a:rPr lang="en-US" altLang="zh-TW" dirty="0" err="1"/>
              <a:t>mpl.rcParams</a:t>
            </a:r>
            <a:r>
              <a:rPr lang="en-US" altLang="zh-TW" dirty="0"/>
              <a:t>['</a:t>
            </a:r>
            <a:r>
              <a:rPr lang="en-US" altLang="zh-TW" dirty="0" err="1"/>
              <a:t>axes.grid</a:t>
            </a:r>
            <a:r>
              <a:rPr lang="en-US" altLang="zh-TW" dirty="0"/>
              <a:t>'] = False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3212976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zip_path</a:t>
            </a:r>
            <a:r>
              <a:rPr lang="en-US" altLang="zh-TW" dirty="0"/>
              <a:t> = </a:t>
            </a:r>
            <a:r>
              <a:rPr lang="en-US" altLang="zh-TW" dirty="0" err="1"/>
              <a:t>tf.keras.utils.get_file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origin='https://storage.googleapis.com/</a:t>
            </a:r>
            <a:r>
              <a:rPr lang="en-US" altLang="zh-TW" dirty="0" err="1"/>
              <a:t>tensorflow</a:t>
            </a:r>
            <a:r>
              <a:rPr lang="en-US" altLang="zh-TW" dirty="0"/>
              <a:t>/</a:t>
            </a:r>
            <a:r>
              <a:rPr lang="en-US" altLang="zh-TW" dirty="0" err="1"/>
              <a:t>tf</a:t>
            </a:r>
            <a:r>
              <a:rPr lang="en-US" altLang="zh-TW" dirty="0"/>
              <a:t>-</a:t>
            </a:r>
            <a:r>
              <a:rPr lang="en-US" altLang="zh-TW" dirty="0" err="1"/>
              <a:t>keras</a:t>
            </a:r>
            <a:r>
              <a:rPr lang="en-US" altLang="zh-TW" dirty="0"/>
              <a:t>-datasets/jena_climate_2009_2016.csv.zip',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fname</a:t>
            </a:r>
            <a:r>
              <a:rPr lang="en-US" altLang="zh-TW" dirty="0"/>
              <a:t>='jena_climate_2009_2016.csv.zip',</a:t>
            </a:r>
          </a:p>
          <a:p>
            <a:r>
              <a:rPr lang="en-US" altLang="zh-TW" dirty="0"/>
              <a:t>    extract=True)</a:t>
            </a:r>
          </a:p>
          <a:p>
            <a:r>
              <a:rPr lang="en-US" altLang="zh-TW" dirty="0" err="1"/>
              <a:t>csv_path</a:t>
            </a:r>
            <a:r>
              <a:rPr lang="en-US" altLang="zh-TW" dirty="0"/>
              <a:t>, _ = </a:t>
            </a:r>
            <a:r>
              <a:rPr lang="en-US" altLang="zh-TW" dirty="0" err="1"/>
              <a:t>os.path.splitext</a:t>
            </a:r>
            <a:r>
              <a:rPr lang="en-US" altLang="zh-TW" dirty="0"/>
              <a:t>(</a:t>
            </a:r>
            <a:r>
              <a:rPr lang="en-US" altLang="zh-TW" dirty="0" err="1"/>
              <a:t>zip_path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5373216"/>
            <a:ext cx="2702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df</a:t>
            </a:r>
            <a:r>
              <a:rPr lang="en-US" altLang="zh-TW" dirty="0"/>
              <a:t> = </a:t>
            </a:r>
            <a:r>
              <a:rPr lang="en-US" altLang="zh-TW" dirty="0" err="1"/>
              <a:t>pd.read_csv</a:t>
            </a:r>
            <a:r>
              <a:rPr lang="en-US" altLang="zh-TW" dirty="0"/>
              <a:t>(</a:t>
            </a:r>
            <a:r>
              <a:rPr lang="en-US" altLang="zh-TW" dirty="0" err="1"/>
              <a:t>csv_path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47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1030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df.head</a:t>
            </a:r>
            <a:r>
              <a:rPr lang="en-US" altLang="zh-TW" dirty="0"/>
              <a:t>()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9908"/>
            <a:ext cx="8655416" cy="115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1988840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univariate_data</a:t>
            </a:r>
            <a:r>
              <a:rPr lang="en-US" altLang="zh-TW" dirty="0"/>
              <a:t>(dataset, </a:t>
            </a:r>
            <a:r>
              <a:rPr lang="en-US" altLang="zh-TW" dirty="0" err="1"/>
              <a:t>start_index</a:t>
            </a:r>
            <a:r>
              <a:rPr lang="en-US" altLang="zh-TW" dirty="0"/>
              <a:t>, </a:t>
            </a:r>
            <a:r>
              <a:rPr lang="en-US" altLang="zh-TW" dirty="0" err="1"/>
              <a:t>end_index</a:t>
            </a:r>
            <a:r>
              <a:rPr lang="en-US" altLang="zh-TW" dirty="0"/>
              <a:t>, </a:t>
            </a:r>
            <a:r>
              <a:rPr lang="en-US" altLang="zh-TW" dirty="0" err="1"/>
              <a:t>history_size</a:t>
            </a:r>
            <a:r>
              <a:rPr lang="en-US" altLang="zh-TW" dirty="0"/>
              <a:t>, </a:t>
            </a:r>
            <a:r>
              <a:rPr lang="en-US" altLang="zh-TW" dirty="0" err="1"/>
              <a:t>target_size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data = []</a:t>
            </a:r>
          </a:p>
          <a:p>
            <a:r>
              <a:rPr lang="en-US" altLang="zh-TW" dirty="0"/>
              <a:t>  labels = []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start_index</a:t>
            </a:r>
            <a:r>
              <a:rPr lang="en-US" altLang="zh-TW" dirty="0"/>
              <a:t> = </a:t>
            </a:r>
            <a:r>
              <a:rPr lang="en-US" altLang="zh-TW" dirty="0" err="1"/>
              <a:t>start_index</a:t>
            </a:r>
            <a:r>
              <a:rPr lang="en-US" altLang="zh-TW" dirty="0"/>
              <a:t> + </a:t>
            </a:r>
            <a:r>
              <a:rPr lang="en-US" altLang="zh-TW" dirty="0" err="1"/>
              <a:t>history_size</a:t>
            </a:r>
            <a:endParaRPr lang="en-US" altLang="zh-TW" dirty="0"/>
          </a:p>
          <a:p>
            <a:r>
              <a:rPr lang="en-US" altLang="zh-TW" dirty="0"/>
              <a:t>  if </a:t>
            </a:r>
            <a:r>
              <a:rPr lang="en-US" altLang="zh-TW" dirty="0" err="1"/>
              <a:t>end_index</a:t>
            </a:r>
            <a:r>
              <a:rPr lang="en-US" altLang="zh-TW" dirty="0"/>
              <a:t> is None: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end_index</a:t>
            </a:r>
            <a:r>
              <a:rPr lang="en-US" altLang="zh-TW" dirty="0"/>
              <a:t> = </a:t>
            </a:r>
            <a:r>
              <a:rPr lang="en-US" altLang="zh-TW" dirty="0" err="1"/>
              <a:t>len</a:t>
            </a:r>
            <a:r>
              <a:rPr lang="en-US" altLang="zh-TW" dirty="0"/>
              <a:t>(dataset) - </a:t>
            </a:r>
            <a:r>
              <a:rPr lang="en-US" altLang="zh-TW" dirty="0" err="1"/>
              <a:t>target_size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for i in range(</a:t>
            </a:r>
            <a:r>
              <a:rPr lang="en-US" altLang="zh-TW" dirty="0" err="1"/>
              <a:t>start_index</a:t>
            </a:r>
            <a:r>
              <a:rPr lang="en-US" altLang="zh-TW" dirty="0"/>
              <a:t>, </a:t>
            </a:r>
            <a:r>
              <a:rPr lang="en-US" altLang="zh-TW" dirty="0" err="1"/>
              <a:t>end_index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indices = range(i-</a:t>
            </a:r>
            <a:r>
              <a:rPr lang="en-US" altLang="zh-TW" dirty="0" err="1"/>
              <a:t>history_size</a:t>
            </a:r>
            <a:r>
              <a:rPr lang="en-US" altLang="zh-TW" dirty="0"/>
              <a:t>, i)</a:t>
            </a:r>
          </a:p>
          <a:p>
            <a:r>
              <a:rPr lang="en-US" altLang="zh-TW" dirty="0"/>
              <a:t>    # Reshape data from (</a:t>
            </a:r>
            <a:r>
              <a:rPr lang="en-US" altLang="zh-TW" dirty="0" err="1"/>
              <a:t>history_size</a:t>
            </a:r>
            <a:r>
              <a:rPr lang="en-US" altLang="zh-TW" dirty="0"/>
              <a:t>,) to (</a:t>
            </a:r>
            <a:r>
              <a:rPr lang="en-US" altLang="zh-TW" dirty="0" err="1"/>
              <a:t>history_size</a:t>
            </a:r>
            <a:r>
              <a:rPr lang="en-US" altLang="zh-TW" dirty="0"/>
              <a:t>, 1)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np.reshape</a:t>
            </a:r>
            <a:r>
              <a:rPr lang="en-US" altLang="zh-TW" dirty="0"/>
              <a:t>(dataset[indices], (</a:t>
            </a:r>
            <a:r>
              <a:rPr lang="en-US" altLang="zh-TW" dirty="0" err="1"/>
              <a:t>history_size</a:t>
            </a:r>
            <a:r>
              <a:rPr lang="en-US" altLang="zh-TW" dirty="0"/>
              <a:t>, 1)))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labels.append</a:t>
            </a:r>
            <a:r>
              <a:rPr lang="en-US" altLang="zh-TW" dirty="0"/>
              <a:t>(dataset[</a:t>
            </a:r>
            <a:r>
              <a:rPr lang="en-US" altLang="zh-TW" dirty="0" err="1"/>
              <a:t>i+target_size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  return </a:t>
            </a:r>
            <a:r>
              <a:rPr lang="en-US" altLang="zh-TW" dirty="0" err="1"/>
              <a:t>np.array</a:t>
            </a:r>
            <a:r>
              <a:rPr lang="en-US" altLang="zh-TW" dirty="0"/>
              <a:t>(data), </a:t>
            </a:r>
            <a:r>
              <a:rPr lang="en-US" altLang="zh-TW" dirty="0" err="1"/>
              <a:t>np.array</a:t>
            </a:r>
            <a:r>
              <a:rPr lang="en-US" altLang="zh-TW" dirty="0"/>
              <a:t>(labels)</a:t>
            </a:r>
          </a:p>
        </p:txBody>
      </p:sp>
    </p:spTree>
    <p:extLst>
      <p:ext uri="{BB962C8B-B14F-4D97-AF65-F5344CB8AC3E}">
        <p14:creationId xmlns:p14="http://schemas.microsoft.com/office/powerpoint/2010/main" val="1126560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TRAIN_SPLIT = 300000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877362"/>
            <a:ext cx="2381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tf.random.set_seed</a:t>
            </a:r>
            <a:r>
              <a:rPr lang="en-US" altLang="zh-TW" dirty="0"/>
              <a:t>(13)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4010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uni_data</a:t>
            </a:r>
            <a:r>
              <a:rPr lang="en-US" altLang="zh-TW" dirty="0"/>
              <a:t> = </a:t>
            </a:r>
            <a:r>
              <a:rPr lang="en-US" altLang="zh-TW" dirty="0" err="1"/>
              <a:t>df</a:t>
            </a:r>
            <a:r>
              <a:rPr lang="en-US" altLang="zh-TW" dirty="0"/>
              <a:t>['T (</a:t>
            </a:r>
            <a:r>
              <a:rPr lang="en-US" altLang="zh-TW" dirty="0" err="1"/>
              <a:t>degC</a:t>
            </a:r>
            <a:r>
              <a:rPr lang="en-US" altLang="zh-TW" dirty="0"/>
              <a:t>)']</a:t>
            </a:r>
          </a:p>
          <a:p>
            <a:r>
              <a:rPr lang="en-US" altLang="zh-TW" dirty="0" err="1"/>
              <a:t>uni_data.index</a:t>
            </a:r>
            <a:r>
              <a:rPr lang="en-US" altLang="zh-TW" dirty="0"/>
              <a:t> = </a:t>
            </a:r>
            <a:r>
              <a:rPr lang="en-US" altLang="zh-TW" dirty="0" err="1"/>
              <a:t>df</a:t>
            </a:r>
            <a:r>
              <a:rPr lang="en-US" altLang="zh-TW" dirty="0"/>
              <a:t>['Date Time']</a:t>
            </a:r>
          </a:p>
          <a:p>
            <a:r>
              <a:rPr lang="en-US" altLang="zh-TW" dirty="0" err="1"/>
              <a:t>uni_data.head</a:t>
            </a:r>
            <a:r>
              <a:rPr lang="en-US" altLang="zh-TW" dirty="0"/>
              <a:t>()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24428"/>
            <a:ext cx="30956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0801" y="3804494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uni_data.plot</a:t>
            </a:r>
            <a:r>
              <a:rPr lang="en-US" altLang="zh-TW" dirty="0"/>
              <a:t>(subplots=True)</a:t>
            </a:r>
          </a:p>
        </p:txBody>
      </p:sp>
      <p:sp>
        <p:nvSpPr>
          <p:cNvPr id="8" name="AutoShape 4" descr="data:image/png;base64,iVBORw0KGgoAAAANSUhEUgAAAhcAAAGICAYAAADyAcJDAAAABHNCSVQICAgIfAhkiAAAAAlwSFlzAAALEgAACxIB0t1+/AAAADh0RVh0U29mdHdhcmUAbWF0cGxvdGxpYiB2ZXJzaW9uMy4yLjEsIGh0dHA6Ly9tYXRwbG90bGliLm9yZy+j8jraAAAgAElEQVR4nOydd3gVVfrHv28aIRAIJfQSighIEUSKCiJgQXTtbV0X117W3rD+3LWXtXcXV1d37bqoKBYEQaUYQHrvnUCABEL6+f0xc5PJzdw2c2bOzNz38zw83DJ35s2Uc97zVhJCgGEYhmEYRhYpqgVgGIZhGCZYsHLBMAzDMIxUWLlgGIZhGEYqrFwwDMMwDCMVVi4YhmEYhpEKKxcMwzAMw0iFlQsARJRKRAuI6Cv9fRcimkNEa4joQyLKUC0jwzAMw/gFVi40bgKw3PD+CQDPCiG6A9gL4HIlUjEMwzCMD6FkL6JFRB0AvAPgEQC3AjgdQAGANkKISiIaBuBBIcTJ0fbTsmVLkZeX57S4DMMwDOMZ5s2bt1sIkRv+eZoKYTzGcwDuBJCtv28BYJ8QolJ/vwVAe7MfEtFVAK4CgE6dOiE/P99hURmGYRjGOxDRRrPPk9otQkSnAdglhJhn5fdCiDeEEIOEEINyc+spbgzDMAyTlCS75eJYAH8golMBZAJoAuB5ADlElKZbLzoA2KpQRoZhGIbxFUltuRBC3C2E6CCEyANwIYAfhRAXA5gG4Fx9s/EAJikSkWEYhmF8R1IrF1G4C8CtRLQGWgzGRMXyMAzDMIxvSHa3SA1CiOkApuuv1wEYrFIehmEYhvErbLlgGIZhGEYqrFwwDMMwDCMVVi4YhmEYhpEKKxcMwzAMw0iFlQuGYRiGYaTCygXDMAzjS5Zs3Y89B8pUi8GYwMoFwzAM40tOe/FnjH7mJ9ViMCawcsEwDMP4ln0lFapFYExg5YJhGIZhGKmwcsEwDMMEgupqgU/nbUFlVbVqUZIeVi4YhmGYQPDxvM247eOFeOuX9apFSXpYuWAYxnWEEBBCqBaDCRiFB7X4iz0HyxVLwrBywTCM6xz3xDR0uftr1WIwDOMQrFwwDOM6W/cdUi2CZaqrBaYu38mWFy/Dl0Y5rFwwDMMkwPu/bcLl7+Tjk3lbVIvChLFiRxEAYMHmfYolYVi5YBiGSYBtutVlZ1GpYkmYcHq2aQIAGNAxR7EkDCsXTGC45t15uO2jharFYAIOe0O8C5FqCZgQrFwwgWHK0h34dD6bqhl3IJ7JGCYirFwwDMNEYGdRKWat3VPns5Dh4lOOuVBKQXFtw7KXflyN3QfKapqYVVb7x7y0r6QcPyzbGXWbbfsOYdOeEpckkkOaagEYhmG8yrgXfsbuA2XY8Pi4et+t230QG/ccROcWjRRIxhwoq6x5/fR3q5C/cS+mrywAAMxcXaBKrIQ58u/fAwAW3H8imjXKMN3mmMd/BADT+9CrsOWCCRzbfJzmyHiL3THaeVdwmWnPUFJeVfPaR4aLGozKUhBg5YIJHMc8/iM2F/rLhMgwTlFRVY0HJi2JqSj5jXjqjPx71gZs3HPQeWEk0CQzPeY2e31UeZSVCyaQcJog4xR+yxb5bulO/HvWRvzty2V1Pp+/aS/6/t+3vpqw4kUIgdKKKjwwaSnOfW2WanHiI4744JKKqtgbeQRWLphAUFRaoVoEJkkQdco/ej9jpFrXhqrDtKJXpq1FcVklfttQqEIsR1lbcLBGCSw6FJyxwRjE6nVYuWBMWbJ1P0p9pCWXlvtHVjs8+vVy/OVfc1WLwdTgMzNGHfwse2w+nrdZtQhJDSsXTD12FZXitBd/xj2fLVYtStyED5NBLUHwxox1mLbSP5HwIUrKK/H3L5fhUJIogX7gh+W7APgrbTMR/Ny/JhLNs8yzSbwIKxdMPYr1qOXfuT4/I4mJM9fjrV/W4+Vpa1SLIhn/a7FByXiZu97cvVNWGYy/DwAy0vwzZftHUoaJQniQnd+C7oJOhb46fikIygXfW4wDxGNtFT66+Vi5YAKBnx46hmHsE/OJ5yFBKaxcMIEkqDEXjHqMMQrx1Fpg1OC3KxPPrUQ+csOxcsEwjCO8PG0Nvlu6Q7UY0pm3cW/N6y8WblMoSfJxxsu/4IO5m1SLwcQB9xZhGMYRnvp2JQB/9UOIh2JDTZUg1VDwAws378PCzftw4eBOqkWRDsdcMIwHOfPlX8I+8Y/5MCkIkPtgbUFtOen/+mAVXaW7cSYv2g4A+HbpDtzx8UKVIklhz4HolUWD6LL6dskO5E2Y7IsKxKxcMIFgZ1F45brgDSyM96io8v59VhJWW+Tqd+fhY0O7ePJpgNLXi7dH/T6AukWNNfB/C7YqliQ2rFwwDCOV/A2FOOW5GarFkMq6ggOqRbCMn0zpieBTnSgqVTEKmh3UFcV/z9rohji2SGrlgogyiWguES0koqVE9Df98y5ENIeI1hDRh0Tkn7JoEvHLkGT+QAZw5PEQr05fi7wJk1Ftcu4f/HIpVuworvOZX+6lSPi5iuXKsGsRFFJiaBeLt+53SZL4OVRehbwJk/H6T2vrfTdv4150u+drnPPqr/g4P3rpcj9UH01q5QJAGYBRQoj+AI4EcAoRDQXwBIBnhRDdAewFcLlCGV1n8RbvPZTRKAxgV0ev84/vNPNsVRBtzwEj1irXr2p4SgzBi0sr3REkAfbrAcBv/bK+3nez1u4BoCkZd3yyKOp+crMbyBdOMkmtXAiNkL0zXf8nAIwC8In++TsAzlQgnjJu/vB3AFqPkVemr/F8YJSfGqwlKx6/hZKaoF4av/1dv2+Kv91Cdqb3Ez2TWrkAACJKJaLfAewC8D2AtQD2CSFCau8WAO1VyaeSg+VVeHLKSqzc6W2z6t4Stlx4nYVbIg+c3yzeji+5XoQy/Gu58Kvk5pRVBmuRlPTKhRCiSghxJIAOAAYD6Bnvb4noKiLKJ6L8ggL/daqMl3WG1DuvsGH3Qdz0wYKITZfmrN/jskTWKKusQqWPG0dVC2EadxFOeYTmUUIIXPuf+bjh/QWyRZNKsKaxutw/aQnyJkxWLUbC+DXLBbBvyfPDX570ykUIIcQ+ANMADAOQQ0Qhu1MHAKZ5P0KIN4QQg4QQg3Jzc12S1H1iRTCr4M5PF2HS79swb+Ne05K48zfWrpTzNxRil0fzwg+/bwou/ucc1WJYZtwLP+Ow+76JuV0yuEV2FZfiv3O8X/cinH0l/iwEFivmwuvu3HASkdYPf1lSKxdElEtEOfrrhgBOBLAcmpJxrr7ZeACT1EjoDao9+JCGVstV1SKmW+Tc12bhlOdnuiGWJeZEaBUdzk+rvGcdW7PrgC3l04O3linxiHn1u/Nwz+eLsWVviePyMP5ORbUtuw+eG+9HhThLWwDvEFEqNEXrIyHEV0S0DMAHRPQwgAUAJqoUUjVenADy9f4O//plPX5Yvqve9+EPbxAySsa/NVe1CEwUQhUjvWjpCxrrCg5g+fbosWDh6dBeJxF9Y91u77mqw0lq5UIIsQjAAJPP10GLv2Dg7SI8e2OYdP0cz+BlEl15bSqsXc0/+vXymtfevbPqEs+f6+XnJGiM+sdPqkWwhRcXbLJJarcIEx/VPp6fV+30V2XFB79Yijs/id334eGvlnkqBfcTYzlpk6l4hyHm5Y0Z61yRiQk2fnSL+FFmq7BywcTEy0p2pKAtv60MQorC279uwEf5W2JsDfzz5/Xoef8UzygYt3+8EJt16wSv4Bk3CFoqarkP+tQkAisXTB32m7SQ9lvUtR+5LaxL5Rsz6pcHNuNgmXeqEBpdH/Hy/bIdDkjiHGbne+Mezf8dekzMLDd+4I6PF/oqXsSPZznaULp8e5F7grgAKxcMAGD97oO49r156P+37+p9x7qF84RX53v06xU1rz/K34zfNsSXUeIWZt1AraTUXvPefBniOE5okbxhT/1AuuOfmo7Siioc8JCiZ4WP522xpCCqws/9XuJh0u9aBQS/Lu6SOqAz2Xl39kZACFwyLA/X/2c+lkXQnL2YihqL5duLApMSeGeMPgNew68r93iIlHX0++Z9nqsX8er0tZi9zh/F5CLx44qduOztfHx3ywj0aJ2tWhzbJOLJefCLpRjXty0KDpQ5J5CDsOUiibn/f0tw/6SlMbfzn2qhdQ087olpqsWwRX4c1go/Vyn0EyH9esKni02/32kIWPXKJXliygpP1kZJhClLNLfZgk17FUviPntLKtD93m8wcWb9Jmd+gJWLJKC8shrd7vm6TkR/InjZcuFdyRLDbEIqKPbniiUoAZ3fLa0fD1JSbu76MFr9PPy4+A4+l8AHv0Vvv+5VWLlIAvYfqkBVtcDj3yw3/b6otCKiSwTw9gMeS7agTHSM+7z964Z6n0Vy8+8urnWXeMVyEQRCpzvIrrZY+DWWh5ULBqc8OyPq914OKIo1kH+5cLs7gljg43x/rkhiEZSJwMO3ffIRjFsqqWDlgsG2/dGbevl5jN1/yLtlv5+YUpsRwqtdfxBJ0W6ZneGyJAzjbVi5SCKsrsTiaamtiqCsLjcXHrJ0nlkncY5wl9quolIUlZqbqPu0a1r7Ox/fk3w/MbJg5YKJiYd1i5hWFS8P9OGyhQfO7oyzTXxpRRXKK31co90HCACDH52qWgzH8drj4uXn1w77D1Ugb8JkfLVom2pRHIOVi4AzZ90eHP3IDwCsm96fn7rau3EXXpVLAg9+uSyu7XrePwUnPD3dWWESYPHW/bb3UVFVjSlLtrt63+3YX4rXflpresxYjw67tZwhZD0K2ukt0xcDb/o0zTQeWLkIOFNX1G9HDgA/LNsZ9z72H6rAlr2HZIkklVhTj5fTuGROSFv3efP6AHqxtgR5YepqXPPefExbaX7/OsG1/5mHx79ZgbUF9atwLtwSXWEKShBr6K84VF6F4lLvFAXjei7+g5WLJMK4INu+37uTUSIsijHo+4nu936T8G/MesF4jfv/tyTh34SUpcKDzv59P60qQEWVtoo8oMdThNxTxufl9o+jd6oNWspzrwemoO+D9VsBMHJZuHlf7I18CisXSUSxjXzpoNfxV4EMi/89n5tXjGRiM3d9Ica/NRdPf7fS9r4OlXujO61dvPqUCyECsyBKFli5SCLsBP2Fmugw9vlpVQE+m2+tWmo4frBceJU9es+GjbvNe9AkMtHeYej/EjQrxq6iUmUrbKO7yayomd9IJucONy5j4mLjHnVNwBZv2Y/DWjdGZnqqMhlkMv6tuQCAjDS5un1JeSWyMviRTpTyKs60icaYZ35CUWklNjw+ztXjllZU4VNJSrhXCJbaGR22XDBx0T6noZLjFhSX4fSXfo7p8/YjMtJHjXFuQVjZucmrP60FAPwYIeg5qWYCHbOVdaTaHk7zwtTVSo7LyIGViySlzCd1EUItrr9a5N0y3k6SiAKyfHuxg5I4j9sdPEPBwLnZDaTu18vZ0at3Rr9HwkWPt9aKExQrUmoYObBykaQ8+/0q1SLExd4S75bvdoMe90XPIDFOZJU+N++H3EUAsLlQc8P9uCL+lGmrFBSX1cRfALXnVGbsxIJNez1R6fak56L3EQpniEcKh+2I0aIgFvM37fVErR6ZMRc/rSrArmJ1yl8sWLlIMpZvL8IlE+fgYILR7XPXF+J3BUFdzbLk9WxQMfkeLKtEaUUwMgniwThJ2yF0r329uH7bcye45r159T77bcNeS/sKL8kwe90enPXKr3h9xjpL+5OJB+bXmGzcc7Cexc5uXMzZr/yK9yzUW/Ey49+ai/Nfm6VajIiwcpFk3Pe/JZi5enfCv5u7oRBnvvyLAxJFJytDC+KUEfOxYof7boMj/u9bHP/UNNePq4qRT01XLYIlthtWxrLrNW3Ta3asiuGSYICi0goc/9R0TPhskfSsm88WqMt4KyrVyn3f8tHvUve7QWGgfSxYuUgykikVyoz3Zm90vZrlzqLa1bzsqofGidALRQzt1FJRSbjLIhTrYwU/WAessLmwxHHXQkmZZuX7ZU3dBRABtgNsF2xSV7Dqto+0gPRf1uxRJoPbsHIRIPI3FOLsV36pY1IMn2/yN1oz9QaB/YcqcN//luDiN2crk2FzoVzFJqgTmdts219aM3eVV1ZjtyT3TpAY/uQ0V8vpB6WkOgB8n0C7haDAykWAuPuzxZi/aR827KntjRC0ueeSiXOQN2Gypd+Gqoxu3XdImYn6gE9X9m5h9drKYM2uAwCA01782ZH9O7HqL62owmQXM6nmO7w4MbpC6rlFgqNrJAWsXDC+wkq8SDgVVQInPTtDSfR4Q8mFwLzgCgki+RaDOQF3FfqHJy/D9f+dj982FErb55cLI7cBT+EbzhLpqcl33li5CAjlldVYra+8vlvqXIT9gk17cf7rs6QUgHIbT6SiSR5j/F7bIhKqL9WSbfIb4jnR2XOr3q1YZizPDe8viPjd1BW7UOWBlFq/0S23sWoRXIeVi4Dw0FfLal4//V1tDQvZw9ldny7C3PWFWLf7gOQ9u0+i6bh2WLPrAPImTMYjk5dL3a9xoHfCR11dLZQ05fLzAjk8GNFPzFobPeBw94EyjP7HdMflIBDem72p5v2L09Y4fkxGLqxcBIRFW+uutB6YtMSRIKLQZOZUsNXCzfuw0pAyaoyTsEt4tUE3mzG9MUMrNT1rnb+ixR/7Zjl6PTDF9VodqoP57DSEC8VuhOMFy1ks3pwZuxaHG+mP4fEWQgD7Dvq3SZ8PLr10WLkIKP+etRFX/jtfuv+3RrlwaOw/4+VfcLKhiuA5r/4qbd//netepHs4nVs0UnZsO3yUrzWOctt6obqzaNOG6ZZ/uyRM0XfSCrNAV5BlTV7rdx+MvZEiqnw8Q6u+n1XAykVQcOnBCx3FrXWlnXoDXuKpb1eqFsEWbrspfDyP4MiOOa4da1+Jtprfc7AcQoh6io1fMbNcLd5i/2/bV1KO+/632HVLnJ/vZ6uwchFwZM8Jodbrq3b6L+Yi3A0SuAfeAQXAD6Z8r+PGKbzzk0X479xNOO3FnzHp96223DrxsGN/qesT9EoJ6eNPfrsS783ehP+5XK0zGZ+iNNUCMJJweWm5zeUql0xsnLgDQu22K13OEHD7eOHs9aHFbIWeOXTTB3JLTJsx9LGpGNWzFd669GjHjyWTUCVWp++uvQfLUS0EWjSW23HXT7DlIihEWB4VcKXBpMHJAfObJe40EPMKMv/ekN4fHnQtm8pqd9PDf1yxy9XjycRpa9KAh77HUQ//4OxBPA5bLgLOZ/OdMf9VB8BcnoxBVlbZX+K/lbwqIhkR1xXIC5asrhbYG3ZNglBiukQPHN5R5EwrcVUpzj7OrLZMUisXRNQRwL8BtIa28HtDCPE8ETUH8CGAPAAbAJwvhEjephxM0tO8UfKadxPFDb175NPTsamwbkpoEGpbjf7HT6pFYCSR7G6RSgC3CSF6AxgK4Hoi6g1gAoCpQojDAEzV3zMGAjCOMQng56JWbhPt2VgtqadNuGLBJIbbVssgWHoTJamVCyHEdiHEfP11MYDlANoDOAPAO/pm7wA4U42E3kXFsyI7cyFoz7uT87+b52rHfmdM4m4R7Tpsc/BvC0ratrOwluwWSa1cGCGiPAADAMwB0FoIEWo1uAOa28TsN1cRUT4R5RcUFLgip1cIQryC//8C93Dzeg99bKprx3KC8DO1s6g2qJpTe1Wjnf+yitrg159WFeCU52agosp//ZIA4LcNhfhs/hbVYtSDlQsARNQYwKcAbhZCFBm/E9poYDoiCCHeEEIMEkIMys3NdUHSyCzdVhR7I4kEYYz8dc1u13P1meTDOJEF4LHxNeWV2hX4u6EX0z2fLcaKHcX12gPIxMnrft5rs3DrRwsdPII1kl65IKJ0aIrFf4QQn+kf7ySitvr3bQF4PufK7boATq/AzDovyj7k6zPW4W9fLou9IYOqasHdMOMk3PAu299+xks/S91fMmF2LVyxJiXho5PUygVpPZAnAlguhHjG8NUXAMbrr8cDmOS2bF7H6efxX7+sd/YAOmsL/FdpNBJOtPQO8cCkpRj59DTH9h9kZFfLXCihDHaykoyBlapI6lRUAMcCuATAYiIKlbW7B8DjAD4iossBbARwviL5PIvTj+iSrfvdcVkEaKwpKat0dP+bC7kqazyE31Jv/7oh8peMq8zbyBUF3CKplQshxM+IHD482k1Z/IbTC4D//b4N+xzujxA0prpQMfHV6WsxokdLx4/DME5gZtxzMoMnmUlq5YKxjhvZA9NX1s3A4UWfep6YsgJPTFEtBcNYI0VRwRY/t4u3SlLHXDDWCUpsH/tgGdkcKK1E3oTJeHX6WtWiMGEUl9Z1HVYbBrKVO+QUODMj1E06mWDlgrGGA5PyQYdjBszID/PB7jlQhuv/Mx/Fpf51ycxcXYBNSTiYeYU9ejGr9+duqvddWaU/ayk4zZa9JSgpd/75Dy809u7sjTWvL38n35FjLk7SAFxWLhhLOLHej1Vh0KmUMWNFyBd/XIPJi7fj43zvFaWJl0smzsXxnNmhnC17zRQ8tpSZcdwT03DpW7+5ftxt+50PUi4u8+9CxQ6sXDCWCJI74atF2xzZ7/SV7pdHyZswGUAwipz5lR+Wa91JzV2HXH46EnM3FKoWgZEIKxeMJYI4eZWUV6JIYobKy9PWSNsXwzD+hFxSKCs9Vr6cs0UYS6gI6HT6kMOfmFbjL2cYZwigVs5EpKpaKIkl8wKsXDCWUNGAafs+Z/PRg6ZYCCEcrdrJML7H4WGs2z1fO3sAA15TW9ktwljCiZiL4U9GD0Ic8ZS/ghTdModG4hVOhVROKAaGqc+h8ip8+NsmpZ1iv16yPfZGjCVYuWAs4TH3ni2Wb6+f3y5juFMdoPbF784EqjLqCFLL9ocnL8Ndny7G1OXq+kI6UdI+SNfIDqxcMJYws1w42bLYSVbudLddPaMeVcFvM1bvxnYX0h/9QEFxGQDgin87U19CFaoKDHpNp2HlgrFEuHb+6bwtGPLoVF82BqqoFPUmmyBEKrhRot0v/LSqAGWVtY3wZq3bo0SO/87ZhFOfn6nk2G6ztuAAjnhgSoR6H4xsetz3DS58Y5ZqMWpg5YKxRHit/N90F8Cqnc6V0HWK8qpq3PbxQmn7+2rRNkz6fau0/VnFaysZVSzasg/j35qLRyYvr/lMZfn6vSXJUVTp/TmbcLC8Cl8v9k9cw/rdB1WLYIvZ67xTK4SzRRhLRBqc/TihlVdWY5LE+IS//neBtH0x9glN5saJIwiWKa8TGgoiNQvzYiLTyc/NwKqHx9rahwf/LCWw5YKxRLhbJDRQ+NEU36FZw3qf7Sz2Z/yIkdW7DqgWwbN4cWILGrEyyry4ECnn3i/SYOWCsURVPdOFf0froV1b1PusrIIHGcZ7eHFCjkRIVlVtzlXho0vkKKxcMJYISst1xt+8PG0NVvswzicZCFk3I+kWqnUOThl1FlYuGEsEqXFZcP6S5KK0ogpPfbsS57z6a9TtzOYw1QXOrFBUWoGVPlKkYsVcqOaFqbF7/zz97UqcG+P+Ysxh5YKxRCTdIlGdY2dRKV6culrtKiJAipIsyiursd/jWQ0hBbeiKoZv3+Qzj853Uen34HcY67E01rwJkyNmRlXHsFyo5tkfVkX9/kBZJV6atgb5Pkyv9wKsXDCWCLdchAaQRC0aN7y/AP/4fhWWbfdWIauyJA/suurdfPT/+3eqxahDWWUV7vvfYhTqPWBCrjkrk5dH5ztfctMHv5u6pkTN9fHn2b72vXmqRfA1rFwwlgiPuVi8ZT8A4JVpifWzKCnXOgZWK5zLzdShBmnJ/WhMX1mgWoR6fLlwO96bvQmPf6PVq6jx6asUyufcOPowKfs58dkZ9T6rUf6kHMF9Fm7ep1oEX5PcIyhjmXALxeKtmnKxw2IJcJUprGbGFp8utgJN6J4LFVMNXbbwlfG8jYXYV1Lb4dZPl/JAWWWNou4Gx3Vv6eDetSvk1ZiLWBSVWmuVLsPF2ywr3fJvX/pxNfImTEa14qh7Vi4YSwghUFBchmkr1TUdkkV4tVHGm4RPUSKCW+ScV2fh4n/OSWxnHuHCN2bh9Jd+xsGykEVPYOLP62ssfH4iZI1MiZQt4tGLMHd9ofJutj3bNLH826e/02JJJv68XpY4lmDlgrFEVbXAhW/Mwl/+9ZtyDdkur5q0Jmd9w7uErFxmbpHQZ0u31Y/hMV5TuxNbvw5Nbf0+nKLSCkxdvhNLtmpyf79sJwDgu2U78NBXy/DENyukHs8pqquFISYmekCnVwvufbd0h63fy+iGLCMbb22B2iJ6rFwwltixvxRrC+zX4ffq6mXPwfLYG/kEIQSe/2G17xtIhbs/zAIG3dJz2zVtiPY59Su7WuXG9xfg8ndqu4N++NtmAEBJudZszaqJPhays7Sem7oaAx/6HruKS/HJ/C0AgM8XqO+zI5OP8zfj6Ed+QHW1wP5DFdhzoKzmu4Wb9+GPb8awmsVBl5aNbO9DdbkAVi4YSyw0+IXt3MJeXb18uVBerxHVrNt9EM/+sApXvxuQ6HdR5786K+Nok6Vs1/9jZ/eVsp9f1uyuF0C7fIe3sqfiJbTq31VUVqP8bdlr3mLeqwuLWPfJHZ8sQkFxGYrLKjHwoe9x1MM/AAC27C3BGS//IkWGPxzZzvY+hAB2HyjDh79tkiBR4rBywdjGj23W7fD2L+vxRQTlwxhI6BVCE25pRVWMLb1N/ZgLE7dIaFvDh3v1a3KgrHb1b1fROLpLczTOlNP3MWZ8CPxTTXLFDi0ldfv+2sDuSKJ7Nc4z3lOdv6GwThuEokPyrEsyFC8B4Lr35uOuTxdj0x73rZasXPiUkvJKk/4eaigutV5syaurl2g8+OUy3Pi+eefTp75d6bI0yYcI+9+YjWA2MYTSoxdsqk0ttHvXXXZsns09BJtNhbWT2dZ9ESwX/nv064x1XpdfCKBAd9lUKMj1Z+XCp/R+4Fvc9tHvqsUAICf40ScLs5io9nPGy69rd2PRFn/l8YcP5mYBg8Ik/dGJScDpwlBuzVslFVW4ZGhn6futrPJvEbpol/aSiXNrt3PwKqWnyrBc1I5FKvQgVi58zP9+90ZcwMvTY9foDzeoqwQAACAASURBVDJ5Eybj9o8XqhYjIf745hz84SVz/7DX3SchF8GizVrcz+4D5YbvtP9jDaZerxrplnwLN+/DzWPkFNIyUukRq6osKnRlaZkxC8nBS9Snvf1spEixLm7BygVjG6O5GdD6Uvid7Dj96Rt2axkzn8zb4qQ4ltlZVIpFevBtvMP9ff9b4pxAEjGrseKm4cjJ6d9N1adhRqr0fVbG6PcCAPsc7F3TV8LkbEalwb0wc9VuR44RoqvNjJG56+umxO42ZLW4ASsXjHTu/Xxx3Nt6dQE5umcr08/D41xGPj29znuveUVGPT0dt36kWVXiPdUrd3iv8+bOotJ659bsVJtlH/mxAmu4fE5ZKXu2aYKsjDR8cs0wqfutisPHv9NiNd94GBXh+bWL8fF/65e6Rap+XStX2ZBxj4asfPM37cOgh3+IGIjuBHLCnRnGwC9r4n/IvDYZh4gkVqz23l77ew6W17o4VLgCWmU3wK5ieyumULXE7q0aA6j9O8wyKMyqdpr92U5ObHJw51o1b5QBAGiVnSl1vxVxuEVk1MmJhJ1b/Z1ZG+t9Fs9z/bvkXiQyn9eQO2fOuj34Q3/7aa7xwJYLJtD8eZi1YLVmWRmmn8seQNwk3qFKpg4is6/Eml11Kw6aLY7j1e3e+XWDZTnc0NHc1gNlH09lJlvPNtm2gi3N3Loq6vHIUAJUxhaxcuFznv1+FV6culq1GJY5WOZszwSrj9bQrs0t/U5FypeXcXJsM2bm3KO74moySGJceTtxQfeM7WX5t16jeSOtQVZTk0ZZM+44wfJ+VcYgtW6SKf2+U2GRvGFUd/cPKpGkVy6I6C0i2kVESwyfNSei74lotf5/M5UyRuP5qavxj+9X2d7PixcNkCCNRiLP4To9INJj3gTLfDY/WKWO7eLkusl4z/x3jlaFsGYSiHHghRI6jzq5KnRjvfn5dcege6tsAECTzHQc062FtH0XKiyfL6Am9VL2/SBzfyosL0mvXAB4G8ApYZ9NADBVCHEYgKn6+8AR8rcCwOku+eH8gtdiJ5ha8jdqUfCmNUUCct3csGYP6FR3zRRvhpQd9h4sx7uzNuCWD52t0ePG3yKT3OwGdd4HYfxJeuVCCDEDQHgbuzMAvKO/fgfAma4K5RKFB8ux4fFx2PD4OKn7tfJg2KnyaWRMr9Z13lvV/gPwbNcj3lOxSMKqPkT4BHbvqfZdCpsLtfx9c92ifklwP6Kicm34MVMcmB1u/eh33D9pqbRmZmbt3AlAVgO5yoXTk73f71czkl65iEBrIcR2/fUOAK3NNiKiq4gon4jyCwoKzDbxNDK7OhqxYoKTlYN94+i6fkqrPRm8tnJY8VC4cS1xVu10vwVzTpgv/8oRXWtev3/lUFv73rG/fsZHtUm2iEyaZaVjXL+2tvczc3X08cJs0nSacGWiQ7Ms6ccolFzbwixg2IlH1223gtdTpeOBlYsYCG12Mr2zhBBvCCEGCSEG5ebmuiyZfR44vbcj+91ZVJawz7Wk3F5VyFYGs+JLf7QfP6K6W2uvtk3qvM9Ml1/oyA2iDZLDbPr4l22v3znU6QZfCx44Ce0kKOUvTo1e1VZFlL8r1hLJ1yfFRAsjyC+itXSbs11qwy+31xY3VmDlwpydRNQWAPT/65cCZKJy+os/J7S93YfJGD/Sv0NOzWsnB+l1BXItAacZVsRGqTPS/PuYEggNHVKMWoX5qQHzVYBT94BxrwvuPxFf3zg87t+qVl5NsXmaZq3dE3MbGZN0j9aNa16nRri2vdo2kWLtC2FmJTNy4/sL8GWCBaouO7ZLzetIf4ddQnsNFcZzs0qnf0ctZ/kCwHj99XgAkxTKAkBrBPTklBXYf0ieWVFmDYJwInVCjITMFWeTzPppdYkSjzh7JbdXv8cQjzAozxCr4MF5KF6IgOUSB3kjHZvXN9vX9hYxdkp1/gQ2a5SB3u2axN5QJ1YZiFR9Rf7jCvfWNUO7WEu/DhFebtoM2T1H0kwafIWOINPaF0u5sFL58uKhnWpe3zymR53vZCmf23W5f9UVv++X7ZSy33hIeuWCiN4HMAvA4US0hYguB/A4gBOJaDWAMfp7pXy9ZAdemb4Wj05eLm2fI3q0NP38+QuPlHaMeLFbdCcUbd0gLRVNs9Ix/faR+OqG4yzvT8V8btT17jm1V811aNJQXnBa3oTJmLrcvQHGScyyRdy0CHTJtd77IZbC00XvKzFlyQ7Lx0iUgZ3tZdxXuWTLTzMEh5gVmjKzaNnlzZnrpO8TAJ45vz+uP6EbmjS0vyAy41BYE0I3a5v5K1/HAYQQF0X4arSrgsQg1MK4XGIr43Af68IHTkJKCpCdmY6bPnC3nXscfY6i8sz5R+LHFTtxeBstbz9PH5ytFvOxstrdXFhi6Vi1x6x9nZmeimFdtZgE2Wb9a96bJ3V/0XDSi282UJqV/3YKMwtZw/TUegO6GSHRIykPP60qwPb9h1ztLprdwN4EVx1F1sqqaqSlylnLGoOEQy637AZp+OXuUbj2vXl4+Mw+Uo5jxAkrb7OsDJw9sAMA4Nulde+DaMfr1DwLm2yONW6Q9JYLvyHTxBu+ymualY5sCS4FS7LY/LtystJxwdGdYm8olboDwMSf10fYzh6yF4QVdjW5BHAy5sVsMjNruZ6oi84O/xw/KK7tQum00RS9YY/9KEWmeOnUwl52SDTLhVNKkvH2apKZjv9cMbSOOyRNUtrNjqJSjHthppR9AcC/Lj26TpxYSMqj85rh/SuHRnTpdG/VuM7vvAwrFz7BiTHaSxHJTslyybDOlh7G9+duirmN46vjsP1fMKijwwf0F9HcIsaGbcWlzpaYNxJv+3K321+7QTTLhVM0SNPO9zlHdTD9/orhXU0/t4LMjJHwMSmkhDdtmB4zi8qOwnTmke4VS2TlwmcIANv3y1mJpUa5SV+QUA68oLgMkxdtj70hIlRblEC33MaYf/+JCf9u9rrCmBNA+NlzrtOmdm6eOLcf/k9y+nDehMlKm0zZwVS5cOBP6dNeC9Q0Zin4ncUPniR9n9GeYacWDw3SUrDs7yfjgdPMnwu/VOoMjSWxzpMQwpaL5rDW2ZZ/myisXPiQDbvt+9vOHtAe6VF8oDI68l0ycQ6u/+/8uKpvWpnfbnS4sU+iK7FvJAff1cbEOGsimbOuNoVwxio5xeDuPOVwKfuJxgGTpney57DHz+6Lx8/uByA+v7uTGVgyGNKlOVY9PNYR92e0cDCZpyW0ry4tG+Gy47ogKyPNtN4FAFwxvIvp56oJX9iF/qZ47l8759LN25OVC59wy4cLAWjTjIyI+HvHJVaG+cfbjk/4GCv03Op4pLViuQhP35KOy/NE48w0HG5YWbRsnIGrR3TFf68c4uhxjQPzih1yTL+tsjMB1K/QCQB3j+2JZy/oDwDo2NxaQaoP5m7Ckq31ZZVtmh/YuVnNRBDPLept1QJo0TgjobopV4+I363gtuXioTP6oFGMMt8ht4nXOCKBtOUQI3rk4unz+ttTLly8Q/1hM2JqEFATK2GnFHA8t7OVgM5IqxW3WLNLThGtq4/viiuO64ommen48Oqh2LhHs0wREe6W0IsjFsZVlKzB5+wB7VFWWYXzjtLiRF69eCDmbdwLALj6+G41211+bBc8+OWyhPcfUlyNOFXPImSNMFPqc7MboKC41n3mZcPFg6f3xlkDzGMTIpFIimQ095oni4YpJDzQucZyEeUe/vdlgwFEd2fHPq7lnyYMKxc+4+fVu3G+y4F9/TvYK6Ubj6nY7oJTxZhupXCOGalENXU6crIykJMVOQDVib/TOFgt3iqnaVlKCuHiIZ1r3o/t2xZj+9rvyRHCLJr+1Z/W4rS+8gPWQrev2T06884T6kyqiShnZZX2St4nyqXHOusiiJYt4oTeFySFJXTfxPMXpdroKOfmOMluEY9TUFyGVTtrV2l7Dpa7brmY9FfrxaiAyMqFsS6E3b9JVg69ERWdKWMRywxshXTDYCVLYYoXq6mqb/1SP+13V1FZnQlHlounZWNN8TvliDb1vstMT61zTRL5c5xuO26ka0vrBb/iJZpLSuaQ5cXn0i6harPHxNFvJ9NGOwCOuWBqGPHkNJz07Iw6n6nQ2J0IIjKmdq3f7X7HTq+QyNU8oWcrAJDar+P0lxLrAyMTq/dVeWX96MG3f91Qx7qQv2GvRanq0rxRBhY+cBJuPVFujM/U5e6V9k50xHjojCMSPsZ3UUpLy3RZHd9DaxLZ0YGuraro3qoxZt09CldGSJ396OphNa+H97DeJNPNhSkrFx7HrNqfl+pTxEOkCcQ44HwZZ8qqVYwPp58Jncp46ymo4Hgbg59djPfUPpu9X7rlNkJnvbBU06x06TE+ZSYKklMkOrlfMiwv4WNE64QsM872iuFdkH/fmJoqvPFy3chusTdSSNumDSNa8gYb+r5k2VhY/BpHczlZsHLhQ35Zs9v1Y9pRaCK5RYylzJ2qcxGibdNMR/dvh265iddPcKMZlxvIttIaz8rT362yta+pt430bLaBKppa7YEh8XYlohpXVbz0ad8ElwzrHHtDH2DWrC1efpKUah4PHNDpQz7K32x7H9GCBmUT6VG469NFNa8TmStf+uMAnNbP+UpzbvknzxnY3p0DJQGqdS6vZYv075iDhZv34aoR8a3aHzu7ryPlpVUGX6579FQQoSYLi3EHtlz4kL0libVdP61f/Sj9RNOZ7KU/mf+2tMKaWdgrAV2y+mY42X8jXhZt2SdtX4lMIw0zZK9v1GoXMtt8yyBHtzS0zYnPcnfR4E442RC4Gn5rWh0GVCp9KSkEIvLctbGK1wu1hWDlIgn4v9OPwGfXHVPz/k9D42vwlZGWggZ6ZLKd21n2o+DWsxXrMCoecacUkWe+t+dCAIDbLAQ8njWgPbIlZsCs3qk2MLhbbmM8eU4/pTJ4ES848XwyJ8eElQvGUwzs1Kzm9cNn9o3rN4sfPAmL9B4EMrNFHvt6OR7+KvHCSTX7sy6KVFQOmLKPPX2lfV9sHwv1UFJTCFcfL6+51LX/mR/1+1emr5F2rEicf7R3GsxdqMvSq03iFSHNsKrcBiVGyAsorh0YN6xcJAFW/Z0N0lJrAtrsrJgveH12nfevz1iHf9poT942p7ZkdCMHsya84K4Ix3sS1VLbfCmx+83N8/zklJWuHcsLjO3bFhseH4c2igOaE3XlMhofXjUUU8NaL7Rqol3Lxg7UvJEJKxce5p8z10nZT26CkdWymbuhUOr+juyYU/N65l2j8NMdI6Xu38s0aZiO/h2a4pnz++OOk51vDpYIVpUEmbpFqIMpI4fw+Car9VWMJdKZ+BnStUW9bLKjOjfDB1cNxc1jDlMkVXywcuFhHp68XMp+vLgCl0XzRhno3CLx6oMDO+XE3CbWClyFqTc1hTDpr8dhVM/WuP4EZ7vCuoXMYkiNpAeIJjehoePUvm0w6+5RCTU9M7Jlbwl2FpVKlCxxgjQKDu3aAmke94+wcsHEjZdrRcQiXL+KVy0or6yOWBwoyEpbPIyT1CvELJvJKuzaryXU6MoOoTu8fU5DrciTxf28NG0NZq9zr4CTl+nVVq11za1FESsXTNzMunt0nZbgQUcA+PNbczDwoe9Nv7ejWlw3sht6tvH3uezWKvHiX2bIVNKM8UXGqoaJcsLh6qqMymKEhEqptd06tf9fuGiApf1s3FOCmz6w1kvl3cvtK0mAvXR6mchqg9RTV1Keu+BIOTuUDCsXAcPpCeuTa/1ZRru4tLLO+3gaBAHA7HWR40Xs6P9pKYSvbjgOqx4ea2Mv3sILQ7exzPTc9YUxq9n+NYJr6anz+ssUy7eEXI4hRbJPe3sdkq0w/DA5il4LxbFnIUb1bC1lP0O7tsAvE0bhzAHeLMLHykXAuPvUXhG/mzh+EK4cbq/tcnamxfK/ANbsKkZllXv9FIyEgqIuPSYPM+88AbeeGDsY0mg9dMKUmJaaYtmHHeLViwfi0bPiSy12CyunqoWkqpDh1+nif86pt82pz8+seX24iTK+4fFxCZeXDionH9EGn113TE1KK2OP/PvG4ObR8gIx2+uZc1ePkJfOLQtWLpKI0b1a495xvZUce9OeEox5ZgaemLJCyfEz0lKw4fFxePAPR6Bj86y4TKRGE/uM1XL7uchSVcb2bYs/DomvKJpswidyO96NDs20QdKO5e247i3jOq/Lttd2403ysJm4GNipWdLHF8miZeMG0hvgAdEXleG4FZfEykXA8Gqxml3FWqT4vI1y2mDLoGPzhlG/X7Wjttrj+LfmIl9iSq1HL1NC9O9QN+Pm6LzmGNq1Oe4/LXEFNmQRe/Jce9UtE+2+6ZVS8rIIKWlBZeEDJ6kWgYkTVi4CRvscbw4uVfqo75WgKiB2h8dZ6+paK/aEZY3Y+UtUNnKSxZjedX3Hmemp+OCqYaauhlg8e8GRmDC2J/ra8On/vGa3Ja3twdN749WLB1o+rpcIuoGhaZZ1tyzjLpwUHjAst0R2mNW7NCvAbxu8Y7k4rV87LNlaFPH7WKtaO+pB0FbMD5/Zx9bvc7Mb4Jrj4+vcGY1ErwkRcOmx9uKQvEQQLGKMs7h1i7ByETDSZOU5SWaWB3Pcq2OMxOGrwHB1wI56sGWv3PbPVw7vgjdnWi+pHhRiXdNwjNfw5jGH8eTsURplpOIWC43xGHWwchEwmkuKurdCdoM0FJdVmn5XVWV/1L57bE+cP0he1HqsieTFH+s2uZI57+Rmy81GuHdcb1YugKiWqFjcPMb/k1fQ3CKjerYCACz9+ymKJWESxZvLXMYW39w0HJ9ee0zsDSUz994xEb+rkrAkzExPRTOJylNVgtF/3y7ZUef97gPW+yV41cJklSwHG8gx0TGml4fcbdmZwVg3ym7O5aWYr6ATrBGOAaCVl+3SMvF+G3aJFqRYnWgYvwskqlx8tmBrnfdLt1lfJQfF/B4qAZ4eMGVJNhPHD3Js39eNrC0EFnoGw5tdMUwILv/N2MJrCroMy4VsVKbtBiFbBIA3ynL6ACdvtRxDBsXJvdtox3PucL6Gb1f3YOUioHit6E2iVgIzZCsDx0kqK2wJHv1jMqhzM9UiSMPpy91Id0uNPLyVw0dyF48NY7ZITw3QHxMHrFwEFBUPZUqUg1YoKvsdjfYBLzjkBrl6mWzZvnEA2FQoN6NGJa5byTxoKbRCQP4MAMC9CVTRdBK3TikrFwElVYF2kZkeOaivwma2yKierXD2UR1s7cNL9AhId9kJY3vi8bP7YqTELqL9OmiFtHYVWw+YVc2ATnWrl3q1/gzjHnb6MvkRVi4CSjQrghPEMvmVVVbZ2v9blx6NJgF6OI/Os94O3Ck2W7AUZKan4sLBnaS64d69bAhucSktVGb2kZF/X1bbJvy1Px2FIV3j68JrBa+5QL0Mnyr3YOUiCkR0ChGtJKI1RDRBtTyJ4PZDFMt8WVbhPbcIU5fw8uaqaJqVjpvGyOscGY2hDk36DdJqrXin9GnjyDHMcOO5l12jRSVdc93PqnOK4Ye1VC1CHVi5iAARpQJ4GcBYAL0BXEREalqKWiCUGnh8D4VBiwaCVtchEb69eQSm3DwcM+88oeYzL2aLfJy/WbUIgUH1Ctl7d5c1ZP8d4WX3LzravY7CTl+Tdy8fEp8c3BVVOYMBrBFCrBNClAP4AMAZimWKm9QUwu8PnOhIfn2vtk3qffb0ef2j/ibZIqWNZGWkomebJujYPEu1KFFJpHR2RhoPHdFw2y0Zco2k6TnoTgTYmnFc9/qrZS83gbtxdPc672Mp+RcPsad8LHrwpKSNt+ERIjLtARiXclv0z2ogoquIKJ+I8gsKClwVLh5ysjIcsRh88ddj63125oD2JlvWUl7JbhEjjRwe/C8anPigWJ3AJWrbNDPh/btBy8bqyt8bcbsSZEm5Vna/V7smuHtsTzx/4QDHjzn99pH411+Odvw4MvnrqMMw6fra8StWA0G717FJZjpG9wxWenC8sHJhAyHEG0KIQUKIQbm53nA/uIGVaowrdhQ7IIk9zIYNM8XJLmYGgZaNnfVb331qz6jfn3xE63qfJVLozA3T6tF5ide5uP6E7rE3cpHBLgXuhsrIVFcLXH18N1fiIhpmpJqOBbKMNsO6tsDtJ8kP7DXK56SBKa+Fbqn0mNHWLZcsKxeR2QrA2CWrg/6ZK/y+eZ9bh2IM9OuQE3ujBFERXxErs+a5CwbgvnF18+4TKdHuxt90ql5aPBHcdkdEY+2jp+KDq4a6ekw3MkdG6MXnGkboJ7N9f6mU47x/1VB0buFcwGXrJrEVsO6trJdRT/FamWSXYeUiMr8BOIyIuhBRBoALAXzh1sHPfPkXtw6VtLRpkomjAlQFMhEaZqTWc514zXLRs0392B4z/mGI91FZ0j2c1BRybYJxs1HZY2f3xcw7T4iowE4Ja/DnNUKukHisO8k6PsiAlYsICCEqAfwVwLcAlgP4SAixVK1UjExSUggPndGn5v1blzrTXKq5Q7UU7BK+yk+kRHuaC5NmbnZ8521cv1oLh3dUi+CSkZbi+eBkK4zpVT824oh2TRVIEgxYuYiCEOJrIUQPIUQ3IcQjquVhnMWpCnpercwXbkGPpVwYgyXdCFjMi9MkblSSkj5w2APalYc8UzExBlZHqzAcTjw1Jbx6GjgVlWEYRwmfBGKlot4wqrawlQfmsBqMabGPfbNCoSTqCF1KL9RPiZWB4RWEQE0mR6MIwamReP2So6J+36ZJJu47rW5ZJC+57NyAlQvGU7TPqW0mNuee0Y4fz+irTrJnP+HgR7fTK+MJTtzw+DgXJPEeb/65rgtPZQnwj64eVue9XVEOa9UY44d1treTKBjlC8UZHSyvSuh5yEyLbuWYfc9onKB3qM3QlRa3nx/VsHLB2OLovGaYfvtIafszpoK2buJ8LYUg+o7jJdGhTkR84wxBG4o3PD4Olx6TJ2VfJ/aun0oMqFGQB3epm26biHLxD5PieyMPz8XfDLFQTrK7uLbkfSJxRIkE6t49theuOK4LTu/fLiHZ/A4rFx6k0oPtySPx8TXHIK+lvHSxFg7XfzAjtEpq3sj52IjLj+uChgn4dp1goN6xM3yllmyWGxXcfvLhjuzXT3EORs4x6XTsxqIiRHNjHJGkKsKjwopmNc1Kx32n9bZUH8jPJNdf6xMKS7zRQCpZuHdcb3x+3THo3kprg37TaOeaZt1/Wm8sf+gUx/YfD59dp1mHwiekRHQLNwZKv06Y0WjcIA1PntsvoVXy8MNaIv++MVG3CZXhbpDu/yH9L8d2ceU4QgCZerxOs6x0aRlQQ7p4r+OxCvx/JwYRiyvITgE18V80uGPsjWyQkZaCAZ1q89lvdFC5cJLPrjsmoe3D/fTRLBfh1pZwnz8TP+cP6ohbTqxfeXJsnzZoFKEwVcvGDWqugVmJ86fP64/pt49EVoZ79S4iYbyP7j21V+QNwzi9fzs8f+GRrsYmhJ4BASAtxf50eES7JrhqRFfb+wkC6u9Eph7x6hbf3zICH/62Gf/8eT0ArfumahY+cBL6//07W/u4YFBH9O2g5ZerCNjza+DVwE72Cv5Eimb/4q/HokOzLExevB0A8MchndCphfOKrFmQYo/WjbFq5wHHj62CV/+kZSDkTZhs+v3yh07Blr0lyG6gue/OH9QBH+VvAaClUcp0T9rBeBslUphtcJfmOOPI6D2KZJCpW3daNM6oedabZWVAhjGuXU5DpcG1NXI0zcS2CJVSORU1iYn34h/WOrtOGl6kcrxu0jQrHWfHaGIWiyfO7Yc/DXUuWtxN3rlssGoR4iZSKmq/Djl1CoGpHDqtlve+YJCz1i8nMV6XDs2y0DRLUy4eO7sfVih2sZlhTIdNpDCbW3RvlY0nzumLFy4cgKYN0/HIWX3w3hVDkBpmuejTPr4KsUa8ErckK37EDqxceJBEWl97kYFcMreG43v4p6FdvPOAirvTbqO3NA8MttF48aLIXUwjdatNTaGECj+5hXH4iqdfTagMvZtX6IKjO6GZrjBfPKQz2uc0RLrhHln4wEn45JrE3IwAcPFQey3aZeGFWiPsFvEg8QzeM+44wXE5rOJGR0Ymcc47qgMOb5Md8fvw++6iwR2l+KFl8MOtI1B0qBLXvDfP0u+nLt8lWSK5REtT9MNi4+wB7fHZAq2vYx3lIi7RtY1UexNaGKxzIetQohjr9HgV7orKREV45IE0g6OlvclT5/XHFcMjB5tlhDmdHzu7Hx46s369ARW3XE5WBjq1yEI8uo5ZL5eyyioHpLKOF59bOzxzwZE1r42TV6+2tcpspIk3lHmUrliR/eMQe67Y1/50FHq0jqy8u8GUm4crPb4Rtlx4kETKxKoyf91/Wm+s2WUeWJfsrYZV08ZinYD1u2uv53OGySJED7399ACbgaN2iOd+N9vCa75/498RK4DYW5InRshS1ql5VsQV8+0nH47M9FScaTNWyy4ZaSm2AshP6dNGojT28ILyysqFB0nECtqxubYauNUktc1JLj8uci661aC7INE1txF6xdkyXCYrHz7FssK5tuBgzWuzgX5I1xaYeecJ6NBMnenXqt7qZc/CX2JU7YzU2txvhI8LoWvZJDMd9ySQsuo2Vx/fFa//tE61GL6DlQsPEs9AGNrm/EEd0bZpw7i69LlFKisX+P6W45WktDaI0fPALqrLpceT5me2SUWkqEhFGGXMipHlddcpzlT1dIrl24trXoey2drnNMT2/YdqPu/ZJhufXpt4wKQKWmW7VzHULvEsLDgVNYmJJ+AmtAURYUSPXE/kVofwQkqsarxQK2POPaMxcXywil3Fd1rrb1RaUVe5OGtAe8+kcXbNbRz1+6wG/loDGuMs2jZtiJf/OBCvXDywzhj152F5ddqde5l0j2caeRV/XN0kIx7/cLK172USp3WTTFf7NHiF3QfKYm6TQmrTOEPT1aDOMiFNmgAAIABJREFUzXDGkXUzRebffyJ27C/FqS/MrLOtXxnXr229z7zQGj5eVPcCSgQPrTFZufAi8cSe+efRDCaDuzTH3PWFqsVIOmTF8wzu4o1aLAM65dSzOjZvlFFHoWjbNBgKopcmvkSIVGPlqXP7oX2zhlhbcLCmR4lXiHaq3bKqeuuMMACAbfsOxd6IUcoHVw6ted0t1xtll5OBPu2bStnPkR3VKhehiTaSAdI4EXvJ5RmNdy8fjPcuHxLR72/81I0y37Lo3zHH9PPzBnXEMd1a4pKhnXGejyrAumWxY+XCg7RqYq4pr3y41kfMXhG1GNNtvX4pvvzrcbjN5Wwip/ByVoFM/KJQGBl+WC6OixJYbvybGvsk3gLQLEkqehxZITQseSHzmpULH+GFkq6M/+jboSlu8Gmn13AyJJmfVfv8UwzdOM2/d08W2ZzeX4uxiNThlXES8xvno6uHuSwHKxeeJB5TqffXy4wf+Oam4XjgtN6qxYhIl5aN8NAZRyT8uwGdak3ZVn7vNKFVfKTS3n6uFRNyXXVvVTcLJqQwXRqjrgdjnRp3W9j8MFhB1WRWLjxI+Hjz1Q3HYdnfT66jk7JbxEP4+Fr0atsE5wzsoFqMiEy7fSQuGZZnax9mv1dd9qKzXi8kUhqqj3WLiIQsrxcc7Z/4BL8RqjEUXspfBeolYOoRrnU2zEhFVoZ/fJQMo5rwufmViwfWeW/Wf8RNxvRujU+vPQZ/GmLeRdPPlotI8SKxglgZ+3RukYXrRnbDxPFHqxaFlQsvEtkt4p8gwmTC99fCv/NYTJ6/UOuR0rFZ3cqibTyQ3nlU52YxJ+IgcftJhyMzPQV5LdVWeQ0yRIQ7T+mJvJbqM9h4OewDQsoGu0UYJ2jaMBi9K8xQ2QfFDn62XIQIH6LG9G6NFQ+NVSIL4z6sXPgI43ijOtqdYVTTV1LNCy/iZ9XCz7IHma9uOA6/bXCv8B+7RTxIPG4RxjtwKXY1GB+HFy8aYLqNXy9NECwXjLfo074p/nJs5G7WsmHlwoMkm1Xi3KO8m60QD8l1tbyDUXFooThAUzZB0C38qtgxcmDlwoPUfyjrP6VBenC92Bho4QMnxb1tPI3mGPm0yjZUsg3AZGzEz1ZKH4seKE44PFfp8Vm58CCLtu6PuU2k4jt+xIuDUaMG8Ss8W/ZyLxgVRLtvlm4rAgCUV1bH3JZhgsionq2UHp+VCw+yv6S8znszPSJAugXDSKdMVyqWbS9SLEnyEjT37rHdW6gWISEidXN1C1YuPIifTaIhhnZ1v9ysTBK5Br3aNqnz3i9NjvyOsVYF993xDh30miIX+KhTaDx40X0bDbdaq0eClQsfYKb/e93Pf0S7+NMEvTgtJCLTDaO6OyYHU5/BeZriemrftvW+y0xPwb8uVV+dMJkJdRG1W7adsUfPNtqi55Yxajoic50Ln+KXmItrR3bDq9PXRt0m0+fdE31yKYKDrvkZ0zVDL/t1yMEJBl9zs6xgZZEwKvHiMigynVpkYe2jpyqzYLDlwqd43HBRQzwpgh1ytCqKf+jfzmlx4iaaVyTcDRI037LXCdUViTZkhrqi+rVCJ+NF/Pecq3SNsHLhW7x9o8dazb9gLHqkz+TZmd4xpEWLuVgeFiTIlgt3qSmHH+UapSn2NzNMspO0ygURnUdES4momogGhX13NxGtIaKVRHSyKhlDmE1efrFcROKUI9qoFkEaLRqz6V0FprpFTR8eMr5lGAmwwpoI3lkqus8SAGcDeN34IRH1BnAhgCMAtAPwAxH1EEJUuS9iZKo9rl2EXAXFpZUJ/MafHNOtpWoRkorQfWIc6qnmO5MufwzDuE7SKhdCiOWAqWn1DAAfCCHKAKwnojUABgOY5ZZsQ7rETuP0uG6Bueu1BjnPT12tWBL5fHzNMADAKxcP5DlMAaFgZuOjG/4cH98jF3PXF6Jd0/oxF1/89VhH5WOCSQAqBLhK0ioXUWgPYLbh/Rb9s3oQ0VUArgKATp06SRNgUF5d5cIsYNDrzbIGdW6GpduKcP0J3fDytPrZIn5+UI+OkgrJOE/trV97E2XpGUetm2i1L649vhvOPapDzXsj/TrkOC2iFF68aAAHpHqI/SUVqkXwFYFWLojoBwBmzv17hRCT7O5fCPEGgDcAYNCgQa7O9g09nr4ZWkk2bxS7SpyP9QxGIUYFtU/7pnjugiMxpndrAEBKCpkqFn7idA9lTzFAs0bpqkXwFYFWLoQQYyz8bCsAY2m5DvpnyuioV7wDgJysdOwrqUArjw+coYE/koWFFQrGKmYxFwBw5gBTAyPDSIGrwCZG0maLROELABcSUQMi6gLgMABzVQrUqEGtDtgoQ3vt9YBOfhAZp6ipc2HBtxZeo4RhGGdIWuWCiM4ioi0AhgGYTETfAoAQYimAjwAsAzAFwPVeyhQJ9VNIT/X3pQtC/xRGDcJCQgjfboxd+B5KjEC7RaIhhPgcwOcRvnsEwCPuShQfr19yFGauLqjTtMmLWHkQPR6jGhcn6j5/xjlCAc482DOMd/H38jcJadm4Ac4a0EG1GLapU6MgQJNE91aNVYsQeERYoSyGYbwHKxeMo8RjjWisx5Q0bej/aGyvd6sNArXlv9XKwSQXfL8lRtK6RRhnqVcxMfx7w4N6er922FdSgQuO7mi6rZ9olR079ZaxB6tvjArYUpYYbLlgHKE2FTX2tikphPHH5CEz3du1O6Jx0WCtiJrX648EgVxdgctMT3z48nrxOYYJCqxcMEoIarYIz13O8/wFR+LJc/uhe6ts1aIwSUTvdpzGnAisXDAM4yuaNcrA+YOsudCCqtQyznPt8d1Ui+ArWLlgHCE0iPNCnvES7BZhrJKSwoppIrBywThCTUBnkozlvCD2NhyMxzDuwsoFw0gkSXQphmGYqLBywTAxuPSYvJjb8LrY27TL0Sra/nFIJ8WSMExywMoF4wyhVNQArOUf/MMRqkVgbJKTlYENj4/Dn4flqRaFYZICLqLFOELIx50sMRebCksAAHsPliuWhGEYp+jZJhvj+rZVLYYvYOWCcYSgBTiefERrfLt0Z8Tvl24rAgBs2HPQLZEYhnGZKTePUC2Cb2C3CMPEwX3jekf9PrSaObJjjhviMAzDeBpWLhhlXHpMHj64aqhqMeIiliWmv65UdM/lrqgMwzDsFmEcobbOhcD3t4zAic/OqLeNnwIlQ0XBWjcxb0x2zsD2GNS5GfJaNnJTLIZhGE/ClgvGEYyNyw5rnY2M1BQM6dJcrVASSI1gwiAiViwYhmF0WLlgHGHKkh0AgA9+2wwAWPXIWHx49TCVIkkhSZJfGIZhbMHKBeMIawu0rImt+w4plkQOobYC6an8yDAMw8SCYy4YJg7aNMnEjaO646yBHVSLwjAM43lYuWCYCHx09TAU6kWxiAi3nnS4YokYhmH8ASsXjCPktcjChj0lqsWwxeAABKAyDMOogB3IjCNw4KO/aJVtnmLLMAxjBVYuGEeoqmb1wk8ErVw7wzBqYeWCcYRqVi58BXHTeIZhJMLKBeMIfdo3BQDkZKUrloSJB7ZcMAwjE1YuPM6Now9TLYIlTj6iDQDghMNbKZaEYRiGcRtWLjxOgzR/XqKmDTWLRcvGGYolYeKBDRcMw8iEU1EZRxjdqxWeOrcfTu/frt53IcWD8Q5k8Iv057bxDMPYhJULj+NXXzgR4bxBHet9/vWNw5HLaY+epgGXOGcYxiasXHicoEXx927XRLUIjAl+VWIZhvEmvETxODzoM25Q5z7je45hGJuwcuFxeJxn3EYIrlHCMIw9WLnwOGy5YNwgxXCjDe3aQqEkDMMEAVYuPE7QYi4Yb2K8y24e00OZHAzDBIOkVS6I6CkiWkFEi4jocyLKMXx3NxGtIaKVRHSyWjlVHp1JFoypqKkpfNMxDGOPpFUuAHwPoI8Qoh+AVQDuBgAi6g3gQgBHADgFwCtElKpMSoZxAVYnGIaRSdIqF0KI74QQlfrb2QA66K/PAPCBEKJMCLEewBoAg1XICNRdUTIMwzCMH0ha5SKMywB8o79uD2Cz4bst+mf1IKKriCifiPILCgocEYxVC8YNsjO55A3DMPII9IhCRD8AaGPy1b1CiEn6NvcCqATwn0T3L4R4A8AbADBo0CBH8vfYcMG4QYvGXDWVYRh5BFq5EEKMifY9EV0K4DQAo0Vtcv9WAMa61R30z5TAugXDMAzjN5LWLUJEpwC4E8AfhBAlhq++AHAhETUgoi4ADgMwV4WMAMdcMO7Qt31T1SIwDBMgkla5APASgGwA3xPR70T0GgAIIZYC+AjAMgBTAFwvhKhSJSTrFowb3Dj6MNUiMAwTIALtFomGEKJ7lO8eAfCIi+JEhHULxg1SUwhf3zgcWRmcdc0wjH2SVrnwDWy6YFyCO9YyDCOLZHaL+AJWLRiGYRi/wcqFx2HDBcMwDOM3WLnwOCmsXTAMwzA+g5ULhmEYhmGkwsqFx2nUgGNuGYZhGH/ByoVHaZ/TEABweOtsxZIwDMMwTGKwcuFRLjhaq0Cem809HxiGYRh/wTZ3j3LDqO64/Lgu7BZhGIZhfAdbLjwKEbFiwTAMw/gSVi4YhmEYhpEKKxcMwzAMw0iFlQuGYRiGYaTCygXDMAzDMFJh5YJhGIZhGKmwcsEwDMMwjFRYuWAYhmEYRiqsXDAMwzAMIxVWLhiGYRiGkQorFwzDMAzDSIWVC4ZhGIZhpEJCCNUyBAIiKgCwUeIuWwLYLXF/TOLwNVALn3/18DVQix/Of2chRG74h6xceBQiyhdCDFItRzLD10AtfP7Vw9dALX4+/+wWYRiGYRhGKqxcMAzDMAwjFVYuvMsbqgVg+Boohs+/evgaqMW3559jLhiGYRiGkQpbLhiGYRiGkQorFwzDMAzDSIWVC4UQUbpqGZIZImqlWoZkh6+BeoiooWoZkhkiItUyOAErFwogouZE9AqAx4hooGp5kg0iakxEEwF8T0R/I6Jj9c/5eXAJvgbqIaJmRPQagDeIaDQRNVEtUzKhzwMvAriNiLqplkc2/CC7DBE1APAWgFIAmwA8QESXq5Uq6bgKQBaAEwDsAPAOEaUKIarVipVU8DVQz4sAKgBMBnAJgDvVipM8EFFzAO9DO/+NAbxGRKPUSiUXVi7cpz2AtkKIW4UQLwB4B8AgIjpFsVyBhogaG94KALOEEIVCiFcBLAbwkL5dIE2UXoCvgXcgorYAWgC4RQjxAYDnAeQR0SVqJUsa2gFors8DDwL4BsDJQbJks3LhMETUj4ieI6ILiIiEEOsA7CWic/RNfgawHMBJ7PuUDxH1IqLPAEwkorFElAYgFYCxFv7tAP5IRO2FEIInN7nwNVCPPg69RkQ3ElFDIcR2AGkAQlbT5QAmATibiLKVCRpQiKgvET1CRMfr88ASAFuJaKS+yecAqgAcG5RYPFYuHISIhgJ4D8B2ABdB8212AvARgFFElCmEKACwENq1aKNM2ACiP6TPAZgN4EMAZwG4B8C/AJxFRD0AQAixFsC3AO7W33PxF0nwNVCPfo7fAbACwGAArxJRXwBPAjiDiBoJIUoBzAewBcAAZcIGECI6DcAH0Kx1NwF4joiaApgHzWqdIYRYD2AZgDwAKUFQrlm5cJZeABYIIZ4AcCmAhgDGQHuASwGM17ebDeB4aDcfI4/2AAqEEE8KIT4D8AiAMwG0AvAugLsN2QpToF0XRi58DdTTB8AmIcRzAK4BsAGakrcPmsIxAahR8PIAHFAiZXDpCuALIcR90M7/MGhK3ipoC8qT9O2+hnZdGgVBuWblwgEMWud6AAeIqK0QYh80i8VRAMoB/ADgKiIaBqA/tLa6aSrkDRqh8y+E2ABgGBEdr7/fCOBNAI9DW7UBwN+I6Apo/v4C96UNJnwN1GPIvFkEoJqIugkhDkCzEGUD6A7gdQAXEdE4IhoBoDl4XpDNQQBFRJQjhNgF/ZwDWABgLYDriKgngMOgWbFTlUkqEb6JJEBEjYzvDVpnNQACcLj++RcA0gH0EEJ8A22QvRLaCu51IcQa14QOEETUSjczAqhnUn8GwP8Z3n8MoBJATwB3APgOmjXp70KIiS6IG0j4GqgnPJXUkHmTAm0SG65/PguaEtdFCLESmptqBICXATwnhMh3TegAoWcCmlEEoAeAHADQ7/GuAProwcw/AngUmgv9Pd1V7n+EEPzP4j9oD+0T0G6OywH01D9PBzBGf/0YNLNjd/39OQBmG/bRQPXf4ed/AB4GsA3AJwDuMnx+MzSTYxq0oNmr9c/ToD3EPVTLHpR/fA2Un3/Sx5l50AJjR+ifpwO4QH99JYCnAAzS358AzWWrXH6//9PngSehxRSdC6CF4fwP1F9/AC39OvTdZdBcJaF9NFf9d8j+x5YLe9wOoDeAewF0g1YUqwk0c2OoKMqnAFoCuEV/3wbAdwazcZmrEgcIIjoSmpupPbRrMJaIztO/LgRwSAhRCS1I8E49sOoSaCtmrqcgASIaAL4GqrkSwJEA/gTNBP+CXkehIbTYFgCYBmAPgAeJKANabMUsIsp0X9zA8RA0S8TbAP4A4B49828kgH76NhMBHAPgz/r7NtBc4wAAIUShS7K6BndFtQARhXxiTwL4SggxTU/fehpAiRDilrDtO0EbeLtCe9gvEUIsclPmIKJHwb8NYKwQYj8RjYcWLPWmEGJe2LZnQ5sEjwUwQQgx2215gwIRHQ6gTAixga+BGvSCY1X6IuVmAPuFEG/p3/0TQLYQ4oLw30BzUeUB6AJgvBBigbuSBwMiai6EKCSiLGhu7buEEGuIqDeAvwJYLYR4Nuw3I6Ep1odDU/z+LIRY6rLorsHKRZwQUWsApwOYKPSTRkSvAsgQQlyuv+8K4DNoysNi/bNMIUSpntvfUWgpR0yCEFEbaOb3iULzGYOIjgBwBYDPhRAz9LTH56EFRb0phKgmomZCiL3KBA8QelbHw9BWyZcKIZbxNXAXfRy6H5oV4jMhxEIiug9AVyHEZfo2DQBsBHC6EOI3/bNsIUSxPg41E0Hx67sMEeVCs1RUAbhNH9vfAbBDCHGXfn6PA3AbtAJla/TfhZTBDGju88AvLtktEgdEdD60HORbAVxt+OpvAIbr2iqgPdCfAxir/64PtPLeLYUQlaxYWENX2v4JLU3rQiJqpn+1Blr67gAiai2EqAAwFcCfRG0w25t6Tj9jAyI6CpppPVUIMVgIsUz/KnQNBvI1cBYi+jO0a7AT2jl/kojyoClzZ4TOse5qfRZ6gSwi6gjgGT1rrZIVC2sQ0c0AfoOWBXiL0GqDAFoZ9aP0bJxKaCmmi6HXCyGtb84NRNRUCFGeDIoFwMpFvGyGplhcB+BUfRUNIcQOAP+BZmqEEKIKmka7W/9dIYAnhBC76+2RSYQDAB6AlqrVC5pCl6YPol9Di8Q+EQCEEJ8COERaeWNAMz0uViBz0CgFMB1apgeI6Dgi6qlfg/ehXRe+Bs5SAuBmIcRDQisZXQ5guBCiGNoE97Jh2/UA1umvC6Gtsre7KWwAyQGwXQjxhBCinIha6J8vhKZ0hArAbQPQAdr1ATQr09tCiP1uC6wSdouEQURkcHsYX6dAC8y8G8BBoRVECf1mMTQlYzY0k9nbglPqpGJwL10NYDS0lcNW/btzoUVfLwUwBNrK4Wpd2WNsEPYMXAoty6A/gL3QKs+mArgYmmJxM7SaCnwNbGI874bPcgAUA0gRQlQQ0WMA1gkh3tS//xZalc18aNdikhDiaZdFDwQRzn8TaMr1bGgLGqH/uxJAE2j9QV4HMBOaoveM0MoPJCVsuTCgT2A1N1TY62poueGfAjiSiIYYfnoxtNX1owA+ZMXCGhSlpn7IBCmEeB1AA2hm4BT9s0+gldXdAS1P/Aqe1KwRfg3CBtivoSkULwkhToB2zisB3CG0ui3Xg6+BbYioQfjEBgBCiH1CiCrd9QRovv11hk2uBvA7tMnufVYsrEFaOXTjohIAIIQoglZG/SZorr9rATQCcI9uxb4JQCcA/4UWD5O0igXAlosaiOg2aJG8nwPIF0JM1j8/C8CPIZOWnuJ1FYDWQohb9Mpqq/VgnVQeUK1BRHdDS916XGjZN6EAqLOhlSmeBm3FVkVEJ0F7sG+DZsX4RgjBZaNtEuMaFAkhfggPziSi26Glm74cYbdMAhDRLdBii34EMFcI8bX++XhomWl79KyPltAmsTFCCKEH1q7WzfUpglvXW0KPk/sZwJNCiEdD55KIRgOYI4Q4oMcW7dS3PxxaSmlv3T0Fngc02HIBQJ+szoXW62MNgIdIq6EAaK1x0/SUr1A+8jsARhLRAf03qfp3SX9DWYGIzoRWDncFgHG6BSl0Lg8BWC40qgBACPEdgNbQyueeDaAydH0Ya8RxDZYBQJhiMQLAedCeGcYGpFU4/QBaFc27AOwHcBkRtdc3aQggXZ/sqqCV794E4EwimgOtOF9ojGLFwjoCWu+VG0kr112tK27dAKTq7pKdhu0Ph9YTp7xmBzwPAEhiy0XIh6+//iO0VK6H9fe3AzhPCDEk7DdpADKhpZu2g5ar/5W7kgcP0sqnN4emMPwF+P/2zjvcrrJK4783BZCQBIYiGVEQNEpvhhJA0JEiIEGKOCgwIFUDShWjQMBCbxGQIh1lVDKIlKHIwEhAylBDKCICAiKhQyAJ7Z0/1rdzN5d7k9xzz703OVm/5+Hhnl04H/s7+9trr/IubrP9q06OnY/Ir/g+MLryMCVdR9KQ4uqt5mBRQodlVnMwDDgRWBr4afV2nXQdRfvzqaV89D9K2K/ScPkhcX3/0sF5exDx/auJ1gG5DjVASQx/t/wtItS0GOHBW8b2qBKmml47Z37C2DgGWAQYa/vGXh/8HM4857mQNL+kU4DzJY0qP6ipxI8JgBKrHCLpG7XzBjjKuKYQCZsr5Q3ddcr1/3nt2kO41Z8myrfuBdav3tiqYyQNlLSk7beBa2x/Mg2LxihzcCxwhaQDJY2w/abtvzPrOViiVB1cYHu9NCwao7YOnVe8Rv1sn1WL8T9NVOBMbXfefOXP+4nKka/kOtR1JC0g6WTghOKBq/KLFiaSlg8k7oENiDyK6jwVQ2M54FrbG6Rh0THznHFBqGouRmi9b0+8GVwOfKxUHVQcDuwAM7K0T65CJbZ/3btDbg0UIkxnATuWf6qS3vfLv6cTmdhvUq59LbFtDDCibPt7rw68hVBoslxPeOB+RGS5f7vE8WdnDtYp267v3ZG3HPV1aBuiM+zAWkhjODC5GN3ADIXN84sxeKftcb0+6hagXMczCEPifkKue59i2L1H9H56F7gV+F9CVh2FpshPJC1t+0rbZ/TF+OcW5qmwiKSFiCSoPW3/UyE6cwDhWnwROI9opvSupJHA1rYPUejvD7L9Up8NvgUo138Voib8UuIhd1653iqJaQOJDpmbEDHl+Wwf2941mTRG8UZsYvv88nlDYvE8CHijxJhzDnqQTtahfYEHK4NB0hbAKNt7KkSYZHtCyQN4te9GP/ej0Ke4Gli/rD2bA1sAVxG5LucBk4HKQ3GI7csU6pz92uVcJJ0wT3kuSkjjbaJUC+BRopPdfxBW6o3Az4sH4xAiiQrb09Kw6D7l+t/nKKU7h3hjW67sc0lWe4d4a96aaPb2TNmfD7Um4NAG+V1t02uEHPFrxbDIOehhOlmHxgNfkrRU2bY6sEAJnRxbOzcNi25QXmJeIn7Tu5XNE4hQ4BZEx967COn6jYnKwDHlvBfSsJh9Wta4UDQSq/7uV4vvnwp8XiGF+zYhvPRXwt17EFHL/w3gHtv79vKwWwIF60gaWt8GYPut8u/riBv8m8UzRHm49SfUBi+1/YnOkgqTWSNpOUV3Rmq//+rhVvFp4uFW7cs5aBLlPvhiSZatPne2Dj1ECI9VVWobELH/Z22vb3tCb49/bqdc7r3UphRbvcT0JyQHRkhatCQ1TyTyW6bY3sn2xcWg+KPtNWqhwWQ2aTnjQtLXJE0CjpF0HMSCWftxTCLibIeWfU8Dw4AFytvblcDXbB/VB8Of61HUg/+DiOdfKmkN+KAYUy1p7WTgc8CnJH1d0pqOMq51bY/p5aG3DJK+Ue6B44HximTk9mqD1Rx8krgfkLSFpOVzDprGOKLV9pcg7oFZrEMfp62k8UJghO3je3XELYKkTYmy6pHAfPV95ff9APA64bXG9h3A52vnf+ieSbpGSxkXCkGTfYFdbX8HGCnpu/VjHDoV44CNJX1T0upEWen7tWPeIeky5a3s34Bv296SkMHdWaEjUvdeVAmckwgZ6dsJueKpZftbvT/61kDSVoRS47dsbwMsSHG/V0mb8AEthFWAj0r6HeECnl725xw0SM070Q+4AVhJ0nJlX5U429k6RNn/a4fqY9JFFJIBmwP72d7F9lO1fdUz7yEix2JbSVsqSn+nUJ4DJaEz6QZzvXFRuRwLHyMs0gfL53OAw8qNWx2vUm2wH7AC8YZwobOcqCFUk4sulv7nCE8QwPnA48BXVJPULef1lzSKcP+Otr2O2zptJl2gbjQQi+ZOtm8vn8cRuRMfEvdRVEF9HtgM+IPtUbbrctJJY1TGxTNESekiwHrQNgclt6WjdSircLpJMQyGA09LGqoot964rP2V8fCe7ZuAE4jcryuJMOB9fTfy1mKurhaRNIYoJx1PJGM+D5xGlDv+gfBifAO43vZh6kAWt6pS6N2RtwaSjiLeto63/WjZtgPRcn5vR6OxdYCvATc4+k/Uz1+K6DKYinYNUubAwOm2J7ev6FAIwg2yfWQn5+9GPNRyDhqkzMEzwLkOuXQR/W9OJ8Ie65V/XiHug7s6+G/kOtQg5Tlwo+07iqG9EHAkkaS5C3An0UxvIvBDF5nu2vnzAe+2fzYk3WOu9Vwo+h1sRvQDeRY4k8hwvxDYCriNsF73ArZXkXJt/9/JG7rrFK/DPsDXCenzjWqu4EeJWOYO5fP1kNeNAAAT+UlEQVQjwFDK21y7xMJn8qHWGAoRoB8Qi+cqlETAyrAormEILZEPyXOrrenbeTkHjSFpiEKMbC9COn1ZmJFbMY0ob+9PzMFuxItQ1cn3A3L1uQ51HUnDJI0nKvsugRkeideI7rE7Ev1YDiWeE+tQ5qiO7bfTsGg+c5VxUWW+FxYmWgo/6KjZvwq4yPZviKZWu9oeTYRJbgb6tb+hk64haRGY4dq9mkiWug74bPkbIuP9ViIU8hlH6dx0YKlybi6i3UBtVVDvEL/5FYiclS9I+mR1XC1mvDIwQdJwSWMVjfey/0Q3qK1D0wh3+jDgYWBHlconRXvuZYn7ZFdCtOmPRC+KvA+6QW0dfwP4ne2FgVcVTd8qziTyJ+aXtKCjseFfiATmpBeYK4wLSQtJOg34paQvl83vAhtWx9j+ITBc0qhiiT6iEKs5C1jQ9st5QzeGpAUlnQ5cK2lfSavZ/rvtF4nujVOB9SQNLYmA1xB5L+dKupAoqbuzz/4HWgBJg8ocXKbohfOvtifafpPQalkKWEvR96Aqw/sE0bPlKEIJ8sWSSJg0QAfr0EDbE4qhdjrRQmC1En59nTAmzrS9tu3DiO6+Uzr77yczR9Jghe7HQZJWcJRUV23N9wd+VEIclZ7LBUS/nB9JOol4Cbqn90c+bzJXGBfAKUQ50X8RbwdjbV8ErFxVIhSOIlxhlLe46oe3V28OtgU5gLhJdyFko8+udtieTISgPk4x9my/YXsscDDwZ6KkLhOlusdRRCfMnxICSydUO2w/SQgBbUgsoNWb8fzApwi1wfVsn9a7Q2456uvQ14lya2BG5dMthJdi0bLtLNvn1M4/uqN8i2TWKDRzfkWIXA0AzpD0Jbfp5kwgpLrPrJ32W+I+eZUQi9vQ2Tqg15jjEzolLQZcRGhPTJG0Km0xtgHAsbZXKMd+CdjI9o+Ke3LBfFNrjCr5tcTuDwPutv2Hsu9q4DHb3yufBxHljgOJvJdpts/ro6G3HMUDdxJwsu2HS5XHOcD9buvkO4QwPP5MxPlfJjxIw2z/o29G3jp0sg7tD9xaGRAl5HQxoS/yESJJ8IZM1uw+kj4N/KftNcvn/Qhv3XiHRgWSPkqEp4YT3X372X4wr3/fMMd5LiR9StIxkrZVtEV/kTAidi+HPELIF+/tELy6V9I4hWT3QeXYSrI7DYsuIunTks4iXInLltj9okS2dcXehLLmxwGKa/5FopPgQcSDLWmQMgenStpb0iLF/ftR4m25koA+FthOUtX87XXgMcI9P5Y2zaY0LBpgNtehy4Eta3ksLxPS0f9NvDG/U7bng62LSFpW0gGSVlA0dHsM+HvNU305ITg2Um0Kv88TXqXJREjEZXte/z5gjjEuSoz4cOLHMY1QTqtkh08BNisVH9MJZbunJa0JfBe4iXDZ31wyg5MGKAlRvye0EpYgVE4XJqSK91E0/KnUBC+hLLTlAXckUQ65rO3f98X4WwFJhxIL57NEDP/csutI4OvlDRraEpW3KOctTwiRHW97OWcr9Ibo4jr0APAEsEY5dySwM3CU7RVt39zLw5/rUbRq+BmxDq0IHAH8oOy+F1hd0kfKGjQRWBroL2mApJ0INdTv216rhKqSPmLArA/pNZYkLNGtbD9ZXO0PK5Tt/kQsoocCh9p+QtHdsXqjuFzSlU5Vte7yMrCbo158IKEdsobt/1GUfP2C0KyAyLyu3sz+KWkl21P7ZNQtQvnNTwF2sD2pvJHdUxJo75F0ExEe2dn225LeIzxGEN1LVy5epKRxuroOLQ1UaqZPAKu6nY5C0iVGAIOAkSX8tC7hRV0QuJtQAN6UMD6uAo4mQuPPSXoEWM3Z3G2OYE4yLiYTMbUnS8bve0RJ41vlR3YKcLWkO4DniDfrGe6uNCyawhXAaypCTJL+SiQRAnwbuLG81T1CeC1Oqk5Mw6IpvEXEkJ8rczBN0r1EDgVEYu2DkvYCniTUNW+GGaGppPs0sg5VsvbP9dWgW4h7gdfd1lyvH/CG7bckTSDyLHaX9ETZ/yBt1z+TZecg+iwsIn1IROa9kvWOo0vgAsCqtGm9P0bE9Ncmktl+Yfu23hxzq2P71RKnrxQeVyMeYlW/lb2ApwjD4kTbl/TJQFsA1br2ls8q1/45CDEshdrg6pQclpIZvxPxZnckcErJO0oaQKVst06D69CtvTXmVqJ4I+qf5ZAReLi2+R1g8ZL38hpRqXY1ES4ZTxiCmVc0B9Lr1SKSxgKXlSze/u5EHVDS1kSPhG2LITK/Q/Uu6QYKRcFJwCXuREipXO/lgRNsb65QcxwO/KWzc5LZRyEXvSWhPXGX7Zs6uhckbUDEj7csc/JRZzOrplDmYGkit2KC7Zc6qirIdahnKM+B9Yjrf73tx9vtl21L+j6wlO192+1f1PZLvTbgpMv0mudC0ickXUVY/b+CDzdSasdQwv34VcINv0XPj7J1kbSwpHFEHf6OxMLaIWWBHQo8JelrwH1ErDMVTrtJSTobSfS8eQU4RdLHHD0p+pdjqus8FLhD0raEQbhpe49f0jUkDSyhjaWJ0tL1gUNLkqbV1jWzItehJqIQwrqIuP7HE9dzxfbH1Yy8QcDFkraWdJuk9cv+NCzmcHrcuKgthm8Q8tyDgYGKhkn1HgjtQyXbEoIoOwO72x7f02NtcaYSojJLErHi7UpMeQbtFtbNiTDItkTX0tNnYQwmM6H2Ox9C5FU87NBHuIlQkQWwQl+kWli3plSJAHvZvjDL6hqjtrYMJt6Y93N0Qr6cMPZ2Lfud61CPMggYbntXRwfYZ6g9hzownrcivBt7Awc7xLKSuYAeMy4kLaaQyj1Q0nK2XyGyeyG8Fz+DSMRUWxMllwx5iLfl3Wx/1fYtPTXOVkXSopIOreLKJY/inhLWOIPoXPqBNwaHaFaVC3ALsKftHWz/qTfH3irU56CWcDyIeFsGwCFEtrqkDW2/X+ZgUNl9B3EPbJ/3QGN0sA69TJSyH1QOeYHII/qCoheOcx1qHuX6nyzpm5KGlbDeS5J+WzzZmwHfknSIpI/XjWeFKudLwIG2N8vclrmLHsm5UOgh/CdxY04lkp+OsX1T7ZgbgEllca22fZaoKz+6JO8kDSDpi8Tb8FCiDfQP1K7dvKQTiWqhwxwCTFWC1aXA/rb/1gdDbxk6moOyfX7gaWBL23eWbd8lSuh2lTSMkPo+PKsPuke7dWgaUeZ4HGFQXAFcS1TcnE7I119r+09lHdqFWLNyHWoQRQuGiwlhMYjuvTsTKr5bA1+2vYOkdYBRwAu2T5K0MfAx2xd0lAeTzB30lOdiGDDU9sG2DweuJ8RnVq8dszews6Ip1mqKJkvPAsflDd1tnidq8dcCNpc0vLwR96uFPk4kkjRXLPHMDapqhDQsmsKH5gBmeJCOAep9Pp4AqoS21wj3bxoW3ae+Dh0G3EB47N4g5uUKYJTtXxCGR8UrhBhZrkPdY0lCAn1/2/sDjxKt5014JF4DsH07URVSefdeISpCUl1zLqanjIu/As+WbHcIwZP3ic6ZlTz340S8eQqx0M7naHiV0tHdxKFMd1UpqbuKeBOmcruXv/9B6PDfWPZXgliv98WY52Y6SrLsbA7KvpOAFyQdV5I196/te8spAtQsOlqH3iUqdV61fZ3tx8sb9lvEyw22n891qClMBp6UVIVfzyba0K9HGBCDJX2xhGJHEl5ubP+f7Rf6YsBJ8+gp42II4YpcS9KAYkg8DCxDSLUOlLQH8DkisWp923/tobG0LJI+ImnVDjLcqzdkgHHAspK+UjtPxW2/LTDG9irl7SHpIpLmaxcnnmFozGwOCM/dncC3gCtcGpAlXWcmickzW4f6Fa/p0UT35JvdrhwymT0kza9Q9K0+V9e/PxEC+UwJy95HeOnWJvKJbiM6y/4ZuNIf7CCbzOU0nHMh6RDgH7Yv6SgupmgkNhL4o+1rJC0B3E7ISb8qaW3gQaeyYENI2hvYDzgZ+OXM3IeSdge2s72ZpBFET4QhwBSnsmbDSBpNlJT+nsgfuqqzGHEHc/CwQ/GxU62XZNZI+jaRp/VH4KH269FsrEObEJ1Ncx1qgHL99yTanT9g+9x21/9AYDHgt7bvVcio3wAs7xCKWxp43qkd0nJ02XOhqFM+ATgY+KmkoZ28ud1IuCVHK9rlLke8RcwHYPuOvKG7jqShks4mGrZtY/ucWcUlbf8S+ISkqUR56QDbL6Rh0TgK/Y9tgNHEW9gYSeuWSoP+7Y9vNwd71ranYdEApRLnfKLaYD+i1822CnEld2Eduj7XocZQyNBvRawpdwEbSRpSrn/1bLmU0MfZpxh2SxM9WqoKwafSsGhNZtu4UFud/lvATbYXJ34kh9WPqxZXR+npL4ib+1hCsOYi25ObMvJ5jNoDawpRG36h7UckLS5pI9XkpNUmxjSguH7PIVyU/25791xMG6f20FoXONv23Y7ul09Req04BLEGlOM7moM93NY7IWmMV4GzbG9VQnrTgCddxJXKOjQg16HmUvtd9wM2AH5u+w4iZ+v5KmerJJAPLLldpxL5LBcTmiHj88Wm9ZllWKT8mI4BBgJX276+cuUWl9bNRFndpHbusBnuXqVUa8MUQ+HHxIPpJtvXSloZ2IPoeTCUyMKeD7jY9n+V82aUnkra0vZVHX5BMkvKPfA94DeOVs9IOoAwFEaUOTqCyJ8YY/vCckzOQZNoPwfVWlOMvV2BscBDwGOEnPSV5bxch5pAu+fANbavk/Q94N8Jw3odQj9kKhECuaycV38mLOPStyVpfWbquSg37jiipOhO4GBJ36F0U7X9FPAb4Cflc/UjGgycJOlzZXve0A0gaUOizfAihNv3x4qS0YlE3sQdRHLUjoT78eDam/U5kr4AkA+1ximG3J1EGPC4arvbKj7OBSYSrc/3pwhklTe7nIMm0NEcVGtN+fcjwKdsb0a87ByhYCHgxFyHukcHz4FDSs7XqcAORCXg2ra/QqgAH1Ku/5LAkZKWB0jDYt5iVi3XBxOdMTe1/YakFwlZ6O2BqiPm4cD/SVqXqB//F4cQzY9tv9hTA59HeJ/oPnoxgKRViDK6WwijbpqjWymSHiLe3AYDrwMHOOv0m8GLxMJ6BXCNpE0cssUQ98FiwMK275f0TSIbvnIL5xw0hw7noLjd3/EHuyM/RBh7g4C3gZ/kOtRtOnoObEkYFtcRDfUqXZa7iT44g4DpwBnOZnvzJDP1XJT42ZNENjbArcC9wMhilVZtiS8q+y4j3GbkDd0U7gZ+W8u3uJ3SPMyhCVIZFoOBMcDUWswzH2pNoCyavymx+wuI61wxtSSk3V/m4KvEg7A6N+egCXQ2B7bfqXnqKJ6Kw4C3bE9xtO/OdaibdPIcuBvYkBDEel3SKQpF1B8TL61v2n4lDYt5l9lJ6LwcWE2hCz+FcMdPI9TvkLQREf8/2vZnHc2AkibgEFSaXqso2JSQjgbC9a6Qjp5AtEMf3RfjbHVqyWcXAdMk7Ve2V6qno4g5+Jvts/tqnK3MTObAJWm20kv4i+3v9NU4W5j2z4GJhGdiMeAAImRyNXEP7FSFrZJ5l9lJ6BxGJFK9avvosm0C8H3btyrqlt/I7Oueo3guTNy8ox2qgivZflChF/J0ycpOehhJmwJH2V675AL8jciJme5UFewV2s3BKoQbfgRxHzzbt6NrTWbyHBhTwuALECXuWQWVALPhuSguySuAL0vaXtIyhOfivbL/8TQsepz3iXDTi8Cqkq4kkjeHOPRC0rDoJWxfB7wiqeoRsqDtZ9Kw6D06mIN/sX17GhY9x0yeA9PL/mlpWCR1ZkvnoiRMHU00/bkW+L1TLrrXKC7G1Qk1yAOI67+Lsw9Ir1JCID8Blic8SFukUdG7dDAHm+cc9A6dPAfu6NtRJXMqXZL/VujH2/a7szw4aSqSlgJ2Ak5yW8+KpJeR9GXgf3IO+o6cg74lnwPJ7NBwb5EkSZIkSZKO6KmuqEmSJEmSzKOkcZEkSZIkSVNJ4yJJkiRJkqaSxkWSJEmSJE0ljYskSZIkSZpKGhdJkvQokt6TdJ+kSZLul3Rg6Ro7s3OWkbRjF75j0fId90n6p6Rna5/XkjSu+/8nSZLMLlmKmiRJjyJpiu2Fyt9LAL8GbrV9xEzO2Qg4yPaWDXzfWGCK7RMaG3GSJN0lPRdJkvQapVXAnsBoBctIukXSPeWfkeXQY4ANiudhf0n9JR0v6S5JD0jaa3a/U9JGkq4qf4+VdGH5zqckbSPpOEkTJV1bBKKQtKak/5V0t6TrSm+NJElmkzQukiTpVWz/DegPLAFMBja2vQawA1CFLw4FbrG9mu2TgW8Br9keQTQp20PSJxscwnLAF4GtgEuAm2yvDEwFtigGxs+B7WyvCZwH/LTB70qSeZIBfT2AJEnmaQYCp0lajWiGOLyT4zYBVpG0Xfk8FPg08EQD3/nftt+RNJEwcq4t2ycCywCfAVYCbpBEOea5Br4nSeZZ0rhIkqRXkbQsYUhMBo4AngdWJTyp0zo7Ddi3dETtLlUnz/clveO2xLP3iTVRwCTb6zbhu5JkniTDIkmS9BqSFgfOBE4rD/WhwHO23yca8/Uvh74BDK6deh2wTy0nYrikQT00zEeBxSWtW75roKQVe+i7kqQlSc9FkiQ9zUck3UeEQN4FLgZOKvvOAMZL2pkIT7xZtj8AvCfpfuAC4FQiZHGPIlbxArB1TwzW9tsl/DJO0lBinTwFmNQT35ckrUiWoiZJkiRJ0lQyLJIkSZIkSVNJ4yJJkiRJkqaSxkWSJEmSJE0ljYskSZIkSZpKGhdJkiRJkjSVNC6SJEmSJGkqaVwkSZIkSdJU/h94SC0wqszH6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37" y="2708919"/>
            <a:ext cx="5281991" cy="3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60648"/>
            <a:ext cx="270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uni_data</a:t>
            </a:r>
            <a:r>
              <a:rPr lang="en-US" altLang="zh-TW" dirty="0"/>
              <a:t> = </a:t>
            </a:r>
            <a:r>
              <a:rPr lang="en-US" altLang="zh-TW" dirty="0" err="1"/>
              <a:t>uni_data.values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79512" y="764704"/>
            <a:ext cx="574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uni_train_mean</a:t>
            </a:r>
            <a:r>
              <a:rPr lang="en-US" altLang="zh-TW" dirty="0"/>
              <a:t> = </a:t>
            </a:r>
            <a:r>
              <a:rPr lang="en-US" altLang="zh-TW" dirty="0" err="1"/>
              <a:t>uni_data</a:t>
            </a:r>
            <a:r>
              <a:rPr lang="en-US" altLang="zh-TW" dirty="0"/>
              <a:t>[:TRAIN_SPLIT].mean()</a:t>
            </a:r>
          </a:p>
          <a:p>
            <a:r>
              <a:rPr lang="en-US" altLang="zh-TW" dirty="0" err="1"/>
              <a:t>uni_train_std</a:t>
            </a:r>
            <a:r>
              <a:rPr lang="en-US" altLang="zh-TW" dirty="0"/>
              <a:t> = </a:t>
            </a:r>
            <a:r>
              <a:rPr lang="en-US" altLang="zh-TW" dirty="0" err="1"/>
              <a:t>uni_data</a:t>
            </a:r>
            <a:r>
              <a:rPr lang="en-US" altLang="zh-TW" dirty="0"/>
              <a:t>[:TRAIN_SPLIT].</a:t>
            </a:r>
            <a:r>
              <a:rPr lang="en-US" altLang="zh-TW" dirty="0" err="1"/>
              <a:t>std</a:t>
            </a:r>
            <a:r>
              <a:rPr lang="en-US" altLang="zh-TW" dirty="0"/>
              <a:t>()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1556792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uni_data</a:t>
            </a:r>
            <a:r>
              <a:rPr lang="en-US" altLang="zh-TW" dirty="0"/>
              <a:t> = (</a:t>
            </a:r>
            <a:r>
              <a:rPr lang="en-US" altLang="zh-TW" dirty="0" err="1"/>
              <a:t>uni_data-uni_train_mean</a:t>
            </a:r>
            <a:r>
              <a:rPr lang="en-US" altLang="zh-TW" dirty="0"/>
              <a:t>)/</a:t>
            </a:r>
            <a:r>
              <a:rPr lang="en-US" altLang="zh-TW" dirty="0" err="1"/>
              <a:t>uni_train_std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98266" y="2276872"/>
            <a:ext cx="67499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univariate_past_history</a:t>
            </a:r>
            <a:r>
              <a:rPr lang="en-US" altLang="zh-TW" dirty="0"/>
              <a:t> = 20</a:t>
            </a:r>
          </a:p>
          <a:p>
            <a:r>
              <a:rPr lang="en-US" altLang="zh-TW" dirty="0" err="1"/>
              <a:t>univariate_future_target</a:t>
            </a:r>
            <a:r>
              <a:rPr lang="en-US" altLang="zh-TW" dirty="0"/>
              <a:t> = 0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x_train_uni</a:t>
            </a:r>
            <a:r>
              <a:rPr lang="en-US" altLang="zh-TW" dirty="0"/>
              <a:t>, </a:t>
            </a:r>
            <a:r>
              <a:rPr lang="en-US" altLang="zh-TW" dirty="0" err="1"/>
              <a:t>y_train_uni</a:t>
            </a:r>
            <a:r>
              <a:rPr lang="en-US" altLang="zh-TW" dirty="0"/>
              <a:t> = </a:t>
            </a:r>
            <a:r>
              <a:rPr lang="en-US" altLang="zh-TW" dirty="0" err="1"/>
              <a:t>univariate_data</a:t>
            </a:r>
            <a:r>
              <a:rPr lang="en-US" altLang="zh-TW" dirty="0"/>
              <a:t>(</a:t>
            </a:r>
            <a:r>
              <a:rPr lang="en-US" altLang="zh-TW" dirty="0" err="1"/>
              <a:t>uni_data</a:t>
            </a:r>
            <a:r>
              <a:rPr lang="en-US" altLang="zh-TW" dirty="0"/>
              <a:t>, 0, TRAIN_SPLIT,</a:t>
            </a:r>
          </a:p>
          <a:p>
            <a:r>
              <a:rPr lang="en-US" altLang="zh-TW" dirty="0"/>
              <a:t>                                           </a:t>
            </a:r>
            <a:r>
              <a:rPr lang="en-US" altLang="zh-TW" dirty="0" err="1"/>
              <a:t>univariate_past_history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 </a:t>
            </a:r>
            <a:r>
              <a:rPr lang="en-US" altLang="zh-TW" dirty="0" err="1"/>
              <a:t>univariate_future_target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x_val_uni</a:t>
            </a:r>
            <a:r>
              <a:rPr lang="en-US" altLang="zh-TW" dirty="0"/>
              <a:t>, </a:t>
            </a:r>
            <a:r>
              <a:rPr lang="en-US" altLang="zh-TW" dirty="0" err="1"/>
              <a:t>y_val_uni</a:t>
            </a:r>
            <a:r>
              <a:rPr lang="en-US" altLang="zh-TW" dirty="0"/>
              <a:t> = </a:t>
            </a:r>
            <a:r>
              <a:rPr lang="en-US" altLang="zh-TW" dirty="0" err="1"/>
              <a:t>univariate_data</a:t>
            </a:r>
            <a:r>
              <a:rPr lang="en-US" altLang="zh-TW" dirty="0"/>
              <a:t>(</a:t>
            </a:r>
            <a:r>
              <a:rPr lang="en-US" altLang="zh-TW" dirty="0" err="1"/>
              <a:t>uni_data</a:t>
            </a:r>
            <a:r>
              <a:rPr lang="en-US" altLang="zh-TW" dirty="0"/>
              <a:t>, TRAIN_SPLIT, None,</a:t>
            </a:r>
          </a:p>
          <a:p>
            <a:r>
              <a:rPr lang="en-US" altLang="zh-TW" dirty="0"/>
              <a:t>                                       </a:t>
            </a:r>
            <a:r>
              <a:rPr lang="en-US" altLang="zh-TW" dirty="0" err="1"/>
              <a:t>univariate_past_history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</a:t>
            </a:r>
            <a:r>
              <a:rPr lang="en-US" altLang="zh-TW" dirty="0" err="1"/>
              <a:t>univariate_future_target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328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print ('Single window of past history')</a:t>
            </a:r>
          </a:p>
          <a:p>
            <a:r>
              <a:rPr lang="en-US" altLang="zh-TW" dirty="0"/>
              <a:t>print (</a:t>
            </a:r>
            <a:r>
              <a:rPr lang="en-US" altLang="zh-TW" dirty="0" err="1"/>
              <a:t>x_train_uni</a:t>
            </a:r>
            <a:r>
              <a:rPr lang="en-US" altLang="zh-TW" dirty="0"/>
              <a:t>[0])</a:t>
            </a:r>
          </a:p>
          <a:p>
            <a:r>
              <a:rPr lang="en-US" altLang="zh-TW" dirty="0"/>
              <a:t>print ('\n Target temperature to predict')</a:t>
            </a:r>
          </a:p>
          <a:p>
            <a:r>
              <a:rPr lang="en-US" altLang="zh-TW" dirty="0"/>
              <a:t>print (</a:t>
            </a:r>
            <a:r>
              <a:rPr lang="en-US" altLang="zh-TW" dirty="0" err="1"/>
              <a:t>y_train_uni</a:t>
            </a:r>
            <a:r>
              <a:rPr lang="en-US" altLang="zh-TW" dirty="0"/>
              <a:t>[0])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4880"/>
            <a:ext cx="33813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905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58847"/>
            <a:ext cx="66967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show_plot</a:t>
            </a:r>
            <a:r>
              <a:rPr lang="en-US" altLang="zh-TW" dirty="0"/>
              <a:t>(</a:t>
            </a:r>
            <a:r>
              <a:rPr lang="en-US" altLang="zh-TW" dirty="0" err="1"/>
              <a:t>plot_data</a:t>
            </a:r>
            <a:r>
              <a:rPr lang="en-US" altLang="zh-TW" dirty="0"/>
              <a:t>, delta, title):</a:t>
            </a:r>
          </a:p>
          <a:p>
            <a:r>
              <a:rPr lang="en-US" altLang="zh-TW" dirty="0"/>
              <a:t>  labels = ['History', 'True Future', 'Model Prediction']</a:t>
            </a:r>
          </a:p>
          <a:p>
            <a:r>
              <a:rPr lang="en-US" altLang="zh-TW" dirty="0"/>
              <a:t>  marker = ['.-', '</a:t>
            </a:r>
            <a:r>
              <a:rPr lang="en-US" altLang="zh-TW" dirty="0" err="1"/>
              <a:t>rx</a:t>
            </a:r>
            <a:r>
              <a:rPr lang="en-US" altLang="zh-TW" dirty="0"/>
              <a:t>', 'go']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time_steps</a:t>
            </a:r>
            <a:r>
              <a:rPr lang="en-US" altLang="zh-TW" dirty="0"/>
              <a:t> = </a:t>
            </a:r>
            <a:r>
              <a:rPr lang="en-US" altLang="zh-TW" dirty="0" err="1"/>
              <a:t>create_time_steps</a:t>
            </a:r>
            <a:r>
              <a:rPr lang="en-US" altLang="zh-TW" dirty="0"/>
              <a:t>(</a:t>
            </a:r>
            <a:r>
              <a:rPr lang="en-US" altLang="zh-TW" dirty="0" err="1"/>
              <a:t>plot_data</a:t>
            </a:r>
            <a:r>
              <a:rPr lang="en-US" altLang="zh-TW" dirty="0"/>
              <a:t>[0].shape[0])</a:t>
            </a:r>
          </a:p>
          <a:p>
            <a:r>
              <a:rPr lang="en-US" altLang="zh-TW" dirty="0"/>
              <a:t>  if delta:</a:t>
            </a:r>
          </a:p>
          <a:p>
            <a:r>
              <a:rPr lang="en-US" altLang="zh-TW" dirty="0"/>
              <a:t>    future = delta</a:t>
            </a:r>
          </a:p>
          <a:p>
            <a:r>
              <a:rPr lang="en-US" altLang="zh-TW" dirty="0"/>
              <a:t>  else:</a:t>
            </a:r>
          </a:p>
          <a:p>
            <a:r>
              <a:rPr lang="en-US" altLang="zh-TW" dirty="0"/>
              <a:t>    future = 0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plt.title</a:t>
            </a:r>
            <a:r>
              <a:rPr lang="en-US" altLang="zh-TW" dirty="0"/>
              <a:t>(title)</a:t>
            </a:r>
          </a:p>
          <a:p>
            <a:r>
              <a:rPr lang="en-US" altLang="zh-TW" dirty="0"/>
              <a:t>  for i, x in enumerate(</a:t>
            </a:r>
            <a:r>
              <a:rPr lang="en-US" altLang="zh-TW" dirty="0" err="1"/>
              <a:t>plot_data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if i: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plt.plot</a:t>
            </a:r>
            <a:r>
              <a:rPr lang="en-US" altLang="zh-TW" dirty="0"/>
              <a:t>(future, </a:t>
            </a:r>
            <a:r>
              <a:rPr lang="en-US" altLang="zh-TW" dirty="0" err="1"/>
              <a:t>plot_data</a:t>
            </a:r>
            <a:r>
              <a:rPr lang="en-US" altLang="zh-TW" dirty="0"/>
              <a:t>[i], marker[i], </a:t>
            </a:r>
            <a:r>
              <a:rPr lang="en-US" altLang="zh-TW" dirty="0" err="1"/>
              <a:t>markersize</a:t>
            </a:r>
            <a:r>
              <a:rPr lang="en-US" altLang="zh-TW" dirty="0"/>
              <a:t>=10,</a:t>
            </a:r>
          </a:p>
          <a:p>
            <a:r>
              <a:rPr lang="en-US" altLang="zh-TW" dirty="0"/>
              <a:t>               label=labels[i])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time_steps</a:t>
            </a:r>
            <a:r>
              <a:rPr lang="en-US" altLang="zh-TW" dirty="0"/>
              <a:t>, </a:t>
            </a:r>
            <a:r>
              <a:rPr lang="en-US" altLang="zh-TW" dirty="0" err="1"/>
              <a:t>plot_data</a:t>
            </a:r>
            <a:r>
              <a:rPr lang="en-US" altLang="zh-TW" dirty="0"/>
              <a:t>[i].flatten(), marker[i], label=labels[i])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plt.xlim</a:t>
            </a:r>
            <a:r>
              <a:rPr lang="en-US" altLang="zh-TW" dirty="0"/>
              <a:t>([</a:t>
            </a:r>
            <a:r>
              <a:rPr lang="en-US" altLang="zh-TW" dirty="0" err="1"/>
              <a:t>time_steps</a:t>
            </a:r>
            <a:r>
              <a:rPr lang="en-US" altLang="zh-TW" dirty="0"/>
              <a:t>[0], (future+5)*2])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plt.xlabel</a:t>
            </a:r>
            <a:r>
              <a:rPr lang="en-US" altLang="zh-TW" dirty="0"/>
              <a:t>('Time-Step')</a:t>
            </a:r>
          </a:p>
          <a:p>
            <a:r>
              <a:rPr lang="en-US" altLang="zh-TW" dirty="0"/>
              <a:t>  return </a:t>
            </a:r>
            <a:r>
              <a:rPr lang="en-US" altLang="zh-TW" dirty="0" err="1"/>
              <a:t>plt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2152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dirty="0"/>
              <a:t>show_plot([x_train_uni[0], y_train_uni[0]], 0, 'Sample Example')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69" y="970990"/>
            <a:ext cx="6402259" cy="49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5322" y="116632"/>
            <a:ext cx="10513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age_buckets</a:t>
            </a:r>
            <a:r>
              <a:rPr lang="en-US" altLang="zh-TW" dirty="0"/>
              <a:t> = </a:t>
            </a:r>
            <a:r>
              <a:rPr lang="en-US" altLang="zh-TW" dirty="0" err="1"/>
              <a:t>feature_column.bucketized_column</a:t>
            </a:r>
            <a:r>
              <a:rPr lang="en-US" altLang="zh-TW" dirty="0" smtClean="0"/>
              <a:t>(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age</a:t>
            </a:r>
            <a:r>
              <a:rPr lang="en-US" altLang="zh-TW" dirty="0"/>
              <a:t>, boundaries=[18, 25, 30, 35, 40, 45, 50, 55, 60, 65])</a:t>
            </a:r>
          </a:p>
          <a:p>
            <a:r>
              <a:rPr lang="en-US" altLang="zh-TW" dirty="0"/>
              <a:t>demo(</a:t>
            </a:r>
            <a:r>
              <a:rPr lang="en-US" altLang="zh-TW" dirty="0" err="1"/>
              <a:t>age_buckets</a:t>
            </a:r>
            <a:r>
              <a:rPr lang="en-US" altLang="zh-TW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" y="1196752"/>
            <a:ext cx="34671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104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baseline(history):</a:t>
            </a:r>
          </a:p>
          <a:p>
            <a:r>
              <a:rPr lang="en-US" altLang="zh-TW" dirty="0"/>
              <a:t>  return </a:t>
            </a:r>
            <a:r>
              <a:rPr lang="en-US" altLang="zh-TW" dirty="0" err="1"/>
              <a:t>np.mean</a:t>
            </a:r>
            <a:r>
              <a:rPr lang="en-US" altLang="zh-TW" dirty="0"/>
              <a:t>(history)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980728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dirty="0"/>
              <a:t>show_plot([x_train_uni[0], y_train_uni[0], baseline(x_train_uni[0])], 0,</a:t>
            </a:r>
          </a:p>
          <a:p>
            <a:r>
              <a:rPr lang="fr-FR" altLang="zh-TW" dirty="0"/>
              <a:t>           'Baseline Prediction Example')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37502"/>
            <a:ext cx="6402259" cy="49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42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433" y="188640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BATCH_SIZE = 256</a:t>
            </a:r>
          </a:p>
          <a:p>
            <a:r>
              <a:rPr lang="en-US" altLang="zh-TW" dirty="0"/>
              <a:t>BUFFER_SIZE = 10000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train_univariate</a:t>
            </a:r>
            <a:r>
              <a:rPr lang="en-US" altLang="zh-TW" dirty="0"/>
              <a:t>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</a:t>
            </a:r>
            <a:r>
              <a:rPr lang="en-US" altLang="zh-TW" dirty="0" err="1"/>
              <a:t>x_train_uni</a:t>
            </a:r>
            <a:r>
              <a:rPr lang="en-US" altLang="zh-TW" dirty="0"/>
              <a:t>, </a:t>
            </a:r>
            <a:r>
              <a:rPr lang="en-US" altLang="zh-TW" dirty="0" err="1"/>
              <a:t>y_train_uni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train_univariate</a:t>
            </a:r>
            <a:r>
              <a:rPr lang="en-US" altLang="zh-TW" dirty="0"/>
              <a:t> = </a:t>
            </a:r>
            <a:r>
              <a:rPr lang="en-US" altLang="zh-TW" dirty="0" err="1"/>
              <a:t>train_univariate.cache</a:t>
            </a:r>
            <a:r>
              <a:rPr lang="en-US" altLang="zh-TW" dirty="0"/>
              <a:t>().shuffle(BUFFER_SIZE).batch(BATCH_SIZE).repeat()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val_univariate</a:t>
            </a:r>
            <a:r>
              <a:rPr lang="en-US" altLang="zh-TW" dirty="0"/>
              <a:t>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</a:t>
            </a:r>
            <a:r>
              <a:rPr lang="en-US" altLang="zh-TW" dirty="0" err="1"/>
              <a:t>x_val_uni</a:t>
            </a:r>
            <a:r>
              <a:rPr lang="en-US" altLang="zh-TW" dirty="0"/>
              <a:t>, </a:t>
            </a:r>
            <a:r>
              <a:rPr lang="en-US" altLang="zh-TW" dirty="0" err="1"/>
              <a:t>y_val_uni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val_univariate</a:t>
            </a:r>
            <a:r>
              <a:rPr lang="en-US" altLang="zh-TW" dirty="0"/>
              <a:t> = </a:t>
            </a:r>
            <a:r>
              <a:rPr lang="en-US" altLang="zh-TW" dirty="0" err="1"/>
              <a:t>val_univariate.batch</a:t>
            </a:r>
            <a:r>
              <a:rPr lang="en-US" altLang="zh-TW" dirty="0"/>
              <a:t>(BATCH_SIZE).repeat()</a:t>
            </a:r>
          </a:p>
        </p:txBody>
      </p:sp>
      <p:sp>
        <p:nvSpPr>
          <p:cNvPr id="5" name="矩形 4"/>
          <p:cNvSpPr/>
          <p:nvPr/>
        </p:nvSpPr>
        <p:spPr>
          <a:xfrm>
            <a:off x="156433" y="2636912"/>
            <a:ext cx="62157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simple_lstm_model</a:t>
            </a:r>
            <a:r>
              <a:rPr lang="en-US" altLang="zh-TW" dirty="0"/>
              <a:t> = </a:t>
            </a:r>
            <a:r>
              <a:rPr lang="en-US" altLang="zh-TW" dirty="0" err="1"/>
              <a:t>tf.keras.models.Sequential</a:t>
            </a:r>
            <a:r>
              <a:rPr lang="en-US" altLang="zh-TW" dirty="0"/>
              <a:t>([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tf.keras.layers.LSTM</a:t>
            </a:r>
            <a:r>
              <a:rPr lang="en-US" altLang="zh-TW" dirty="0"/>
              <a:t>(8, </a:t>
            </a:r>
            <a:r>
              <a:rPr lang="en-US" altLang="zh-TW" dirty="0" err="1"/>
              <a:t>input_shape</a:t>
            </a:r>
            <a:r>
              <a:rPr lang="en-US" altLang="zh-TW" dirty="0"/>
              <a:t>=</a:t>
            </a:r>
            <a:r>
              <a:rPr lang="en-US" altLang="zh-TW" dirty="0" err="1"/>
              <a:t>x_train_uni.shape</a:t>
            </a:r>
            <a:r>
              <a:rPr lang="en-US" altLang="zh-TW" dirty="0"/>
              <a:t>[-2:]),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(1)</a:t>
            </a:r>
          </a:p>
          <a:p>
            <a:r>
              <a:rPr lang="en-US" altLang="zh-TW" dirty="0"/>
              <a:t>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simple_lstm_model.compile</a:t>
            </a:r>
            <a:r>
              <a:rPr lang="en-US" altLang="zh-TW" dirty="0"/>
              <a:t>(optimizer='</a:t>
            </a:r>
            <a:r>
              <a:rPr lang="en-US" altLang="zh-TW" dirty="0" err="1"/>
              <a:t>adam</a:t>
            </a:r>
            <a:r>
              <a:rPr lang="en-US" altLang="zh-TW" dirty="0"/>
              <a:t>', loss='</a:t>
            </a:r>
            <a:r>
              <a:rPr lang="en-US" altLang="zh-TW" dirty="0" err="1"/>
              <a:t>mae</a:t>
            </a:r>
            <a:r>
              <a:rPr lang="en-US" altLang="zh-TW" dirty="0"/>
              <a:t>')</a:t>
            </a:r>
          </a:p>
        </p:txBody>
      </p:sp>
      <p:sp>
        <p:nvSpPr>
          <p:cNvPr id="6" name="矩形 5"/>
          <p:cNvSpPr/>
          <p:nvPr/>
        </p:nvSpPr>
        <p:spPr>
          <a:xfrm>
            <a:off x="156433" y="4653135"/>
            <a:ext cx="455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 x, y in </a:t>
            </a:r>
            <a:r>
              <a:rPr lang="en-US" altLang="zh-TW" dirty="0" err="1"/>
              <a:t>val_univariate.take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  print(</a:t>
            </a:r>
            <a:r>
              <a:rPr lang="en-US" altLang="zh-TW" dirty="0" err="1"/>
              <a:t>simple_lstm_model.predict</a:t>
            </a:r>
            <a:r>
              <a:rPr lang="en-US" altLang="zh-TW" dirty="0"/>
              <a:t>(x).shape)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2" y="5378041"/>
            <a:ext cx="7439903" cy="80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25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278" y="18864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EVALUATION_INTERVAL = 200</a:t>
            </a:r>
          </a:p>
          <a:p>
            <a:r>
              <a:rPr lang="en-US" altLang="zh-TW" dirty="0"/>
              <a:t>EPOCHS = 10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simple_lstm_model.fit</a:t>
            </a:r>
            <a:r>
              <a:rPr lang="en-US" altLang="zh-TW" dirty="0"/>
              <a:t>(</a:t>
            </a:r>
            <a:r>
              <a:rPr lang="en-US" altLang="zh-TW" dirty="0" err="1"/>
              <a:t>train_univariate</a:t>
            </a:r>
            <a:r>
              <a:rPr lang="en-US" altLang="zh-TW" dirty="0"/>
              <a:t>, epochs=EPOCHS,</a:t>
            </a:r>
          </a:p>
          <a:p>
            <a:r>
              <a:rPr lang="en-US" altLang="zh-TW" dirty="0"/>
              <a:t>                      </a:t>
            </a:r>
            <a:r>
              <a:rPr lang="en-US" altLang="zh-TW" dirty="0" err="1"/>
              <a:t>steps_per_epoch</a:t>
            </a:r>
            <a:r>
              <a:rPr lang="en-US" altLang="zh-TW" dirty="0"/>
              <a:t>=EVALUATION_INTERVAL,</a:t>
            </a:r>
          </a:p>
          <a:p>
            <a:r>
              <a:rPr lang="en-US" altLang="zh-TW" dirty="0"/>
              <a:t>                  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val_univariate</a:t>
            </a:r>
            <a:r>
              <a:rPr lang="en-US" altLang="zh-TW" dirty="0"/>
              <a:t>, </a:t>
            </a:r>
            <a:r>
              <a:rPr lang="en-US" altLang="zh-TW" dirty="0" err="1"/>
              <a:t>validation_steps</a:t>
            </a:r>
            <a:r>
              <a:rPr lang="en-US" altLang="zh-TW" dirty="0"/>
              <a:t>=50)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8" y="2348880"/>
            <a:ext cx="70104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61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7956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 x, y in </a:t>
            </a:r>
            <a:r>
              <a:rPr lang="en-US" altLang="zh-TW" dirty="0" err="1"/>
              <a:t>val_univariate.take</a:t>
            </a:r>
            <a:r>
              <a:rPr lang="en-US" altLang="zh-TW" dirty="0"/>
              <a:t>(3):</a:t>
            </a:r>
          </a:p>
          <a:p>
            <a:r>
              <a:rPr lang="en-US" altLang="zh-TW" dirty="0"/>
              <a:t>  plot = </a:t>
            </a:r>
            <a:r>
              <a:rPr lang="en-US" altLang="zh-TW" dirty="0" err="1"/>
              <a:t>show_plot</a:t>
            </a:r>
            <a:r>
              <a:rPr lang="en-US" altLang="zh-TW" dirty="0"/>
              <a:t>([x[0].</a:t>
            </a:r>
            <a:r>
              <a:rPr lang="en-US" altLang="zh-TW" dirty="0" err="1"/>
              <a:t>numpy</a:t>
            </a:r>
            <a:r>
              <a:rPr lang="en-US" altLang="zh-TW" dirty="0"/>
              <a:t>(), y[0].</a:t>
            </a:r>
            <a:r>
              <a:rPr lang="en-US" altLang="zh-TW" dirty="0" err="1"/>
              <a:t>numpy</a:t>
            </a:r>
            <a:r>
              <a:rPr lang="en-US" altLang="zh-TW" dirty="0"/>
              <a:t>(),</a:t>
            </a:r>
          </a:p>
          <a:p>
            <a:r>
              <a:rPr lang="en-US" altLang="zh-TW" dirty="0"/>
              <a:t>                    </a:t>
            </a:r>
            <a:r>
              <a:rPr lang="en-US" altLang="zh-TW" dirty="0" err="1"/>
              <a:t>simple_lstm_model.predict</a:t>
            </a:r>
            <a:r>
              <a:rPr lang="en-US" altLang="zh-TW" dirty="0"/>
              <a:t>(x)[0]], 0, 'Simple LSTM model')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plot.show</a:t>
            </a:r>
            <a:r>
              <a:rPr lang="en-US" altLang="zh-TW" dirty="0"/>
              <a:t>()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81516"/>
            <a:ext cx="4531880" cy="35359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1224459"/>
            <a:ext cx="3674734" cy="28329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24" y="4077072"/>
            <a:ext cx="3438349" cy="26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8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60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features_considered</a:t>
            </a:r>
            <a:r>
              <a:rPr lang="en-US" altLang="zh-TW" dirty="0"/>
              <a:t> = ['p (mbar)', 'T (</a:t>
            </a:r>
            <a:r>
              <a:rPr lang="en-US" altLang="zh-TW" dirty="0" err="1"/>
              <a:t>degC</a:t>
            </a:r>
            <a:r>
              <a:rPr lang="en-US" altLang="zh-TW" dirty="0"/>
              <a:t>)', 'rho (g/m**3)']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7647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features = </a:t>
            </a:r>
            <a:r>
              <a:rPr lang="en-US" altLang="zh-TW" dirty="0" err="1"/>
              <a:t>df</a:t>
            </a:r>
            <a:r>
              <a:rPr lang="en-US" altLang="zh-TW" dirty="0"/>
              <a:t>[</a:t>
            </a:r>
            <a:r>
              <a:rPr lang="en-US" altLang="zh-TW" dirty="0" err="1"/>
              <a:t>features_considered</a:t>
            </a:r>
            <a:r>
              <a:rPr lang="en-US" altLang="zh-TW" dirty="0"/>
              <a:t>]</a:t>
            </a:r>
          </a:p>
          <a:p>
            <a:r>
              <a:rPr lang="en-US" altLang="zh-TW" dirty="0" err="1"/>
              <a:t>features.index</a:t>
            </a:r>
            <a:r>
              <a:rPr lang="en-US" altLang="zh-TW" dirty="0"/>
              <a:t> = </a:t>
            </a:r>
            <a:r>
              <a:rPr lang="en-US" altLang="zh-TW" dirty="0" err="1"/>
              <a:t>df</a:t>
            </a:r>
            <a:r>
              <a:rPr lang="en-US" altLang="zh-TW" dirty="0"/>
              <a:t>['Date Time']</a:t>
            </a:r>
          </a:p>
          <a:p>
            <a:r>
              <a:rPr lang="en-US" altLang="zh-TW" dirty="0" err="1"/>
              <a:t>features.head</a:t>
            </a:r>
            <a:r>
              <a:rPr lang="en-US" altLang="zh-TW" dirty="0"/>
              <a:t>()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2192"/>
            <a:ext cx="8568036" cy="424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618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2854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features.plot</a:t>
            </a:r>
            <a:r>
              <a:rPr lang="en-US" altLang="zh-TW" dirty="0"/>
              <a:t>(subplots=True)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76" y="982826"/>
            <a:ext cx="6796048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25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6030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dataset = </a:t>
            </a:r>
            <a:r>
              <a:rPr lang="en-US" altLang="zh-TW" dirty="0" err="1"/>
              <a:t>features.values</a:t>
            </a:r>
            <a:endParaRPr lang="en-US" altLang="zh-TW" dirty="0"/>
          </a:p>
          <a:p>
            <a:r>
              <a:rPr lang="en-US" altLang="zh-TW" dirty="0" err="1"/>
              <a:t>data_mean</a:t>
            </a:r>
            <a:r>
              <a:rPr lang="en-US" altLang="zh-TW" dirty="0"/>
              <a:t> = dataset[:TRAIN_SPLIT].mean(axis=0)</a:t>
            </a:r>
          </a:p>
          <a:p>
            <a:r>
              <a:rPr lang="en-US" altLang="zh-TW" dirty="0" err="1"/>
              <a:t>data_std</a:t>
            </a:r>
            <a:r>
              <a:rPr lang="en-US" altLang="zh-TW" dirty="0"/>
              <a:t> = dataset[:TRAIN_SPLIT].</a:t>
            </a:r>
            <a:r>
              <a:rPr lang="en-US" altLang="zh-TW" dirty="0" err="1"/>
              <a:t>std</a:t>
            </a:r>
            <a:r>
              <a:rPr lang="en-US" altLang="zh-TW" dirty="0"/>
              <a:t>(axis=0)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111970"/>
            <a:ext cx="397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dataset = (dataset-</a:t>
            </a:r>
            <a:r>
              <a:rPr lang="en-US" altLang="zh-TW" dirty="0" err="1"/>
              <a:t>data_mean</a:t>
            </a:r>
            <a:r>
              <a:rPr lang="en-US" altLang="zh-TW" dirty="0"/>
              <a:t>)/</a:t>
            </a:r>
            <a:r>
              <a:rPr lang="en-US" altLang="zh-TW" dirty="0" err="1"/>
              <a:t>data_std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79512" y="1479793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multivariate_data</a:t>
            </a:r>
            <a:r>
              <a:rPr lang="en-US" altLang="zh-TW" dirty="0"/>
              <a:t>(dataset, target, </a:t>
            </a:r>
            <a:r>
              <a:rPr lang="en-US" altLang="zh-TW" dirty="0" err="1"/>
              <a:t>start_index</a:t>
            </a:r>
            <a:r>
              <a:rPr lang="en-US" altLang="zh-TW" dirty="0"/>
              <a:t>, </a:t>
            </a:r>
            <a:r>
              <a:rPr lang="en-US" altLang="zh-TW" dirty="0" err="1"/>
              <a:t>end_index</a:t>
            </a:r>
            <a:r>
              <a:rPr lang="en-US" altLang="zh-TW" dirty="0"/>
              <a:t>, </a:t>
            </a:r>
            <a:r>
              <a:rPr lang="en-US" altLang="zh-TW" dirty="0" err="1"/>
              <a:t>history_size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</a:t>
            </a:r>
            <a:r>
              <a:rPr lang="en-US" altLang="zh-TW" dirty="0" err="1"/>
              <a:t>target_size</a:t>
            </a:r>
            <a:r>
              <a:rPr lang="en-US" altLang="zh-TW" dirty="0"/>
              <a:t>, step, </a:t>
            </a:r>
            <a:r>
              <a:rPr lang="en-US" altLang="zh-TW" dirty="0" err="1"/>
              <a:t>single_step</a:t>
            </a:r>
            <a:r>
              <a:rPr lang="en-US" altLang="zh-TW" dirty="0"/>
              <a:t>=False):</a:t>
            </a:r>
          </a:p>
          <a:p>
            <a:r>
              <a:rPr lang="en-US" altLang="zh-TW" dirty="0"/>
              <a:t>  data = []</a:t>
            </a:r>
          </a:p>
          <a:p>
            <a:r>
              <a:rPr lang="en-US" altLang="zh-TW" dirty="0"/>
              <a:t>  labels = []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start_index</a:t>
            </a:r>
            <a:r>
              <a:rPr lang="en-US" altLang="zh-TW" dirty="0"/>
              <a:t> = </a:t>
            </a:r>
            <a:r>
              <a:rPr lang="en-US" altLang="zh-TW" dirty="0" err="1"/>
              <a:t>start_index</a:t>
            </a:r>
            <a:r>
              <a:rPr lang="en-US" altLang="zh-TW" dirty="0"/>
              <a:t> + </a:t>
            </a:r>
            <a:r>
              <a:rPr lang="en-US" altLang="zh-TW" dirty="0" err="1"/>
              <a:t>history_size</a:t>
            </a:r>
            <a:endParaRPr lang="en-US" altLang="zh-TW" dirty="0"/>
          </a:p>
          <a:p>
            <a:r>
              <a:rPr lang="en-US" altLang="zh-TW" dirty="0"/>
              <a:t>  if </a:t>
            </a:r>
            <a:r>
              <a:rPr lang="en-US" altLang="zh-TW" dirty="0" err="1"/>
              <a:t>end_index</a:t>
            </a:r>
            <a:r>
              <a:rPr lang="en-US" altLang="zh-TW" dirty="0"/>
              <a:t> is None: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end_index</a:t>
            </a:r>
            <a:r>
              <a:rPr lang="en-US" altLang="zh-TW" dirty="0"/>
              <a:t> = </a:t>
            </a:r>
            <a:r>
              <a:rPr lang="en-US" altLang="zh-TW" dirty="0" err="1"/>
              <a:t>len</a:t>
            </a:r>
            <a:r>
              <a:rPr lang="en-US" altLang="zh-TW" dirty="0"/>
              <a:t>(dataset) - </a:t>
            </a:r>
            <a:r>
              <a:rPr lang="en-US" altLang="zh-TW" dirty="0" err="1"/>
              <a:t>target_size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for i in range(</a:t>
            </a:r>
            <a:r>
              <a:rPr lang="en-US" altLang="zh-TW" dirty="0" err="1"/>
              <a:t>start_index</a:t>
            </a:r>
            <a:r>
              <a:rPr lang="en-US" altLang="zh-TW" dirty="0"/>
              <a:t>, </a:t>
            </a:r>
            <a:r>
              <a:rPr lang="en-US" altLang="zh-TW" dirty="0" err="1"/>
              <a:t>end_index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    indices = range(i-</a:t>
            </a:r>
            <a:r>
              <a:rPr lang="en-US" altLang="zh-TW" dirty="0" err="1"/>
              <a:t>history_size</a:t>
            </a:r>
            <a:r>
              <a:rPr lang="en-US" altLang="zh-TW" dirty="0"/>
              <a:t>, i, step)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data.append</a:t>
            </a:r>
            <a:r>
              <a:rPr lang="en-US" altLang="zh-TW" dirty="0"/>
              <a:t>(dataset[indices])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  if </a:t>
            </a:r>
            <a:r>
              <a:rPr lang="en-US" altLang="zh-TW" dirty="0" err="1"/>
              <a:t>single_step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labels.append</a:t>
            </a:r>
            <a:r>
              <a:rPr lang="en-US" altLang="zh-TW" dirty="0"/>
              <a:t>(target[</a:t>
            </a:r>
            <a:r>
              <a:rPr lang="en-US" altLang="zh-TW" dirty="0" err="1"/>
              <a:t>i+target_size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    else:</a:t>
            </a:r>
          </a:p>
          <a:p>
            <a:r>
              <a:rPr lang="en-US" altLang="zh-TW" dirty="0"/>
              <a:t>      </a:t>
            </a:r>
            <a:r>
              <a:rPr lang="en-US" altLang="zh-TW" dirty="0" err="1"/>
              <a:t>labels.append</a:t>
            </a:r>
            <a:r>
              <a:rPr lang="en-US" altLang="zh-TW" dirty="0"/>
              <a:t>(target[</a:t>
            </a:r>
            <a:r>
              <a:rPr lang="en-US" altLang="zh-TW" dirty="0" err="1"/>
              <a:t>i:i+target_size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return </a:t>
            </a:r>
            <a:r>
              <a:rPr lang="en-US" altLang="zh-TW" dirty="0" err="1"/>
              <a:t>np.array</a:t>
            </a:r>
            <a:r>
              <a:rPr lang="en-US" altLang="zh-TW" dirty="0"/>
              <a:t>(data), </a:t>
            </a:r>
            <a:r>
              <a:rPr lang="en-US" altLang="zh-TW" dirty="0" err="1"/>
              <a:t>np.array</a:t>
            </a:r>
            <a:r>
              <a:rPr lang="en-US" altLang="zh-TW" dirty="0"/>
              <a:t>(labels)</a:t>
            </a:r>
          </a:p>
        </p:txBody>
      </p:sp>
    </p:spTree>
    <p:extLst>
      <p:ext uri="{BB962C8B-B14F-4D97-AF65-F5344CB8AC3E}">
        <p14:creationId xmlns:p14="http://schemas.microsoft.com/office/powerpoint/2010/main" val="3901694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past_history</a:t>
            </a:r>
            <a:r>
              <a:rPr lang="en-US" altLang="zh-TW" dirty="0"/>
              <a:t> = 720</a:t>
            </a:r>
          </a:p>
          <a:p>
            <a:r>
              <a:rPr lang="en-US" altLang="zh-TW" dirty="0" err="1"/>
              <a:t>future_target</a:t>
            </a:r>
            <a:r>
              <a:rPr lang="en-US" altLang="zh-TW" dirty="0"/>
              <a:t> = 72</a:t>
            </a:r>
          </a:p>
          <a:p>
            <a:r>
              <a:rPr lang="en-US" altLang="zh-TW" dirty="0"/>
              <a:t>STEP = 6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x_train_single</a:t>
            </a:r>
            <a:r>
              <a:rPr lang="en-US" altLang="zh-TW" dirty="0"/>
              <a:t>, </a:t>
            </a:r>
            <a:r>
              <a:rPr lang="en-US" altLang="zh-TW" dirty="0" err="1"/>
              <a:t>y_train_single</a:t>
            </a:r>
            <a:r>
              <a:rPr lang="en-US" altLang="zh-TW" dirty="0"/>
              <a:t> = </a:t>
            </a:r>
            <a:r>
              <a:rPr lang="en-US" altLang="zh-TW" dirty="0" err="1"/>
              <a:t>multivariate_data</a:t>
            </a:r>
            <a:r>
              <a:rPr lang="en-US" altLang="zh-TW" dirty="0"/>
              <a:t>(dataset, dataset[:, 1], 0,</a:t>
            </a:r>
          </a:p>
          <a:p>
            <a:r>
              <a:rPr lang="en-US" altLang="zh-TW" dirty="0"/>
              <a:t>                                                   TRAIN_SPLIT, </a:t>
            </a:r>
            <a:r>
              <a:rPr lang="en-US" altLang="zh-TW" dirty="0" err="1"/>
              <a:t>past_history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         </a:t>
            </a:r>
            <a:r>
              <a:rPr lang="en-US" altLang="zh-TW" dirty="0" err="1"/>
              <a:t>future_target</a:t>
            </a:r>
            <a:r>
              <a:rPr lang="en-US" altLang="zh-TW" dirty="0"/>
              <a:t>, STEP,</a:t>
            </a:r>
          </a:p>
          <a:p>
            <a:r>
              <a:rPr lang="en-US" altLang="zh-TW" dirty="0"/>
              <a:t>                                                   </a:t>
            </a:r>
            <a:r>
              <a:rPr lang="en-US" altLang="zh-TW" dirty="0" err="1"/>
              <a:t>single_step</a:t>
            </a:r>
            <a:r>
              <a:rPr lang="en-US" altLang="zh-TW" dirty="0"/>
              <a:t>=True)</a:t>
            </a:r>
          </a:p>
          <a:p>
            <a:r>
              <a:rPr lang="en-US" altLang="zh-TW" dirty="0" err="1"/>
              <a:t>x_val_single</a:t>
            </a:r>
            <a:r>
              <a:rPr lang="en-US" altLang="zh-TW" dirty="0"/>
              <a:t>, </a:t>
            </a:r>
            <a:r>
              <a:rPr lang="en-US" altLang="zh-TW" dirty="0" err="1"/>
              <a:t>y_val_single</a:t>
            </a:r>
            <a:r>
              <a:rPr lang="en-US" altLang="zh-TW" dirty="0"/>
              <a:t> = </a:t>
            </a:r>
            <a:r>
              <a:rPr lang="en-US" altLang="zh-TW" dirty="0" err="1"/>
              <a:t>multivariate_data</a:t>
            </a:r>
            <a:r>
              <a:rPr lang="en-US" altLang="zh-TW" dirty="0"/>
              <a:t>(dataset, dataset[:, 1],</a:t>
            </a:r>
          </a:p>
          <a:p>
            <a:r>
              <a:rPr lang="en-US" altLang="zh-TW" dirty="0"/>
              <a:t>                                               TRAIN_SPLIT, None, </a:t>
            </a:r>
            <a:r>
              <a:rPr lang="en-US" altLang="zh-TW" dirty="0" err="1"/>
              <a:t>past_history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     </a:t>
            </a:r>
            <a:r>
              <a:rPr lang="en-US" altLang="zh-TW" dirty="0" err="1"/>
              <a:t>future_target</a:t>
            </a:r>
            <a:r>
              <a:rPr lang="en-US" altLang="zh-TW" dirty="0"/>
              <a:t>, STEP,</a:t>
            </a:r>
          </a:p>
          <a:p>
            <a:r>
              <a:rPr lang="en-US" altLang="zh-TW" dirty="0"/>
              <a:t>                                               </a:t>
            </a:r>
            <a:r>
              <a:rPr lang="en-US" altLang="zh-TW" dirty="0" err="1"/>
              <a:t>single_step</a:t>
            </a:r>
            <a:r>
              <a:rPr lang="en-US" altLang="zh-TW" dirty="0"/>
              <a:t>=True)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581128"/>
            <a:ext cx="8424936" cy="65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7504" y="386104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print ('Single window of past history : {}'.format(</a:t>
            </a:r>
            <a:r>
              <a:rPr lang="en-US" altLang="zh-TW" dirty="0" err="1"/>
              <a:t>x_train_single</a:t>
            </a:r>
            <a:r>
              <a:rPr lang="en-US" altLang="zh-TW" dirty="0"/>
              <a:t>[0].shape))</a:t>
            </a:r>
          </a:p>
        </p:txBody>
      </p:sp>
    </p:spTree>
    <p:extLst>
      <p:ext uri="{BB962C8B-B14F-4D97-AF65-F5344CB8AC3E}">
        <p14:creationId xmlns:p14="http://schemas.microsoft.com/office/powerpoint/2010/main" val="1539015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80" y="116632"/>
            <a:ext cx="9289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train_data_single</a:t>
            </a:r>
            <a:r>
              <a:rPr lang="en-US" altLang="zh-TW" dirty="0"/>
              <a:t>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</a:t>
            </a:r>
            <a:r>
              <a:rPr lang="en-US" altLang="zh-TW" dirty="0" err="1"/>
              <a:t>x_train_single</a:t>
            </a:r>
            <a:r>
              <a:rPr lang="en-US" altLang="zh-TW" dirty="0"/>
              <a:t>, </a:t>
            </a:r>
            <a:r>
              <a:rPr lang="en-US" altLang="zh-TW" dirty="0" err="1"/>
              <a:t>y_train_single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train_data_single</a:t>
            </a:r>
            <a:r>
              <a:rPr lang="en-US" altLang="zh-TW" dirty="0"/>
              <a:t> = </a:t>
            </a:r>
            <a:r>
              <a:rPr lang="en-US" altLang="zh-TW" dirty="0" err="1"/>
              <a:t>train_data_single.cache</a:t>
            </a:r>
            <a:r>
              <a:rPr lang="en-US" altLang="zh-TW" dirty="0"/>
              <a:t>().shuffle(BUFFER_SIZE).batch(BATCH_SIZE).repeat()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val_data_single</a:t>
            </a:r>
            <a:r>
              <a:rPr lang="en-US" altLang="zh-TW" dirty="0"/>
              <a:t>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</a:t>
            </a:r>
            <a:r>
              <a:rPr lang="en-US" altLang="zh-TW" dirty="0" err="1"/>
              <a:t>x_val_single</a:t>
            </a:r>
            <a:r>
              <a:rPr lang="en-US" altLang="zh-TW" dirty="0"/>
              <a:t>, </a:t>
            </a:r>
            <a:r>
              <a:rPr lang="en-US" altLang="zh-TW" dirty="0" err="1"/>
              <a:t>y_val_single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val_data_single</a:t>
            </a:r>
            <a:r>
              <a:rPr lang="en-US" altLang="zh-TW" dirty="0"/>
              <a:t> = </a:t>
            </a:r>
            <a:r>
              <a:rPr lang="en-US" altLang="zh-TW" dirty="0" err="1"/>
              <a:t>val_data_single.batch</a:t>
            </a:r>
            <a:r>
              <a:rPr lang="en-US" altLang="zh-TW" dirty="0"/>
              <a:t>(BATCH_SIZE).repeat()</a:t>
            </a:r>
          </a:p>
        </p:txBody>
      </p:sp>
      <p:sp>
        <p:nvSpPr>
          <p:cNvPr id="5" name="矩形 4"/>
          <p:cNvSpPr/>
          <p:nvPr/>
        </p:nvSpPr>
        <p:spPr>
          <a:xfrm>
            <a:off x="27663" y="1593960"/>
            <a:ext cx="9115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single_step_model</a:t>
            </a:r>
            <a:r>
              <a:rPr lang="en-US" altLang="zh-TW" dirty="0"/>
              <a:t> = </a:t>
            </a:r>
            <a:r>
              <a:rPr lang="en-US" altLang="zh-TW" dirty="0" err="1"/>
              <a:t>tf.keras.models.Sequential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single_step_model.add</a:t>
            </a:r>
            <a:r>
              <a:rPr lang="en-US" altLang="zh-TW" dirty="0"/>
              <a:t>(</a:t>
            </a:r>
            <a:r>
              <a:rPr lang="en-US" altLang="zh-TW" dirty="0" err="1"/>
              <a:t>tf.keras.layers.LSTM</a:t>
            </a:r>
            <a:r>
              <a:rPr lang="en-US" altLang="zh-TW" dirty="0"/>
              <a:t>(32,</a:t>
            </a:r>
          </a:p>
          <a:p>
            <a:r>
              <a:rPr lang="en-US" altLang="zh-TW" dirty="0"/>
              <a:t>                                           </a:t>
            </a:r>
            <a:r>
              <a:rPr lang="en-US" altLang="zh-TW" dirty="0" err="1"/>
              <a:t>input_shape</a:t>
            </a:r>
            <a:r>
              <a:rPr lang="en-US" altLang="zh-TW" dirty="0"/>
              <a:t>=</a:t>
            </a:r>
            <a:r>
              <a:rPr lang="en-US" altLang="zh-TW" dirty="0" err="1"/>
              <a:t>x_train_single.shape</a:t>
            </a:r>
            <a:r>
              <a:rPr lang="en-US" altLang="zh-TW" dirty="0"/>
              <a:t>[-2:]))</a:t>
            </a:r>
          </a:p>
          <a:p>
            <a:r>
              <a:rPr lang="en-US" altLang="zh-TW" dirty="0" err="1"/>
              <a:t>single_step_model.add</a:t>
            </a:r>
            <a:r>
              <a:rPr lang="en-US" altLang="zh-TW" dirty="0"/>
              <a:t>(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(1))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single_step_model.compile</a:t>
            </a:r>
            <a:r>
              <a:rPr lang="en-US" altLang="zh-TW" dirty="0"/>
              <a:t>(optimizer=</a:t>
            </a:r>
            <a:r>
              <a:rPr lang="en-US" altLang="zh-TW" dirty="0" err="1"/>
              <a:t>tf.keras.optimizers.RMSprop</a:t>
            </a:r>
            <a:r>
              <a:rPr lang="en-US" altLang="zh-TW" dirty="0"/>
              <a:t>(), loss='</a:t>
            </a:r>
            <a:r>
              <a:rPr lang="en-US" altLang="zh-TW" dirty="0" err="1"/>
              <a:t>mae</a:t>
            </a:r>
            <a:r>
              <a:rPr lang="en-US" altLang="zh-TW" dirty="0"/>
              <a:t>')</a:t>
            </a:r>
          </a:p>
        </p:txBody>
      </p:sp>
      <p:sp>
        <p:nvSpPr>
          <p:cNvPr id="6" name="矩形 5"/>
          <p:cNvSpPr/>
          <p:nvPr/>
        </p:nvSpPr>
        <p:spPr>
          <a:xfrm>
            <a:off x="28480" y="33482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for x, y in </a:t>
            </a:r>
            <a:r>
              <a:rPr lang="en-US" altLang="zh-TW" dirty="0" err="1"/>
              <a:t>val_data_single.take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print(</a:t>
            </a:r>
            <a:r>
              <a:rPr lang="en-US" altLang="zh-TW" dirty="0" err="1"/>
              <a:t>single_step_model.predict</a:t>
            </a:r>
            <a:r>
              <a:rPr lang="en-US" altLang="zh-TW" dirty="0"/>
              <a:t>(x).shape)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" y="4002082"/>
            <a:ext cx="5775545" cy="115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45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8244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single_step_history</a:t>
            </a:r>
            <a:r>
              <a:rPr lang="en-US" altLang="zh-TW" dirty="0"/>
              <a:t> = </a:t>
            </a:r>
            <a:r>
              <a:rPr lang="en-US" altLang="zh-TW" dirty="0" err="1"/>
              <a:t>single_step_model.fit</a:t>
            </a:r>
            <a:r>
              <a:rPr lang="en-US" altLang="zh-TW" dirty="0"/>
              <a:t>(</a:t>
            </a:r>
            <a:r>
              <a:rPr lang="en-US" altLang="zh-TW" dirty="0" err="1"/>
              <a:t>train_data_single</a:t>
            </a:r>
            <a:r>
              <a:rPr lang="en-US" altLang="zh-TW" dirty="0"/>
              <a:t>, epochs=EPOCHS,</a:t>
            </a:r>
          </a:p>
          <a:p>
            <a:r>
              <a:rPr lang="en-US" altLang="zh-TW" dirty="0"/>
              <a:t>                                            </a:t>
            </a:r>
            <a:r>
              <a:rPr lang="en-US" altLang="zh-TW" dirty="0" err="1"/>
              <a:t>steps_per_epoch</a:t>
            </a:r>
            <a:r>
              <a:rPr lang="en-US" altLang="zh-TW" dirty="0"/>
              <a:t>=EVALUATION_INTERVAL,</a:t>
            </a:r>
          </a:p>
          <a:p>
            <a:r>
              <a:rPr lang="en-US" altLang="zh-TW" dirty="0"/>
              <a:t>                                        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val_data_single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  </a:t>
            </a:r>
            <a:r>
              <a:rPr lang="en-US" altLang="zh-TW" dirty="0" err="1"/>
              <a:t>validation_steps</a:t>
            </a:r>
            <a:r>
              <a:rPr lang="en-US" altLang="zh-TW" dirty="0"/>
              <a:t>=50)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7442448" cy="353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55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thal</a:t>
            </a:r>
            <a:r>
              <a:rPr lang="en-US" altLang="zh-TW" dirty="0"/>
              <a:t> = </a:t>
            </a:r>
            <a:r>
              <a:rPr lang="en-US" altLang="zh-TW" dirty="0" err="1"/>
              <a:t>feature_column.categorical_column_with_vocabulary_list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  '</a:t>
            </a:r>
            <a:r>
              <a:rPr lang="en-US" altLang="zh-TW" dirty="0" err="1"/>
              <a:t>thal</a:t>
            </a:r>
            <a:r>
              <a:rPr lang="en-US" altLang="zh-TW" dirty="0"/>
              <a:t>', ['fixed', 'normal', 'reversible'])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thal_one_hot</a:t>
            </a:r>
            <a:r>
              <a:rPr lang="en-US" altLang="zh-TW" dirty="0"/>
              <a:t> = </a:t>
            </a:r>
            <a:r>
              <a:rPr lang="en-US" altLang="zh-TW" dirty="0" err="1"/>
              <a:t>feature_column.indicator_column</a:t>
            </a:r>
            <a:r>
              <a:rPr lang="en-US" altLang="zh-TW" dirty="0"/>
              <a:t>(</a:t>
            </a:r>
            <a:r>
              <a:rPr lang="en-US" altLang="zh-TW" dirty="0" err="1"/>
              <a:t>thal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demo(</a:t>
            </a:r>
            <a:r>
              <a:rPr lang="en-US" altLang="zh-TW" dirty="0" err="1"/>
              <a:t>thal_one_hot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364858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thal_embedding</a:t>
            </a:r>
            <a:r>
              <a:rPr lang="en-US" altLang="zh-TW" dirty="0"/>
              <a:t> = </a:t>
            </a:r>
            <a:r>
              <a:rPr lang="en-US" altLang="zh-TW" dirty="0" err="1"/>
              <a:t>feature_column.embedding_column</a:t>
            </a:r>
            <a:r>
              <a:rPr lang="en-US" altLang="zh-TW" dirty="0"/>
              <a:t>(</a:t>
            </a:r>
            <a:r>
              <a:rPr lang="en-US" altLang="zh-TW" dirty="0" err="1"/>
              <a:t>thal</a:t>
            </a:r>
            <a:r>
              <a:rPr lang="en-US" altLang="zh-TW" dirty="0"/>
              <a:t>, dimension=8)</a:t>
            </a:r>
          </a:p>
          <a:p>
            <a:r>
              <a:rPr lang="en-US" altLang="zh-TW" dirty="0"/>
              <a:t>demo(</a:t>
            </a:r>
            <a:r>
              <a:rPr lang="en-US" altLang="zh-TW" dirty="0" err="1"/>
              <a:t>thal_embedding</a:t>
            </a:r>
            <a:r>
              <a:rPr lang="en-US" altLang="zh-TW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0" y="1686434"/>
            <a:ext cx="20288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1" y="4294915"/>
            <a:ext cx="60864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085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plot_train_history</a:t>
            </a:r>
            <a:r>
              <a:rPr lang="en-US" altLang="zh-TW" dirty="0"/>
              <a:t>(history, title):</a:t>
            </a:r>
          </a:p>
          <a:p>
            <a:r>
              <a:rPr lang="en-US" altLang="zh-TW" dirty="0"/>
              <a:t>  loss = </a:t>
            </a:r>
            <a:r>
              <a:rPr lang="en-US" altLang="zh-TW" dirty="0" err="1"/>
              <a:t>history.history</a:t>
            </a:r>
            <a:r>
              <a:rPr lang="en-US" altLang="zh-TW" dirty="0"/>
              <a:t>['loss']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val_loss</a:t>
            </a:r>
            <a:r>
              <a:rPr lang="en-US" altLang="zh-TW" dirty="0"/>
              <a:t> = </a:t>
            </a:r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val_loss</a:t>
            </a:r>
            <a:r>
              <a:rPr lang="en-US" altLang="zh-TW" dirty="0"/>
              <a:t>']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epochs = range(</a:t>
            </a:r>
            <a:r>
              <a:rPr lang="en-US" altLang="zh-TW" dirty="0" err="1"/>
              <a:t>len</a:t>
            </a:r>
            <a:r>
              <a:rPr lang="en-US" altLang="zh-TW" dirty="0"/>
              <a:t>(loss))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plt.plot</a:t>
            </a:r>
            <a:r>
              <a:rPr lang="en-US" altLang="zh-TW" dirty="0"/>
              <a:t>(epochs, loss, 'b', label='Training loss')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plt.plot</a:t>
            </a:r>
            <a:r>
              <a:rPr lang="en-US" altLang="zh-TW" dirty="0"/>
              <a:t>(epochs, </a:t>
            </a:r>
            <a:r>
              <a:rPr lang="en-US" altLang="zh-TW" dirty="0" err="1"/>
              <a:t>val_loss</a:t>
            </a:r>
            <a:r>
              <a:rPr lang="en-US" altLang="zh-TW" dirty="0"/>
              <a:t>, 'r', label='Validation loss')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plt.title</a:t>
            </a:r>
            <a:r>
              <a:rPr lang="en-US" altLang="zh-TW" dirty="0"/>
              <a:t>(title)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plt.legend</a:t>
            </a:r>
            <a:r>
              <a:rPr lang="en-US" altLang="zh-TW" dirty="0"/>
              <a:t>()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  </a:t>
            </a:r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07504" y="4086950"/>
            <a:ext cx="653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plot_train_history</a:t>
            </a:r>
            <a:r>
              <a:rPr lang="en-US" altLang="zh-TW" dirty="0"/>
              <a:t>(</a:t>
            </a:r>
            <a:r>
              <a:rPr lang="en-US" altLang="zh-TW" dirty="0" err="1"/>
              <a:t>single_step_history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'Single Step Training and validation loss')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50" y="3645024"/>
            <a:ext cx="3992170" cy="30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768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25" y="116632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 x, y in </a:t>
            </a:r>
            <a:r>
              <a:rPr lang="en-US" altLang="zh-TW" dirty="0" err="1"/>
              <a:t>val_data_single.take</a:t>
            </a:r>
            <a:r>
              <a:rPr lang="en-US" altLang="zh-TW" dirty="0"/>
              <a:t>(3):</a:t>
            </a:r>
          </a:p>
          <a:p>
            <a:r>
              <a:rPr lang="en-US" altLang="zh-TW" dirty="0"/>
              <a:t>  plot = </a:t>
            </a:r>
            <a:r>
              <a:rPr lang="en-US" altLang="zh-TW" dirty="0" err="1"/>
              <a:t>show_plot</a:t>
            </a:r>
            <a:r>
              <a:rPr lang="en-US" altLang="zh-TW" dirty="0"/>
              <a:t>([x[0][:, 1].</a:t>
            </a:r>
            <a:r>
              <a:rPr lang="en-US" altLang="zh-TW" dirty="0" err="1"/>
              <a:t>numpy</a:t>
            </a:r>
            <a:r>
              <a:rPr lang="en-US" altLang="zh-TW" dirty="0"/>
              <a:t>(), y[0].</a:t>
            </a:r>
            <a:r>
              <a:rPr lang="en-US" altLang="zh-TW" dirty="0" err="1"/>
              <a:t>numpy</a:t>
            </a:r>
            <a:r>
              <a:rPr lang="en-US" altLang="zh-TW" dirty="0"/>
              <a:t>(),</a:t>
            </a:r>
          </a:p>
          <a:p>
            <a:r>
              <a:rPr lang="en-US" altLang="zh-TW" dirty="0"/>
              <a:t>                    </a:t>
            </a:r>
            <a:r>
              <a:rPr lang="en-US" altLang="zh-TW" dirty="0" err="1"/>
              <a:t>single_step_model.predict</a:t>
            </a:r>
            <a:r>
              <a:rPr lang="en-US" altLang="zh-TW" dirty="0"/>
              <a:t>(x)[0]], 12,</a:t>
            </a:r>
          </a:p>
          <a:p>
            <a:r>
              <a:rPr lang="en-US" altLang="zh-TW" dirty="0"/>
              <a:t>                   'Single Step Prediction')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plot.show</a:t>
            </a:r>
            <a:r>
              <a:rPr lang="en-US" altLang="zh-TW" dirty="0"/>
              <a:t>()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5" y="1593960"/>
            <a:ext cx="4263290" cy="34159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10" y="174584"/>
            <a:ext cx="3542937" cy="28387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79" y="3301924"/>
            <a:ext cx="4120474" cy="330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7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future_target</a:t>
            </a:r>
            <a:r>
              <a:rPr lang="en-US" altLang="zh-TW" dirty="0"/>
              <a:t> = 72</a:t>
            </a:r>
          </a:p>
          <a:p>
            <a:r>
              <a:rPr lang="en-US" altLang="zh-TW" dirty="0" err="1"/>
              <a:t>x_train_multi</a:t>
            </a:r>
            <a:r>
              <a:rPr lang="en-US" altLang="zh-TW" dirty="0"/>
              <a:t>, </a:t>
            </a:r>
            <a:r>
              <a:rPr lang="en-US" altLang="zh-TW" dirty="0" err="1"/>
              <a:t>y_train_multi</a:t>
            </a:r>
            <a:r>
              <a:rPr lang="en-US" altLang="zh-TW" dirty="0"/>
              <a:t> = </a:t>
            </a:r>
            <a:r>
              <a:rPr lang="en-US" altLang="zh-TW" dirty="0" err="1"/>
              <a:t>multivariate_data</a:t>
            </a:r>
            <a:r>
              <a:rPr lang="en-US" altLang="zh-TW" dirty="0"/>
              <a:t>(dataset, dataset[:, 1], 0,</a:t>
            </a:r>
          </a:p>
          <a:p>
            <a:r>
              <a:rPr lang="en-US" altLang="zh-TW" dirty="0"/>
              <a:t>                                                 TRAIN_SPLIT, </a:t>
            </a:r>
            <a:r>
              <a:rPr lang="en-US" altLang="zh-TW" dirty="0" err="1"/>
              <a:t>past_history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       </a:t>
            </a:r>
            <a:r>
              <a:rPr lang="en-US" altLang="zh-TW" dirty="0" err="1"/>
              <a:t>future_target</a:t>
            </a:r>
            <a:r>
              <a:rPr lang="en-US" altLang="zh-TW" dirty="0"/>
              <a:t>, STEP)</a:t>
            </a:r>
          </a:p>
          <a:p>
            <a:r>
              <a:rPr lang="en-US" altLang="zh-TW" dirty="0" err="1"/>
              <a:t>x_val_multi</a:t>
            </a:r>
            <a:r>
              <a:rPr lang="en-US" altLang="zh-TW" dirty="0"/>
              <a:t>, </a:t>
            </a:r>
            <a:r>
              <a:rPr lang="en-US" altLang="zh-TW" dirty="0" err="1"/>
              <a:t>y_val_multi</a:t>
            </a:r>
            <a:r>
              <a:rPr lang="en-US" altLang="zh-TW" dirty="0"/>
              <a:t> = </a:t>
            </a:r>
            <a:r>
              <a:rPr lang="en-US" altLang="zh-TW" dirty="0" err="1"/>
              <a:t>multivariate_data</a:t>
            </a:r>
            <a:r>
              <a:rPr lang="en-US" altLang="zh-TW" dirty="0"/>
              <a:t>(dataset, dataset[:, 1],</a:t>
            </a:r>
          </a:p>
          <a:p>
            <a:r>
              <a:rPr lang="en-US" altLang="zh-TW" dirty="0"/>
              <a:t>                                             TRAIN_SPLIT, None, </a:t>
            </a:r>
            <a:r>
              <a:rPr lang="en-US" altLang="zh-TW" dirty="0" err="1"/>
              <a:t>past_history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   </a:t>
            </a:r>
            <a:r>
              <a:rPr lang="en-US" altLang="zh-TW" dirty="0" err="1"/>
              <a:t>future_target</a:t>
            </a:r>
            <a:r>
              <a:rPr lang="en-US" altLang="zh-TW" dirty="0"/>
              <a:t>, STEP)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234888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print ('Single window of past history : {}'.format(</a:t>
            </a:r>
            <a:r>
              <a:rPr lang="en-US" altLang="zh-TW" dirty="0" err="1"/>
              <a:t>x_train_multi</a:t>
            </a:r>
            <a:r>
              <a:rPr lang="en-US" altLang="zh-TW" dirty="0"/>
              <a:t>[0].shape))</a:t>
            </a:r>
          </a:p>
          <a:p>
            <a:r>
              <a:rPr lang="en-US" altLang="zh-TW" dirty="0"/>
              <a:t>print ('\n Target temperature to predict : {}'.format(</a:t>
            </a:r>
            <a:r>
              <a:rPr lang="en-US" altLang="zh-TW" dirty="0" err="1"/>
              <a:t>y_train_multi</a:t>
            </a:r>
            <a:r>
              <a:rPr lang="en-US" altLang="zh-TW" dirty="0"/>
              <a:t>[0].shape))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36835"/>
            <a:ext cx="5703703" cy="9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2820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830" y="2564904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 </a:t>
            </a:r>
            <a:r>
              <a:rPr lang="en-US" altLang="zh-TW" dirty="0" err="1"/>
              <a:t>multi_step_plot</a:t>
            </a:r>
            <a:r>
              <a:rPr lang="en-US" altLang="zh-TW" dirty="0"/>
              <a:t>(history, </a:t>
            </a:r>
            <a:r>
              <a:rPr lang="en-US" altLang="zh-TW" dirty="0" err="1"/>
              <a:t>true_future</a:t>
            </a:r>
            <a:r>
              <a:rPr lang="en-US" altLang="zh-TW" dirty="0"/>
              <a:t>, prediction):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=(12, 6))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num_in</a:t>
            </a:r>
            <a:r>
              <a:rPr lang="en-US" altLang="zh-TW" dirty="0"/>
              <a:t> = </a:t>
            </a:r>
            <a:r>
              <a:rPr lang="en-US" altLang="zh-TW" dirty="0" err="1"/>
              <a:t>create_time_steps</a:t>
            </a:r>
            <a:r>
              <a:rPr lang="en-US" altLang="zh-TW" dirty="0"/>
              <a:t>(</a:t>
            </a:r>
            <a:r>
              <a:rPr lang="en-US" altLang="zh-TW" dirty="0" err="1"/>
              <a:t>len</a:t>
            </a:r>
            <a:r>
              <a:rPr lang="en-US" altLang="zh-TW" dirty="0"/>
              <a:t>(history))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num_out</a:t>
            </a:r>
            <a:r>
              <a:rPr lang="en-US" altLang="zh-TW" dirty="0"/>
              <a:t> = 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true_future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</a:t>
            </a:r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num_in</a:t>
            </a:r>
            <a:r>
              <a:rPr lang="en-US" altLang="zh-TW" dirty="0"/>
              <a:t>, </a:t>
            </a:r>
            <a:r>
              <a:rPr lang="en-US" altLang="zh-TW" dirty="0" err="1"/>
              <a:t>np.array</a:t>
            </a:r>
            <a:r>
              <a:rPr lang="en-US" altLang="zh-TW" dirty="0"/>
              <a:t>(history[:, 1]), label='History')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np.arange</a:t>
            </a:r>
            <a:r>
              <a:rPr lang="en-US" altLang="zh-TW" dirty="0"/>
              <a:t>(</a:t>
            </a:r>
            <a:r>
              <a:rPr lang="en-US" altLang="zh-TW" dirty="0" err="1"/>
              <a:t>num_out</a:t>
            </a:r>
            <a:r>
              <a:rPr lang="en-US" altLang="zh-TW" dirty="0"/>
              <a:t>)/STEP, 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true_future</a:t>
            </a:r>
            <a:r>
              <a:rPr lang="en-US" altLang="zh-TW" dirty="0"/>
              <a:t>), '</a:t>
            </a:r>
            <a:r>
              <a:rPr lang="en-US" altLang="zh-TW" dirty="0" err="1"/>
              <a:t>bo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       label='True Future')</a:t>
            </a:r>
          </a:p>
          <a:p>
            <a:r>
              <a:rPr lang="en-US" altLang="zh-TW" dirty="0"/>
              <a:t>  if </a:t>
            </a:r>
            <a:r>
              <a:rPr lang="en-US" altLang="zh-TW" dirty="0" err="1"/>
              <a:t>prediction.any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np.arange</a:t>
            </a:r>
            <a:r>
              <a:rPr lang="en-US" altLang="zh-TW" dirty="0"/>
              <a:t>(</a:t>
            </a:r>
            <a:r>
              <a:rPr lang="en-US" altLang="zh-TW" dirty="0" err="1"/>
              <a:t>num_out</a:t>
            </a:r>
            <a:r>
              <a:rPr lang="en-US" altLang="zh-TW" dirty="0"/>
              <a:t>)/STEP, </a:t>
            </a:r>
            <a:r>
              <a:rPr lang="en-US" altLang="zh-TW" dirty="0" err="1"/>
              <a:t>np.array</a:t>
            </a:r>
            <a:r>
              <a:rPr lang="en-US" altLang="zh-TW" dirty="0"/>
              <a:t>(prediction), '</a:t>
            </a:r>
            <a:r>
              <a:rPr lang="en-US" altLang="zh-TW" dirty="0" err="1"/>
              <a:t>ro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             label='Predicted Future')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plt.legend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='upper left')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</a:p>
        </p:txBody>
      </p:sp>
      <p:sp>
        <p:nvSpPr>
          <p:cNvPr id="5" name="矩形 4"/>
          <p:cNvSpPr/>
          <p:nvPr/>
        </p:nvSpPr>
        <p:spPr>
          <a:xfrm>
            <a:off x="146328" y="692696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train_data_multi</a:t>
            </a:r>
            <a:r>
              <a:rPr lang="en-US" altLang="zh-TW" dirty="0"/>
              <a:t>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</a:t>
            </a:r>
            <a:r>
              <a:rPr lang="en-US" altLang="zh-TW" dirty="0" err="1"/>
              <a:t>x_train_multi</a:t>
            </a:r>
            <a:r>
              <a:rPr lang="en-US" altLang="zh-TW" dirty="0"/>
              <a:t>, </a:t>
            </a:r>
            <a:r>
              <a:rPr lang="en-US" altLang="zh-TW" dirty="0" err="1"/>
              <a:t>y_train_multi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train_data_multi</a:t>
            </a:r>
            <a:r>
              <a:rPr lang="en-US" altLang="zh-TW" dirty="0"/>
              <a:t> = </a:t>
            </a:r>
            <a:r>
              <a:rPr lang="en-US" altLang="zh-TW" dirty="0" err="1"/>
              <a:t>train_data_multi.cache</a:t>
            </a:r>
            <a:r>
              <a:rPr lang="en-US" altLang="zh-TW" dirty="0"/>
              <a:t>().shuffle(BUFFER_SIZE).batch(BATCH_SIZE).repeat()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val_data_multi</a:t>
            </a:r>
            <a:r>
              <a:rPr lang="en-US" altLang="zh-TW" dirty="0"/>
              <a:t> = </a:t>
            </a:r>
            <a:r>
              <a:rPr lang="en-US" altLang="zh-TW" dirty="0" err="1"/>
              <a:t>tf.data.Dataset.from_tensor_slices</a:t>
            </a:r>
            <a:r>
              <a:rPr lang="en-US" altLang="zh-TW" dirty="0"/>
              <a:t>((</a:t>
            </a:r>
            <a:r>
              <a:rPr lang="en-US" altLang="zh-TW" dirty="0" err="1"/>
              <a:t>x_val_multi</a:t>
            </a:r>
            <a:r>
              <a:rPr lang="en-US" altLang="zh-TW" dirty="0"/>
              <a:t>, </a:t>
            </a:r>
            <a:r>
              <a:rPr lang="en-US" altLang="zh-TW" dirty="0" err="1"/>
              <a:t>y_val_multi</a:t>
            </a:r>
            <a:r>
              <a:rPr lang="en-US" altLang="zh-TW" dirty="0"/>
              <a:t>))</a:t>
            </a:r>
          </a:p>
          <a:p>
            <a:r>
              <a:rPr lang="en-US" altLang="zh-TW" dirty="0" err="1"/>
              <a:t>val_data_multi</a:t>
            </a:r>
            <a:r>
              <a:rPr lang="en-US" altLang="zh-TW" dirty="0"/>
              <a:t> = </a:t>
            </a:r>
            <a:r>
              <a:rPr lang="en-US" altLang="zh-TW" dirty="0" err="1"/>
              <a:t>val_data_multi.batch</a:t>
            </a:r>
            <a:r>
              <a:rPr lang="en-US" altLang="zh-TW" dirty="0"/>
              <a:t>(BATCH_SIZE).repeat()</a:t>
            </a:r>
          </a:p>
        </p:txBody>
      </p:sp>
    </p:spTree>
    <p:extLst>
      <p:ext uri="{BB962C8B-B14F-4D97-AF65-F5344CB8AC3E}">
        <p14:creationId xmlns:p14="http://schemas.microsoft.com/office/powerpoint/2010/main" val="3190297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for x, y in </a:t>
            </a:r>
            <a:r>
              <a:rPr lang="en-US" altLang="zh-TW" dirty="0" err="1"/>
              <a:t>train_data_multi.take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multi_step_plot</a:t>
            </a:r>
            <a:r>
              <a:rPr lang="en-US" altLang="zh-TW" dirty="0"/>
              <a:t>(x[0], y[0], </a:t>
            </a:r>
            <a:r>
              <a:rPr lang="en-US" altLang="zh-TW" dirty="0" err="1"/>
              <a:t>np.array</a:t>
            </a:r>
            <a:r>
              <a:rPr lang="en-US" altLang="zh-TW" dirty="0"/>
              <a:t>([0]))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" y="1502405"/>
            <a:ext cx="8903057" cy="44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86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44" y="4923778"/>
            <a:ext cx="4211960" cy="190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7504" y="116632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multi_step_model</a:t>
            </a:r>
            <a:r>
              <a:rPr lang="en-US" altLang="zh-TW" dirty="0"/>
              <a:t> = </a:t>
            </a:r>
            <a:r>
              <a:rPr lang="en-US" altLang="zh-TW" dirty="0" err="1"/>
              <a:t>tf.keras.models.Sequential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multi_step_model.add</a:t>
            </a:r>
            <a:r>
              <a:rPr lang="en-US" altLang="zh-TW" dirty="0"/>
              <a:t>(</a:t>
            </a:r>
            <a:r>
              <a:rPr lang="en-US" altLang="zh-TW" dirty="0" err="1"/>
              <a:t>tf.keras.layers.LSTM</a:t>
            </a:r>
            <a:r>
              <a:rPr lang="en-US" altLang="zh-TW" dirty="0"/>
              <a:t>(32,</a:t>
            </a:r>
          </a:p>
          <a:p>
            <a:r>
              <a:rPr lang="en-US" altLang="zh-TW" dirty="0"/>
              <a:t>                                          </a:t>
            </a:r>
            <a:r>
              <a:rPr lang="en-US" altLang="zh-TW" dirty="0" err="1"/>
              <a:t>return_sequences</a:t>
            </a:r>
            <a:r>
              <a:rPr lang="en-US" altLang="zh-TW" dirty="0"/>
              <a:t>=True,</a:t>
            </a:r>
          </a:p>
          <a:p>
            <a:r>
              <a:rPr lang="en-US" altLang="zh-TW" dirty="0"/>
              <a:t>                                          </a:t>
            </a:r>
            <a:r>
              <a:rPr lang="en-US" altLang="zh-TW" dirty="0" err="1"/>
              <a:t>input_shape</a:t>
            </a:r>
            <a:r>
              <a:rPr lang="en-US" altLang="zh-TW" dirty="0"/>
              <a:t>=</a:t>
            </a:r>
            <a:r>
              <a:rPr lang="en-US" altLang="zh-TW" dirty="0" err="1"/>
              <a:t>x_train_multi.shape</a:t>
            </a:r>
            <a:r>
              <a:rPr lang="en-US" altLang="zh-TW" dirty="0"/>
              <a:t>[-2:]))</a:t>
            </a:r>
          </a:p>
          <a:p>
            <a:r>
              <a:rPr lang="en-US" altLang="zh-TW" dirty="0" err="1"/>
              <a:t>multi_step_model.add</a:t>
            </a:r>
            <a:r>
              <a:rPr lang="en-US" altLang="zh-TW" dirty="0"/>
              <a:t>(</a:t>
            </a:r>
            <a:r>
              <a:rPr lang="en-US" altLang="zh-TW" dirty="0" err="1"/>
              <a:t>tf.keras.layers.LSTM</a:t>
            </a:r>
            <a:r>
              <a:rPr lang="en-US" altLang="zh-TW" dirty="0"/>
              <a:t>(16, activation='</a:t>
            </a:r>
            <a:r>
              <a:rPr lang="en-US" altLang="zh-TW" dirty="0" err="1"/>
              <a:t>relu</a:t>
            </a:r>
            <a:r>
              <a:rPr lang="en-US" altLang="zh-TW" dirty="0"/>
              <a:t>'))</a:t>
            </a:r>
          </a:p>
          <a:p>
            <a:r>
              <a:rPr lang="en-US" altLang="zh-TW" dirty="0" err="1"/>
              <a:t>multi_step_model.add</a:t>
            </a:r>
            <a:r>
              <a:rPr lang="en-US" altLang="zh-TW" dirty="0"/>
              <a:t>(</a:t>
            </a:r>
            <a:r>
              <a:rPr lang="en-US" altLang="zh-TW" dirty="0" err="1"/>
              <a:t>tf.keras.layers.Dense</a:t>
            </a:r>
            <a:r>
              <a:rPr lang="en-US" altLang="zh-TW" dirty="0"/>
              <a:t>(72))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multi_step_model.compile</a:t>
            </a:r>
            <a:r>
              <a:rPr lang="en-US" altLang="zh-TW" dirty="0"/>
              <a:t>(optimizer=</a:t>
            </a:r>
            <a:r>
              <a:rPr lang="en-US" altLang="zh-TW" dirty="0" err="1"/>
              <a:t>tf.keras.optimizers.RMSprop</a:t>
            </a:r>
            <a:r>
              <a:rPr lang="en-US" altLang="zh-TW" dirty="0"/>
              <a:t>(</a:t>
            </a:r>
            <a:r>
              <a:rPr lang="en-US" altLang="zh-TW" dirty="0" err="1"/>
              <a:t>clipvalue</a:t>
            </a:r>
            <a:r>
              <a:rPr lang="en-US" altLang="zh-TW" dirty="0"/>
              <a:t>=1.0), loss='</a:t>
            </a:r>
            <a:r>
              <a:rPr lang="en-US" altLang="zh-TW" dirty="0" err="1"/>
              <a:t>mae</a:t>
            </a:r>
            <a:r>
              <a:rPr lang="en-US" altLang="zh-TW" dirty="0"/>
              <a:t>')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25649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for x, y in </a:t>
            </a:r>
            <a:r>
              <a:rPr lang="en-US" altLang="zh-TW" dirty="0" err="1"/>
              <a:t>val_data_multi.take</a:t>
            </a:r>
            <a:r>
              <a:rPr lang="en-US" altLang="zh-TW" dirty="0"/>
              <a:t>(1):</a:t>
            </a:r>
          </a:p>
          <a:p>
            <a:r>
              <a:rPr lang="en-US" altLang="zh-TW" dirty="0"/>
              <a:t>  print (</a:t>
            </a:r>
            <a:r>
              <a:rPr lang="en-US" altLang="zh-TW" dirty="0" err="1"/>
              <a:t>multi_step_model.predict</a:t>
            </a:r>
            <a:r>
              <a:rPr lang="en-US" altLang="zh-TW" dirty="0"/>
              <a:t>(x).shape)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1235"/>
            <a:ext cx="4132099" cy="72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7504" y="3943523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multi_step_history</a:t>
            </a:r>
            <a:r>
              <a:rPr lang="en-US" altLang="zh-TW" dirty="0"/>
              <a:t> = </a:t>
            </a:r>
            <a:r>
              <a:rPr lang="en-US" altLang="zh-TW" dirty="0" err="1"/>
              <a:t>multi_step_model.fit</a:t>
            </a:r>
            <a:r>
              <a:rPr lang="en-US" altLang="zh-TW" dirty="0"/>
              <a:t>(</a:t>
            </a:r>
            <a:r>
              <a:rPr lang="en-US" altLang="zh-TW" dirty="0" err="1"/>
              <a:t>train_data_multi</a:t>
            </a:r>
            <a:r>
              <a:rPr lang="en-US" altLang="zh-TW" dirty="0"/>
              <a:t>, epochs=EPOCHS,</a:t>
            </a:r>
          </a:p>
          <a:p>
            <a:r>
              <a:rPr lang="en-US" altLang="zh-TW" dirty="0"/>
              <a:t>                                          </a:t>
            </a:r>
            <a:r>
              <a:rPr lang="en-US" altLang="zh-TW" dirty="0" err="1"/>
              <a:t>steps_per_epoch</a:t>
            </a:r>
            <a:r>
              <a:rPr lang="en-US" altLang="zh-TW" dirty="0"/>
              <a:t>=EVALUATION_INTERVAL,</a:t>
            </a:r>
          </a:p>
          <a:p>
            <a:r>
              <a:rPr lang="en-US" altLang="zh-TW" dirty="0"/>
              <a:t>                                          </a:t>
            </a:r>
            <a:r>
              <a:rPr lang="en-US" altLang="zh-TW" dirty="0" err="1"/>
              <a:t>validation_data</a:t>
            </a:r>
            <a:r>
              <a:rPr lang="en-US" altLang="zh-TW" dirty="0"/>
              <a:t>=</a:t>
            </a:r>
            <a:r>
              <a:rPr lang="en-US" altLang="zh-TW" dirty="0" err="1"/>
              <a:t>val_data_multi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                                      </a:t>
            </a:r>
            <a:r>
              <a:rPr lang="en-US" altLang="zh-TW" dirty="0" err="1"/>
              <a:t>validation_steps</a:t>
            </a:r>
            <a:r>
              <a:rPr lang="en-US" altLang="zh-TW" dirty="0"/>
              <a:t>=50)</a:t>
            </a:r>
          </a:p>
        </p:txBody>
      </p:sp>
    </p:spTree>
    <p:extLst>
      <p:ext uri="{BB962C8B-B14F-4D97-AF65-F5344CB8AC3E}">
        <p14:creationId xmlns:p14="http://schemas.microsoft.com/office/powerpoint/2010/main" val="1622235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plot_train_history</a:t>
            </a:r>
            <a:r>
              <a:rPr lang="en-US" altLang="zh-TW" dirty="0"/>
              <a:t>(</a:t>
            </a:r>
            <a:r>
              <a:rPr lang="en-US" altLang="zh-TW" dirty="0" err="1"/>
              <a:t>multi_step_history</a:t>
            </a:r>
            <a:r>
              <a:rPr lang="en-US" altLang="zh-TW" dirty="0"/>
              <a:t>, 'Multi-Step Training and validation loss')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692696"/>
            <a:ext cx="7216665" cy="54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84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452" y="260648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 x, y in </a:t>
            </a:r>
            <a:r>
              <a:rPr lang="en-US" altLang="zh-TW" dirty="0" err="1"/>
              <a:t>val_data_multi.take</a:t>
            </a:r>
            <a:r>
              <a:rPr lang="en-US" altLang="zh-TW" dirty="0"/>
              <a:t>(3):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multi_step_plot</a:t>
            </a:r>
            <a:r>
              <a:rPr lang="en-US" altLang="zh-TW" dirty="0"/>
              <a:t>(x[0], y[0], </a:t>
            </a:r>
            <a:r>
              <a:rPr lang="en-US" altLang="zh-TW" dirty="0" err="1"/>
              <a:t>multi_step_model.predict</a:t>
            </a:r>
            <a:r>
              <a:rPr lang="en-US" altLang="zh-TW" dirty="0"/>
              <a:t>(x)[0])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2" y="1124744"/>
            <a:ext cx="4483740" cy="22672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2" y="3645024"/>
            <a:ext cx="4537725" cy="23074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3706516" cy="18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4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760" y="116632"/>
            <a:ext cx="6822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thal_hashed</a:t>
            </a:r>
            <a:r>
              <a:rPr lang="en-US" altLang="zh-TW" dirty="0"/>
              <a:t> = </a:t>
            </a:r>
            <a:r>
              <a:rPr lang="en-US" altLang="zh-TW" dirty="0" err="1"/>
              <a:t>feature_column.categorical_column_with_hash_bucket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  '</a:t>
            </a:r>
            <a:r>
              <a:rPr lang="en-US" altLang="zh-TW" dirty="0" err="1"/>
              <a:t>thal</a:t>
            </a:r>
            <a:r>
              <a:rPr lang="en-US" altLang="zh-TW" dirty="0"/>
              <a:t>', </a:t>
            </a:r>
            <a:r>
              <a:rPr lang="en-US" altLang="zh-TW" dirty="0" err="1"/>
              <a:t>hash_bucket_size</a:t>
            </a:r>
            <a:r>
              <a:rPr lang="en-US" altLang="zh-TW" dirty="0"/>
              <a:t>=1000)</a:t>
            </a:r>
          </a:p>
          <a:p>
            <a:r>
              <a:rPr lang="en-US" altLang="zh-TW" dirty="0"/>
              <a:t>demo(</a:t>
            </a:r>
            <a:r>
              <a:rPr lang="en-US" altLang="zh-TW" dirty="0" err="1"/>
              <a:t>feature_column.indicator_column</a:t>
            </a:r>
            <a:r>
              <a:rPr lang="en-US" altLang="zh-TW" dirty="0"/>
              <a:t>(</a:t>
            </a:r>
            <a:r>
              <a:rPr lang="en-US" altLang="zh-TW" dirty="0" err="1"/>
              <a:t>thal_hashed</a:t>
            </a:r>
            <a:r>
              <a:rPr lang="en-US" altLang="zh-TW" dirty="0"/>
              <a:t>))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3113005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crossed_feature</a:t>
            </a:r>
            <a:r>
              <a:rPr lang="en-US" altLang="zh-TW" dirty="0"/>
              <a:t> = </a:t>
            </a:r>
            <a:r>
              <a:rPr lang="en-US" altLang="zh-TW" dirty="0" err="1"/>
              <a:t>feature_column.crossed_column</a:t>
            </a:r>
            <a:r>
              <a:rPr lang="en-US" altLang="zh-TW" dirty="0" smtClean="0"/>
              <a:t>(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[</a:t>
            </a:r>
            <a:r>
              <a:rPr lang="en-US" altLang="zh-TW" dirty="0" err="1"/>
              <a:t>age_buckets</a:t>
            </a:r>
            <a:r>
              <a:rPr lang="en-US" altLang="zh-TW" dirty="0"/>
              <a:t>, </a:t>
            </a:r>
            <a:r>
              <a:rPr lang="en-US" altLang="zh-TW" dirty="0" err="1"/>
              <a:t>thal</a:t>
            </a:r>
            <a:r>
              <a:rPr lang="en-US" altLang="zh-TW" dirty="0"/>
              <a:t>], </a:t>
            </a:r>
            <a:r>
              <a:rPr lang="en-US" altLang="zh-TW" dirty="0" err="1"/>
              <a:t>hash_bucket_size</a:t>
            </a:r>
            <a:r>
              <a:rPr lang="en-US" altLang="zh-TW" dirty="0"/>
              <a:t>=1000)</a:t>
            </a:r>
          </a:p>
          <a:p>
            <a:r>
              <a:rPr lang="en-US" altLang="zh-TW" dirty="0"/>
              <a:t>demo(</a:t>
            </a:r>
            <a:r>
              <a:rPr lang="en-US" altLang="zh-TW" dirty="0" err="1"/>
              <a:t>feature_column.indicator_column</a:t>
            </a:r>
            <a:r>
              <a:rPr lang="en-US" altLang="zh-TW" dirty="0"/>
              <a:t>(</a:t>
            </a:r>
            <a:r>
              <a:rPr lang="en-US" altLang="zh-TW" dirty="0" err="1"/>
              <a:t>crossed_feature</a:t>
            </a:r>
            <a:r>
              <a:rPr lang="en-US" altLang="zh-TW" dirty="0"/>
              <a:t>))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39962"/>
            <a:ext cx="50768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3867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04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84" y="476672"/>
            <a:ext cx="96845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feature_columns</a:t>
            </a:r>
            <a:r>
              <a:rPr lang="en-US" altLang="zh-TW" dirty="0"/>
              <a:t> = []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en-US" altLang="zh-TW" dirty="0"/>
              <a:t> header in ['age', '</a:t>
            </a:r>
            <a:r>
              <a:rPr lang="en-US" altLang="zh-TW" dirty="0" err="1"/>
              <a:t>trestbps</a:t>
            </a:r>
            <a:r>
              <a:rPr lang="en-US" altLang="zh-TW" dirty="0"/>
              <a:t>', '</a:t>
            </a:r>
            <a:r>
              <a:rPr lang="en-US" altLang="zh-TW" dirty="0" err="1"/>
              <a:t>chol</a:t>
            </a:r>
            <a:r>
              <a:rPr lang="en-US" altLang="zh-TW" dirty="0"/>
              <a:t>', '</a:t>
            </a:r>
            <a:r>
              <a:rPr lang="en-US" altLang="zh-TW" dirty="0" err="1"/>
              <a:t>thalach</a:t>
            </a:r>
            <a:r>
              <a:rPr lang="en-US" altLang="zh-TW" dirty="0"/>
              <a:t>', '</a:t>
            </a:r>
            <a:r>
              <a:rPr lang="en-US" altLang="zh-TW" dirty="0" err="1"/>
              <a:t>oldpeak</a:t>
            </a:r>
            <a:r>
              <a:rPr lang="en-US" altLang="zh-TW" dirty="0"/>
              <a:t>', 'slope', '</a:t>
            </a:r>
            <a:r>
              <a:rPr lang="en-US" altLang="zh-TW" dirty="0" err="1"/>
              <a:t>ca</a:t>
            </a:r>
            <a:r>
              <a:rPr lang="en-US" altLang="zh-TW" dirty="0"/>
              <a:t>']:</a:t>
            </a:r>
          </a:p>
          <a:p>
            <a:r>
              <a:rPr lang="en-US" altLang="zh-TW" dirty="0"/>
              <a:t>  </a:t>
            </a:r>
            <a:r>
              <a:rPr lang="en-US" altLang="zh-TW" dirty="0" err="1"/>
              <a:t>feature_columns.append</a:t>
            </a:r>
            <a:r>
              <a:rPr lang="en-US" altLang="zh-TW" dirty="0"/>
              <a:t>(</a:t>
            </a:r>
            <a:r>
              <a:rPr lang="en-US" altLang="zh-TW" dirty="0" err="1"/>
              <a:t>feature_column.numeric_column</a:t>
            </a:r>
            <a:r>
              <a:rPr lang="en-US" altLang="zh-TW" dirty="0"/>
              <a:t>(header))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age_buckets</a:t>
            </a:r>
            <a:r>
              <a:rPr lang="en-US" altLang="zh-TW" dirty="0"/>
              <a:t> = </a:t>
            </a:r>
            <a:r>
              <a:rPr lang="en-US" altLang="zh-TW" dirty="0" err="1"/>
              <a:t>feature_column.bucketized_column</a:t>
            </a:r>
            <a:r>
              <a:rPr lang="en-US" altLang="zh-TW" dirty="0" smtClean="0"/>
              <a:t>(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age</a:t>
            </a:r>
            <a:r>
              <a:rPr lang="en-US" altLang="zh-TW" dirty="0"/>
              <a:t>, boundaries=[18, 25, 30, 35, 40, 45, 50, 55, 60, 65])</a:t>
            </a:r>
          </a:p>
          <a:p>
            <a:r>
              <a:rPr lang="en-US" altLang="zh-TW" dirty="0" err="1"/>
              <a:t>feature_columns.append</a:t>
            </a:r>
            <a:r>
              <a:rPr lang="en-US" altLang="zh-TW" dirty="0"/>
              <a:t>(</a:t>
            </a:r>
            <a:r>
              <a:rPr lang="en-US" altLang="zh-TW" dirty="0" err="1"/>
              <a:t>age_buckets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thal</a:t>
            </a:r>
            <a:r>
              <a:rPr lang="en-US" altLang="zh-TW" dirty="0"/>
              <a:t> = </a:t>
            </a:r>
            <a:r>
              <a:rPr lang="en-US" altLang="zh-TW" dirty="0" err="1"/>
              <a:t>feature_column.categorical_column_with_vocabulary_list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  '</a:t>
            </a:r>
            <a:r>
              <a:rPr lang="en-US" altLang="zh-TW" dirty="0" err="1"/>
              <a:t>thal</a:t>
            </a:r>
            <a:r>
              <a:rPr lang="en-US" altLang="zh-TW" dirty="0"/>
              <a:t>', ['fixed', 'normal', 'reversible'])</a:t>
            </a:r>
          </a:p>
          <a:p>
            <a:r>
              <a:rPr lang="en-US" altLang="zh-TW" dirty="0" err="1"/>
              <a:t>thal_one_hot</a:t>
            </a:r>
            <a:r>
              <a:rPr lang="en-US" altLang="zh-TW" dirty="0"/>
              <a:t> = </a:t>
            </a:r>
            <a:r>
              <a:rPr lang="en-US" altLang="zh-TW" dirty="0" err="1"/>
              <a:t>feature_column.indicator_column</a:t>
            </a:r>
            <a:r>
              <a:rPr lang="en-US" altLang="zh-TW" dirty="0"/>
              <a:t>(</a:t>
            </a:r>
            <a:r>
              <a:rPr lang="en-US" altLang="zh-TW" dirty="0" err="1"/>
              <a:t>thal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feature_columns.append</a:t>
            </a:r>
            <a:r>
              <a:rPr lang="en-US" altLang="zh-TW" dirty="0"/>
              <a:t>(</a:t>
            </a:r>
            <a:r>
              <a:rPr lang="en-US" altLang="zh-TW" dirty="0" err="1"/>
              <a:t>thal_one_hot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thal_embedding</a:t>
            </a:r>
            <a:r>
              <a:rPr lang="en-US" altLang="zh-TW" dirty="0"/>
              <a:t> = </a:t>
            </a:r>
            <a:r>
              <a:rPr lang="en-US" altLang="zh-TW" dirty="0" err="1"/>
              <a:t>feature_column.embedding_column</a:t>
            </a:r>
            <a:r>
              <a:rPr lang="en-US" altLang="zh-TW" dirty="0"/>
              <a:t>(</a:t>
            </a:r>
            <a:r>
              <a:rPr lang="en-US" altLang="zh-TW" dirty="0" err="1"/>
              <a:t>thal</a:t>
            </a:r>
            <a:r>
              <a:rPr lang="en-US" altLang="zh-TW" dirty="0"/>
              <a:t>, dimension=8)</a:t>
            </a:r>
          </a:p>
          <a:p>
            <a:r>
              <a:rPr lang="en-US" altLang="zh-TW" dirty="0" err="1"/>
              <a:t>feature_columns.append</a:t>
            </a:r>
            <a:r>
              <a:rPr lang="en-US" altLang="zh-TW" dirty="0"/>
              <a:t>(</a:t>
            </a:r>
            <a:r>
              <a:rPr lang="en-US" altLang="zh-TW" dirty="0" err="1"/>
              <a:t>thal_embedding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crossed_feature</a:t>
            </a:r>
            <a:r>
              <a:rPr lang="en-US" altLang="zh-TW" dirty="0"/>
              <a:t> = </a:t>
            </a:r>
            <a:r>
              <a:rPr lang="en-US" altLang="zh-TW" dirty="0" err="1"/>
              <a:t>feature_column.crossed_column</a:t>
            </a:r>
            <a:r>
              <a:rPr lang="en-US" altLang="zh-TW" dirty="0"/>
              <a:t>([</a:t>
            </a:r>
            <a:r>
              <a:rPr lang="en-US" altLang="zh-TW" dirty="0" err="1"/>
              <a:t>age_buckets</a:t>
            </a:r>
            <a:r>
              <a:rPr lang="en-US" altLang="zh-TW" dirty="0"/>
              <a:t>, </a:t>
            </a:r>
            <a:r>
              <a:rPr lang="en-US" altLang="zh-TW" dirty="0" err="1"/>
              <a:t>thal</a:t>
            </a:r>
            <a:r>
              <a:rPr lang="en-US" altLang="zh-TW" dirty="0"/>
              <a:t>], </a:t>
            </a:r>
            <a:r>
              <a:rPr lang="en-US" altLang="zh-TW" dirty="0" err="1"/>
              <a:t>hash_bucket_size</a:t>
            </a:r>
            <a:r>
              <a:rPr lang="en-US" altLang="zh-TW" dirty="0"/>
              <a:t>=1000)</a:t>
            </a:r>
          </a:p>
          <a:p>
            <a:r>
              <a:rPr lang="en-US" altLang="zh-TW" dirty="0" err="1"/>
              <a:t>crossed_feature</a:t>
            </a:r>
            <a:r>
              <a:rPr lang="en-US" altLang="zh-TW" dirty="0"/>
              <a:t> = </a:t>
            </a:r>
            <a:r>
              <a:rPr lang="en-US" altLang="zh-TW" dirty="0" err="1"/>
              <a:t>feature_column.indicator_column</a:t>
            </a:r>
            <a:r>
              <a:rPr lang="en-US" altLang="zh-TW" dirty="0"/>
              <a:t>(</a:t>
            </a:r>
            <a:r>
              <a:rPr lang="en-US" altLang="zh-TW" dirty="0" err="1"/>
              <a:t>crossed_feature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feature_columns.append</a:t>
            </a:r>
            <a:r>
              <a:rPr lang="en-US" altLang="zh-TW" dirty="0"/>
              <a:t>(</a:t>
            </a:r>
            <a:r>
              <a:rPr lang="en-US" altLang="zh-TW" dirty="0" err="1"/>
              <a:t>crossed_feature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069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16632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feature_layer</a:t>
            </a:r>
            <a:r>
              <a:rPr lang="en-US" altLang="zh-TW" dirty="0"/>
              <a:t> = </a:t>
            </a:r>
            <a:r>
              <a:rPr lang="en-US" altLang="zh-TW" dirty="0" err="1"/>
              <a:t>tf.keras.layers.DenseFeatures</a:t>
            </a:r>
            <a:r>
              <a:rPr lang="en-US" altLang="zh-TW" dirty="0"/>
              <a:t>(</a:t>
            </a:r>
            <a:r>
              <a:rPr lang="en-US" altLang="zh-TW" dirty="0" err="1"/>
              <a:t>feature_columns</a:t>
            </a:r>
            <a:r>
              <a:rPr lang="en-US" altLang="zh-TW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batch_size</a:t>
            </a:r>
            <a:r>
              <a:rPr lang="en-US" altLang="zh-TW" dirty="0"/>
              <a:t> = 32</a:t>
            </a:r>
          </a:p>
          <a:p>
            <a:r>
              <a:rPr lang="en-US" altLang="zh-TW" dirty="0" err="1"/>
              <a:t>train_ds</a:t>
            </a:r>
            <a:r>
              <a:rPr lang="en-US" altLang="zh-TW" dirty="0"/>
              <a:t> = </a:t>
            </a:r>
            <a:r>
              <a:rPr lang="en-US" altLang="zh-TW" dirty="0" err="1"/>
              <a:t>df_to_dataset</a:t>
            </a:r>
            <a:r>
              <a:rPr lang="en-US" altLang="zh-TW" dirty="0"/>
              <a:t>(train, 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val_ds</a:t>
            </a:r>
            <a:r>
              <a:rPr lang="en-US" altLang="zh-TW" dirty="0"/>
              <a:t> = </a:t>
            </a:r>
            <a:r>
              <a:rPr lang="en-US" altLang="zh-TW" dirty="0" err="1"/>
              <a:t>df_to_dataset</a:t>
            </a:r>
            <a:r>
              <a:rPr lang="en-US" altLang="zh-TW" dirty="0"/>
              <a:t>(</a:t>
            </a:r>
            <a:r>
              <a:rPr lang="en-US" altLang="zh-TW" dirty="0" err="1"/>
              <a:t>val</a:t>
            </a:r>
            <a:r>
              <a:rPr lang="en-US" altLang="zh-TW" dirty="0"/>
              <a:t>, shuffle=False, 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test_ds</a:t>
            </a:r>
            <a:r>
              <a:rPr lang="en-US" altLang="zh-TW" dirty="0"/>
              <a:t> = </a:t>
            </a:r>
            <a:r>
              <a:rPr lang="en-US" altLang="zh-TW" dirty="0" err="1"/>
              <a:t>df_to_dataset</a:t>
            </a:r>
            <a:r>
              <a:rPr lang="en-US" altLang="zh-TW" dirty="0"/>
              <a:t>(test, shuffle=False, 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96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153</Words>
  <Application>Microsoft Office PowerPoint</Application>
  <PresentationFormat>如螢幕大小 (4:3)</PresentationFormat>
  <Paragraphs>603</Paragraphs>
  <Slides>67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6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9</cp:revision>
  <dcterms:created xsi:type="dcterms:W3CDTF">2020-06-11T06:41:32Z</dcterms:created>
  <dcterms:modified xsi:type="dcterms:W3CDTF">2020-06-11T08:09:29Z</dcterms:modified>
</cp:coreProperties>
</file>