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1" r:id="rId5"/>
    <p:sldId id="276" r:id="rId6"/>
    <p:sldId id="277" r:id="rId7"/>
    <p:sldId id="278" r:id="rId8"/>
    <p:sldId id="280" r:id="rId9"/>
    <p:sldId id="279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B374BD-4D8F-4492-91CB-87EE2CCF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FE55135-8582-4CC2-8EE2-1863790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9E8900-1E71-4BEE-AAEB-35FB68C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E9772AE-3B52-4BEE-8DC4-01253E3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BA0C27C-9812-43AB-A025-779643B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03267C4-1F6B-43CD-8D56-A1BCE462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368164E-88F3-44BD-94EB-A32EDE2C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81F4ABF-9819-41F1-B46B-1D5455C0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6FC0D22-9ABB-4880-8257-98FB6C1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FD0C3F7-7AD4-40A2-BC0E-AAE0B66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BC66A00D-C79C-4106-9147-752C1FA3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79F4D77-FCE2-4AC8-9204-492D9FF9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F6D011D-0CD7-4D4B-B802-3D2C73C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4BF1BB4-CCA3-4F29-BCAF-7EC8FCE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EC79E5A-1A22-4662-B4F6-5FAF047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443EB2C-2212-4A40-90C6-2933BEB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63262CD-53A6-4909-930B-0EF38AB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5EABFAE-FB69-413E-8F61-7F396B4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F12F567-AC4A-40BA-91D7-BB7B0D0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02224D33-8134-496E-95D1-F027391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116A407-612E-4161-910C-1C648093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5501F29-5FE0-45DA-892C-78062738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4355A28A-3549-401A-8C89-06F3F77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1B74D19-82BB-4698-A41E-5569169B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07264A0-6654-45AF-B4CD-5D9FC8B7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A116D7A-E129-4DAA-8226-0EF4353F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BED9C0C-D3F7-42DD-81E5-F8CD3F70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28D5329-F398-48E3-9F91-F2C07DBF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3B47128-3E93-466D-B0B9-489B78B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34B9B22C-CD23-4DB8-A419-AA8CC94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4B312682-A4DB-44D9-844A-AD26F70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2DB69A9-9DE9-40BF-8294-4A7C29E3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47B23C6-CC0B-4038-B888-3780AA07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E7ABAD5-1C41-4447-B588-CFDD2A90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9184596A-2FE7-42B1-B578-A87C4B6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140B2831-DD3E-4B1D-96C6-B3B56A3B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AFB7C85-70DA-45F0-BC9F-283DB28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65E0901B-A798-47CE-AD60-779DD2A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1F0A2821-8679-40F1-B6B9-0CF8B827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B95E300-A920-4EB7-A2DD-388F3C0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8B06028-E761-4633-B9AA-17A23FB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C083621-7D6C-45A6-9736-0A43594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DCE55285-75BA-45BE-A977-1A031F3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E1E61D61-5BCD-464A-83FD-563686B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0B0CCAE2-8913-4EBD-B980-34547F4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0E305E8-8CA3-4B3C-AC7C-B4F868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5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5B671DA-1007-4DFE-BFFE-31EE4798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31A1127-805C-4CF1-8B67-E3387FE3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48103A75-C308-44EE-A683-45255469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EC21E3B-4C31-47F2-A237-BA7F7386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3B27B7B-0F87-4E4C-A9BD-96F4ED1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EA6D8112-6C32-41B4-9359-3A21FA1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C4BDBA4-2C3C-4257-BF70-B54FEA74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43A9C602-3AFE-42A8-85E1-8D867AD3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ABC87BC-64FB-4661-BDA6-8D36D35D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8CC2B10-3E31-4FB6-B609-10F8966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CA25E15-9DD8-42AA-B362-F9F2805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7A3DF844-7F74-4C7A-A71F-8C871AF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021D9776-4DCF-4E8C-8A70-B8931C3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0CDA4F6-47E1-4434-94D4-FD58BBC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063FBE43-0918-4F7A-9BA1-4F5C5142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EF935AF-C9AD-4E85-B2FC-97123D44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5C3096D-34BF-42E9-B8AB-F0B6FF4D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6B73237-E760-4720-9946-731BA4856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金融分析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A88CF0A4-9B43-4A13-B653-D5AFE446A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金融時間序列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1938" y="1875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資訊工程系研究所</a:t>
            </a:r>
            <a:endParaRPr lang="en-US" altLang="zh-TW" dirty="0" smtClean="0"/>
          </a:p>
          <a:p>
            <a:r>
              <a:rPr lang="zh-TW" altLang="en-US" dirty="0"/>
              <a:t>深度學習課程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087814" y="4681415"/>
            <a:ext cx="226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姓名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黃榮恩</a:t>
            </a:r>
            <a:endParaRPr lang="en-US" altLang="zh-TW" dirty="0" smtClean="0"/>
          </a:p>
          <a:p>
            <a:pPr algn="ctr"/>
            <a:r>
              <a:rPr lang="zh-TW" altLang="en-US" dirty="0"/>
              <a:t>指導</a:t>
            </a:r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2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2291942-4E69-467A-9E5C-B001C75A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189398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958C431C-5C3B-45CD-879D-43145E91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8" y="2488438"/>
            <a:ext cx="5556853" cy="15117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CD021AFA-DDEB-4C18-BFC5-2D90BCFAF0DF}"/>
              </a:ext>
            </a:extLst>
          </p:cNvPr>
          <p:cNvSpPr txBox="1"/>
          <p:nvPr/>
        </p:nvSpPr>
        <p:spPr>
          <a:xfrm>
            <a:off x="2314002" y="155567"/>
            <a:ext cx="7681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資料匯入、檢視以及視覺化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13C4511-D6A7-4D06-A4EC-49D619F9DC35}"/>
              </a:ext>
            </a:extLst>
          </p:cNvPr>
          <p:cNvSpPr/>
          <p:nvPr/>
        </p:nvSpPr>
        <p:spPr>
          <a:xfrm>
            <a:off x="342008" y="959556"/>
            <a:ext cx="4215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/>
              <a:t>data = pd.read_csv(‘tr_eikon_eod_data.csv’,</a:t>
            </a:r>
          </a:p>
          <a:p>
            <a:r>
              <a:rPr lang="it-IT" altLang="zh-TW" dirty="0"/>
              <a:t>		index_col=0,</a:t>
            </a:r>
          </a:p>
          <a:p>
            <a:r>
              <a:rPr lang="it-IT" altLang="zh-TW" dirty="0"/>
              <a:t>		parse_dates=True) </a:t>
            </a:r>
          </a:p>
          <a:p>
            <a:endParaRPr lang="it-IT" altLang="zh-TW" dirty="0"/>
          </a:p>
          <a:p>
            <a:r>
              <a:rPr lang="en-US" altLang="zh-TW" dirty="0" err="1"/>
              <a:t>data.head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120B594-E2E0-4DF7-9102-D9E03CDFD5BB}"/>
              </a:ext>
            </a:extLst>
          </p:cNvPr>
          <p:cNvSpPr/>
          <p:nvPr/>
        </p:nvSpPr>
        <p:spPr>
          <a:xfrm>
            <a:off x="6154722" y="1378698"/>
            <a:ext cx="616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F03E0CD-B20B-43C4-B57D-41CBA920E126}"/>
              </a:ext>
            </a:extLst>
          </p:cNvPr>
          <p:cNvSpPr/>
          <p:nvPr/>
        </p:nvSpPr>
        <p:spPr>
          <a:xfrm>
            <a:off x="342008" y="4250157"/>
            <a:ext cx="113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data.tail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06E5BE48-F0AD-403B-88AD-A31DE0E3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869417"/>
            <a:ext cx="5645188" cy="15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73DD8CF4-1691-4E35-8664-1421C7C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" y="1937857"/>
            <a:ext cx="5063647" cy="49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="" xmlns:a16="http://schemas.microsoft.com/office/drawing/2014/main" id="{54B8EEB1-016C-4A6A-B558-D4CB2CAF6FBB}"/>
              </a:ext>
            </a:extLst>
          </p:cNvPr>
          <p:cNvSpPr/>
          <p:nvPr/>
        </p:nvSpPr>
        <p:spPr>
          <a:xfrm>
            <a:off x="5394121" y="4028812"/>
            <a:ext cx="1048624" cy="234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818D1DC-D15B-4D8B-858E-40B8C61A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214565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C4E4B00-582E-43CF-BCC8-B3EC7BD577E4}"/>
              </a:ext>
            </a:extLst>
          </p:cNvPr>
          <p:cNvSpPr/>
          <p:nvPr/>
        </p:nvSpPr>
        <p:spPr>
          <a:xfrm>
            <a:off x="2980513" y="165575"/>
            <a:ext cx="5875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/>
              <a:t>matplotlib.pyplot.subplots</a:t>
            </a:r>
            <a:endParaRPr lang="zh-TW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4D441543-2CD3-4A73-890D-A3F0ADCA1FBB}"/>
              </a:ext>
            </a:extLst>
          </p:cNvPr>
          <p:cNvSpPr/>
          <p:nvPr/>
        </p:nvSpPr>
        <p:spPr>
          <a:xfrm>
            <a:off x="2392259" y="747763"/>
            <a:ext cx="705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https://matplotlib.org/3.2.1/api/_as_gen/matplotlib.pyplot.subplots.html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8111E8B-01DF-4461-ABB9-82BC62D13BEB}"/>
              </a:ext>
            </a:extLst>
          </p:cNvPr>
          <p:cNvSpPr/>
          <p:nvPr/>
        </p:nvSpPr>
        <p:spPr>
          <a:xfrm>
            <a:off x="783350" y="156852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274518C-C3B7-4D41-A6C8-321B7F5D5DA9}"/>
              </a:ext>
            </a:extLst>
          </p:cNvPr>
          <p:cNvSpPr/>
          <p:nvPr/>
        </p:nvSpPr>
        <p:spPr>
          <a:xfrm>
            <a:off x="6137063" y="17919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29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F26DB87-D66F-4F73-AA03-147D3A624AAA}"/>
              </a:ext>
            </a:extLst>
          </p:cNvPr>
          <p:cNvSpPr/>
          <p:nvPr/>
        </p:nvSpPr>
        <p:spPr>
          <a:xfrm>
            <a:off x="3951823" y="81685"/>
            <a:ext cx="4288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查看資料統計數據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7CA5F7A-710E-44C0-98D5-563C50892F15}"/>
              </a:ext>
            </a:extLst>
          </p:cNvPr>
          <p:cNvSpPr/>
          <p:nvPr/>
        </p:nvSpPr>
        <p:spPr>
          <a:xfrm>
            <a:off x="1859623" y="1313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248E998-3E2F-4644-A43A-1C6FC66EB1FC}"/>
              </a:ext>
            </a:extLst>
          </p:cNvPr>
          <p:cNvSpPr/>
          <p:nvPr/>
        </p:nvSpPr>
        <p:spPr>
          <a:xfrm>
            <a:off x="558255" y="45506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data.aggregate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np.median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AE1F9EDC-6A72-4A97-8D40-66DB2442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8" y="1874552"/>
            <a:ext cx="6846854" cy="23716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BAF5A70D-CA8A-4B86-8AFA-A44B9B9E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56" y="4437807"/>
            <a:ext cx="7287642" cy="18671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D2D9FDBB-6A05-47C4-B572-CC30178E1859}"/>
              </a:ext>
            </a:extLst>
          </p:cNvPr>
          <p:cNvCxnSpPr/>
          <p:nvPr/>
        </p:nvCxnSpPr>
        <p:spPr>
          <a:xfrm flipH="1">
            <a:off x="7178468" y="2008261"/>
            <a:ext cx="811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3EC17045-6AF6-4CAF-9F59-398464B6179C}"/>
              </a:ext>
            </a:extLst>
          </p:cNvPr>
          <p:cNvSpPr txBox="1"/>
          <p:nvPr/>
        </p:nvSpPr>
        <p:spPr>
          <a:xfrm>
            <a:off x="7990318" y="1823595"/>
            <a:ext cx="330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describe()</a:t>
            </a:r>
            <a:r>
              <a:rPr lang="zh-TW" altLang="en-US" dirty="0"/>
              <a:t>提供標準的統計數據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9B00A0CC-81FC-418D-80E0-61EE4CDAE602}"/>
              </a:ext>
            </a:extLst>
          </p:cNvPr>
          <p:cNvCxnSpPr>
            <a:cxnSpLocks/>
          </p:cNvCxnSpPr>
          <p:nvPr/>
        </p:nvCxnSpPr>
        <p:spPr>
          <a:xfrm>
            <a:off x="9411909" y="3795554"/>
            <a:ext cx="0" cy="642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0369B88B-6B81-43B4-A877-9AE0BB09A6AD}"/>
              </a:ext>
            </a:extLst>
          </p:cNvPr>
          <p:cNvSpPr txBox="1"/>
          <p:nvPr/>
        </p:nvSpPr>
        <p:spPr>
          <a:xfrm>
            <a:off x="7584393" y="3411617"/>
            <a:ext cx="35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aggregate()</a:t>
            </a:r>
            <a:r>
              <a:rPr lang="zh-TW" altLang="en-US" dirty="0"/>
              <a:t>可自訂函式</a:t>
            </a:r>
          </a:p>
        </p:txBody>
      </p:sp>
    </p:spTree>
    <p:extLst>
      <p:ext uri="{BB962C8B-B14F-4D97-AF65-F5344CB8AC3E}">
        <p14:creationId xmlns:p14="http://schemas.microsoft.com/office/powerpoint/2010/main" val="344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6AD9087E-E777-4736-84EF-916A98911964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絕對差量</a:t>
            </a:r>
            <a:r>
              <a:rPr lang="en-US" altLang="zh-TW" sz="4000" b="1" dirty="0"/>
              <a:t>(absolute differences)</a:t>
            </a:r>
            <a:endParaRPr lang="zh-TW" altLang="en-US" sz="4000" b="1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19973F6-3BB8-4352-A131-275C668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4" y="1991920"/>
            <a:ext cx="7649629" cy="2349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FD5CF71-A208-4A4E-8ACF-048B5B808AB2}"/>
              </a:ext>
            </a:extLst>
          </p:cNvPr>
          <p:cNvSpPr/>
          <p:nvPr/>
        </p:nvSpPr>
        <p:spPr>
          <a:xfrm>
            <a:off x="4070443" y="1468700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data.diff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().head()</a:t>
            </a:r>
          </a:p>
        </p:txBody>
      </p:sp>
      <p:pic>
        <p:nvPicPr>
          <p:cNvPr id="3074" name="Picture 2" descr="https://upload.wikimedia.org/wikipedia/commons/thumb/4/47/Absolute_difference.svg/300px-Absolute_difference.svg.png">
            <a:extLst>
              <a:ext uri="{FF2B5EF4-FFF2-40B4-BE49-F238E27FC236}">
                <a16:creationId xmlns="" xmlns:a16="http://schemas.microsoft.com/office/drawing/2014/main" id="{16C18D33-E2C7-4358-8149-A336F4B2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03" y="4677114"/>
            <a:ext cx="6929393" cy="16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414EF03-BF5D-46E3-B001-F36063506D18}"/>
              </a:ext>
            </a:extLst>
          </p:cNvPr>
          <p:cNvSpPr/>
          <p:nvPr/>
        </p:nvSpPr>
        <p:spPr>
          <a:xfrm>
            <a:off x="4401084" y="4572000"/>
            <a:ext cx="3922520" cy="700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="" xmlns:a16="http://schemas.microsoft.com/office/drawing/2014/main" id="{5E0E5A3D-86D2-444D-BCC9-2F3BB1378DAA}"/>
              </a:ext>
            </a:extLst>
          </p:cNvPr>
          <p:cNvCxnSpPr/>
          <p:nvPr/>
        </p:nvCxnSpPr>
        <p:spPr>
          <a:xfrm flipV="1">
            <a:off x="4879649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="" xmlns:a16="http://schemas.microsoft.com/office/drawing/2014/main" id="{33FCD2C3-387F-4473-A6E8-248C8FA24489}"/>
              </a:ext>
            </a:extLst>
          </p:cNvPr>
          <p:cNvCxnSpPr/>
          <p:nvPr/>
        </p:nvCxnSpPr>
        <p:spPr>
          <a:xfrm>
            <a:off x="4879649" y="4830938"/>
            <a:ext cx="29653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="" xmlns:a16="http://schemas.microsoft.com/office/drawing/2014/main" id="{D1A4E397-6F9C-490C-A7EB-B7E584E6E4E5}"/>
              </a:ext>
            </a:extLst>
          </p:cNvPr>
          <p:cNvCxnSpPr/>
          <p:nvPr/>
        </p:nvCxnSpPr>
        <p:spPr>
          <a:xfrm flipV="1">
            <a:off x="7843615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A8F348E5-E2A2-465C-9382-505878E861C1}"/>
              </a:ext>
            </a:extLst>
          </p:cNvPr>
          <p:cNvSpPr txBox="1"/>
          <p:nvPr/>
        </p:nvSpPr>
        <p:spPr>
          <a:xfrm>
            <a:off x="5942888" y="4362947"/>
            <a:ext cx="83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x - 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9DA5F22-F736-4769-BCEC-EB0935059FA7}"/>
              </a:ext>
            </a:extLst>
          </p:cNvPr>
          <p:cNvSpPr/>
          <p:nvPr/>
        </p:nvSpPr>
        <p:spPr>
          <a:xfrm>
            <a:off x="3070556" y="196334"/>
            <a:ext cx="6050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變動率</a:t>
            </a:r>
            <a:r>
              <a:rPr lang="en-US" altLang="zh-TW" sz="4000" b="1" dirty="0"/>
              <a:t>(percentage change)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79EB176-0C0E-4ACD-86AD-D1B5FE9EC078}"/>
              </a:ext>
            </a:extLst>
          </p:cNvPr>
          <p:cNvSpPr/>
          <p:nvPr/>
        </p:nvSpPr>
        <p:spPr>
          <a:xfrm>
            <a:off x="366937" y="1359652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).head()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EB32957-AC36-4909-9CE1-C6DDFE84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1810492"/>
            <a:ext cx="4950627" cy="13941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398E87A-013E-4ED7-A937-413759E4DA00}"/>
              </a:ext>
            </a:extLst>
          </p:cNvPr>
          <p:cNvSpPr/>
          <p:nvPr/>
        </p:nvSpPr>
        <p:spPr>
          <a:xfrm>
            <a:off x="5560462" y="2184415"/>
            <a:ext cx="824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().mean().plot(kind=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CC4506E8-5F7A-4579-B37E-D473F8F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03" y="3014250"/>
            <a:ext cx="58483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F87BEE8-9B96-49DD-B636-BEF61CBB405F}"/>
              </a:ext>
            </a:extLst>
          </p:cNvPr>
          <p:cNvSpPr/>
          <p:nvPr/>
        </p:nvSpPr>
        <p:spPr>
          <a:xfrm>
            <a:off x="327548" y="3476005"/>
            <a:ext cx="261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data.pct_change</a:t>
            </a:r>
            <a:r>
              <a:rPr lang="en-US" altLang="zh-TW" dirty="0"/>
              <a:t>().mean()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A12727F7-F10F-4A15-9D92-9432F4B9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7" y="3845337"/>
            <a:ext cx="2163602" cy="2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5E792414-53ED-4787-B779-C09713B9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90500"/>
            <a:ext cx="8793163" cy="6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9C78E86A-A43D-4E38-ADF5-FA9BEEB8FEE0}"/>
              </a:ext>
            </a:extLst>
          </p:cNvPr>
          <p:cNvSpPr txBox="1"/>
          <p:nvPr/>
        </p:nvSpPr>
        <p:spPr>
          <a:xfrm>
            <a:off x="3905250" y="1905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FF0000"/>
                </a:solidFill>
              </a:rPr>
              <a:t>對數報酬率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9410CEA-D3DA-4BBA-BD31-97F94CB6FD3C}"/>
              </a:ext>
            </a:extLst>
          </p:cNvPr>
          <p:cNvSpPr/>
          <p:nvPr/>
        </p:nvSpPr>
        <p:spPr>
          <a:xfrm>
            <a:off x="177800" y="3710185"/>
            <a:ext cx="546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 = np.</a:t>
            </a:r>
            <a:r>
              <a:rPr lang="en-US" altLang="zh-TW" sz="20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/ data.shift())rets.head().</a:t>
            </a:r>
            <a:r>
              <a:rPr lang="en-US" altLang="zh-TW" sz="20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rets.cumsum().apply(np.exp).plot(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figsize=(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F9AC17F8-39EA-44CE-AB45-BB658599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79571"/>
            <a:ext cx="78843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D16BEEE-232C-4225-A41E-1EFF008F6195}"/>
              </a:ext>
            </a:extLst>
          </p:cNvPr>
          <p:cNvSpPr txBox="1"/>
          <p:nvPr/>
        </p:nvSpPr>
        <p:spPr>
          <a:xfrm>
            <a:off x="3613150" y="88900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再抽樣</a:t>
            </a:r>
            <a:r>
              <a:rPr lang="en-US" altLang="zh-TW" sz="4000" b="1"/>
              <a:t>(resampling)</a:t>
            </a:r>
            <a:endParaRPr lang="zh-TW" altLang="en-US" sz="4000" b="1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B400A4D0-5821-4E97-B7E9-32BEF86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832695"/>
            <a:ext cx="7316221" cy="1819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13D2A9BF-B9FC-428B-97A3-499AAD67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575064"/>
            <a:ext cx="70612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994910C-7289-44F7-A582-1CB28860D6C1}"/>
              </a:ext>
            </a:extLst>
          </p:cNvPr>
          <p:cNvSpPr/>
          <p:nvPr/>
        </p:nvSpPr>
        <p:spPr>
          <a:xfrm>
            <a:off x="0" y="174245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'right’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last().head()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D553887-E6D1-4EC7-BAFA-DADF9B0EAEA3}"/>
              </a:ext>
            </a:extLst>
          </p:cNvPr>
          <p:cNvSpPr/>
          <p:nvPr/>
        </p:nvSpPr>
        <p:spPr>
          <a:xfrm>
            <a:off x="381000" y="4320024"/>
            <a:ext cx="420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</a:t>
            </a:r>
          </a:p>
          <a:p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.last().plot(figsize=(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4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A1D34864-616C-4925-96C3-C15CED5F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" y="4181244"/>
            <a:ext cx="6064527" cy="26767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4C51DB0A-4B5D-46ED-9976-8797C077B3A5}"/>
              </a:ext>
            </a:extLst>
          </p:cNvPr>
          <p:cNvSpPr txBox="1"/>
          <p:nvPr/>
        </p:nvSpPr>
        <p:spPr>
          <a:xfrm>
            <a:off x="4977745" y="1524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滾動數據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C5D503A1-C7AF-4A1F-A86F-685952E6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" y="814314"/>
            <a:ext cx="6064528" cy="3095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B7A548C4-D653-41F3-BE41-2808FCE8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8" y="2676756"/>
            <a:ext cx="5852138" cy="4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9DB0B25-D16E-4517-9C75-755687FE078B}"/>
              </a:ext>
            </a:extLst>
          </p:cNvPr>
          <p:cNvSpPr/>
          <p:nvPr/>
        </p:nvSpPr>
        <p:spPr>
          <a:xfrm>
            <a:off x="6286500" y="922430"/>
            <a:ext cx="637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data[[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plot(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zh-TW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style=[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data[sym].iloc[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:].plot(ax=ax,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1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598EBC67-E196-448D-AEAF-9F4F54FF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27" y="2320081"/>
            <a:ext cx="7775575" cy="4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F0429F0C-0042-48E1-A99F-464FC1ED8180}"/>
              </a:ext>
            </a:extLst>
          </p:cNvPr>
          <p:cNvSpPr txBox="1"/>
          <p:nvPr/>
        </p:nvSpPr>
        <p:spPr>
          <a:xfrm>
            <a:off x="2777627" y="11430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技術分析－簡單平均線</a:t>
            </a:r>
            <a:r>
              <a:rPr lang="en-US" altLang="zh-TW" sz="4000" b="1"/>
              <a:t>(SMA)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920332DE-10AD-4019-BDF1-39B785768C78}"/>
              </a:ext>
            </a:extLst>
          </p:cNvPr>
          <p:cNvSpPr txBox="1"/>
          <p:nvPr/>
        </p:nvSpPr>
        <p:spPr>
          <a:xfrm>
            <a:off x="304800" y="10922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當短期</a:t>
            </a:r>
            <a:r>
              <a:rPr lang="en-US" altLang="zh-TW" sz="2400"/>
              <a:t>SMA</a:t>
            </a:r>
            <a:r>
              <a:rPr lang="zh-TW" altLang="en-US" sz="2400"/>
              <a:t>向上超越長期</a:t>
            </a:r>
            <a:r>
              <a:rPr lang="en-US" altLang="zh-TW" sz="2400"/>
              <a:t>SMA</a:t>
            </a:r>
            <a:r>
              <a:rPr lang="zh-TW" altLang="en-US" sz="2400"/>
              <a:t>，應做多股票</a:t>
            </a:r>
            <a:r>
              <a:rPr lang="en-US" altLang="zh-TW" sz="2400"/>
              <a:t>;</a:t>
            </a:r>
            <a:r>
              <a:rPr lang="zh-TW" altLang="en-US" sz="2400"/>
              <a:t>否則放空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A24D0FC5-29B8-4405-B87C-66D8F6EF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9" y="1823879"/>
            <a:ext cx="6152224" cy="126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22C533D-A573-4A2D-B658-7FB1696A443D}"/>
              </a:ext>
            </a:extLst>
          </p:cNvPr>
          <p:cNvSpPr/>
          <p:nvPr/>
        </p:nvSpPr>
        <p:spPr>
          <a:xfrm>
            <a:off x="380389" y="4351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.get_legend()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.set_bbox_to_anchor((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9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241ED368-AAEC-49D9-91DC-9BE48D589322}"/>
              </a:ext>
            </a:extLst>
          </p:cNvPr>
          <p:cNvSpPr txBox="1"/>
          <p:nvPr/>
        </p:nvSpPr>
        <p:spPr>
          <a:xfrm>
            <a:off x="2925906" y="1143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技術分析－執行交易策略點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FF1B0DE6-C6CB-4759-AD77-DF6ACC986364}"/>
              </a:ext>
            </a:extLst>
          </p:cNvPr>
          <p:cNvSpPr txBox="1"/>
          <p:nvPr/>
        </p:nvSpPr>
        <p:spPr>
          <a:xfrm>
            <a:off x="304800" y="1092200"/>
            <a:ext cx="1170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若該時間點的短期</a:t>
            </a:r>
            <a:r>
              <a:rPr lang="en-US" altLang="zh-TW" sz="2400"/>
              <a:t>SMA</a:t>
            </a:r>
            <a:r>
              <a:rPr lang="zh-TW" altLang="en-US" sz="2400"/>
              <a:t>大於長期</a:t>
            </a:r>
            <a:r>
              <a:rPr lang="en-US" altLang="zh-TW" sz="2400"/>
              <a:t>SMA</a:t>
            </a:r>
            <a:r>
              <a:rPr lang="zh-TW" altLang="en-US" sz="2400"/>
              <a:t>，則該時間點設為</a:t>
            </a:r>
            <a:r>
              <a:rPr lang="en-US" altLang="zh-TW" sz="2400" b="1"/>
              <a:t>1(</a:t>
            </a:r>
            <a:r>
              <a:rPr lang="zh-TW" altLang="en-US" sz="2400" b="1"/>
              <a:t>作多股票</a:t>
            </a:r>
            <a:r>
              <a:rPr lang="en-US" altLang="zh-TW" sz="2400" b="1"/>
              <a:t>)</a:t>
            </a:r>
            <a:r>
              <a:rPr lang="en-US" altLang="zh-TW" sz="2400"/>
              <a:t>;</a:t>
            </a:r>
            <a:r>
              <a:rPr lang="zh-TW" altLang="en-US" sz="2400"/>
              <a:t>否為</a:t>
            </a:r>
            <a:r>
              <a:rPr lang="en-US" altLang="zh-TW" sz="2400" b="1"/>
              <a:t>-1(</a:t>
            </a:r>
            <a:r>
              <a:rPr lang="zh-TW" altLang="en-US" sz="2400" b="1"/>
              <a:t>放空股票</a:t>
            </a:r>
            <a:r>
              <a:rPr lang="en-US" altLang="zh-TW" sz="2400" b="1"/>
              <a:t>)</a:t>
            </a:r>
            <a:endParaRPr lang="zh-TW" altLang="en-US" sz="2400" b="1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A4D8B0A-521B-40E6-BD4D-A5A5203E89AA}"/>
              </a:ext>
            </a:extLst>
          </p:cNvPr>
          <p:cNvSpPr/>
          <p:nvPr/>
        </p:nvSpPr>
        <p:spPr>
          <a:xfrm>
            <a:off x="673100" y="1639213"/>
            <a:ext cx="976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np.where(data[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2BB4E69-B04A-4F53-BF0E-E8A6E84F239E}"/>
              </a:ext>
            </a:extLst>
          </p:cNvPr>
          <p:cNvSpPr/>
          <p:nvPr/>
        </p:nvSpPr>
        <p:spPr>
          <a:xfrm>
            <a:off x="673100" y="2177871"/>
            <a:ext cx="646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get_legend()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.set_bbox_to_anchor((0.25, 0.85));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8A39EF4E-B513-48C9-9C39-55829B20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08" y="3035300"/>
            <a:ext cx="6738692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金融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重要性</a:t>
            </a:r>
            <a:endParaRPr lang="en-US" altLang="zh-TW" dirty="0" smtClean="0"/>
          </a:p>
          <a:p>
            <a:r>
              <a:rPr lang="zh-TW" altLang="en-US" dirty="0"/>
              <a:t>金融時間</a:t>
            </a:r>
            <a:r>
              <a:rPr lang="zh-TW" altLang="en-US" dirty="0" smtClean="0"/>
              <a:t>序列</a:t>
            </a:r>
            <a:r>
              <a:rPr lang="en-US" altLang="zh-TW" dirty="0" smtClean="0"/>
              <a:t>:</a:t>
            </a:r>
            <a:r>
              <a:rPr lang="zh-TW" altLang="en-US" dirty="0" smtClean="0"/>
              <a:t>股票</a:t>
            </a:r>
            <a:endParaRPr lang="en-US" altLang="zh-TW" dirty="0" smtClean="0"/>
          </a:p>
          <a:p>
            <a:r>
              <a:rPr lang="zh-TW" altLang="en-US" dirty="0"/>
              <a:t>金融</a:t>
            </a:r>
            <a:r>
              <a:rPr lang="zh-TW" altLang="en-US" dirty="0" smtClean="0"/>
              <a:t>分析案例分析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一個簡單的嘗試</a:t>
            </a:r>
            <a:endParaRPr lang="en-US" altLang="zh-TW" dirty="0" smtClean="0"/>
          </a:p>
          <a:p>
            <a:r>
              <a:rPr lang="zh-TW" altLang="en-US" dirty="0" smtClean="0"/>
              <a:t>未來工作事項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80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D0045CC-7990-4982-8FEB-9B923648A14C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15B508CB-DAAD-4D95-B493-912B0B027A15}"/>
              </a:ext>
            </a:extLst>
          </p:cNvPr>
          <p:cNvSpPr txBox="1"/>
          <p:nvPr/>
        </p:nvSpPr>
        <p:spPr>
          <a:xfrm>
            <a:off x="254000" y="9271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</a:t>
            </a:r>
            <a:r>
              <a:rPr lang="en-US" altLang="zh-TW" sz="2400" b="1"/>
              <a:t>S&amp;P500</a:t>
            </a:r>
            <a:r>
              <a:rPr lang="zh-TW" altLang="en-US" sz="2400"/>
              <a:t>上漲時，</a:t>
            </a:r>
            <a:r>
              <a:rPr lang="en-US" altLang="zh-TW" sz="2400" b="1"/>
              <a:t>VIX</a:t>
            </a:r>
            <a:r>
              <a:rPr lang="zh-TW" altLang="en-US" sz="2400"/>
              <a:t>就會下跌</a:t>
            </a:r>
            <a:r>
              <a:rPr lang="en-US" altLang="zh-TW" sz="2400"/>
              <a:t>;</a:t>
            </a:r>
            <a:r>
              <a:rPr lang="zh-TW" altLang="en-US" sz="2400"/>
              <a:t>反之亦然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利用數據呈現</a:t>
            </a:r>
            <a:r>
              <a:rPr lang="en-US" altLang="zh-TW" sz="2400"/>
              <a:t>”S&amp;P500</a:t>
            </a:r>
            <a:r>
              <a:rPr lang="zh-TW" altLang="en-US" sz="2400"/>
              <a:t>與</a:t>
            </a:r>
            <a:r>
              <a:rPr lang="en-US" altLang="zh-TW" sz="2400"/>
              <a:t>VIX”</a:t>
            </a:r>
            <a:r>
              <a:rPr lang="zh-TW" altLang="en-US" sz="2400"/>
              <a:t> 的負相關現象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6154BECE-D082-4020-8AEB-366EB29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3" y="1879600"/>
            <a:ext cx="3834473" cy="4864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B78ABCF7-A487-4C15-8DEE-F8CE8886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642664"/>
            <a:ext cx="7008813" cy="40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1A4CA0B-D36F-4927-8E23-46F7A01F43C1}"/>
              </a:ext>
            </a:extLst>
          </p:cNvPr>
          <p:cNvSpPr/>
          <p:nvPr/>
        </p:nvSpPr>
        <p:spPr>
          <a:xfrm>
            <a:off x="5609694" y="20157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0025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986B51B-F0FF-45DF-A89E-381AD0438FE6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B8CE143D-2D0E-4C2D-9DCC-49F50C6937E7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縮短時間序列明顯觀測到兩個指標的負相關現象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A6859C1-AF65-4D43-AD9D-ECCDB7FC4CEC}"/>
              </a:ext>
            </a:extLst>
          </p:cNvPr>
          <p:cNvSpPr/>
          <p:nvPr/>
        </p:nvSpPr>
        <p:spPr>
          <a:xfrm>
            <a:off x="254000" y="1722735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data.loc[: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'2012-12-31’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'.VIX'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0F95BFBC-ACE4-46C7-B8F4-830436C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27288"/>
            <a:ext cx="7756849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4EDFD10-77E5-432E-99FB-DCB6384E33C8}"/>
              </a:ext>
            </a:extLst>
          </p:cNvPr>
          <p:cNvSpPr txBox="1"/>
          <p:nvPr/>
        </p:nvSpPr>
        <p:spPr>
          <a:xfrm>
            <a:off x="3182383" y="1143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相關性分析－對數報酬率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137B2C22-2C42-4E06-805A-A81A1800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952796"/>
            <a:ext cx="3943350" cy="427960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8CD0A1E3-155E-46F7-8CCD-8C93DED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83" y="2520291"/>
            <a:ext cx="7612617" cy="43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8AB29A5-2BAB-4ED9-9EB4-AEE33BFAC223}"/>
              </a:ext>
            </a:extLst>
          </p:cNvPr>
          <p:cNvSpPr/>
          <p:nvPr/>
        </p:nvSpPr>
        <p:spPr>
          <a:xfrm>
            <a:off x="4712534" y="2020349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549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D493BC10-D8D5-475E-8A2E-F2258D42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381956"/>
            <a:ext cx="7859713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0A1F825-75DB-441D-BC87-DE3965C2F35B}"/>
              </a:ext>
            </a:extLst>
          </p:cNvPr>
          <p:cNvSpPr txBox="1"/>
          <p:nvPr/>
        </p:nvSpPr>
        <p:spPr>
          <a:xfrm>
            <a:off x="2757975" y="114300"/>
            <a:ext cx="667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</a:t>
            </a:r>
            <a:r>
              <a:rPr lang="en-US" altLang="zh-TW" sz="4000" b="1"/>
              <a:t>scatter_matrix()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550D65A-F61D-4CDC-91A8-81EFACA93FF5}"/>
              </a:ext>
            </a:extLst>
          </p:cNvPr>
          <p:cNvSpPr txBox="1"/>
          <p:nvPr/>
        </p:nvSpPr>
        <p:spPr>
          <a:xfrm>
            <a:off x="254000" y="9271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Pandas</a:t>
            </a:r>
            <a:r>
              <a:rPr lang="zh-TW" altLang="en-US" sz="2400"/>
              <a:t>其中一個</a:t>
            </a:r>
            <a:r>
              <a:rPr lang="en-US" altLang="zh-TW" sz="2400"/>
              <a:t>function:scatter_matrix()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用來匯出兩筆資料顯示其關聯性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對角為資料出現頻率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5C0E273-4192-4837-B3E7-4ED58C3069DF}"/>
              </a:ext>
            </a:extLst>
          </p:cNvPr>
          <p:cNvSpPr/>
          <p:nvPr/>
        </p:nvSpPr>
        <p:spPr>
          <a:xfrm>
            <a:off x="427525" y="3853409"/>
            <a:ext cx="466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pd.plotting.scatter_matrix(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alpha=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diagonal=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'hist'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hist_kwds={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'bins'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2710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217C9650-8F99-433F-86AC-12C746AD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292313"/>
            <a:ext cx="7613592" cy="45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9072A576-DA47-4400-9BE7-55845312BD9F}"/>
              </a:ext>
            </a:extLst>
          </p:cNvPr>
          <p:cNvSpPr txBox="1"/>
          <p:nvPr/>
        </p:nvSpPr>
        <p:spPr>
          <a:xfrm>
            <a:off x="2876219" y="114300"/>
            <a:ext cx="643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普通最小平方</a:t>
            </a:r>
            <a:r>
              <a:rPr lang="en-US" altLang="zh-TW" sz="4000" b="1"/>
              <a:t>(OLS)</a:t>
            </a:r>
            <a:r>
              <a:rPr lang="zh-TW" altLang="en-US" sz="4000" b="1"/>
              <a:t>回歸分析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54D65800-BF6A-4016-8148-64AAAA9EEDE6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</a:t>
            </a:r>
            <a:r>
              <a:rPr lang="en-US" altLang="zh-TW" sz="2400"/>
              <a:t>Numpy</a:t>
            </a:r>
            <a:r>
              <a:rPr lang="zh-TW" altLang="en-US" sz="2400"/>
              <a:t>裡的</a:t>
            </a:r>
            <a:r>
              <a:rPr lang="en-US" altLang="zh-TW" sz="2400"/>
              <a:t>polyfit()</a:t>
            </a:r>
            <a:r>
              <a:rPr lang="zh-TW" altLang="en-US" sz="2400"/>
              <a:t>繪出一條線姓</a:t>
            </a:r>
            <a:r>
              <a:rPr lang="en-US" altLang="zh-TW" sz="2400"/>
              <a:t>OLS</a:t>
            </a:r>
            <a:r>
              <a:rPr lang="zh-TW" altLang="en-US" sz="2400"/>
              <a:t>回歸線</a:t>
            </a:r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53DB6CFA-7959-47B4-A0C9-6FC332B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08900"/>
            <a:ext cx="7866170" cy="10144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6260148E-A0DB-431B-99D0-541A89BFD7C8}"/>
              </a:ext>
            </a:extLst>
          </p:cNvPr>
          <p:cNvSpPr txBox="1"/>
          <p:nvPr/>
        </p:nvSpPr>
        <p:spPr>
          <a:xfrm>
            <a:off x="403930" y="3771180"/>
            <a:ext cx="4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回歸線穿越在散佈圖中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並且呈現負斜率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此為兩指標的負相關現象</a:t>
            </a:r>
          </a:p>
        </p:txBody>
      </p:sp>
    </p:spTree>
    <p:extLst>
      <p:ext uri="{BB962C8B-B14F-4D97-AF65-F5344CB8AC3E}">
        <p14:creationId xmlns:p14="http://schemas.microsoft.com/office/powerpoint/2010/main" val="139106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金融分析</a:t>
            </a:r>
            <a:r>
              <a:rPr lang="en-US" altLang="zh-TW" dirty="0"/>
              <a:t>:</a:t>
            </a:r>
            <a:r>
              <a:rPr lang="zh-TW" altLang="en-US" dirty="0"/>
              <a:t>重要性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</a:t>
            </a:r>
            <a:r>
              <a:rPr lang="zh-TW" altLang="en-US" dirty="0" smtClean="0"/>
              <a:t>序列</a:t>
            </a:r>
            <a:r>
              <a:rPr lang="en-US" altLang="zh-TW" smtClean="0"/>
              <a:t>:time 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56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金融時間序列</a:t>
            </a:r>
            <a:r>
              <a:rPr lang="en-US" altLang="zh-TW" dirty="0"/>
              <a:t>:</a:t>
            </a:r>
            <a:r>
              <a:rPr lang="zh-TW" altLang="en-US" dirty="0"/>
              <a:t>股票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77" y="1574067"/>
            <a:ext cx="4123348" cy="412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72554" y="530688"/>
            <a:ext cx="39936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第</a:t>
            </a:r>
            <a:r>
              <a:rPr lang="en-US" altLang="zh-TW" sz="1200" dirty="0"/>
              <a:t>1</a:t>
            </a:r>
            <a:r>
              <a:rPr lang="zh-TW" altLang="en-US" sz="1200" dirty="0"/>
              <a:t>章　金融時間序列及其特征　</a:t>
            </a:r>
          </a:p>
          <a:p>
            <a:r>
              <a:rPr lang="zh-TW" altLang="en-US" sz="1200" dirty="0" smtClean="0"/>
              <a:t>第</a:t>
            </a:r>
            <a:r>
              <a:rPr lang="en-US" altLang="zh-TW" sz="1200" dirty="0"/>
              <a:t>2</a:t>
            </a:r>
            <a:r>
              <a:rPr lang="zh-TW" altLang="en-US" sz="1200" dirty="0"/>
              <a:t>章　線性時間序列分析及其應用　</a:t>
            </a:r>
          </a:p>
          <a:p>
            <a:r>
              <a:rPr lang="zh-TW" altLang="en-US" sz="1200" dirty="0" smtClean="0"/>
              <a:t>第</a:t>
            </a:r>
            <a:r>
              <a:rPr lang="en-US" altLang="zh-TW" sz="1200" dirty="0"/>
              <a:t>3</a:t>
            </a:r>
            <a:r>
              <a:rPr lang="zh-TW" altLang="en-US" sz="1200" dirty="0"/>
              <a:t>章　條件異方差模型</a:t>
            </a:r>
          </a:p>
          <a:p>
            <a:r>
              <a:rPr lang="en-US" altLang="zh-TW" sz="1200" dirty="0"/>
              <a:t>3.1</a:t>
            </a:r>
            <a:r>
              <a:rPr lang="zh-TW" altLang="en-US" sz="1200" dirty="0"/>
              <a:t>　波動率的特征　</a:t>
            </a:r>
          </a:p>
          <a:p>
            <a:r>
              <a:rPr lang="en-US" altLang="zh-TW" sz="1200" dirty="0"/>
              <a:t>3.2</a:t>
            </a:r>
            <a:r>
              <a:rPr lang="zh-TW" altLang="en-US" sz="1200" dirty="0"/>
              <a:t>　模型的結構</a:t>
            </a:r>
          </a:p>
          <a:p>
            <a:r>
              <a:rPr lang="en-US" altLang="zh-TW" sz="1200" dirty="0"/>
              <a:t>3.3</a:t>
            </a:r>
            <a:r>
              <a:rPr lang="zh-TW" altLang="en-US" sz="1200" dirty="0"/>
              <a:t>　建模</a:t>
            </a:r>
          </a:p>
          <a:p>
            <a:r>
              <a:rPr lang="en-US" altLang="zh-TW" sz="1200" dirty="0"/>
              <a:t>3.4</a:t>
            </a:r>
            <a:r>
              <a:rPr lang="zh-TW" altLang="en-US" sz="1200" dirty="0"/>
              <a:t>　</a:t>
            </a:r>
            <a:r>
              <a:rPr lang="en-US" altLang="zh-TW" sz="1200" dirty="0"/>
              <a:t>ARCH</a:t>
            </a:r>
            <a:r>
              <a:rPr lang="zh-TW" altLang="en-US" sz="1200" dirty="0"/>
              <a:t>模型　</a:t>
            </a:r>
          </a:p>
          <a:p>
            <a:r>
              <a:rPr lang="en-US" altLang="zh-TW" sz="1200" dirty="0"/>
              <a:t>3.5</a:t>
            </a:r>
            <a:r>
              <a:rPr lang="zh-TW" altLang="en-US" sz="1200" dirty="0"/>
              <a:t>　</a:t>
            </a:r>
            <a:r>
              <a:rPr lang="en-US" altLang="zh-TW" sz="1200" dirty="0"/>
              <a:t>GARCH</a:t>
            </a:r>
            <a:r>
              <a:rPr lang="zh-TW" altLang="en-US" sz="1200" dirty="0"/>
              <a:t>模型</a:t>
            </a:r>
          </a:p>
          <a:p>
            <a:r>
              <a:rPr lang="en-US" altLang="zh-TW" sz="1200" dirty="0"/>
              <a:t>3.6</a:t>
            </a:r>
            <a:r>
              <a:rPr lang="zh-TW" altLang="en-US" sz="1200" dirty="0"/>
              <a:t>　求和</a:t>
            </a:r>
            <a:r>
              <a:rPr lang="en-US" altLang="zh-TW" sz="1200" dirty="0"/>
              <a:t>GARCH</a:t>
            </a:r>
            <a:r>
              <a:rPr lang="zh-TW" altLang="en-US" sz="1200" dirty="0"/>
              <a:t>模型</a:t>
            </a:r>
          </a:p>
          <a:p>
            <a:r>
              <a:rPr lang="en-US" altLang="zh-TW" sz="1200" dirty="0"/>
              <a:t>3.7</a:t>
            </a:r>
            <a:r>
              <a:rPr lang="zh-TW" altLang="en-US" sz="1200" dirty="0"/>
              <a:t>　</a:t>
            </a:r>
            <a:r>
              <a:rPr lang="en-US" altLang="zh-TW" sz="1200" dirty="0"/>
              <a:t>GARCH-M</a:t>
            </a:r>
            <a:r>
              <a:rPr lang="zh-TW" altLang="en-US" sz="1200" dirty="0"/>
              <a:t>模型　　</a:t>
            </a:r>
          </a:p>
          <a:p>
            <a:r>
              <a:rPr lang="en-US" altLang="zh-TW" sz="1200" dirty="0"/>
              <a:t>3.8</a:t>
            </a:r>
            <a:r>
              <a:rPr lang="zh-TW" altLang="en-US" sz="1200" dirty="0"/>
              <a:t>　指數</a:t>
            </a:r>
            <a:r>
              <a:rPr lang="en-US" altLang="zh-TW" sz="1200" dirty="0"/>
              <a:t>GARCH</a:t>
            </a:r>
            <a:r>
              <a:rPr lang="zh-TW" altLang="en-US" sz="1200" dirty="0"/>
              <a:t>模型</a:t>
            </a:r>
          </a:p>
          <a:p>
            <a:r>
              <a:rPr lang="en-US" altLang="zh-TW" sz="1200" dirty="0"/>
              <a:t>3.9</a:t>
            </a:r>
            <a:r>
              <a:rPr lang="zh-TW" altLang="en-US" sz="1200" dirty="0"/>
              <a:t>　門限</a:t>
            </a:r>
            <a:r>
              <a:rPr lang="en-US" altLang="zh-TW" sz="1200" dirty="0"/>
              <a:t>GARCH</a:t>
            </a:r>
            <a:r>
              <a:rPr lang="zh-TW" altLang="en-US" sz="1200" dirty="0"/>
              <a:t>模型</a:t>
            </a:r>
          </a:p>
          <a:p>
            <a:r>
              <a:rPr lang="en-US" altLang="zh-TW" sz="1200" dirty="0"/>
              <a:t>3.10</a:t>
            </a:r>
            <a:r>
              <a:rPr lang="zh-TW" altLang="en-US" sz="1200" dirty="0"/>
              <a:t>　</a:t>
            </a:r>
            <a:r>
              <a:rPr lang="en-US" altLang="zh-TW" sz="1200" dirty="0"/>
              <a:t>CHARMA</a:t>
            </a:r>
            <a:r>
              <a:rPr lang="zh-TW" altLang="en-US" sz="1200" dirty="0"/>
              <a:t>模型　</a:t>
            </a:r>
          </a:p>
          <a:p>
            <a:r>
              <a:rPr lang="en-US" altLang="zh-TW" sz="1200" dirty="0"/>
              <a:t>3.11</a:t>
            </a:r>
            <a:r>
              <a:rPr lang="zh-TW" altLang="en-US" sz="1200" dirty="0"/>
              <a:t>　隨機系數的自回歸模型</a:t>
            </a:r>
          </a:p>
          <a:p>
            <a:r>
              <a:rPr lang="en-US" altLang="zh-TW" sz="1200" dirty="0"/>
              <a:t>3.12</a:t>
            </a:r>
            <a:r>
              <a:rPr lang="zh-TW" altLang="en-US" sz="1200" dirty="0"/>
              <a:t>　隨機波動率模型　</a:t>
            </a:r>
          </a:p>
          <a:p>
            <a:r>
              <a:rPr lang="en-US" altLang="zh-TW" sz="1200" dirty="0"/>
              <a:t>3.13</a:t>
            </a:r>
            <a:r>
              <a:rPr lang="zh-TW" altLang="en-US" sz="1200" dirty="0"/>
              <a:t>　長記憶隨機波動率模型</a:t>
            </a:r>
          </a:p>
          <a:p>
            <a:r>
              <a:rPr lang="en-US" altLang="zh-TW" sz="1200" dirty="0"/>
              <a:t>3.14</a:t>
            </a:r>
            <a:r>
              <a:rPr lang="zh-TW" altLang="en-US" sz="1200" dirty="0"/>
              <a:t>　應用</a:t>
            </a:r>
          </a:p>
          <a:p>
            <a:r>
              <a:rPr lang="en-US" altLang="zh-TW" sz="1200" dirty="0"/>
              <a:t>3.15</a:t>
            </a:r>
            <a:r>
              <a:rPr lang="zh-TW" altLang="en-US" sz="1200" dirty="0"/>
              <a:t>　其他方法　</a:t>
            </a:r>
          </a:p>
          <a:p>
            <a:r>
              <a:rPr lang="en-US" altLang="zh-TW" sz="1200" dirty="0"/>
              <a:t>3.16</a:t>
            </a:r>
            <a:r>
              <a:rPr lang="zh-TW" altLang="en-US" sz="1200" dirty="0"/>
              <a:t>　</a:t>
            </a:r>
            <a:r>
              <a:rPr lang="en-US" altLang="zh-TW" sz="1200" dirty="0"/>
              <a:t>GARCH</a:t>
            </a:r>
            <a:r>
              <a:rPr lang="zh-TW" altLang="en-US" sz="1200" dirty="0"/>
              <a:t>模型的峰度</a:t>
            </a:r>
          </a:p>
          <a:p>
            <a:r>
              <a:rPr lang="zh-TW" altLang="en-US" sz="1200" dirty="0" smtClean="0"/>
              <a:t>第</a:t>
            </a:r>
            <a:r>
              <a:rPr lang="en-US" altLang="zh-TW" sz="1200" dirty="0"/>
              <a:t>4</a:t>
            </a:r>
            <a:r>
              <a:rPr lang="zh-TW" altLang="en-US" sz="1200" dirty="0"/>
              <a:t>章　非線性模型及其應用</a:t>
            </a:r>
          </a:p>
          <a:p>
            <a:r>
              <a:rPr lang="zh-TW" altLang="en-US" sz="1200" dirty="0" smtClean="0"/>
              <a:t>第</a:t>
            </a:r>
            <a:r>
              <a:rPr lang="en-US" altLang="zh-TW" sz="1200" dirty="0"/>
              <a:t>5</a:t>
            </a:r>
            <a:r>
              <a:rPr lang="zh-TW" altLang="en-US" sz="1200" dirty="0"/>
              <a:t>章　高頻數據分析與市場微觀結構　</a:t>
            </a:r>
          </a:p>
          <a:p>
            <a:r>
              <a:rPr lang="zh-TW" altLang="en-US" sz="1200" dirty="0" smtClean="0"/>
              <a:t>第</a:t>
            </a:r>
            <a:r>
              <a:rPr lang="en-US" altLang="zh-TW" sz="1200" dirty="0"/>
              <a:t>6</a:t>
            </a:r>
            <a:r>
              <a:rPr lang="zh-TW" altLang="en-US" sz="1200" dirty="0"/>
              <a:t>章　連續時間模型及其應用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7</a:t>
            </a:r>
            <a:r>
              <a:rPr lang="zh-TW" altLang="en-US" sz="1200" dirty="0"/>
              <a:t>章　極值理論、分位數估計與風險值　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8</a:t>
            </a:r>
            <a:r>
              <a:rPr lang="zh-TW" altLang="en-US" sz="1200" dirty="0"/>
              <a:t>章　多元時間序列分析及其應用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9</a:t>
            </a:r>
            <a:r>
              <a:rPr lang="zh-TW" altLang="en-US" sz="1200" dirty="0"/>
              <a:t>章　主成分分析和因子模型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10</a:t>
            </a:r>
            <a:r>
              <a:rPr lang="zh-TW" altLang="en-US" sz="1200" dirty="0"/>
              <a:t>章　多元波動率模型及其應用　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11</a:t>
            </a:r>
            <a:r>
              <a:rPr lang="zh-TW" altLang="en-US" sz="1200" dirty="0"/>
              <a:t>章　狀態空間模型和卡爾曼濾波</a:t>
            </a:r>
          </a:p>
          <a:p>
            <a:r>
              <a:rPr lang="zh-TW" altLang="en-US" sz="1200" dirty="0"/>
              <a:t>第</a:t>
            </a:r>
            <a:r>
              <a:rPr lang="en-US" altLang="zh-TW" sz="1200" dirty="0"/>
              <a:t>12</a:t>
            </a:r>
            <a:r>
              <a:rPr lang="zh-TW" altLang="en-US" sz="1200" dirty="0"/>
              <a:t>章　馬爾可夫鏈蒙特卡羅方法及其</a:t>
            </a:r>
            <a:r>
              <a:rPr lang="zh-TW" altLang="en-US" sz="1200" dirty="0" smtClean="0"/>
              <a:t>應用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680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0446" cy="932229"/>
          </a:xfrm>
        </p:spPr>
        <p:txBody>
          <a:bodyPr/>
          <a:lstStyle/>
          <a:p>
            <a:r>
              <a:rPr lang="zh-TW" altLang="en-US" dirty="0"/>
              <a:t>金融分析案例分析</a:t>
            </a:r>
            <a:r>
              <a:rPr lang="en-US" altLang="zh-TW" dirty="0"/>
              <a:t>:</a:t>
            </a:r>
            <a:r>
              <a:rPr lang="zh-TW" altLang="en-US" dirty="0"/>
              <a:t>一個簡單的</a:t>
            </a:r>
            <a:r>
              <a:rPr lang="zh-TW" altLang="en-US" dirty="0" smtClean="0"/>
              <a:t>嘗試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664677" y="2477477"/>
            <a:ext cx="2790092" cy="200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597769" y="2733980"/>
            <a:ext cx="5156200" cy="1495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9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5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TW" dirty="0"/>
              <a:t>tr_eikon_eod_data.csv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1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資料分析技術</a:t>
            </a:r>
            <a:r>
              <a:rPr lang="en-US" altLang="zh-TW" dirty="0" smtClean="0"/>
              <a:t>:simple 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6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402</Words>
  <Application>Microsoft Office PowerPoint</Application>
  <PresentationFormat>自訂</PresentationFormat>
  <Paragraphs>132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金融分析</vt:lpstr>
      <vt:lpstr>agenda</vt:lpstr>
      <vt:lpstr>金融分析:重要性 </vt:lpstr>
      <vt:lpstr>時間序列:time series</vt:lpstr>
      <vt:lpstr>金融時間序列:股票 </vt:lpstr>
      <vt:lpstr>金融分析案例分析:一個簡單的嘗試</vt:lpstr>
      <vt:lpstr>資料集</vt:lpstr>
      <vt:lpstr>tr_eikon_eod_data.csv</vt:lpstr>
      <vt:lpstr>資料分析技術:simple linear regression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金融分析</dc:title>
  <dc:creator>user</dc:creator>
  <cp:lastModifiedBy>I5302</cp:lastModifiedBy>
  <cp:revision>13</cp:revision>
  <dcterms:created xsi:type="dcterms:W3CDTF">2020-04-29T07:50:59Z</dcterms:created>
  <dcterms:modified xsi:type="dcterms:W3CDTF">2020-04-30T08:14:14Z</dcterms:modified>
</cp:coreProperties>
</file>