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8" r:id="rId5"/>
    <p:sldId id="280" r:id="rId6"/>
    <p:sldId id="258" r:id="rId7"/>
    <p:sldId id="281" r:id="rId8"/>
    <p:sldId id="260" r:id="rId9"/>
    <p:sldId id="282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374BD-4D8F-4492-91CB-87EE2CCF8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55135-8582-4CC2-8EE2-1863790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E8900-1E71-4BEE-AAEB-35FB68C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9772AE-3B52-4BEE-8DC4-01253E3B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0C27C-9812-43AB-A025-779643BE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267C4-1F6B-43CD-8D56-A1BCE462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8164E-88F3-44BD-94EB-A32EDE2C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F4ABF-9819-41F1-B46B-1D5455C0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C0D22-9ABB-4880-8257-98FB6C16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0C3F7-7AD4-40A2-BC0E-AAE0B66F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66A00D-C79C-4106-9147-752C1FA3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F4D77-FCE2-4AC8-9204-492D9FF9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6D011D-0CD7-4D4B-B802-3D2C73C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F1BB4-CCA3-4F29-BCAF-7EC8FCE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C79E5A-1A22-4662-B4F6-5FAF047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3EB2C-2212-4A40-90C6-2933BEB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262CD-53A6-4909-930B-0EF38AB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ABFAE-FB69-413E-8F61-7F396B49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12F567-AC4A-40BA-91D7-BB7B0D0C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24D33-8134-496E-95D1-F027391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1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6A407-612E-4161-910C-1C648093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01F29-5FE0-45DA-892C-78062738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5A28A-3549-401A-8C89-06F3F77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74D19-82BB-4698-A41E-5569169B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264A0-6654-45AF-B4CD-5D9FC8B7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16D7A-E129-4DAA-8226-0EF4353F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D9C0C-D3F7-42DD-81E5-F8CD3F70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8D5329-F398-48E3-9F91-F2C07DBF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B47128-3E93-466D-B0B9-489B78B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B9B22C-CD23-4DB8-A419-AA8CC94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312682-A4DB-44D9-844A-AD26F70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B69A9-9DE9-40BF-8294-4A7C29E3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B23C6-CC0B-4038-B888-3780AA07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7ABAD5-1C41-4447-B588-CFDD2A90A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84596A-2FE7-42B1-B578-A87C4B65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0B2831-DD3E-4B1D-96C6-B3B56A3B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FB7C85-70DA-45F0-BC9F-283DB28E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E0901B-A798-47CE-AD60-779DD2A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0A2821-8679-40F1-B6B9-0CF8B827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5E300-A920-4EB7-A2DD-388F3C0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B06028-E761-4633-B9AA-17A23FB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083621-7D6C-45A6-9736-0A435942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E55285-75BA-45BE-A977-1A031F3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E61D61-5BCD-464A-83FD-563686B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0CCAE2-8913-4EBD-B980-34547F4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305E8-8CA3-4B3C-AC7C-B4F868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5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671DA-1007-4DFE-BFFE-31EE4798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A1127-805C-4CF1-8B67-E3387FE3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103A75-C308-44EE-A683-45255469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21E3B-4C31-47F2-A237-BA7F7386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27B7B-0F87-4E4C-A9BD-96F4ED1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6D8112-6C32-41B4-9359-3A21FA1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BDBA4-2C3C-4257-BF70-B54FEA74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A9C602-3AFE-42A8-85E1-8D867AD3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BC87BC-64FB-4661-BDA6-8D36D35D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C2B10-3E31-4FB6-B609-10F89669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25E15-9DD8-42AA-B362-F9F2805A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DF844-7F74-4C7A-A71F-8C871AF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1D9776-4DCF-4E8C-8A70-B8931C32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DA4F6-47E1-4434-94D4-FD58BBC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FBE43-0918-4F7A-9BA1-4F5C5142C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2591-DF6F-4AD8-9F8D-1C289DE4C730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935AF-C9AD-4E85-B2FC-97123D44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3096D-34BF-42E9-B8AB-F0B6FF4D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73A9-1AC7-4661-A0DE-56CD4D88E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237-E760-4720-9946-731BA4856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金融分析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CF0A4-9B43-4A13-B653-D5AFE446A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金融時間序列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1938" y="1875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資訊工程系研究所</a:t>
            </a:r>
            <a:endParaRPr lang="en-US" altLang="zh-TW" dirty="0"/>
          </a:p>
          <a:p>
            <a:r>
              <a:rPr lang="zh-TW" altLang="en-US" dirty="0"/>
              <a:t>深度學習課程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087814" y="4681415"/>
            <a:ext cx="226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姓名 </a:t>
            </a:r>
            <a:r>
              <a:rPr lang="en-US" altLang="zh-TW" dirty="0"/>
              <a:t>:</a:t>
            </a:r>
            <a:r>
              <a:rPr lang="zh-TW" altLang="en-US" dirty="0"/>
              <a:t> 黃榮恩</a:t>
            </a:r>
            <a:endParaRPr lang="en-US" altLang="zh-TW" dirty="0"/>
          </a:p>
          <a:p>
            <a:pPr algn="ctr"/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曾龍</a:t>
            </a:r>
          </a:p>
        </p:txBody>
      </p:sp>
    </p:spTree>
    <p:extLst>
      <p:ext uri="{BB962C8B-B14F-4D97-AF65-F5344CB8AC3E}">
        <p14:creationId xmlns:p14="http://schemas.microsoft.com/office/powerpoint/2010/main" val="8232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D9087E-E777-4736-84EF-916A98911964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絕對差量</a:t>
            </a:r>
            <a:r>
              <a:rPr lang="en-US" altLang="zh-TW" sz="4000" b="1" dirty="0"/>
              <a:t>(absolute differences)</a:t>
            </a:r>
            <a:endParaRPr lang="zh-TW" altLang="en-US" sz="4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9973F6-3BB8-4352-A131-275C6685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84" y="2373054"/>
            <a:ext cx="7649629" cy="23497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D5CF71-A208-4A4E-8ACF-048B5B808AB2}"/>
              </a:ext>
            </a:extLst>
          </p:cNvPr>
          <p:cNvSpPr/>
          <p:nvPr/>
        </p:nvSpPr>
        <p:spPr>
          <a:xfrm>
            <a:off x="4070443" y="1849834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data.diff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().head()</a:t>
            </a:r>
          </a:p>
        </p:txBody>
      </p:sp>
      <p:pic>
        <p:nvPicPr>
          <p:cNvPr id="3074" name="Picture 2" descr="https://upload.wikimedia.org/wikipedia/commons/thumb/4/47/Absolute_difference.svg/300px-Absolute_difference.svg.png">
            <a:extLst>
              <a:ext uri="{FF2B5EF4-FFF2-40B4-BE49-F238E27FC236}">
                <a16:creationId xmlns:a16="http://schemas.microsoft.com/office/drawing/2014/main" id="{16C18D33-E2C7-4358-8149-A336F4B2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03" y="5058248"/>
            <a:ext cx="6929393" cy="16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14EF03-BF5D-46E3-B001-F36063506D18}"/>
              </a:ext>
            </a:extLst>
          </p:cNvPr>
          <p:cNvSpPr/>
          <p:nvPr/>
        </p:nvSpPr>
        <p:spPr>
          <a:xfrm>
            <a:off x="4401084" y="4953134"/>
            <a:ext cx="3922520" cy="700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E0E5A3D-86D2-444D-BCC9-2F3BB1378DAA}"/>
              </a:ext>
            </a:extLst>
          </p:cNvPr>
          <p:cNvCxnSpPr/>
          <p:nvPr/>
        </p:nvCxnSpPr>
        <p:spPr>
          <a:xfrm flipV="1">
            <a:off x="4879649" y="5212072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3FCD2C3-387F-4473-A6E8-248C8FA24489}"/>
              </a:ext>
            </a:extLst>
          </p:cNvPr>
          <p:cNvCxnSpPr/>
          <p:nvPr/>
        </p:nvCxnSpPr>
        <p:spPr>
          <a:xfrm>
            <a:off x="4879649" y="5212072"/>
            <a:ext cx="296539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1A4E397-6F9C-490C-A7EB-B7E584E6E4E5}"/>
              </a:ext>
            </a:extLst>
          </p:cNvPr>
          <p:cNvCxnSpPr/>
          <p:nvPr/>
        </p:nvCxnSpPr>
        <p:spPr>
          <a:xfrm flipV="1">
            <a:off x="7843615" y="5212072"/>
            <a:ext cx="0" cy="43327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F348E5-E2A2-465C-9382-505878E861C1}"/>
              </a:ext>
            </a:extLst>
          </p:cNvPr>
          <p:cNvSpPr txBox="1"/>
          <p:nvPr/>
        </p:nvSpPr>
        <p:spPr>
          <a:xfrm>
            <a:off x="5942888" y="4744081"/>
            <a:ext cx="83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x - 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8DCEBE-4706-4B99-8AC5-B83497D8FCC0}"/>
              </a:ext>
            </a:extLst>
          </p:cNvPr>
          <p:cNvSpPr txBox="1"/>
          <p:nvPr/>
        </p:nvSpPr>
        <p:spPr>
          <a:xfrm>
            <a:off x="1631947" y="1120505"/>
            <a:ext cx="892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/>
              <a:t>利用絕對差量來計算資料隨著時間的變化</a:t>
            </a:r>
          </a:p>
        </p:txBody>
      </p:sp>
    </p:spTree>
    <p:extLst>
      <p:ext uri="{BB962C8B-B14F-4D97-AF65-F5344CB8AC3E}">
        <p14:creationId xmlns:p14="http://schemas.microsoft.com/office/powerpoint/2010/main" val="9485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DA5F22-F736-4769-BCEC-EB0935059FA7}"/>
              </a:ext>
            </a:extLst>
          </p:cNvPr>
          <p:cNvSpPr/>
          <p:nvPr/>
        </p:nvSpPr>
        <p:spPr>
          <a:xfrm>
            <a:off x="3070556" y="196334"/>
            <a:ext cx="6050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000" b="1" dirty="0"/>
              <a:t>變動率</a:t>
            </a:r>
            <a:r>
              <a:rPr lang="en-US" altLang="zh-TW" sz="4000" b="1" dirty="0"/>
              <a:t>(percentage change)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EB176-0C0E-4ACD-86AD-D1B5FE9EC078}"/>
              </a:ext>
            </a:extLst>
          </p:cNvPr>
          <p:cNvSpPr/>
          <p:nvPr/>
        </p:nvSpPr>
        <p:spPr>
          <a:xfrm>
            <a:off x="366937" y="1359652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).head()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B32957-AC36-4909-9CE1-C6DDFE84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8" y="1810492"/>
            <a:ext cx="4950627" cy="13941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98E87A-013E-4ED7-A937-413759E4DA00}"/>
              </a:ext>
            </a:extLst>
          </p:cNvPr>
          <p:cNvSpPr/>
          <p:nvPr/>
        </p:nvSpPr>
        <p:spPr>
          <a:xfrm>
            <a:off x="5560462" y="2184415"/>
            <a:ext cx="824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data.pct_change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().mean().plot(kind=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'bar’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				  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4506E8-5F7A-4579-B37E-D473F8F2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03" y="3014250"/>
            <a:ext cx="58483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87BEE8-9B96-49DD-B636-BEF61CBB405F}"/>
              </a:ext>
            </a:extLst>
          </p:cNvPr>
          <p:cNvSpPr/>
          <p:nvPr/>
        </p:nvSpPr>
        <p:spPr>
          <a:xfrm>
            <a:off x="327548" y="3476005"/>
            <a:ext cx="261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data.pct_change</a:t>
            </a:r>
            <a:r>
              <a:rPr lang="en-US" altLang="zh-TW" dirty="0"/>
              <a:t>().mean()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2727F7-F10F-4A15-9D92-9432F4B93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7" y="3845337"/>
            <a:ext cx="2163602" cy="2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E792414-53ED-4787-B779-C09713B9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49" y="190500"/>
            <a:ext cx="8793163" cy="6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C78E86A-A43D-4E38-ADF5-FA9BEEB8FEE0}"/>
              </a:ext>
            </a:extLst>
          </p:cNvPr>
          <p:cNvSpPr txBox="1"/>
          <p:nvPr/>
        </p:nvSpPr>
        <p:spPr>
          <a:xfrm>
            <a:off x="3905250" y="1905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>
                <a:solidFill>
                  <a:srgbClr val="FF0000"/>
                </a:solidFill>
              </a:rPr>
              <a:t>對數報酬率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10CEA-D3DA-4BBA-BD31-97F94CB6FD3C}"/>
              </a:ext>
            </a:extLst>
          </p:cNvPr>
          <p:cNvSpPr/>
          <p:nvPr/>
        </p:nvSpPr>
        <p:spPr>
          <a:xfrm>
            <a:off x="177800" y="3710185"/>
            <a:ext cx="5460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 = np.</a:t>
            </a:r>
            <a:r>
              <a:rPr lang="en-US" altLang="zh-TW" sz="2000" b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 / data.shift())rets.head().</a:t>
            </a:r>
            <a:r>
              <a:rPr lang="en-US" altLang="zh-TW" sz="2000" b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rets.cumsum().apply(np.exp).plot(</a:t>
            </a:r>
          </a:p>
          <a:p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figsize=(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2000" b="1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sz="2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AC17F8-39EA-44CE-AB45-BB658599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179571"/>
            <a:ext cx="78843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16BEEE-232C-4225-A41E-1EFF008F6195}"/>
              </a:ext>
            </a:extLst>
          </p:cNvPr>
          <p:cNvSpPr txBox="1"/>
          <p:nvPr/>
        </p:nvSpPr>
        <p:spPr>
          <a:xfrm>
            <a:off x="3613150" y="88900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再抽樣</a:t>
            </a:r>
            <a:r>
              <a:rPr lang="en-US" altLang="zh-TW" sz="4000" b="1"/>
              <a:t>(resampling)</a:t>
            </a:r>
            <a:endParaRPr lang="zh-TW" altLang="en-US" sz="4000" b="1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00A4D0-5821-4E97-B7E9-32BEF86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9" y="832695"/>
            <a:ext cx="7316221" cy="1819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D2A9BF-B9FC-428B-97A3-499AAD67E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2575064"/>
            <a:ext cx="70612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94910C-7289-44F7-A582-1CB28860D6C1}"/>
              </a:ext>
            </a:extLst>
          </p:cNvPr>
          <p:cNvSpPr/>
          <p:nvPr/>
        </p:nvSpPr>
        <p:spPr>
          <a:xfrm>
            <a:off x="0" y="1742459"/>
            <a:ext cx="496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</a:t>
            </a:r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'right’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last().head()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53887-E6D1-4EC7-BAFA-DADF9B0EAEA3}"/>
              </a:ext>
            </a:extLst>
          </p:cNvPr>
          <p:cNvSpPr/>
          <p:nvPr/>
        </p:nvSpPr>
        <p:spPr>
          <a:xfrm>
            <a:off x="381000" y="4320024"/>
            <a:ext cx="420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rets.cumsum().apply(np.exp).</a:t>
            </a:r>
          </a:p>
          <a:p>
            <a:r>
              <a:rPr lang="en-US" altLang="zh-TW" b="1" u="sng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resample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'1m'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label=</a:t>
            </a:r>
            <a:r>
              <a:rPr lang="en-US" altLang="zh-TW" b="1" u="sng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'right'</a:t>
            </a:r>
            <a:r>
              <a:rPr lang="en-US" altLang="zh-TW" b="1" u="sng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.last().plot(figsize=(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3448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1D34864-616C-4925-96C3-C15CED5F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" y="4181244"/>
            <a:ext cx="6064527" cy="267675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C51DB0A-4B5D-46ED-9976-8797C077B3A5}"/>
              </a:ext>
            </a:extLst>
          </p:cNvPr>
          <p:cNvSpPr txBox="1"/>
          <p:nvPr/>
        </p:nvSpPr>
        <p:spPr>
          <a:xfrm>
            <a:off x="4977745" y="1524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滾動數據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503A1-C7AF-4A1F-A86F-685952E6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1" y="814314"/>
            <a:ext cx="6064528" cy="3095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7A548C4-D653-41F3-BE41-2808FCE8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88" y="2676756"/>
            <a:ext cx="5852138" cy="40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DB0B25-D16E-4517-9C75-755687FE078B}"/>
              </a:ext>
            </a:extLst>
          </p:cNvPr>
          <p:cNvSpPr/>
          <p:nvPr/>
        </p:nvSpPr>
        <p:spPr>
          <a:xfrm>
            <a:off x="6286500" y="922430"/>
            <a:ext cx="6375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 = data[[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'mean'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'max’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plot(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zh-TW" alt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style=[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'g--'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data[sym].iloc[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-200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:].plot(ax=ax, lw=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19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8EBC67-E196-448D-AEAF-9F4F54FF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27" y="2320081"/>
            <a:ext cx="7775575" cy="45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0429F0C-0042-48E1-A99F-464FC1ED8180}"/>
              </a:ext>
            </a:extLst>
          </p:cNvPr>
          <p:cNvSpPr txBox="1"/>
          <p:nvPr/>
        </p:nvSpPr>
        <p:spPr>
          <a:xfrm>
            <a:off x="2777627" y="114300"/>
            <a:ext cx="6636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技術分析－簡單平均線</a:t>
            </a:r>
            <a:r>
              <a:rPr lang="en-US" altLang="zh-TW" sz="4000" b="1"/>
              <a:t>(SMA)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0332DE-10AD-4019-BDF1-39B785768C78}"/>
              </a:ext>
            </a:extLst>
          </p:cNvPr>
          <p:cNvSpPr txBox="1"/>
          <p:nvPr/>
        </p:nvSpPr>
        <p:spPr>
          <a:xfrm>
            <a:off x="304800" y="10922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當短期</a:t>
            </a:r>
            <a:r>
              <a:rPr lang="en-US" altLang="zh-TW" sz="2400"/>
              <a:t>SMA</a:t>
            </a:r>
            <a:r>
              <a:rPr lang="zh-TW" altLang="en-US" sz="2400"/>
              <a:t>向上超越長期</a:t>
            </a:r>
            <a:r>
              <a:rPr lang="en-US" altLang="zh-TW" sz="2400"/>
              <a:t>SMA</a:t>
            </a:r>
            <a:r>
              <a:rPr lang="zh-TW" altLang="en-US" sz="2400"/>
              <a:t>，應做多股票</a:t>
            </a:r>
            <a:r>
              <a:rPr lang="en-US" altLang="zh-TW" sz="2400"/>
              <a:t>;</a:t>
            </a:r>
            <a:r>
              <a:rPr lang="zh-TW" altLang="en-US" sz="2400"/>
              <a:t>否則放空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4D0FC5-29B8-4405-B87C-66D8F6EF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89" y="1823879"/>
            <a:ext cx="6152224" cy="1263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C533D-A573-4A2D-B658-7FB1696A443D}"/>
              </a:ext>
            </a:extLst>
          </p:cNvPr>
          <p:cNvSpPr/>
          <p:nvPr/>
        </p:nvSpPr>
        <p:spPr>
          <a:xfrm>
            <a:off x="380389" y="4351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.get_legend()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.set_bbox_to_anchor((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6984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41ED368-AAEC-49D9-91DC-9BE48D589322}"/>
              </a:ext>
            </a:extLst>
          </p:cNvPr>
          <p:cNvSpPr txBox="1"/>
          <p:nvPr/>
        </p:nvSpPr>
        <p:spPr>
          <a:xfrm>
            <a:off x="2925906" y="11430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技術分析－執行交易策略點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1B0DE6-C6CB-4759-AD77-DF6ACC986364}"/>
              </a:ext>
            </a:extLst>
          </p:cNvPr>
          <p:cNvSpPr txBox="1"/>
          <p:nvPr/>
        </p:nvSpPr>
        <p:spPr>
          <a:xfrm>
            <a:off x="304800" y="1092200"/>
            <a:ext cx="11703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若該時間點的短期</a:t>
            </a:r>
            <a:r>
              <a:rPr lang="en-US" altLang="zh-TW" sz="2400"/>
              <a:t>SMA</a:t>
            </a:r>
            <a:r>
              <a:rPr lang="zh-TW" altLang="en-US" sz="2400"/>
              <a:t>大於長期</a:t>
            </a:r>
            <a:r>
              <a:rPr lang="en-US" altLang="zh-TW" sz="2400"/>
              <a:t>SMA</a:t>
            </a:r>
            <a:r>
              <a:rPr lang="zh-TW" altLang="en-US" sz="2400"/>
              <a:t>，則該時間點設為</a:t>
            </a:r>
            <a:r>
              <a:rPr lang="en-US" altLang="zh-TW" sz="2400" b="1"/>
              <a:t>1(</a:t>
            </a:r>
            <a:r>
              <a:rPr lang="zh-TW" altLang="en-US" sz="2400" b="1"/>
              <a:t>作多股票</a:t>
            </a:r>
            <a:r>
              <a:rPr lang="en-US" altLang="zh-TW" sz="2400" b="1"/>
              <a:t>)</a:t>
            </a:r>
            <a:r>
              <a:rPr lang="en-US" altLang="zh-TW" sz="2400"/>
              <a:t>;</a:t>
            </a:r>
            <a:r>
              <a:rPr lang="zh-TW" altLang="en-US" sz="2400"/>
              <a:t>否為</a:t>
            </a:r>
            <a:r>
              <a:rPr lang="en-US" altLang="zh-TW" sz="2400" b="1"/>
              <a:t>-1(</a:t>
            </a:r>
            <a:r>
              <a:rPr lang="zh-TW" altLang="en-US" sz="2400" b="1"/>
              <a:t>放空股票</a:t>
            </a:r>
            <a:r>
              <a:rPr lang="en-US" altLang="zh-TW" sz="2400" b="1"/>
              <a:t>)</a:t>
            </a:r>
            <a:endParaRPr lang="zh-TW" altLang="en-US" sz="24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4D8B0A-521B-40E6-BD4D-A5A5203E89AA}"/>
              </a:ext>
            </a:extLst>
          </p:cNvPr>
          <p:cNvSpPr/>
          <p:nvPr/>
        </p:nvSpPr>
        <p:spPr>
          <a:xfrm>
            <a:off x="673100" y="1639213"/>
            <a:ext cx="976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np.where(data[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&gt; data[</a:t>
            </a:r>
            <a:r>
              <a:rPr lang="it-IT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t-IT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B4E69-B04A-4F53-BF0E-E8A6E84F239E}"/>
              </a:ext>
            </a:extLst>
          </p:cNvPr>
          <p:cNvSpPr/>
          <p:nvPr/>
        </p:nvSpPr>
        <p:spPr>
          <a:xfrm>
            <a:off x="673100" y="2177871"/>
            <a:ext cx="646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data[[sym,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'SMA1'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'SMA2'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'positions’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get_legend()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.set_bbox_to_anchor((0.25, 0.85));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39EF4E-B513-48C9-9C39-55829B20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08" y="3035300"/>
            <a:ext cx="6738692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47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D0045CC-7990-4982-8FEB-9B923648A14C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B508CB-DAAD-4D95-B493-912B0B027A15}"/>
              </a:ext>
            </a:extLst>
          </p:cNvPr>
          <p:cNvSpPr txBox="1"/>
          <p:nvPr/>
        </p:nvSpPr>
        <p:spPr>
          <a:xfrm>
            <a:off x="254000" y="9271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當</a:t>
            </a:r>
            <a:r>
              <a:rPr lang="en-US" altLang="zh-TW" sz="2400" b="1"/>
              <a:t>S&amp;P500</a:t>
            </a:r>
            <a:r>
              <a:rPr lang="zh-TW" altLang="en-US" sz="2400"/>
              <a:t>上漲時，</a:t>
            </a:r>
            <a:r>
              <a:rPr lang="en-US" altLang="zh-TW" sz="2400" b="1"/>
              <a:t>VIX</a:t>
            </a:r>
            <a:r>
              <a:rPr lang="zh-TW" altLang="en-US" sz="2400"/>
              <a:t>就會下跌</a:t>
            </a:r>
            <a:r>
              <a:rPr lang="en-US" altLang="zh-TW" sz="2400"/>
              <a:t>;</a:t>
            </a:r>
            <a:r>
              <a:rPr lang="zh-TW" altLang="en-US" sz="2400"/>
              <a:t>反之亦然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利用數據呈現</a:t>
            </a:r>
            <a:r>
              <a:rPr lang="en-US" altLang="zh-TW" sz="2400"/>
              <a:t>”S&amp;P500</a:t>
            </a:r>
            <a:r>
              <a:rPr lang="zh-TW" altLang="en-US" sz="2400"/>
              <a:t>與</a:t>
            </a:r>
            <a:r>
              <a:rPr lang="en-US" altLang="zh-TW" sz="2400"/>
              <a:t>VIX”</a:t>
            </a:r>
            <a:r>
              <a:rPr lang="zh-TW" altLang="en-US" sz="2400"/>
              <a:t> 的負相關現象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54BECE-D082-4020-8AEB-366EB294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3" y="1879600"/>
            <a:ext cx="3834473" cy="4864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78ABCF7-A487-4C15-8DEE-F8CE8886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2642664"/>
            <a:ext cx="7008813" cy="40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A4CA0B-D36F-4927-8E23-46F7A01F43C1}"/>
              </a:ext>
            </a:extLst>
          </p:cNvPr>
          <p:cNvSpPr/>
          <p:nvPr/>
        </p:nvSpPr>
        <p:spPr>
          <a:xfrm>
            <a:off x="5609694" y="2015714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0025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986B51B-F0FF-45DF-A89E-381AD0438FE6}"/>
              </a:ext>
            </a:extLst>
          </p:cNvPr>
          <p:cNvSpPr txBox="1"/>
          <p:nvPr/>
        </p:nvSpPr>
        <p:spPr>
          <a:xfrm>
            <a:off x="2524830" y="114300"/>
            <a:ext cx="71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</a:t>
            </a:r>
            <a:r>
              <a:rPr lang="en-US" altLang="zh-TW" sz="4000" b="1"/>
              <a:t>(Corelation Analysis)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CE143D-2D0E-4C2D-9DCC-49F50C6937E7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縮短時間序列明顯觀測到兩個指標的負相關現象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859C1-AF65-4D43-AD9D-ECCDB7FC4CEC}"/>
              </a:ext>
            </a:extLst>
          </p:cNvPr>
          <p:cNvSpPr/>
          <p:nvPr/>
        </p:nvSpPr>
        <p:spPr>
          <a:xfrm>
            <a:off x="254000" y="1722735"/>
            <a:ext cx="614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data.loc[: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'2012-12-31’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.plot(secondary_y=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'.VIX'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95BFBC-ACE4-46C7-B8F4-830436C8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27288"/>
            <a:ext cx="7756849" cy="443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1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EDFD10-77E5-432E-99FB-DCB6384E33C8}"/>
              </a:ext>
            </a:extLst>
          </p:cNvPr>
          <p:cNvSpPr txBox="1"/>
          <p:nvPr/>
        </p:nvSpPr>
        <p:spPr>
          <a:xfrm>
            <a:off x="3182383" y="11430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相關性分析－對數報酬率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7B2C22-2C42-4E06-805A-A81A1800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952796"/>
            <a:ext cx="3943350" cy="4279604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CD0A1E3-155E-46F7-8CCD-8C93DEDE6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83" y="2520291"/>
            <a:ext cx="7612617" cy="43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B29A5-2BAB-4ED9-9EB4-AEE33BFAC223}"/>
              </a:ext>
            </a:extLst>
          </p:cNvPr>
          <p:cNvSpPr/>
          <p:nvPr/>
        </p:nvSpPr>
        <p:spPr>
          <a:xfrm>
            <a:off x="4712534" y="2020349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rets.plot(subplots=</a:t>
            </a:r>
            <a:r>
              <a:rPr lang="en-US" altLang="zh-TW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54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金融分析</a:t>
            </a:r>
            <a:r>
              <a:rPr lang="en-US" altLang="zh-TW"/>
              <a:t>-</a:t>
            </a:r>
            <a:r>
              <a:rPr lang="zh-TW" altLang="en-US"/>
              <a:t>時間序列</a:t>
            </a:r>
            <a:r>
              <a:rPr lang="en-US" altLang="zh-TW"/>
              <a:t>:</a:t>
            </a:r>
            <a:r>
              <a:rPr lang="zh-TW" altLang="en-US"/>
              <a:t>重要性</a:t>
            </a:r>
            <a:endParaRPr lang="en-US" altLang="zh-TW" dirty="0"/>
          </a:p>
          <a:p>
            <a:r>
              <a:rPr lang="en-US" altLang="zh-TW"/>
              <a:t>Eikon</a:t>
            </a:r>
          </a:p>
          <a:p>
            <a:r>
              <a:rPr lang="zh-TW" altLang="en-US"/>
              <a:t>資料匯入</a:t>
            </a:r>
            <a:endParaRPr lang="en-US" altLang="zh-TW"/>
          </a:p>
          <a:p>
            <a:r>
              <a:rPr lang="zh-TW" altLang="en-US"/>
              <a:t>資料視覺化</a:t>
            </a:r>
            <a:endParaRPr lang="en-US" altLang="zh-TW"/>
          </a:p>
          <a:p>
            <a:r>
              <a:rPr lang="zh-TW" altLang="en-US"/>
              <a:t>統計數據</a:t>
            </a:r>
            <a:endParaRPr lang="en-US" altLang="zh-TW"/>
          </a:p>
          <a:p>
            <a:r>
              <a:rPr lang="zh-TW" altLang="en-US"/>
              <a:t>資料分析技術</a:t>
            </a:r>
            <a:endParaRPr lang="en-US" altLang="zh-TW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800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493BC10-D8D5-475E-8A2E-F2258D42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381956"/>
            <a:ext cx="7859713" cy="43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0A1F825-75DB-441D-BC87-DE3965C2F35B}"/>
              </a:ext>
            </a:extLst>
          </p:cNvPr>
          <p:cNvSpPr txBox="1"/>
          <p:nvPr/>
        </p:nvSpPr>
        <p:spPr>
          <a:xfrm>
            <a:off x="2757975" y="114300"/>
            <a:ext cx="667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相關性分析－</a:t>
            </a:r>
            <a:r>
              <a:rPr lang="en-US" altLang="zh-TW" sz="4000" b="1"/>
              <a:t>scatter_matrix()</a:t>
            </a:r>
            <a:endParaRPr lang="zh-TW" altLang="en-US" sz="4000" b="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50D65A-F61D-4CDC-91A8-81EFACA93FF5}"/>
              </a:ext>
            </a:extLst>
          </p:cNvPr>
          <p:cNvSpPr txBox="1"/>
          <p:nvPr/>
        </p:nvSpPr>
        <p:spPr>
          <a:xfrm>
            <a:off x="254000" y="927100"/>
            <a:ext cx="584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Pandas</a:t>
            </a:r>
            <a:r>
              <a:rPr lang="zh-TW" altLang="en-US" sz="2400"/>
              <a:t>其中一個</a:t>
            </a:r>
            <a:r>
              <a:rPr lang="en-US" altLang="zh-TW" sz="2400"/>
              <a:t>function:scatter_matrix()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用來匯出兩筆資料顯示其關聯性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對角為資料出現頻率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C0E273-4192-4837-B3E7-4ED58C3069DF}"/>
              </a:ext>
            </a:extLst>
          </p:cNvPr>
          <p:cNvSpPr/>
          <p:nvPr/>
        </p:nvSpPr>
        <p:spPr>
          <a:xfrm>
            <a:off x="427525" y="3853409"/>
            <a:ext cx="4660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pd.plotting.scatter_matrix(</a:t>
            </a:r>
          </a:p>
          <a:p>
            <a:r>
              <a:rPr lang="en-US" altLang="zh-TW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rets,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alpha=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diagonal=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'hist'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hist_kwds={</a:t>
            </a:r>
            <a:r>
              <a:rPr lang="en-US" altLang="zh-TW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'bins'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  </a:t>
            </a:r>
          </a:p>
          <a:p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figsize=(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27105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17C9650-8F99-433F-86AC-12C746AD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292313"/>
            <a:ext cx="7613592" cy="45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72A576-DA47-4400-9BE7-55845312BD9F}"/>
              </a:ext>
            </a:extLst>
          </p:cNvPr>
          <p:cNvSpPr txBox="1"/>
          <p:nvPr/>
        </p:nvSpPr>
        <p:spPr>
          <a:xfrm>
            <a:off x="2876219" y="114300"/>
            <a:ext cx="643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/>
              <a:t>普通最小平方</a:t>
            </a:r>
            <a:r>
              <a:rPr lang="en-US" altLang="zh-TW" sz="4000" b="1"/>
              <a:t>(OLS)</a:t>
            </a:r>
            <a:r>
              <a:rPr lang="zh-TW" altLang="en-US" sz="4000" b="1"/>
              <a:t>回歸分析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D65800-BF6A-4016-8148-64AAAA9EEDE6}"/>
              </a:ext>
            </a:extLst>
          </p:cNvPr>
          <p:cNvSpPr txBox="1"/>
          <p:nvPr/>
        </p:nvSpPr>
        <p:spPr>
          <a:xfrm>
            <a:off x="254000" y="927100"/>
            <a:ext cx="71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利用</a:t>
            </a:r>
            <a:r>
              <a:rPr lang="en-US" altLang="zh-TW" sz="2400"/>
              <a:t>Numpy</a:t>
            </a:r>
            <a:r>
              <a:rPr lang="zh-TW" altLang="en-US" sz="2400"/>
              <a:t>裡的</a:t>
            </a:r>
            <a:r>
              <a:rPr lang="en-US" altLang="zh-TW" sz="2400"/>
              <a:t>polyfit()</a:t>
            </a:r>
            <a:r>
              <a:rPr lang="zh-TW" altLang="en-US" sz="2400"/>
              <a:t>繪出一條線姓</a:t>
            </a:r>
            <a:r>
              <a:rPr lang="en-US" altLang="zh-TW" sz="2400"/>
              <a:t>OLS</a:t>
            </a:r>
            <a:r>
              <a:rPr lang="zh-TW" altLang="en-US" sz="2400"/>
              <a:t>回歸線</a:t>
            </a:r>
            <a:endParaRPr lang="en-US" altLang="zh-TW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DB6CFA-7959-47B4-A0C9-6FC332B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08900"/>
            <a:ext cx="7866170" cy="10144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60148E-A0DB-431B-99D0-541A89BFD7C8}"/>
              </a:ext>
            </a:extLst>
          </p:cNvPr>
          <p:cNvSpPr txBox="1"/>
          <p:nvPr/>
        </p:nvSpPr>
        <p:spPr>
          <a:xfrm>
            <a:off x="403930" y="3771180"/>
            <a:ext cx="4002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回歸線穿越在散佈圖中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並且呈現負斜率</a:t>
            </a:r>
            <a:endParaRPr lang="en-US" altLang="zh-TW" sz="2400"/>
          </a:p>
          <a:p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此為兩指標的負相關現象</a:t>
            </a:r>
          </a:p>
        </p:txBody>
      </p:sp>
    </p:spTree>
    <p:extLst>
      <p:ext uri="{BB962C8B-B14F-4D97-AF65-F5344CB8AC3E}">
        <p14:creationId xmlns:p14="http://schemas.microsoft.com/office/powerpoint/2010/main" val="139106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金融分析</a:t>
            </a:r>
            <a:r>
              <a:rPr lang="en-US" altLang="zh-TW"/>
              <a:t>-</a:t>
            </a:r>
            <a:r>
              <a:rPr lang="zh-TW" altLang="en-US"/>
              <a:t>時間序列</a:t>
            </a:r>
            <a:r>
              <a:rPr lang="en-US" altLang="zh-TW"/>
              <a:t>:</a:t>
            </a:r>
            <a:r>
              <a:rPr lang="zh-TW" altLang="en-US" dirty="0"/>
              <a:t>重要性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39C50E-E5C6-41D2-81FD-3AC3DD2695B0}"/>
              </a:ext>
            </a:extLst>
          </p:cNvPr>
          <p:cNvSpPr txBox="1"/>
          <p:nvPr/>
        </p:nvSpPr>
        <p:spPr>
          <a:xfrm>
            <a:off x="736600" y="1346200"/>
            <a:ext cx="688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/>
              <a:t>金融資料是以時間</a:t>
            </a:r>
            <a:r>
              <a:rPr lang="en-US" altLang="zh-TW" sz="3600"/>
              <a:t>/</a:t>
            </a:r>
            <a:r>
              <a:rPr lang="zh-TW" altLang="en-US" sz="3600"/>
              <a:t>日期來檢</a:t>
            </a:r>
            <a:endParaRPr lang="en-US" altLang="zh-TW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FF0000"/>
                </a:solidFill>
              </a:rPr>
              <a:t>股票</a:t>
            </a:r>
            <a:r>
              <a:rPr lang="zh-TW" altLang="en-US" sz="3600"/>
              <a:t>隨著時間改變</a:t>
            </a:r>
            <a:endParaRPr lang="en-US" altLang="zh-TW" sz="3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>
                <a:solidFill>
                  <a:srgbClr val="FF0000"/>
                </a:solidFill>
              </a:rPr>
              <a:t>匯率</a:t>
            </a:r>
            <a:r>
              <a:rPr lang="zh-TW" altLang="en-US" sz="3600"/>
              <a:t>隨著時間改變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B4F82C-A8A9-468D-AAED-8C6182D0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31" y="1027906"/>
            <a:ext cx="5003138" cy="30440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C29E6B-B5F9-4A36-8C92-3247F9BC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53" y="3221037"/>
            <a:ext cx="5457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/>
              <a:t>Eikon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Eikon</a:t>
            </a:r>
            <a:r>
              <a:rPr lang="zh-TW" altLang="en-US"/>
              <a:t>是英國路孚特</a:t>
            </a:r>
            <a:r>
              <a:rPr lang="en-US" altLang="zh-TW"/>
              <a:t>(Refinitiv)</a:t>
            </a:r>
            <a:r>
              <a:rPr lang="zh-TW" altLang="en-US"/>
              <a:t>提供的一套軟體</a:t>
            </a:r>
            <a:endParaRPr lang="en-US" altLang="zh-TW"/>
          </a:p>
          <a:p>
            <a:r>
              <a:rPr lang="zh-TW" altLang="en-US"/>
              <a:t>提供對實時市場數據、新聞、基本數據、分析、交易</a:t>
            </a:r>
            <a:endParaRPr lang="en-US" altLang="zh-TW"/>
          </a:p>
          <a:p>
            <a:r>
              <a:rPr lang="zh-TW" altLang="en-US"/>
              <a:t>並提供有關資產類別的資料，包括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外匯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貨幣市場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固定收益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股票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大宗商品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基金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0E7164-9506-4992-A8E8-E681FABF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429000"/>
            <a:ext cx="5541962" cy="32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B494D-69A3-4327-94B6-65D2A111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/>
              <a:t>資料匯入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E533-453B-4C10-805A-9C87CD12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以</a:t>
            </a:r>
            <a:r>
              <a:rPr lang="en-US" altLang="zh-TW"/>
              <a:t>read.csv</a:t>
            </a:r>
            <a:r>
              <a:rPr lang="zh-TW" altLang="en-US"/>
              <a:t>匯入</a:t>
            </a:r>
            <a:r>
              <a:rPr lang="en-US" altLang="zh-TW"/>
              <a:t>csv</a:t>
            </a:r>
            <a:r>
              <a:rPr lang="zh-TW" altLang="en-US"/>
              <a:t>資料</a:t>
            </a:r>
            <a:endParaRPr lang="en-US" altLang="zh-TW"/>
          </a:p>
          <a:p>
            <a:r>
              <a:rPr lang="en-US" altLang="zh-TW"/>
              <a:t>head()</a:t>
            </a:r>
            <a:r>
              <a:rPr lang="zh-TW" altLang="en-US"/>
              <a:t>及</a:t>
            </a:r>
            <a:r>
              <a:rPr lang="en-US" altLang="zh-TW"/>
              <a:t>tail()</a:t>
            </a:r>
            <a:r>
              <a:rPr lang="zh-TW" altLang="en-US"/>
              <a:t>可查看前五筆及後五筆資料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CAC23-07B9-4B69-AF04-118F648D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68038"/>
            <a:ext cx="5556853" cy="15117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100C02-9305-4DC2-BF6B-21D19EED5FA4}"/>
              </a:ext>
            </a:extLst>
          </p:cNvPr>
          <p:cNvSpPr/>
          <p:nvPr/>
        </p:nvSpPr>
        <p:spPr>
          <a:xfrm>
            <a:off x="876432" y="2890710"/>
            <a:ext cx="42154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TW" dirty="0"/>
              <a:t>data = pd.read_csv(‘tr_eikon_eod_data.csv’,</a:t>
            </a:r>
          </a:p>
          <a:p>
            <a:r>
              <a:rPr lang="it-IT" altLang="zh-TW" dirty="0"/>
              <a:t>		index_col=0,</a:t>
            </a:r>
          </a:p>
          <a:p>
            <a:r>
              <a:rPr lang="it-IT" altLang="zh-TW" dirty="0"/>
              <a:t>		parse_dates=True) </a:t>
            </a:r>
          </a:p>
          <a:p>
            <a:endParaRPr lang="it-IT" altLang="zh-TW" dirty="0"/>
          </a:p>
          <a:p>
            <a:r>
              <a:rPr lang="en-US" altLang="zh-TW" dirty="0" err="1"/>
              <a:t>data.head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698026-4D5E-4742-8093-74984EB7EB7F}"/>
              </a:ext>
            </a:extLst>
          </p:cNvPr>
          <p:cNvSpPr/>
          <p:nvPr/>
        </p:nvSpPr>
        <p:spPr>
          <a:xfrm>
            <a:off x="6284309" y="3669781"/>
            <a:ext cx="113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data.tail</a:t>
            </a:r>
            <a:r>
              <a:rPr lang="en-US" altLang="zh-TW" dirty="0"/>
              <a:t>() 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095EB5-ECF7-436C-BDBF-36B00861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09" y="4289041"/>
            <a:ext cx="5645188" cy="15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291942-4E69-467A-9E5C-B001C75A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6" y="1893984"/>
            <a:ext cx="5253394" cy="471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20B594-E2E0-4DF7-9102-D9E03CDFD5BB}"/>
              </a:ext>
            </a:extLst>
          </p:cNvPr>
          <p:cNvSpPr/>
          <p:nvPr/>
        </p:nvSpPr>
        <p:spPr>
          <a:xfrm>
            <a:off x="6154722" y="1378698"/>
            <a:ext cx="616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subplots=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 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5E24016-E52F-4BF5-B99E-8B5976899B1E}"/>
              </a:ext>
            </a:extLst>
          </p:cNvPr>
          <p:cNvSpPr txBox="1"/>
          <p:nvPr/>
        </p:nvSpPr>
        <p:spPr>
          <a:xfrm>
            <a:off x="279400" y="1055532"/>
            <a:ext cx="61622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Matplotlib</a:t>
            </a:r>
            <a:r>
              <a:rPr lang="zh-TW" altLang="en-US" sz="2800"/>
              <a:t>函數很有用的功能</a:t>
            </a:r>
            <a:endParaRPr lang="en-US" altLang="zh-TW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/>
              <a:t>利用</a:t>
            </a:r>
            <a:r>
              <a:rPr lang="en-US" altLang="zh-TW" sz="2800"/>
              <a:t>plot()</a:t>
            </a:r>
            <a:r>
              <a:rPr lang="zh-TW" altLang="en-US" sz="2800"/>
              <a:t>將資料視覺化</a:t>
            </a:r>
            <a:endParaRPr lang="en-US" altLang="zh-TW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Subplots</a:t>
            </a:r>
            <a:r>
              <a:rPr lang="zh-TW" altLang="en-US" sz="2800"/>
              <a:t>參數可將資料分為多個子圖</a:t>
            </a:r>
            <a:endParaRPr lang="en-US" altLang="zh-TW" sz="2800"/>
          </a:p>
          <a:p>
            <a:endParaRPr lang="zh-TW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86C83F0-36A4-43E3-BDFB-D67815D5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2" y="2806523"/>
            <a:ext cx="4009541" cy="38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AA05FF0-D420-4B13-BFD7-E0F57BFC57C4}"/>
              </a:ext>
            </a:extLst>
          </p:cNvPr>
          <p:cNvSpPr/>
          <p:nvPr/>
        </p:nvSpPr>
        <p:spPr>
          <a:xfrm>
            <a:off x="5002492" y="3913942"/>
            <a:ext cx="1048624" cy="23489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89C8CB-8919-4694-BCC4-6E798BF9BD7E}"/>
              </a:ext>
            </a:extLst>
          </p:cNvPr>
          <p:cNvSpPr/>
          <p:nvPr/>
        </p:nvSpPr>
        <p:spPr>
          <a:xfrm>
            <a:off x="649775" y="2437191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data.plot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 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8F58DF0C-4383-4AAF-B333-24E50C9C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75" y="53135"/>
            <a:ext cx="10515600" cy="1325563"/>
          </a:xfrm>
        </p:spPr>
        <p:txBody>
          <a:bodyPr/>
          <a:lstStyle/>
          <a:p>
            <a:pPr algn="ctr"/>
            <a:r>
              <a:rPr lang="zh-TW" altLang="en-US" b="1"/>
              <a:t>資料視覺化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8796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4A0D8-33A5-4B33-A434-ACA4FA99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US" altLang="zh-TW"/>
              <a:t>describe()</a:t>
            </a:r>
            <a:r>
              <a:rPr lang="zh-TW" altLang="en-US"/>
              <a:t>函數可列出資料所有的統計數據</a:t>
            </a:r>
            <a:endParaRPr lang="en-US" altLang="zh-TW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092A09-8118-4F6C-93B1-7D0DE9C3F71B}"/>
              </a:ext>
            </a:extLst>
          </p:cNvPr>
          <p:cNvSpPr/>
          <p:nvPr/>
        </p:nvSpPr>
        <p:spPr>
          <a:xfrm>
            <a:off x="2380323" y="286804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data.describe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8042B7F-4D16-459B-8D1C-7CC85470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" y="3429000"/>
            <a:ext cx="6846854" cy="2371627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FAD4F2-32A9-4E87-BB03-12A446D3D6C4}"/>
              </a:ext>
            </a:extLst>
          </p:cNvPr>
          <p:cNvCxnSpPr/>
          <p:nvPr/>
        </p:nvCxnSpPr>
        <p:spPr>
          <a:xfrm flipH="1">
            <a:off x="6086268" y="3056454"/>
            <a:ext cx="811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3AB83E9-146A-40C0-92ED-1B71F320E715}"/>
              </a:ext>
            </a:extLst>
          </p:cNvPr>
          <p:cNvSpPr txBox="1"/>
          <p:nvPr/>
        </p:nvSpPr>
        <p:spPr>
          <a:xfrm>
            <a:off x="7110799" y="2854212"/>
            <a:ext cx="3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round()</a:t>
            </a:r>
            <a:r>
              <a:rPr lang="zh-TW" altLang="en-US"/>
              <a:t>自訂想列出小數點後幾位</a:t>
            </a:r>
            <a:endParaRPr lang="en-US" altLang="zh-TW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11F781-BB70-42CF-8AE0-64D32FF90D25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資料統計數據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339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248E998-3E2F-4644-A43A-1C6FC66EB1FC}"/>
              </a:ext>
            </a:extLst>
          </p:cNvPr>
          <p:cNvSpPr/>
          <p:nvPr/>
        </p:nvSpPr>
        <p:spPr>
          <a:xfrm>
            <a:off x="660400" y="24879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data.aggregate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np.median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AF5A70D-CA8A-4B86-8AFA-A44B9B9E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4535834"/>
            <a:ext cx="7287642" cy="1867161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B00A0CC-81FC-418D-80E0-61EE4CDAE602}"/>
              </a:ext>
            </a:extLst>
          </p:cNvPr>
          <p:cNvCxnSpPr>
            <a:cxnSpLocks/>
          </p:cNvCxnSpPr>
          <p:nvPr/>
        </p:nvCxnSpPr>
        <p:spPr>
          <a:xfrm>
            <a:off x="7245608" y="3810159"/>
            <a:ext cx="0" cy="6422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69B88B-6B81-43B4-A877-9AE0BB09A6AD}"/>
              </a:ext>
            </a:extLst>
          </p:cNvPr>
          <p:cNvSpPr txBox="1"/>
          <p:nvPr/>
        </p:nvSpPr>
        <p:spPr>
          <a:xfrm>
            <a:off x="5418092" y="3426222"/>
            <a:ext cx="351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aggregate()</a:t>
            </a:r>
            <a:r>
              <a:rPr lang="zh-TW" altLang="en-US" dirty="0"/>
              <a:t>可自訂函式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74163F8-13F0-46F7-BA04-38BA92BE4433}"/>
              </a:ext>
            </a:extLst>
          </p:cNvPr>
          <p:cNvSpPr txBox="1"/>
          <p:nvPr/>
        </p:nvSpPr>
        <p:spPr>
          <a:xfrm>
            <a:off x="622299" y="1671088"/>
            <a:ext cx="65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aggregate()</a:t>
            </a:r>
            <a:r>
              <a:rPr lang="zh-TW" altLang="en-US" sz="2800"/>
              <a:t>可自訂想列出哪些統計數據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DBBA89-AC03-4168-97D9-C4CDC951A2B6}"/>
              </a:ext>
            </a:extLst>
          </p:cNvPr>
          <p:cNvSpPr txBox="1"/>
          <p:nvPr/>
        </p:nvSpPr>
        <p:spPr>
          <a:xfrm>
            <a:off x="-317499" y="113600"/>
            <a:ext cx="1327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/>
              <a:t>資料統計數據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425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F9E29-1422-4BF9-A862-29CFF906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資料分析技術</a:t>
            </a:r>
          </a:p>
        </p:txBody>
      </p:sp>
    </p:spTree>
    <p:extLst>
      <p:ext uri="{BB962C8B-B14F-4D97-AF65-F5344CB8AC3E}">
        <p14:creationId xmlns:p14="http://schemas.microsoft.com/office/powerpoint/2010/main" val="332702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982</Words>
  <Application>Microsoft Office PowerPoint</Application>
  <PresentationFormat>寬螢幕</PresentationFormat>
  <Paragraphs>121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佈景主題</vt:lpstr>
      <vt:lpstr>金融分析</vt:lpstr>
      <vt:lpstr>agenda</vt:lpstr>
      <vt:lpstr>金融分析-時間序列:重要性 </vt:lpstr>
      <vt:lpstr>Eikon</vt:lpstr>
      <vt:lpstr>資料匯入</vt:lpstr>
      <vt:lpstr>資料視覺化</vt:lpstr>
      <vt:lpstr>PowerPoint 簡報</vt:lpstr>
      <vt:lpstr>PowerPoint 簡報</vt:lpstr>
      <vt:lpstr>資料分析技術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金融分析</dc:title>
  <dc:creator>user</dc:creator>
  <cp:lastModifiedBy>HUANG JUNG-EN</cp:lastModifiedBy>
  <cp:revision>19</cp:revision>
  <dcterms:created xsi:type="dcterms:W3CDTF">2020-04-29T07:50:59Z</dcterms:created>
  <dcterms:modified xsi:type="dcterms:W3CDTF">2020-05-07T01:51:04Z</dcterms:modified>
</cp:coreProperties>
</file>