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F1DF1-B21E-4065-976C-A9091B2D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D621C-247C-4D51-BA9F-17D0CB72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BCBA2-1F80-4EE1-AEF3-0535A28F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2A8E4-D98D-491F-85F1-1838A911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B36D8-A5A4-478B-BCFF-CC50D81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B3433-346A-4DA9-911A-E2A272C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EF1D2A-47C5-4500-81B1-26A52BA8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58D3B-88F1-4DFD-92BD-442AEE53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FAC305-68AB-4F25-8F20-3C1DEDC5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68B4E-5975-4BEB-B62E-8AD1CC37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68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59810A-728C-4EB2-8029-3D8D93ED4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0D97C7-F9B2-426E-8E60-D7119331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1469D-979B-45D7-8BFD-57853E9C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D59F1-AE8A-4626-A877-5C0AE0AB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51765-2392-49B5-8E1F-0987254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83931-A9FE-4244-AD68-EC62C631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2BF6A-6A9D-464F-94C1-BAB23473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6F77B-CA6E-403F-B971-B7FE1F90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7D116-8EB0-491B-9756-D322757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CF9EB-C76F-4B24-BEBB-286DB30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3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A17A6-6E44-492E-A41F-49E974AF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061A19-7078-44C8-A3AA-E3C1E581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835FDC-1BAB-4FB9-9EC5-58F23D7B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E48585-DBBA-4C62-B2DD-D1C7ED45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D748E-25FB-430D-9ED9-EED4344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9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9E43E-45C9-47CB-A520-2EC57245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35C52-FBFB-4241-9CB3-E4A4CE90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1B8C41-C983-4553-9E2E-982A744FA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4E27EB-E07B-43D6-9401-B8546BFC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FAE8C-2AF7-47E8-8A3C-B1DFE18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05F6B-A256-4319-9EED-AFC00C8A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6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6DF1-7387-484F-8C3E-A9099A8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3BC5C-9E83-4868-8D4D-B0A67645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2997D8-EFF6-4BFA-86C5-ACF29B4D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03EAE6-76B5-40E4-988C-75BCC420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481AE0-8DBA-4F8C-810E-85A892FB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7F5717-4CC6-4612-AAC7-9A02EEAE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BC953F-55AD-4FD7-85C7-7E977078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D61BE3-7842-4E13-B23F-2D8BE9FC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9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E4DC7-3E38-41C7-A878-3859045B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5219C-268A-4766-BECC-3C463EE4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419354-9ED2-4C94-AB3A-1271D13A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D33CC3-F165-4E21-B983-6F87FB6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6E55D0-2C10-4499-88E8-A8415E98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FEBD0C-4622-4814-AE25-6B9EF3E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EDCFB8-552A-42D7-A39D-24D481C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20151-8F00-4A66-B0DA-1BB6F1EC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FED56-13AF-4B5B-953C-DBF6CC8F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185BA-C195-4DD7-8E89-1964AD95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E80E12-C72E-404B-9470-CCC7A61D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C7D15A-B655-4B1D-BDED-0EA1D03A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7050A-C06A-48E9-8DED-A7A59521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7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85415-ADE6-4344-BE93-6C9F5C6B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9432E6-633C-43DE-B77A-CCA26F3A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38A376-95BD-4BDE-9031-68C735B9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5F0703-BB6B-4290-AF07-89E30F28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93C9C-2DE4-48B2-B28E-4079C886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ABA811-044D-4ED8-BD08-C2E50502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1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0CDEEE-554F-4BF5-B1E1-D3D3ED25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38C3CA-978E-4150-B59D-FBCA561A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7FABB-7ECE-4885-8E9E-2E4E8DBF7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DF3E-30D2-49E8-AD5B-D9CE3584444E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ADA227-DD36-4CAB-8B3A-27FB4A2B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6FD9A-5205-4178-A934-132C4F4BF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E93A-8E85-420B-B2E4-A9439C31D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11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E792414-53ED-4787-B779-C09713B9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90500"/>
            <a:ext cx="8793163" cy="6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78E86A-A43D-4E38-ADF5-FA9BEEB8FEE0}"/>
              </a:ext>
            </a:extLst>
          </p:cNvPr>
          <p:cNvSpPr txBox="1"/>
          <p:nvPr/>
        </p:nvSpPr>
        <p:spPr>
          <a:xfrm>
            <a:off x="3905250" y="1905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FF0000"/>
                </a:solidFill>
              </a:rPr>
              <a:t>對數報酬率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10CEA-D3DA-4BBA-BD31-97F94CB6FD3C}"/>
              </a:ext>
            </a:extLst>
          </p:cNvPr>
          <p:cNvSpPr/>
          <p:nvPr/>
        </p:nvSpPr>
        <p:spPr>
          <a:xfrm>
            <a:off x="177800" y="3710185"/>
            <a:ext cx="546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 = np.</a:t>
            </a:r>
            <a:r>
              <a:rPr lang="en-US" altLang="zh-TW" sz="20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/ data.shift())rets.head().</a:t>
            </a:r>
            <a:r>
              <a:rPr lang="en-US" altLang="zh-TW" sz="20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rets.cumsum().apply(np.exp).plot(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figsize=(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AC17F8-39EA-44CE-AB45-BB658599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79571"/>
            <a:ext cx="78843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17C9650-8F99-433F-86AC-12C746AD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292313"/>
            <a:ext cx="7613592" cy="45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72A576-DA47-4400-9BE7-55845312BD9F}"/>
              </a:ext>
            </a:extLst>
          </p:cNvPr>
          <p:cNvSpPr txBox="1"/>
          <p:nvPr/>
        </p:nvSpPr>
        <p:spPr>
          <a:xfrm>
            <a:off x="2876219" y="114300"/>
            <a:ext cx="643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普通最小平方</a:t>
            </a:r>
            <a:r>
              <a:rPr lang="en-US" altLang="zh-TW" sz="4000" b="1"/>
              <a:t>(OLS)</a:t>
            </a:r>
            <a:r>
              <a:rPr lang="zh-TW" altLang="en-US" sz="4000" b="1"/>
              <a:t>回歸分析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D65800-BF6A-4016-8148-64AAAA9EEDE6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</a:t>
            </a:r>
            <a:r>
              <a:rPr lang="en-US" altLang="zh-TW" sz="2400"/>
              <a:t>Numpy</a:t>
            </a:r>
            <a:r>
              <a:rPr lang="zh-TW" altLang="en-US" sz="2400"/>
              <a:t>裡的</a:t>
            </a:r>
            <a:r>
              <a:rPr lang="en-US" altLang="zh-TW" sz="2400"/>
              <a:t>polyfit()</a:t>
            </a:r>
            <a:r>
              <a:rPr lang="zh-TW" altLang="en-US" sz="2400"/>
              <a:t>繪出一條線姓</a:t>
            </a:r>
            <a:r>
              <a:rPr lang="en-US" altLang="zh-TW" sz="2400"/>
              <a:t>OLS</a:t>
            </a:r>
            <a:r>
              <a:rPr lang="zh-TW" altLang="en-US" sz="2400"/>
              <a:t>回歸線</a:t>
            </a:r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DB6CFA-7959-47B4-A0C9-6FC332B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08900"/>
            <a:ext cx="7866170" cy="10144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60148E-A0DB-431B-99D0-541A89BFD7C8}"/>
              </a:ext>
            </a:extLst>
          </p:cNvPr>
          <p:cNvSpPr txBox="1"/>
          <p:nvPr/>
        </p:nvSpPr>
        <p:spPr>
          <a:xfrm>
            <a:off x="403930" y="3771180"/>
            <a:ext cx="4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回歸線穿越在散佈圖中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並且呈現負斜率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此為兩指標的負相關現象</a:t>
            </a:r>
          </a:p>
        </p:txBody>
      </p:sp>
    </p:spTree>
    <p:extLst>
      <p:ext uri="{BB962C8B-B14F-4D97-AF65-F5344CB8AC3E}">
        <p14:creationId xmlns:p14="http://schemas.microsoft.com/office/powerpoint/2010/main" val="13910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16BEEE-232C-4225-A41E-1EFF008F6195}"/>
              </a:ext>
            </a:extLst>
          </p:cNvPr>
          <p:cNvSpPr txBox="1"/>
          <p:nvPr/>
        </p:nvSpPr>
        <p:spPr>
          <a:xfrm>
            <a:off x="3613150" y="88900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再抽樣</a:t>
            </a:r>
            <a:r>
              <a:rPr lang="en-US" altLang="zh-TW" sz="4000" b="1"/>
              <a:t>(resampling)</a:t>
            </a:r>
            <a:endParaRPr lang="zh-TW" altLang="en-US" sz="4000" b="1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00A4D0-5821-4E97-B7E9-32BEF86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832695"/>
            <a:ext cx="7316221" cy="1819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D2A9BF-B9FC-428B-97A3-499AAD67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575064"/>
            <a:ext cx="70612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94910C-7289-44F7-A582-1CB28860D6C1}"/>
              </a:ext>
            </a:extLst>
          </p:cNvPr>
          <p:cNvSpPr/>
          <p:nvPr/>
        </p:nvSpPr>
        <p:spPr>
          <a:xfrm>
            <a:off x="0" y="174245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'right’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last().head()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3887-E6D1-4EC7-BAFA-DADF9B0EAEA3}"/>
              </a:ext>
            </a:extLst>
          </p:cNvPr>
          <p:cNvSpPr/>
          <p:nvPr/>
        </p:nvSpPr>
        <p:spPr>
          <a:xfrm>
            <a:off x="381000" y="4320024"/>
            <a:ext cx="420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</a:t>
            </a:r>
          </a:p>
          <a:p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.last().plot(figsize=(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448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D34864-616C-4925-96C3-C15CED5F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" y="4181244"/>
            <a:ext cx="6064527" cy="26767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C51DB0A-4B5D-46ED-9976-8797C077B3A5}"/>
              </a:ext>
            </a:extLst>
          </p:cNvPr>
          <p:cNvSpPr txBox="1"/>
          <p:nvPr/>
        </p:nvSpPr>
        <p:spPr>
          <a:xfrm>
            <a:off x="4977745" y="1524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滾動數據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503A1-C7AF-4A1F-A86F-685952E6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" y="814314"/>
            <a:ext cx="6064528" cy="3095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7A548C4-D653-41F3-BE41-2808FCE8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8" y="2676756"/>
            <a:ext cx="5852138" cy="4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DB0B25-D16E-4517-9C75-755687FE078B}"/>
              </a:ext>
            </a:extLst>
          </p:cNvPr>
          <p:cNvSpPr/>
          <p:nvPr/>
        </p:nvSpPr>
        <p:spPr>
          <a:xfrm>
            <a:off x="6286500" y="922430"/>
            <a:ext cx="637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data[[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plot(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zh-TW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style=[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data[sym].iloc[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:].plot(ax=ax,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1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8EBC67-E196-448D-AEAF-9F4F54FF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27" y="2320081"/>
            <a:ext cx="7775575" cy="4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0429F0C-0042-48E1-A99F-464FC1ED8180}"/>
              </a:ext>
            </a:extLst>
          </p:cNvPr>
          <p:cNvSpPr txBox="1"/>
          <p:nvPr/>
        </p:nvSpPr>
        <p:spPr>
          <a:xfrm>
            <a:off x="2777627" y="11430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技術分析－簡單平均線</a:t>
            </a:r>
            <a:r>
              <a:rPr lang="en-US" altLang="zh-TW" sz="4000" b="1"/>
              <a:t>(SMA)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0332DE-10AD-4019-BDF1-39B785768C78}"/>
              </a:ext>
            </a:extLst>
          </p:cNvPr>
          <p:cNvSpPr txBox="1"/>
          <p:nvPr/>
        </p:nvSpPr>
        <p:spPr>
          <a:xfrm>
            <a:off x="304800" y="10922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當短期</a:t>
            </a:r>
            <a:r>
              <a:rPr lang="en-US" altLang="zh-TW" sz="2400"/>
              <a:t>SMA</a:t>
            </a:r>
            <a:r>
              <a:rPr lang="zh-TW" altLang="en-US" sz="2400"/>
              <a:t>向上超越長期</a:t>
            </a:r>
            <a:r>
              <a:rPr lang="en-US" altLang="zh-TW" sz="2400"/>
              <a:t>SMA</a:t>
            </a:r>
            <a:r>
              <a:rPr lang="zh-TW" altLang="en-US" sz="2400"/>
              <a:t>，應做多股票</a:t>
            </a:r>
            <a:r>
              <a:rPr lang="en-US" altLang="zh-TW" sz="2400"/>
              <a:t>;</a:t>
            </a:r>
            <a:r>
              <a:rPr lang="zh-TW" altLang="en-US" sz="2400"/>
              <a:t>否則放空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4D0FC5-29B8-4405-B87C-66D8F6EF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9" y="1823879"/>
            <a:ext cx="6152224" cy="126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C533D-A573-4A2D-B658-7FB1696A443D}"/>
              </a:ext>
            </a:extLst>
          </p:cNvPr>
          <p:cNvSpPr/>
          <p:nvPr/>
        </p:nvSpPr>
        <p:spPr>
          <a:xfrm>
            <a:off x="380389" y="4351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.get_legend()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.set_bbox_to_anchor((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98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41ED368-AAEC-49D9-91DC-9BE48D589322}"/>
              </a:ext>
            </a:extLst>
          </p:cNvPr>
          <p:cNvSpPr txBox="1"/>
          <p:nvPr/>
        </p:nvSpPr>
        <p:spPr>
          <a:xfrm>
            <a:off x="2925906" y="1143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技術分析－執行交易策略點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1B0DE6-C6CB-4759-AD77-DF6ACC986364}"/>
              </a:ext>
            </a:extLst>
          </p:cNvPr>
          <p:cNvSpPr txBox="1"/>
          <p:nvPr/>
        </p:nvSpPr>
        <p:spPr>
          <a:xfrm>
            <a:off x="304800" y="1092200"/>
            <a:ext cx="1170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若該時間點的短期</a:t>
            </a:r>
            <a:r>
              <a:rPr lang="en-US" altLang="zh-TW" sz="2400"/>
              <a:t>SMA</a:t>
            </a:r>
            <a:r>
              <a:rPr lang="zh-TW" altLang="en-US" sz="2400"/>
              <a:t>大於長期</a:t>
            </a:r>
            <a:r>
              <a:rPr lang="en-US" altLang="zh-TW" sz="2400"/>
              <a:t>SMA</a:t>
            </a:r>
            <a:r>
              <a:rPr lang="zh-TW" altLang="en-US" sz="2400"/>
              <a:t>，則該時間點設為</a:t>
            </a:r>
            <a:r>
              <a:rPr lang="en-US" altLang="zh-TW" sz="2400" b="1"/>
              <a:t>1(</a:t>
            </a:r>
            <a:r>
              <a:rPr lang="zh-TW" altLang="en-US" sz="2400" b="1"/>
              <a:t>作多股票</a:t>
            </a:r>
            <a:r>
              <a:rPr lang="en-US" altLang="zh-TW" sz="2400" b="1"/>
              <a:t>)</a:t>
            </a:r>
            <a:r>
              <a:rPr lang="en-US" altLang="zh-TW" sz="2400"/>
              <a:t>;</a:t>
            </a:r>
            <a:r>
              <a:rPr lang="zh-TW" altLang="en-US" sz="2400"/>
              <a:t>否為</a:t>
            </a:r>
            <a:r>
              <a:rPr lang="en-US" altLang="zh-TW" sz="2400" b="1"/>
              <a:t>-1(</a:t>
            </a:r>
            <a:r>
              <a:rPr lang="zh-TW" altLang="en-US" sz="2400" b="1"/>
              <a:t>放空股票</a:t>
            </a:r>
            <a:r>
              <a:rPr lang="en-US" altLang="zh-TW" sz="2400" b="1"/>
              <a:t>)</a:t>
            </a:r>
            <a:endParaRPr lang="zh-TW" altLang="en-US" sz="24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D8B0A-521B-40E6-BD4D-A5A5203E89AA}"/>
              </a:ext>
            </a:extLst>
          </p:cNvPr>
          <p:cNvSpPr/>
          <p:nvPr/>
        </p:nvSpPr>
        <p:spPr>
          <a:xfrm>
            <a:off x="673100" y="1639213"/>
            <a:ext cx="976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np.where(data[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B4E69-B04A-4F53-BF0E-E8A6E84F239E}"/>
              </a:ext>
            </a:extLst>
          </p:cNvPr>
          <p:cNvSpPr/>
          <p:nvPr/>
        </p:nvSpPr>
        <p:spPr>
          <a:xfrm>
            <a:off x="673100" y="2177871"/>
            <a:ext cx="646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get_legend()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.set_bbox_to_anchor((0.25, 0.85));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39EF4E-B513-48C9-9C39-55829B20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08" y="3035300"/>
            <a:ext cx="6738692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D0045CC-7990-4982-8FEB-9B923648A14C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B508CB-DAAD-4D95-B493-912B0B027A15}"/>
              </a:ext>
            </a:extLst>
          </p:cNvPr>
          <p:cNvSpPr txBox="1"/>
          <p:nvPr/>
        </p:nvSpPr>
        <p:spPr>
          <a:xfrm>
            <a:off x="254000" y="9271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</a:t>
            </a:r>
            <a:r>
              <a:rPr lang="en-US" altLang="zh-TW" sz="2400" b="1"/>
              <a:t>S&amp;P500</a:t>
            </a:r>
            <a:r>
              <a:rPr lang="zh-TW" altLang="en-US" sz="2400"/>
              <a:t>上漲時，</a:t>
            </a:r>
            <a:r>
              <a:rPr lang="en-US" altLang="zh-TW" sz="2400" b="1"/>
              <a:t>VIX</a:t>
            </a:r>
            <a:r>
              <a:rPr lang="zh-TW" altLang="en-US" sz="2400"/>
              <a:t>就會下跌</a:t>
            </a:r>
            <a:r>
              <a:rPr lang="en-US" altLang="zh-TW" sz="2400"/>
              <a:t>;</a:t>
            </a:r>
            <a:r>
              <a:rPr lang="zh-TW" altLang="en-US" sz="2400"/>
              <a:t>反之亦然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利用數據呈現</a:t>
            </a:r>
            <a:r>
              <a:rPr lang="en-US" altLang="zh-TW" sz="2400"/>
              <a:t>”S&amp;P500</a:t>
            </a:r>
            <a:r>
              <a:rPr lang="zh-TW" altLang="en-US" sz="2400"/>
              <a:t>與</a:t>
            </a:r>
            <a:r>
              <a:rPr lang="en-US" altLang="zh-TW" sz="2400"/>
              <a:t>VIX”</a:t>
            </a:r>
            <a:r>
              <a:rPr lang="zh-TW" altLang="en-US" sz="2400"/>
              <a:t> 的負相關現象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54BECE-D082-4020-8AEB-366EB29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3" y="1879600"/>
            <a:ext cx="3834473" cy="4864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78ABCF7-A487-4C15-8DEE-F8CE8886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642664"/>
            <a:ext cx="7008813" cy="40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A4CA0B-D36F-4927-8E23-46F7A01F43C1}"/>
              </a:ext>
            </a:extLst>
          </p:cNvPr>
          <p:cNvSpPr/>
          <p:nvPr/>
        </p:nvSpPr>
        <p:spPr>
          <a:xfrm>
            <a:off x="5609694" y="20157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0025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986B51B-F0FF-45DF-A89E-381AD0438FE6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CE143D-2D0E-4C2D-9DCC-49F50C6937E7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縮短時間序列明顯觀測到兩個指標的負相關現象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859C1-AF65-4D43-AD9D-ECCDB7FC4CEC}"/>
              </a:ext>
            </a:extLst>
          </p:cNvPr>
          <p:cNvSpPr/>
          <p:nvPr/>
        </p:nvSpPr>
        <p:spPr>
          <a:xfrm>
            <a:off x="254000" y="1722735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data.loc[: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'2012-12-31’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'.VIX'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95BFBC-ACE4-46C7-B8F4-830436C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27288"/>
            <a:ext cx="7756849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EDFD10-77E5-432E-99FB-DCB6384E33C8}"/>
              </a:ext>
            </a:extLst>
          </p:cNvPr>
          <p:cNvSpPr txBox="1"/>
          <p:nvPr/>
        </p:nvSpPr>
        <p:spPr>
          <a:xfrm>
            <a:off x="3182383" y="1143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相關性分析－對數報酬率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7B2C22-2C42-4E06-805A-A81A1800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952796"/>
            <a:ext cx="3943350" cy="427960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CD0A1E3-155E-46F7-8CCD-8C93DED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83" y="2520291"/>
            <a:ext cx="7612617" cy="43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B29A5-2BAB-4ED9-9EB4-AEE33BFAC223}"/>
              </a:ext>
            </a:extLst>
          </p:cNvPr>
          <p:cNvSpPr/>
          <p:nvPr/>
        </p:nvSpPr>
        <p:spPr>
          <a:xfrm>
            <a:off x="4712534" y="2020349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549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493BC10-D8D5-475E-8A2E-F2258D42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381956"/>
            <a:ext cx="7859713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0A1F825-75DB-441D-BC87-DE3965C2F35B}"/>
              </a:ext>
            </a:extLst>
          </p:cNvPr>
          <p:cNvSpPr txBox="1"/>
          <p:nvPr/>
        </p:nvSpPr>
        <p:spPr>
          <a:xfrm>
            <a:off x="2757975" y="114300"/>
            <a:ext cx="667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</a:t>
            </a:r>
            <a:r>
              <a:rPr lang="en-US" altLang="zh-TW" sz="4000" b="1"/>
              <a:t>scatter_matrix()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50D65A-F61D-4CDC-91A8-81EFACA93FF5}"/>
              </a:ext>
            </a:extLst>
          </p:cNvPr>
          <p:cNvSpPr txBox="1"/>
          <p:nvPr/>
        </p:nvSpPr>
        <p:spPr>
          <a:xfrm>
            <a:off x="254000" y="9271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Pandas</a:t>
            </a:r>
            <a:r>
              <a:rPr lang="zh-TW" altLang="en-US" sz="2400"/>
              <a:t>其中一個</a:t>
            </a:r>
            <a:r>
              <a:rPr lang="en-US" altLang="zh-TW" sz="2400"/>
              <a:t>function:scatter_matrix()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用來匯出兩筆資料顯示其關聯性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對角為資料出現頻率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0E273-4192-4837-B3E7-4ED58C3069DF}"/>
              </a:ext>
            </a:extLst>
          </p:cNvPr>
          <p:cNvSpPr/>
          <p:nvPr/>
        </p:nvSpPr>
        <p:spPr>
          <a:xfrm>
            <a:off x="427525" y="3853409"/>
            <a:ext cx="466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pd.plotting.scatter_matrix(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alpha=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diagonal=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'hist'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hist_kwds={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'bins'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2710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547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HUANG JUNG-EN</dc:creator>
  <cp:lastModifiedBy>HUANG JUNG-EN</cp:lastModifiedBy>
  <cp:revision>11</cp:revision>
  <dcterms:created xsi:type="dcterms:W3CDTF">2020-04-29T13:30:04Z</dcterms:created>
  <dcterms:modified xsi:type="dcterms:W3CDTF">2020-04-29T15:50:48Z</dcterms:modified>
</cp:coreProperties>
</file>